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code.facebook.com/posts/319004238457019/a-comparison-of-state-of-the-art-graph-processing-systems/?__mref=message" TargetMode="Externa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rafalgrm/spar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GB"/>
              <a:t>Przetwarzanie wielkich grafów: Apache Spark</a:t>
            </a:r>
          </a:p>
        </p:txBody>
      </p:sp>
      <p:pic>
        <p:nvPicPr>
          <p:cNvPr descr="spark-logo-trademark.png" id="55" name="Shape 55"/>
          <p:cNvPicPr preferRelativeResize="0"/>
          <p:nvPr/>
        </p:nvPicPr>
        <p:blipFill>
          <a:blip r:embed="rId3">
            <a:alphaModFix/>
          </a:blip>
          <a:stretch>
            <a:fillRect/>
          </a:stretch>
        </p:blipFill>
        <p:spPr>
          <a:xfrm>
            <a:off x="2781300" y="929125"/>
            <a:ext cx="3581400" cy="1905000"/>
          </a:xfrm>
          <a:prstGeom prst="rect">
            <a:avLst/>
          </a:prstGeom>
          <a:noFill/>
          <a:ln>
            <a:noFill/>
          </a:ln>
        </p:spPr>
      </p:pic>
      <p:sp>
        <p:nvSpPr>
          <p:cNvPr id="56" name="Shape 56"/>
          <p:cNvSpPr txBox="1"/>
          <p:nvPr/>
        </p:nvSpPr>
        <p:spPr>
          <a:xfrm>
            <a:off x="5651200" y="4311225"/>
            <a:ext cx="3492900" cy="832200"/>
          </a:xfrm>
          <a:prstGeom prst="rect">
            <a:avLst/>
          </a:prstGeom>
          <a:noFill/>
          <a:ln>
            <a:noFill/>
          </a:ln>
        </p:spPr>
        <p:txBody>
          <a:bodyPr anchorCtr="0" anchor="t" bIns="91425" lIns="91425" rIns="91425" tIns="91425">
            <a:noAutofit/>
          </a:bodyPr>
          <a:lstStyle/>
          <a:p>
            <a:pPr lvl="0" algn="r">
              <a:spcBef>
                <a:spcPts val="0"/>
              </a:spcBef>
              <a:buNone/>
            </a:pPr>
            <a:r>
              <a:rPr lang="en-GB"/>
              <a:t>Aleksander Ciepiela</a:t>
            </a:r>
          </a:p>
          <a:p>
            <a:pPr lvl="0" algn="r">
              <a:spcBef>
                <a:spcPts val="0"/>
              </a:spcBef>
              <a:buNone/>
            </a:pPr>
            <a:r>
              <a:rPr lang="en-GB"/>
              <a:t>Rafał Grabiański</a:t>
            </a:r>
          </a:p>
          <a:p>
            <a:pPr lvl="0" algn="r">
              <a:spcBef>
                <a:spcPts val="0"/>
              </a:spcBef>
              <a:buNone/>
            </a:pPr>
            <a:r>
              <a:rPr lang="en-GB"/>
              <a:t>Marcin Ziąber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Spark - GraySort 2014 winner </a:t>
            </a:r>
          </a:p>
        </p:txBody>
      </p:sp>
      <p:pic>
        <p:nvPicPr>
          <p:cNvPr descr="Screen Shot 2016-12-09 at 16.44.36.png" id="108" name="Shape 108"/>
          <p:cNvPicPr preferRelativeResize="0"/>
          <p:nvPr/>
        </p:nvPicPr>
        <p:blipFill>
          <a:blip r:embed="rId3">
            <a:alphaModFix/>
          </a:blip>
          <a:stretch>
            <a:fillRect/>
          </a:stretch>
        </p:blipFill>
        <p:spPr>
          <a:xfrm>
            <a:off x="2190000" y="1061925"/>
            <a:ext cx="476399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descr="Screen Shot 2016-12-09 at 14.30.04.png" id="113" name="Shape 113"/>
          <p:cNvPicPr preferRelativeResize="0"/>
          <p:nvPr/>
        </p:nvPicPr>
        <p:blipFill>
          <a:blip r:embed="rId3">
            <a:alphaModFix/>
          </a:blip>
          <a:stretch>
            <a:fillRect/>
          </a:stretch>
        </p:blipFill>
        <p:spPr>
          <a:xfrm>
            <a:off x="967575" y="152400"/>
            <a:ext cx="720885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Spark Core</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Provides distributed task dispatching, scheduling, basic I/O exposed through an API</a:t>
            </a:r>
          </a:p>
          <a:p>
            <a:pPr indent="-228600" lvl="0" marL="457200" rtl="0">
              <a:spcBef>
                <a:spcPts val="0"/>
              </a:spcBef>
            </a:pPr>
            <a:r>
              <a:rPr lang="en-GB"/>
              <a:t>Supports a functional/higher-order model of programming: map, filter, reduce etc.</a:t>
            </a:r>
          </a:p>
          <a:p>
            <a:pPr indent="-228600" lvl="0" marL="457200" rtl="0">
              <a:spcBef>
                <a:spcPts val="0"/>
              </a:spcBef>
            </a:pPr>
            <a:r>
              <a:rPr lang="en-GB"/>
              <a:t>Spark schedules the function’s execution in parallel on the cluster</a:t>
            </a:r>
          </a:p>
          <a:p>
            <a:pPr indent="-228600" lvl="0" marL="457200" rtl="0">
              <a:spcBef>
                <a:spcPts val="0"/>
              </a:spcBef>
            </a:pPr>
            <a:r>
              <a:rPr lang="en-GB"/>
              <a:t>Operations take RDDs as input and produce new RDDs - they are immutable and lazy evaluated</a:t>
            </a:r>
          </a:p>
          <a:p>
            <a:pPr indent="-228600" lvl="0" marL="457200" rtl="0">
              <a:spcBef>
                <a:spcPts val="0"/>
              </a:spcBef>
            </a:pPr>
            <a:r>
              <a:rPr lang="en-GB"/>
              <a:t>Fault tolerance is achieved by keeping track of the lineage of each RDD (the sequence of operations that produced it) so that it can be reconstructed in the case of data loss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Example: Top 10 most frequent words</a:t>
            </a:r>
          </a:p>
        </p:txBody>
      </p:sp>
      <p:pic>
        <p:nvPicPr>
          <p:cNvPr descr="Screen Shot 2016-12-09 at 15.09.01.png" id="125" name="Shape 125"/>
          <p:cNvPicPr preferRelativeResize="0"/>
          <p:nvPr/>
        </p:nvPicPr>
        <p:blipFill>
          <a:blip r:embed="rId3">
            <a:alphaModFix/>
          </a:blip>
          <a:stretch>
            <a:fillRect/>
          </a:stretch>
        </p:blipFill>
        <p:spPr>
          <a:xfrm>
            <a:off x="735675" y="1328901"/>
            <a:ext cx="7672650" cy="248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Spark SQL</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Introduces a data abstraction called DataFrames which provides support for structured and semi-structured data.</a:t>
            </a:r>
          </a:p>
          <a:p>
            <a:pPr indent="-228600" lvl="0" marL="457200" rtl="0">
              <a:spcBef>
                <a:spcPts val="0"/>
              </a:spcBef>
            </a:pPr>
            <a:r>
              <a:rPr lang="en-GB"/>
              <a:t>Provides domain-specific language to manipulate DataFrames</a:t>
            </a:r>
          </a:p>
          <a:p>
            <a:pPr indent="-228600" lvl="0" marL="457200" rtl="0">
              <a:spcBef>
                <a:spcPts val="0"/>
              </a:spcBef>
            </a:pPr>
            <a:r>
              <a:rPr lang="en-GB"/>
              <a:t>Provides SQL language support with command-line interfaces and ODBC/JDBC server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Example: Count people by age</a:t>
            </a:r>
          </a:p>
        </p:txBody>
      </p:sp>
      <p:pic>
        <p:nvPicPr>
          <p:cNvPr descr="Screen Shot 2016-12-09 at 15.22.47.png" id="137" name="Shape 137"/>
          <p:cNvPicPr preferRelativeResize="0"/>
          <p:nvPr/>
        </p:nvPicPr>
        <p:blipFill>
          <a:blip r:embed="rId3">
            <a:alphaModFix/>
          </a:blip>
          <a:stretch>
            <a:fillRect/>
          </a:stretch>
        </p:blipFill>
        <p:spPr>
          <a:xfrm>
            <a:off x="152400" y="1394362"/>
            <a:ext cx="8839203" cy="23547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Streaming</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Leverages Spark Core’s fast scheduling capability to perform streaming analytics</a:t>
            </a:r>
          </a:p>
          <a:p>
            <a:pPr indent="-228600" lvl="0" marL="457200" rtl="0">
              <a:spcBef>
                <a:spcPts val="0"/>
              </a:spcBef>
            </a:pPr>
            <a:r>
              <a:rPr lang="en-GB"/>
              <a:t>Ingests data in mini-batches and performs RDD transformations on those mini-batches of data. It enables the same set of application code written for batch analytics to bes used in streaming analytics (lambda architecture)</a:t>
            </a:r>
          </a:p>
          <a:p>
            <a:pPr indent="-228600" lvl="0" marL="457200" rtl="0">
              <a:spcBef>
                <a:spcPts val="0"/>
              </a:spcBef>
            </a:pPr>
            <a:r>
              <a:rPr lang="en-GB"/>
              <a:t>Penalty of latency equal to the mini-batch duration</a:t>
            </a:r>
          </a:p>
          <a:p>
            <a:pPr indent="-228600" lvl="0" marL="457200" rtl="0">
              <a:spcBef>
                <a:spcPts val="0"/>
              </a:spcBef>
            </a:pPr>
            <a:r>
              <a:rPr lang="en-GB"/>
              <a:t>Consumes data from Kafka, Flume, Twitter, Kinesis, TCP/IP sockets etc.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Streaming</a:t>
            </a:r>
          </a:p>
        </p:txBody>
      </p:sp>
      <p:pic>
        <p:nvPicPr>
          <p:cNvPr descr="streaming-flow.png" id="149" name="Shape 149"/>
          <p:cNvPicPr preferRelativeResize="0"/>
          <p:nvPr/>
        </p:nvPicPr>
        <p:blipFill>
          <a:blip r:embed="rId3">
            <a:alphaModFix/>
          </a:blip>
          <a:stretch>
            <a:fillRect/>
          </a:stretch>
        </p:blipFill>
        <p:spPr>
          <a:xfrm>
            <a:off x="152400" y="1585487"/>
            <a:ext cx="8839198" cy="1972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MLib - machine learning library</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Distributed machine learning framework on top of Spark Core</a:t>
            </a:r>
          </a:p>
          <a:p>
            <a:pPr indent="-228600" lvl="0" marL="457200" rtl="0">
              <a:spcBef>
                <a:spcPts val="0"/>
              </a:spcBef>
            </a:pPr>
            <a:r>
              <a:rPr lang="en-GB"/>
              <a:t>Due to its distributed memory-based architecture it is up to nine times faster than disk-based implementation used by Apache Mahout</a:t>
            </a:r>
          </a:p>
          <a:p>
            <a:pPr indent="-228600" lvl="0" marL="457200" rtl="0">
              <a:spcBef>
                <a:spcPts val="0"/>
              </a:spcBef>
            </a:pPr>
            <a:r>
              <a:rPr lang="en-GB"/>
              <a:t>Many common machine learning and statistical algorithms have been implemented and are shipped with MLib which simplifies large scale machine learning pipelines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MLib - some included algorithms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Summary statistics, correlations, random data generation</a:t>
            </a:r>
          </a:p>
          <a:p>
            <a:pPr indent="-228600" lvl="0" marL="457200" rtl="0">
              <a:spcBef>
                <a:spcPts val="0"/>
              </a:spcBef>
            </a:pPr>
            <a:r>
              <a:rPr lang="en-GB"/>
              <a:t>Classification and regression: support vector machines, linear regression, decision trees</a:t>
            </a:r>
          </a:p>
          <a:p>
            <a:pPr indent="-228600" lvl="0" marL="457200" rtl="0">
              <a:spcBef>
                <a:spcPts val="0"/>
              </a:spcBef>
            </a:pPr>
            <a:r>
              <a:rPr lang="en-GB"/>
              <a:t>Cluster analysis methods: k-means, Latent Dirichlet Allocation (LDA)</a:t>
            </a:r>
          </a:p>
          <a:p>
            <a:pPr indent="-228600" lvl="0" marL="457200" rtl="0">
              <a:spcBef>
                <a:spcPts val="0"/>
              </a:spcBef>
            </a:pPr>
            <a:r>
              <a:rPr lang="en-GB"/>
              <a:t>Dimensionality reduction techniques: singular value decomposition (SVD), principal component analysis (PCA)</a:t>
            </a:r>
          </a:p>
          <a:p>
            <a:pPr indent="-228600" lvl="0" marL="457200" rtl="0">
              <a:spcBef>
                <a:spcPts val="0"/>
              </a:spcBef>
            </a:pPr>
            <a:r>
              <a:rPr lang="en-GB"/>
              <a:t>Optimization algorithms: stochastic gradient descent, limited-memory BFGS (L-BFGS)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is Apache Spark?</a:t>
            </a:r>
          </a:p>
        </p:txBody>
      </p:sp>
      <p:sp>
        <p:nvSpPr>
          <p:cNvPr id="62" name="Shape 62"/>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just">
              <a:spcBef>
                <a:spcPts val="0"/>
              </a:spcBef>
              <a:buNone/>
            </a:pPr>
            <a:r>
              <a:rPr lang="en-GB"/>
              <a:t>“</a:t>
            </a:r>
            <a:r>
              <a:rPr b="1" lang="en-GB">
                <a:solidFill>
                  <a:srgbClr val="444444"/>
                </a:solidFill>
              </a:rPr>
              <a:t>Apache® Spark™ is a powerful open source processing engine built around speed, ease of use, and sophisticated analytics. It was originally developed at UC Berkeley in 2009.”</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GraphX</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“GraphX is a new component (alpha) in Spark for graphs and graph-parallel computation.”</a:t>
            </a:r>
          </a:p>
          <a:p>
            <a:pPr indent="-228600" lvl="0" marL="457200" rtl="0">
              <a:spcBef>
                <a:spcPts val="0"/>
              </a:spcBef>
            </a:pPr>
            <a:r>
              <a:rPr lang="en-GB"/>
              <a:t>extends the Spark RDD by introducing a new Graph abstraction: a directed multigraph with properties attached to each vertex and edge.</a:t>
            </a:r>
          </a:p>
          <a:p>
            <a:pPr indent="-228600" lvl="0" marL="457200" rtl="0">
              <a:spcBef>
                <a:spcPts val="0"/>
              </a:spcBef>
            </a:pPr>
            <a:r>
              <a:rPr lang="en-GB"/>
              <a:t>Introduces:</a:t>
            </a:r>
          </a:p>
          <a:p>
            <a:pPr indent="-228600" lvl="1" marL="914400" rtl="0">
              <a:spcBef>
                <a:spcPts val="0"/>
              </a:spcBef>
            </a:pPr>
            <a:r>
              <a:rPr lang="en-GB"/>
              <a:t>set of fundamental graph operators (e.g., subgraph, joinVertices, and aggregateMessages) </a:t>
            </a:r>
          </a:p>
          <a:p>
            <a:pPr indent="-228600" lvl="1" marL="914400" rtl="0">
              <a:spcBef>
                <a:spcPts val="0"/>
              </a:spcBef>
            </a:pPr>
            <a:r>
              <a:rPr lang="en-GB"/>
              <a:t>optimized variant of the Pregel API</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Property Graph</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pPr>
            <a:r>
              <a:rPr lang="en-GB"/>
              <a:t>Directed multigraph with user defined objects attached to each vertex and edge</a:t>
            </a:r>
          </a:p>
          <a:p>
            <a:pPr indent="-228600" lvl="0" marL="457200" rtl="0">
              <a:lnSpc>
                <a:spcPct val="100000"/>
              </a:lnSpc>
              <a:spcBef>
                <a:spcPts val="0"/>
              </a:spcBef>
            </a:pPr>
            <a:r>
              <a:rPr lang="en-GB"/>
              <a:t>Like RDDs, property graphs are immutable, fault-tolerant and distributed</a:t>
            </a:r>
          </a:p>
          <a:p>
            <a:pPr indent="-228600" lvl="0" marL="457200" rtl="0">
              <a:lnSpc>
                <a:spcPct val="100000"/>
              </a:lnSpc>
              <a:spcBef>
                <a:spcPts val="0"/>
              </a:spcBef>
            </a:pPr>
            <a:r>
              <a:rPr lang="en-GB"/>
              <a:t>GraphX optimizes the representation of edge and vertex types when they are primitive data types by using specialized arrays (memory footprint reduction)</a:t>
            </a:r>
          </a:p>
          <a:p>
            <a:pPr indent="-228600" lvl="0" marL="457200" rtl="0">
              <a:lnSpc>
                <a:spcPct val="100000"/>
              </a:lnSpc>
              <a:spcBef>
                <a:spcPts val="0"/>
              </a:spcBef>
            </a:pPr>
            <a:r>
              <a:rPr lang="en-GB"/>
              <a:t>Each Vertex is keyed by a unique 64-bit long id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36500"/>
            <a:ext cx="8520600" cy="572700"/>
          </a:xfrm>
          <a:prstGeom prst="rect">
            <a:avLst/>
          </a:prstGeom>
        </p:spPr>
        <p:txBody>
          <a:bodyPr anchorCtr="0" anchor="t" bIns="91425" lIns="91425" rIns="91425" tIns="91425">
            <a:noAutofit/>
          </a:bodyPr>
          <a:lstStyle/>
          <a:p>
            <a:pPr lvl="0">
              <a:spcBef>
                <a:spcPts val="0"/>
              </a:spcBef>
              <a:buNone/>
            </a:pPr>
            <a:r>
              <a:rPr lang="en-GB"/>
              <a:t>Example Property Graph</a:t>
            </a:r>
          </a:p>
        </p:txBody>
      </p:sp>
      <p:pic>
        <p:nvPicPr>
          <p:cNvPr id="179" name="Shape 179"/>
          <p:cNvPicPr preferRelativeResize="0"/>
          <p:nvPr/>
        </p:nvPicPr>
        <p:blipFill>
          <a:blip r:embed="rId3">
            <a:alphaModFix/>
          </a:blip>
          <a:stretch>
            <a:fillRect/>
          </a:stretch>
        </p:blipFill>
        <p:spPr>
          <a:xfrm>
            <a:off x="89275" y="962125"/>
            <a:ext cx="5135399" cy="3335799"/>
          </a:xfrm>
          <a:prstGeom prst="rect">
            <a:avLst/>
          </a:prstGeom>
          <a:noFill/>
          <a:ln>
            <a:noFill/>
          </a:ln>
        </p:spPr>
      </p:pic>
      <p:sp>
        <p:nvSpPr>
          <p:cNvPr id="180" name="Shape 180"/>
          <p:cNvSpPr txBox="1"/>
          <p:nvPr/>
        </p:nvSpPr>
        <p:spPr>
          <a:xfrm>
            <a:off x="5306050" y="809200"/>
            <a:ext cx="3733200" cy="3792900"/>
          </a:xfrm>
          <a:prstGeom prst="rect">
            <a:avLst/>
          </a:prstGeom>
          <a:solidFill>
            <a:srgbClr val="D9D9D9"/>
          </a:solidFill>
          <a:ln>
            <a:noFill/>
          </a:ln>
        </p:spPr>
        <p:txBody>
          <a:bodyPr anchorCtr="0" anchor="t" bIns="91425" lIns="91425" rIns="91425" tIns="91425">
            <a:noAutofit/>
          </a:bodyPr>
          <a:lstStyle/>
          <a:p>
            <a:pPr lvl="0" rtl="0">
              <a:lnSpc>
                <a:spcPct val="166666"/>
              </a:lnSpc>
              <a:spcBef>
                <a:spcPts val="0"/>
              </a:spcBef>
              <a:spcAft>
                <a:spcPts val="800"/>
              </a:spcAft>
              <a:buClr>
                <a:schemeClr val="dk1"/>
              </a:buClr>
              <a:buSzPct val="122222"/>
              <a:buFont typeface="Arial"/>
              <a:buNone/>
            </a:pPr>
            <a:r>
              <a:rPr b="1" lang="en-GB" sz="900">
                <a:solidFill>
                  <a:srgbClr val="007020"/>
                </a:solidFill>
                <a:latin typeface="Verdana"/>
                <a:ea typeface="Verdana"/>
                <a:cs typeface="Verdana"/>
                <a:sym typeface="Verdana"/>
              </a:rPr>
              <a:t>val</a:t>
            </a:r>
            <a:r>
              <a:rPr lang="en-GB" sz="900">
                <a:solidFill>
                  <a:srgbClr val="333333"/>
                </a:solidFill>
                <a:latin typeface="Verdana"/>
                <a:ea typeface="Verdana"/>
                <a:cs typeface="Verdana"/>
                <a:sym typeface="Verdana"/>
              </a:rPr>
              <a:t> userGraph</a:t>
            </a:r>
            <a:r>
              <a:rPr b="1" lang="en-GB" sz="900">
                <a:solidFill>
                  <a:srgbClr val="007020"/>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Graph</a:t>
            </a:r>
            <a:r>
              <a:rPr lang="en-GB" sz="900">
                <a:solidFill>
                  <a:srgbClr val="666666"/>
                </a:solidFill>
                <a:latin typeface="Verdana"/>
                <a:ea typeface="Verdana"/>
                <a:cs typeface="Verdana"/>
                <a:sym typeface="Verdana"/>
              </a:rPr>
              <a:t>[(</a:t>
            </a:r>
            <a:r>
              <a:rPr lang="en-GB" sz="900">
                <a:solidFill>
                  <a:srgbClr val="902000"/>
                </a:solidFill>
                <a:latin typeface="Verdana"/>
                <a:ea typeface="Verdana"/>
                <a:cs typeface="Verdana"/>
                <a:sym typeface="Verdana"/>
              </a:rPr>
              <a:t>String</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String</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String</a:t>
            </a:r>
            <a:r>
              <a:rPr lang="en-GB" sz="900">
                <a:solidFill>
                  <a:srgbClr val="666666"/>
                </a:solidFill>
                <a:latin typeface="Verdana"/>
                <a:ea typeface="Verdana"/>
                <a:cs typeface="Verdana"/>
                <a:sym typeface="Verdana"/>
              </a:rPr>
              <a:t>]</a:t>
            </a:r>
          </a:p>
          <a:p>
            <a:pPr lvl="0" rtl="0">
              <a:lnSpc>
                <a:spcPct val="166666"/>
              </a:lnSpc>
              <a:spcBef>
                <a:spcPts val="0"/>
              </a:spcBef>
              <a:spcAft>
                <a:spcPts val="800"/>
              </a:spcAft>
              <a:buClr>
                <a:schemeClr val="dk1"/>
              </a:buClr>
              <a:buSzPct val="122222"/>
              <a:buFont typeface="Arial"/>
              <a:buNone/>
            </a:pPr>
            <a:r>
              <a:rPr i="1" lang="en-GB" sz="900">
                <a:solidFill>
                  <a:srgbClr val="60A0B0"/>
                </a:solidFill>
                <a:latin typeface="Verdana"/>
                <a:ea typeface="Verdana"/>
                <a:cs typeface="Verdana"/>
                <a:sym typeface="Verdana"/>
              </a:rPr>
              <a:t>// Create an RDD for the vertices</a:t>
            </a:r>
            <a:br>
              <a:rPr lang="en-GB" sz="900">
                <a:solidFill>
                  <a:srgbClr val="333333"/>
                </a:solidFill>
                <a:latin typeface="Verdana"/>
                <a:ea typeface="Verdana"/>
                <a:cs typeface="Verdana"/>
                <a:sym typeface="Verdana"/>
              </a:rPr>
            </a:br>
            <a:r>
              <a:rPr b="1" lang="en-GB" sz="900">
                <a:solidFill>
                  <a:srgbClr val="007020"/>
                </a:solidFill>
                <a:latin typeface="Verdana"/>
                <a:ea typeface="Verdana"/>
                <a:cs typeface="Verdana"/>
                <a:sym typeface="Verdana"/>
              </a:rPr>
              <a:t>val</a:t>
            </a:r>
            <a:r>
              <a:rPr lang="en-GB" sz="900">
                <a:solidFill>
                  <a:srgbClr val="333333"/>
                </a:solidFill>
                <a:latin typeface="Verdana"/>
                <a:ea typeface="Verdana"/>
                <a:cs typeface="Verdana"/>
                <a:sym typeface="Verdana"/>
              </a:rPr>
              <a:t> users</a:t>
            </a:r>
            <a:r>
              <a:rPr b="1" lang="en-GB" sz="900">
                <a:solidFill>
                  <a:srgbClr val="007020"/>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RDD</a:t>
            </a:r>
            <a:r>
              <a:rPr lang="en-GB" sz="900">
                <a:solidFill>
                  <a:srgbClr val="666666"/>
                </a:solidFill>
                <a:latin typeface="Verdana"/>
                <a:ea typeface="Verdana"/>
                <a:cs typeface="Verdana"/>
                <a:sym typeface="Verdana"/>
              </a:rPr>
              <a:t>[(</a:t>
            </a:r>
            <a:r>
              <a:rPr lang="en-GB" sz="900">
                <a:solidFill>
                  <a:srgbClr val="902000"/>
                </a:solidFill>
                <a:latin typeface="Verdana"/>
                <a:ea typeface="Verdana"/>
                <a:cs typeface="Verdana"/>
                <a:sym typeface="Verdana"/>
              </a:rPr>
              <a:t>VertexId</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902000"/>
                </a:solidFill>
                <a:latin typeface="Verdana"/>
                <a:ea typeface="Verdana"/>
                <a:cs typeface="Verdana"/>
                <a:sym typeface="Verdana"/>
              </a:rPr>
              <a:t>String</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String</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07020"/>
                </a:solidFill>
                <a:latin typeface="Verdana"/>
                <a:ea typeface="Verdana"/>
                <a:cs typeface="Verdana"/>
                <a:sym typeface="Verdana"/>
              </a:rPr>
              <a:t>=</a:t>
            </a:r>
            <a:br>
              <a:rPr lang="en-GB" sz="900">
                <a:solidFill>
                  <a:srgbClr val="333333"/>
                </a:solidFill>
                <a:latin typeface="Verdana"/>
                <a:ea typeface="Verdana"/>
                <a:cs typeface="Verdana"/>
                <a:sym typeface="Verdana"/>
              </a:rPr>
            </a:br>
            <a:r>
              <a:rPr lang="en-GB" sz="900">
                <a:solidFill>
                  <a:srgbClr val="333333"/>
                </a:solidFill>
                <a:latin typeface="Verdana"/>
                <a:ea typeface="Verdana"/>
                <a:cs typeface="Verdana"/>
                <a:sym typeface="Verdana"/>
              </a:rPr>
              <a:t>  sc</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parallelize</a:t>
            </a:r>
            <a:r>
              <a:rPr lang="en-GB" sz="900">
                <a:solidFill>
                  <a:srgbClr val="666666"/>
                </a:solidFill>
                <a:latin typeface="Verdana"/>
                <a:ea typeface="Verdana"/>
                <a:cs typeface="Verdana"/>
                <a:sym typeface="Verdana"/>
              </a:rPr>
              <a:t>(</a:t>
            </a:r>
            <a:r>
              <a:rPr b="1" lang="en-GB" sz="900">
                <a:solidFill>
                  <a:srgbClr val="0E84B5"/>
                </a:solidFill>
                <a:latin typeface="Verdana"/>
                <a:ea typeface="Verdana"/>
                <a:cs typeface="Verdana"/>
                <a:sym typeface="Verdana"/>
              </a:rPr>
              <a:t>Array</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3L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70A0"/>
                </a:solidFill>
                <a:latin typeface="Verdana"/>
                <a:ea typeface="Verdana"/>
                <a:cs typeface="Verdana"/>
                <a:sym typeface="Verdana"/>
              </a:rPr>
              <a:t>"rxin"</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"student"</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7L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70A0"/>
                </a:solidFill>
                <a:latin typeface="Verdana"/>
                <a:ea typeface="Verdana"/>
                <a:cs typeface="Verdana"/>
                <a:sym typeface="Verdana"/>
              </a:rPr>
              <a:t>"jgonzal"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"postdoc"</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5L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70A0"/>
                </a:solidFill>
                <a:latin typeface="Verdana"/>
                <a:ea typeface="Verdana"/>
                <a:cs typeface="Verdana"/>
                <a:sym typeface="Verdana"/>
              </a:rPr>
              <a:t>"franklin"</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"prof"</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2L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70A0"/>
                </a:solidFill>
                <a:latin typeface="Verdana"/>
                <a:ea typeface="Verdana"/>
                <a:cs typeface="Verdana"/>
                <a:sym typeface="Verdana"/>
              </a:rPr>
              <a:t>"istoica"</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"prof"</a:t>
            </a:r>
            <a:r>
              <a:rPr lang="en-GB" sz="900">
                <a:solidFill>
                  <a:srgbClr val="666666"/>
                </a:solidFill>
                <a:latin typeface="Verdana"/>
                <a:ea typeface="Verdana"/>
                <a:cs typeface="Verdana"/>
                <a:sym typeface="Verdana"/>
              </a:rPr>
              <a:t>))))</a:t>
            </a:r>
            <a:br>
              <a:rPr lang="en-GB" sz="900">
                <a:solidFill>
                  <a:srgbClr val="333333"/>
                </a:solidFill>
                <a:latin typeface="Verdana"/>
                <a:ea typeface="Verdana"/>
                <a:cs typeface="Verdana"/>
                <a:sym typeface="Verdana"/>
              </a:rPr>
            </a:br>
            <a:r>
              <a:rPr i="1" lang="en-GB" sz="900">
                <a:solidFill>
                  <a:srgbClr val="60A0B0"/>
                </a:solidFill>
                <a:latin typeface="Verdana"/>
                <a:ea typeface="Verdana"/>
                <a:cs typeface="Verdana"/>
                <a:sym typeface="Verdana"/>
              </a:rPr>
              <a:t>// Create an RDD for edges</a:t>
            </a:r>
            <a:br>
              <a:rPr lang="en-GB" sz="900">
                <a:solidFill>
                  <a:srgbClr val="333333"/>
                </a:solidFill>
                <a:latin typeface="Verdana"/>
                <a:ea typeface="Verdana"/>
                <a:cs typeface="Verdana"/>
                <a:sym typeface="Verdana"/>
              </a:rPr>
            </a:br>
            <a:r>
              <a:rPr b="1" lang="en-GB" sz="900">
                <a:solidFill>
                  <a:srgbClr val="007020"/>
                </a:solidFill>
                <a:latin typeface="Verdana"/>
                <a:ea typeface="Verdana"/>
                <a:cs typeface="Verdana"/>
                <a:sym typeface="Verdana"/>
              </a:rPr>
              <a:t>val</a:t>
            </a:r>
            <a:r>
              <a:rPr lang="en-GB" sz="900">
                <a:solidFill>
                  <a:srgbClr val="333333"/>
                </a:solidFill>
                <a:latin typeface="Verdana"/>
                <a:ea typeface="Verdana"/>
                <a:cs typeface="Verdana"/>
                <a:sym typeface="Verdana"/>
              </a:rPr>
              <a:t> relationships</a:t>
            </a:r>
            <a:r>
              <a:rPr b="1" lang="en-GB" sz="900">
                <a:solidFill>
                  <a:srgbClr val="007020"/>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902000"/>
                </a:solidFill>
                <a:latin typeface="Verdana"/>
                <a:ea typeface="Verdana"/>
                <a:cs typeface="Verdana"/>
                <a:sym typeface="Verdana"/>
              </a:rPr>
              <a:t>RDD</a:t>
            </a:r>
            <a:r>
              <a:rPr lang="en-GB" sz="900">
                <a:solidFill>
                  <a:srgbClr val="666666"/>
                </a:solidFill>
                <a:latin typeface="Verdana"/>
                <a:ea typeface="Verdana"/>
                <a:cs typeface="Verdana"/>
                <a:sym typeface="Verdana"/>
              </a:rPr>
              <a:t>[</a:t>
            </a:r>
            <a:r>
              <a:rPr lang="en-GB" sz="900">
                <a:solidFill>
                  <a:srgbClr val="902000"/>
                </a:solidFill>
                <a:latin typeface="Verdana"/>
                <a:ea typeface="Verdana"/>
                <a:cs typeface="Verdana"/>
                <a:sym typeface="Verdana"/>
              </a:rPr>
              <a:t>Edge</a:t>
            </a:r>
            <a:r>
              <a:rPr lang="en-GB" sz="900">
                <a:solidFill>
                  <a:srgbClr val="666666"/>
                </a:solidFill>
                <a:latin typeface="Verdana"/>
                <a:ea typeface="Verdana"/>
                <a:cs typeface="Verdana"/>
                <a:sym typeface="Verdana"/>
              </a:rPr>
              <a:t>[</a:t>
            </a:r>
            <a:r>
              <a:rPr lang="en-GB" sz="900">
                <a:solidFill>
                  <a:srgbClr val="902000"/>
                </a:solidFill>
                <a:latin typeface="Verdana"/>
                <a:ea typeface="Verdana"/>
                <a:cs typeface="Verdana"/>
                <a:sym typeface="Verdana"/>
              </a:rPr>
              <a:t>String</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07020"/>
                </a:solidFill>
                <a:latin typeface="Verdana"/>
                <a:ea typeface="Verdana"/>
                <a:cs typeface="Verdana"/>
                <a:sym typeface="Verdana"/>
              </a:rPr>
              <a:t>=</a:t>
            </a:r>
            <a:br>
              <a:rPr lang="en-GB" sz="900">
                <a:solidFill>
                  <a:srgbClr val="333333"/>
                </a:solidFill>
                <a:latin typeface="Verdana"/>
                <a:ea typeface="Verdana"/>
                <a:cs typeface="Verdana"/>
                <a:sym typeface="Verdana"/>
              </a:rPr>
            </a:br>
            <a:r>
              <a:rPr lang="en-GB" sz="900">
                <a:solidFill>
                  <a:srgbClr val="333333"/>
                </a:solidFill>
                <a:latin typeface="Verdana"/>
                <a:ea typeface="Verdana"/>
                <a:cs typeface="Verdana"/>
                <a:sym typeface="Verdana"/>
              </a:rPr>
              <a:t>  sc</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parallelize</a:t>
            </a:r>
            <a:r>
              <a:rPr lang="en-GB" sz="900">
                <a:solidFill>
                  <a:srgbClr val="666666"/>
                </a:solidFill>
                <a:latin typeface="Verdana"/>
                <a:ea typeface="Verdana"/>
                <a:cs typeface="Verdana"/>
                <a:sym typeface="Verdana"/>
              </a:rPr>
              <a:t>(</a:t>
            </a:r>
            <a:r>
              <a:rPr b="1" lang="en-GB" sz="900">
                <a:solidFill>
                  <a:srgbClr val="0E84B5"/>
                </a:solidFill>
                <a:latin typeface="Verdana"/>
                <a:ea typeface="Verdana"/>
                <a:cs typeface="Verdana"/>
                <a:sym typeface="Verdana"/>
              </a:rPr>
              <a:t>Array</a:t>
            </a:r>
            <a:r>
              <a:rPr lang="en-GB" sz="900">
                <a:solidFill>
                  <a:srgbClr val="666666"/>
                </a:solidFill>
                <a:latin typeface="Verdana"/>
                <a:ea typeface="Verdana"/>
                <a:cs typeface="Verdana"/>
                <a:sym typeface="Verdana"/>
              </a:rPr>
              <a:t>(</a:t>
            </a:r>
            <a:r>
              <a:rPr b="1" lang="en-GB" sz="900">
                <a:solidFill>
                  <a:srgbClr val="0E84B5"/>
                </a:solidFill>
                <a:latin typeface="Verdana"/>
                <a:ea typeface="Verdana"/>
                <a:cs typeface="Verdana"/>
                <a:sym typeface="Verdana"/>
              </a:rPr>
              <a:t>Edge</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3L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A070"/>
                </a:solidFill>
                <a:latin typeface="Verdana"/>
                <a:ea typeface="Verdana"/>
                <a:cs typeface="Verdana"/>
                <a:sym typeface="Verdana"/>
              </a:rPr>
              <a:t>7L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"collab"</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E84B5"/>
                </a:solidFill>
                <a:latin typeface="Verdana"/>
                <a:ea typeface="Verdana"/>
                <a:cs typeface="Verdana"/>
                <a:sym typeface="Verdana"/>
              </a:rPr>
              <a:t>Edge</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5L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A070"/>
                </a:solidFill>
                <a:latin typeface="Verdana"/>
                <a:ea typeface="Verdana"/>
                <a:cs typeface="Verdana"/>
                <a:sym typeface="Verdana"/>
              </a:rPr>
              <a:t>3L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"advisor"</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E84B5"/>
                </a:solidFill>
                <a:latin typeface="Verdana"/>
                <a:ea typeface="Verdana"/>
                <a:cs typeface="Verdana"/>
                <a:sym typeface="Verdana"/>
              </a:rPr>
              <a:t>Edge</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2L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A070"/>
                </a:solidFill>
                <a:latin typeface="Verdana"/>
                <a:ea typeface="Verdana"/>
                <a:cs typeface="Verdana"/>
                <a:sym typeface="Verdana"/>
              </a:rPr>
              <a:t>5L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"colleague"</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E84B5"/>
                </a:solidFill>
                <a:latin typeface="Verdana"/>
                <a:ea typeface="Verdana"/>
                <a:cs typeface="Verdana"/>
                <a:sym typeface="Verdana"/>
              </a:rPr>
              <a:t>Edge</a:t>
            </a:r>
            <a:r>
              <a:rPr lang="en-GB" sz="900">
                <a:solidFill>
                  <a:srgbClr val="666666"/>
                </a:solidFill>
                <a:latin typeface="Verdana"/>
                <a:ea typeface="Verdana"/>
                <a:cs typeface="Verdana"/>
                <a:sym typeface="Verdana"/>
              </a:rPr>
              <a:t>(</a:t>
            </a:r>
            <a:r>
              <a:rPr lang="en-GB" sz="900">
                <a:solidFill>
                  <a:srgbClr val="40A070"/>
                </a:solidFill>
                <a:latin typeface="Verdana"/>
                <a:ea typeface="Verdana"/>
                <a:cs typeface="Verdana"/>
                <a:sym typeface="Verdana"/>
              </a:rPr>
              <a:t>5L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A070"/>
                </a:solidFill>
                <a:latin typeface="Verdana"/>
                <a:ea typeface="Verdana"/>
                <a:cs typeface="Verdana"/>
                <a:sym typeface="Verdana"/>
              </a:rPr>
              <a:t>7L</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"pi"</a:t>
            </a:r>
            <a:r>
              <a:rPr lang="en-GB" sz="900">
                <a:solidFill>
                  <a:srgbClr val="666666"/>
                </a:solidFill>
                <a:latin typeface="Verdana"/>
                <a:ea typeface="Verdana"/>
                <a:cs typeface="Verdana"/>
                <a:sym typeface="Verdana"/>
              </a:rPr>
              <a:t>)))</a:t>
            </a:r>
            <a:br>
              <a:rPr lang="en-GB" sz="900">
                <a:solidFill>
                  <a:srgbClr val="333333"/>
                </a:solidFill>
                <a:latin typeface="Verdana"/>
                <a:ea typeface="Verdana"/>
                <a:cs typeface="Verdana"/>
                <a:sym typeface="Verdana"/>
              </a:rPr>
            </a:br>
            <a:r>
              <a:rPr i="1" lang="en-GB" sz="900">
                <a:solidFill>
                  <a:srgbClr val="60A0B0"/>
                </a:solidFill>
                <a:latin typeface="Verdana"/>
                <a:ea typeface="Verdana"/>
                <a:cs typeface="Verdana"/>
                <a:sym typeface="Verdana"/>
              </a:rPr>
              <a:t>// Define a default user in case there are relationship with missing user</a:t>
            </a:r>
            <a:br>
              <a:rPr lang="en-GB" sz="900">
                <a:solidFill>
                  <a:srgbClr val="333333"/>
                </a:solidFill>
                <a:latin typeface="Verdana"/>
                <a:ea typeface="Verdana"/>
                <a:cs typeface="Verdana"/>
                <a:sym typeface="Verdana"/>
              </a:rPr>
            </a:br>
            <a:r>
              <a:rPr b="1" lang="en-GB" sz="900">
                <a:solidFill>
                  <a:srgbClr val="007020"/>
                </a:solidFill>
                <a:latin typeface="Verdana"/>
                <a:ea typeface="Verdana"/>
                <a:cs typeface="Verdana"/>
                <a:sym typeface="Verdana"/>
              </a:rPr>
              <a:t>val</a:t>
            </a:r>
            <a:r>
              <a:rPr lang="en-GB" sz="900">
                <a:solidFill>
                  <a:srgbClr val="333333"/>
                </a:solidFill>
                <a:latin typeface="Verdana"/>
                <a:ea typeface="Verdana"/>
                <a:cs typeface="Verdana"/>
                <a:sym typeface="Verdana"/>
              </a:rPr>
              <a:t> defaultUser </a:t>
            </a:r>
            <a:r>
              <a:rPr b="1" lang="en-GB" sz="900">
                <a:solidFill>
                  <a:srgbClr val="007020"/>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666666"/>
                </a:solidFill>
                <a:latin typeface="Verdana"/>
                <a:ea typeface="Verdana"/>
                <a:cs typeface="Verdana"/>
                <a:sym typeface="Verdana"/>
              </a:rPr>
              <a:t>(</a:t>
            </a:r>
            <a:r>
              <a:rPr lang="en-GB" sz="900">
                <a:solidFill>
                  <a:srgbClr val="4070A0"/>
                </a:solidFill>
                <a:latin typeface="Verdana"/>
                <a:ea typeface="Verdana"/>
                <a:cs typeface="Verdana"/>
                <a:sym typeface="Verdana"/>
              </a:rPr>
              <a:t>"John Doe"</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a:t>
            </a:r>
            <a:r>
              <a:rPr lang="en-GB" sz="900">
                <a:solidFill>
                  <a:srgbClr val="4070A0"/>
                </a:solidFill>
                <a:latin typeface="Verdana"/>
                <a:ea typeface="Verdana"/>
                <a:cs typeface="Verdana"/>
                <a:sym typeface="Verdana"/>
              </a:rPr>
              <a:t>"Missing"</a:t>
            </a:r>
            <a:r>
              <a:rPr lang="en-GB" sz="900">
                <a:solidFill>
                  <a:srgbClr val="666666"/>
                </a:solidFill>
                <a:latin typeface="Verdana"/>
                <a:ea typeface="Verdana"/>
                <a:cs typeface="Verdana"/>
                <a:sym typeface="Verdana"/>
              </a:rPr>
              <a:t>)</a:t>
            </a:r>
            <a:br>
              <a:rPr lang="en-GB" sz="900">
                <a:solidFill>
                  <a:srgbClr val="333333"/>
                </a:solidFill>
                <a:latin typeface="Verdana"/>
                <a:ea typeface="Verdana"/>
                <a:cs typeface="Verdana"/>
                <a:sym typeface="Verdana"/>
              </a:rPr>
            </a:br>
            <a:r>
              <a:rPr i="1" lang="en-GB" sz="900">
                <a:solidFill>
                  <a:srgbClr val="60A0B0"/>
                </a:solidFill>
                <a:latin typeface="Verdana"/>
                <a:ea typeface="Verdana"/>
                <a:cs typeface="Verdana"/>
                <a:sym typeface="Verdana"/>
              </a:rPr>
              <a:t>// Build the initial Graph</a:t>
            </a:r>
            <a:br>
              <a:rPr lang="en-GB" sz="900">
                <a:solidFill>
                  <a:srgbClr val="333333"/>
                </a:solidFill>
                <a:latin typeface="Verdana"/>
                <a:ea typeface="Verdana"/>
                <a:cs typeface="Verdana"/>
                <a:sym typeface="Verdana"/>
              </a:rPr>
            </a:br>
            <a:r>
              <a:rPr b="1" lang="en-GB" sz="900">
                <a:solidFill>
                  <a:srgbClr val="007020"/>
                </a:solidFill>
                <a:latin typeface="Verdana"/>
                <a:ea typeface="Verdana"/>
                <a:cs typeface="Verdana"/>
                <a:sym typeface="Verdana"/>
              </a:rPr>
              <a:t>val</a:t>
            </a:r>
            <a:r>
              <a:rPr lang="en-GB" sz="900">
                <a:solidFill>
                  <a:srgbClr val="333333"/>
                </a:solidFill>
                <a:latin typeface="Verdana"/>
                <a:ea typeface="Verdana"/>
                <a:cs typeface="Verdana"/>
                <a:sym typeface="Verdana"/>
              </a:rPr>
              <a:t> graph </a:t>
            </a:r>
            <a:r>
              <a:rPr b="1" lang="en-GB" sz="900">
                <a:solidFill>
                  <a:srgbClr val="007020"/>
                </a:solidFill>
                <a:latin typeface="Verdana"/>
                <a:ea typeface="Verdana"/>
                <a:cs typeface="Verdana"/>
                <a:sym typeface="Verdana"/>
              </a:rPr>
              <a:t>=</a:t>
            </a:r>
            <a:r>
              <a:rPr lang="en-GB" sz="900">
                <a:solidFill>
                  <a:srgbClr val="333333"/>
                </a:solidFill>
                <a:latin typeface="Verdana"/>
                <a:ea typeface="Verdana"/>
                <a:cs typeface="Verdana"/>
                <a:sym typeface="Verdana"/>
              </a:rPr>
              <a:t> </a:t>
            </a:r>
            <a:r>
              <a:rPr b="1" lang="en-GB" sz="900">
                <a:solidFill>
                  <a:srgbClr val="0E84B5"/>
                </a:solidFill>
                <a:latin typeface="Verdana"/>
                <a:ea typeface="Verdana"/>
                <a:cs typeface="Verdana"/>
                <a:sym typeface="Verdana"/>
              </a:rPr>
              <a:t>Graph</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users</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relationships</a:t>
            </a:r>
            <a:r>
              <a:rPr lang="en-GB" sz="900">
                <a:solidFill>
                  <a:srgbClr val="666666"/>
                </a:solidFill>
                <a:latin typeface="Verdana"/>
                <a:ea typeface="Verdana"/>
                <a:cs typeface="Verdana"/>
                <a:sym typeface="Verdana"/>
              </a:rPr>
              <a:t>,</a:t>
            </a:r>
            <a:r>
              <a:rPr lang="en-GB" sz="900">
                <a:solidFill>
                  <a:srgbClr val="333333"/>
                </a:solidFill>
                <a:latin typeface="Verdana"/>
                <a:ea typeface="Verdana"/>
                <a:cs typeface="Verdana"/>
                <a:sym typeface="Verdana"/>
              </a:rPr>
              <a:t> defaultUser</a:t>
            </a:r>
            <a:r>
              <a:rPr lang="en-GB" sz="900">
                <a:solidFill>
                  <a:srgbClr val="666666"/>
                </a:solidFill>
                <a:latin typeface="Verdana"/>
                <a:ea typeface="Verdana"/>
                <a:cs typeface="Verdana"/>
                <a:sym typeface="Verdana"/>
              </a:rPr>
              <a: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Graphs distribution</a:t>
            </a:r>
          </a:p>
        </p:txBody>
      </p:sp>
      <p:sp>
        <p:nvSpPr>
          <p:cNvPr id="186" name="Shape 186"/>
          <p:cNvSpPr txBox="1"/>
          <p:nvPr>
            <p:ph idx="1" type="body"/>
          </p:nvPr>
        </p:nvSpPr>
        <p:spPr>
          <a:xfrm>
            <a:off x="311700" y="1152475"/>
            <a:ext cx="8520600" cy="762900"/>
          </a:xfrm>
          <a:prstGeom prst="rect">
            <a:avLst/>
          </a:prstGeom>
        </p:spPr>
        <p:txBody>
          <a:bodyPr anchorCtr="0" anchor="t" bIns="91425" lIns="91425" rIns="91425" tIns="91425">
            <a:noAutofit/>
          </a:bodyPr>
          <a:lstStyle/>
          <a:p>
            <a:pPr lvl="0">
              <a:spcBef>
                <a:spcPts val="0"/>
              </a:spcBef>
              <a:buNone/>
            </a:pPr>
            <a:r>
              <a:rPr lang="en-GB"/>
              <a:t>In order to optimize graphs parallel processing they are distributed across the executors using vertex-cut approach.</a:t>
            </a:r>
          </a:p>
        </p:txBody>
      </p:sp>
      <p:pic>
        <p:nvPicPr>
          <p:cNvPr id="187" name="Shape 187"/>
          <p:cNvPicPr preferRelativeResize="0"/>
          <p:nvPr/>
        </p:nvPicPr>
        <p:blipFill>
          <a:blip r:embed="rId3">
            <a:alphaModFix/>
          </a:blip>
          <a:stretch>
            <a:fillRect/>
          </a:stretch>
        </p:blipFill>
        <p:spPr>
          <a:xfrm>
            <a:off x="419125" y="2068224"/>
            <a:ext cx="5309375" cy="2500650"/>
          </a:xfrm>
          <a:prstGeom prst="rect">
            <a:avLst/>
          </a:prstGeom>
          <a:noFill/>
          <a:ln>
            <a:noFill/>
          </a:ln>
        </p:spPr>
      </p:pic>
      <p:sp>
        <p:nvSpPr>
          <p:cNvPr id="188" name="Shape 188"/>
          <p:cNvSpPr txBox="1"/>
          <p:nvPr/>
        </p:nvSpPr>
        <p:spPr>
          <a:xfrm>
            <a:off x="6115825" y="1837275"/>
            <a:ext cx="2609100" cy="2731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GB" sz="1800">
                <a:solidFill>
                  <a:schemeClr val="dk2"/>
                </a:solidFill>
              </a:rPr>
              <a:t>The exact method of assigning edges depends on PartitionStrategy. User can choose between different heuristics.</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Graph views</a:t>
            </a:r>
          </a:p>
        </p:txBody>
      </p:sp>
      <p:sp>
        <p:nvSpPr>
          <p:cNvPr id="194" name="Shape 194"/>
          <p:cNvSpPr txBox="1"/>
          <p:nvPr>
            <p:ph idx="1" type="body"/>
          </p:nvPr>
        </p:nvSpPr>
        <p:spPr>
          <a:xfrm>
            <a:off x="311700" y="1152475"/>
            <a:ext cx="2250300" cy="3416400"/>
          </a:xfrm>
          <a:prstGeom prst="rect">
            <a:avLst/>
          </a:prstGeom>
        </p:spPr>
        <p:txBody>
          <a:bodyPr anchorCtr="0" anchor="t" bIns="91425" lIns="91425" rIns="91425" tIns="91425">
            <a:noAutofit/>
          </a:bodyPr>
          <a:lstStyle/>
          <a:p>
            <a:pPr indent="-228600" lvl="0" marL="457200" rtl="0">
              <a:spcBef>
                <a:spcPts val="0"/>
              </a:spcBef>
            </a:pPr>
            <a:r>
              <a:rPr lang="en-GB"/>
              <a:t>Edge view: </a:t>
            </a:r>
          </a:p>
          <a:p>
            <a:pPr indent="-304800" lvl="1" marL="914400" rtl="0">
              <a:lnSpc>
                <a:spcPct val="166666"/>
              </a:lnSpc>
              <a:spcBef>
                <a:spcPts val="0"/>
              </a:spcBef>
              <a:spcAft>
                <a:spcPts val="800"/>
              </a:spcAft>
              <a:buSzPct val="100000"/>
            </a:pPr>
            <a:r>
              <a:rPr lang="en-GB" sz="1200">
                <a:solidFill>
                  <a:srgbClr val="333333"/>
                </a:solidFill>
                <a:highlight>
                  <a:srgbClr val="F5F5F5"/>
                </a:highlight>
                <a:latin typeface="Verdana"/>
                <a:ea typeface="Verdana"/>
                <a:cs typeface="Verdana"/>
                <a:sym typeface="Verdana"/>
              </a:rPr>
              <a:t>graph</a:t>
            </a:r>
            <a:r>
              <a:rPr lang="en-GB" sz="1200">
                <a:solidFill>
                  <a:srgbClr val="666666"/>
                </a:solidFill>
                <a:highlight>
                  <a:srgbClr val="F5F5F5"/>
                </a:highlight>
                <a:latin typeface="Verdana"/>
                <a:ea typeface="Verdana"/>
                <a:cs typeface="Verdana"/>
                <a:sym typeface="Verdana"/>
              </a:rPr>
              <a:t>.</a:t>
            </a:r>
            <a:r>
              <a:rPr lang="en-GB" sz="1200">
                <a:solidFill>
                  <a:srgbClr val="333333"/>
                </a:solidFill>
                <a:highlight>
                  <a:srgbClr val="F5F5F5"/>
                </a:highlight>
                <a:latin typeface="Verdana"/>
                <a:ea typeface="Verdana"/>
                <a:cs typeface="Verdana"/>
                <a:sym typeface="Verdana"/>
              </a:rPr>
              <a:t>edges</a:t>
            </a:r>
          </a:p>
        </p:txBody>
      </p:sp>
      <p:pic>
        <p:nvPicPr>
          <p:cNvPr id="195" name="Shape 195"/>
          <p:cNvPicPr preferRelativeResize="0"/>
          <p:nvPr/>
        </p:nvPicPr>
        <p:blipFill>
          <a:blip r:embed="rId3">
            <a:alphaModFix/>
          </a:blip>
          <a:stretch>
            <a:fillRect/>
          </a:stretch>
        </p:blipFill>
        <p:spPr>
          <a:xfrm>
            <a:off x="0" y="2409681"/>
            <a:ext cx="9143999" cy="901987"/>
          </a:xfrm>
          <a:prstGeom prst="rect">
            <a:avLst/>
          </a:prstGeom>
          <a:noFill/>
          <a:ln>
            <a:noFill/>
          </a:ln>
        </p:spPr>
      </p:pic>
      <p:sp>
        <p:nvSpPr>
          <p:cNvPr id="196" name="Shape 196"/>
          <p:cNvSpPr txBox="1"/>
          <p:nvPr>
            <p:ph idx="1" type="body"/>
          </p:nvPr>
        </p:nvSpPr>
        <p:spPr>
          <a:xfrm>
            <a:off x="3061225" y="1152475"/>
            <a:ext cx="2250300" cy="3416400"/>
          </a:xfrm>
          <a:prstGeom prst="rect">
            <a:avLst/>
          </a:prstGeom>
        </p:spPr>
        <p:txBody>
          <a:bodyPr anchorCtr="0" anchor="t" bIns="91425" lIns="91425" rIns="91425" tIns="91425">
            <a:noAutofit/>
          </a:bodyPr>
          <a:lstStyle/>
          <a:p>
            <a:pPr indent="-228600" lvl="0" marL="457200" rtl="0">
              <a:spcBef>
                <a:spcPts val="0"/>
              </a:spcBef>
            </a:pPr>
            <a:r>
              <a:rPr lang="en-GB"/>
              <a:t>Vertex view: </a:t>
            </a:r>
          </a:p>
          <a:p>
            <a:pPr indent="-304800" lvl="1" marL="914400" rtl="0">
              <a:lnSpc>
                <a:spcPct val="166666"/>
              </a:lnSpc>
              <a:spcBef>
                <a:spcPts val="0"/>
              </a:spcBef>
              <a:spcAft>
                <a:spcPts val="800"/>
              </a:spcAft>
              <a:buSzPct val="100000"/>
            </a:pPr>
            <a:r>
              <a:rPr lang="en-GB" sz="1200">
                <a:solidFill>
                  <a:srgbClr val="333333"/>
                </a:solidFill>
                <a:highlight>
                  <a:srgbClr val="F5F5F5"/>
                </a:highlight>
                <a:latin typeface="Verdana"/>
                <a:ea typeface="Verdana"/>
                <a:cs typeface="Verdana"/>
                <a:sym typeface="Verdana"/>
              </a:rPr>
              <a:t>graph</a:t>
            </a:r>
            <a:r>
              <a:rPr lang="en-GB" sz="1200">
                <a:solidFill>
                  <a:srgbClr val="666666"/>
                </a:solidFill>
                <a:highlight>
                  <a:srgbClr val="F5F5F5"/>
                </a:highlight>
                <a:latin typeface="Verdana"/>
                <a:ea typeface="Verdana"/>
                <a:cs typeface="Verdana"/>
                <a:sym typeface="Verdana"/>
              </a:rPr>
              <a:t>.</a:t>
            </a:r>
            <a:r>
              <a:rPr lang="en-GB" sz="1200">
                <a:solidFill>
                  <a:srgbClr val="333333"/>
                </a:solidFill>
                <a:highlight>
                  <a:srgbClr val="F5F5F5"/>
                </a:highlight>
                <a:latin typeface="Verdana"/>
                <a:ea typeface="Verdana"/>
                <a:cs typeface="Verdana"/>
                <a:sym typeface="Verdana"/>
              </a:rPr>
              <a:t>vertices</a:t>
            </a:r>
          </a:p>
        </p:txBody>
      </p:sp>
      <p:sp>
        <p:nvSpPr>
          <p:cNvPr id="197" name="Shape 197"/>
          <p:cNvSpPr txBox="1"/>
          <p:nvPr>
            <p:ph idx="1" type="body"/>
          </p:nvPr>
        </p:nvSpPr>
        <p:spPr>
          <a:xfrm>
            <a:off x="6299850" y="1152475"/>
            <a:ext cx="2250300" cy="3416400"/>
          </a:xfrm>
          <a:prstGeom prst="rect">
            <a:avLst/>
          </a:prstGeom>
        </p:spPr>
        <p:txBody>
          <a:bodyPr anchorCtr="0" anchor="t" bIns="91425" lIns="91425" rIns="91425" tIns="91425">
            <a:noAutofit/>
          </a:bodyPr>
          <a:lstStyle/>
          <a:p>
            <a:pPr indent="-228600" lvl="0" marL="457200" rtl="0">
              <a:spcBef>
                <a:spcPts val="0"/>
              </a:spcBef>
            </a:pPr>
            <a:r>
              <a:rPr lang="en-GB"/>
              <a:t>Triplet view: </a:t>
            </a:r>
          </a:p>
          <a:p>
            <a:pPr indent="-304800" lvl="1" marL="914400" rtl="0">
              <a:lnSpc>
                <a:spcPct val="166666"/>
              </a:lnSpc>
              <a:spcBef>
                <a:spcPts val="0"/>
              </a:spcBef>
              <a:spcAft>
                <a:spcPts val="800"/>
              </a:spcAft>
              <a:buSzPct val="100000"/>
            </a:pPr>
            <a:r>
              <a:rPr lang="en-GB" sz="1200">
                <a:solidFill>
                  <a:srgbClr val="333333"/>
                </a:solidFill>
                <a:highlight>
                  <a:srgbClr val="F5F5F5"/>
                </a:highlight>
                <a:latin typeface="Verdana"/>
                <a:ea typeface="Verdana"/>
                <a:cs typeface="Verdana"/>
                <a:sym typeface="Verdana"/>
              </a:rPr>
              <a:t>graph</a:t>
            </a:r>
            <a:r>
              <a:rPr lang="en-GB" sz="1200">
                <a:solidFill>
                  <a:srgbClr val="666666"/>
                </a:solidFill>
                <a:highlight>
                  <a:srgbClr val="F5F5F5"/>
                </a:highlight>
                <a:latin typeface="Verdana"/>
                <a:ea typeface="Verdana"/>
                <a:cs typeface="Verdana"/>
                <a:sym typeface="Verdana"/>
              </a:rPr>
              <a:t>.</a:t>
            </a:r>
            <a:r>
              <a:rPr lang="en-GB" sz="1200">
                <a:solidFill>
                  <a:srgbClr val="333333"/>
                </a:solidFill>
                <a:highlight>
                  <a:srgbClr val="F5F5F5"/>
                </a:highlight>
                <a:latin typeface="Verdana"/>
                <a:ea typeface="Verdana"/>
                <a:cs typeface="Verdana"/>
                <a:sym typeface="Verdana"/>
              </a:rPr>
              <a:t>triplet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235075"/>
            <a:ext cx="8520600" cy="572700"/>
          </a:xfrm>
          <a:prstGeom prst="rect">
            <a:avLst/>
          </a:prstGeom>
        </p:spPr>
        <p:txBody>
          <a:bodyPr anchorCtr="0" anchor="t" bIns="91425" lIns="91425" rIns="91425" tIns="91425">
            <a:noAutofit/>
          </a:bodyPr>
          <a:lstStyle/>
          <a:p>
            <a:pPr lvl="0">
              <a:spcBef>
                <a:spcPts val="0"/>
              </a:spcBef>
              <a:buNone/>
            </a:pPr>
            <a:r>
              <a:rPr lang="en-GB"/>
              <a:t>Graph operators</a:t>
            </a:r>
          </a:p>
        </p:txBody>
      </p:sp>
      <p:sp>
        <p:nvSpPr>
          <p:cNvPr id="203" name="Shape 203"/>
          <p:cNvSpPr txBox="1"/>
          <p:nvPr>
            <p:ph idx="1" type="body"/>
          </p:nvPr>
        </p:nvSpPr>
        <p:spPr>
          <a:xfrm>
            <a:off x="311700" y="934975"/>
            <a:ext cx="2930400" cy="1959300"/>
          </a:xfrm>
          <a:prstGeom prst="rect">
            <a:avLst/>
          </a:prstGeom>
          <a:solidFill>
            <a:srgbClr val="D9D9D9"/>
          </a:solidFill>
        </p:spPr>
        <p:txBody>
          <a:bodyPr anchorCtr="0" anchor="t" bIns="91425" lIns="91425" rIns="91425" tIns="91425">
            <a:noAutofit/>
          </a:bodyPr>
          <a:lstStyle/>
          <a:p>
            <a:pPr lvl="0">
              <a:lnSpc>
                <a:spcPct val="166666"/>
              </a:lnSpc>
              <a:spcBef>
                <a:spcPts val="0"/>
              </a:spcBef>
              <a:spcAft>
                <a:spcPts val="800"/>
              </a:spcAft>
              <a:buClr>
                <a:schemeClr val="dk1"/>
              </a:buClr>
              <a:buSzPct val="100000"/>
              <a:buFont typeface="Arial"/>
              <a:buNone/>
            </a:pPr>
            <a:r>
              <a:rPr lang="en-GB" sz="1100">
                <a:solidFill>
                  <a:srgbClr val="333333"/>
                </a:solidFill>
                <a:latin typeface="Verdana"/>
                <a:ea typeface="Verdana"/>
                <a:cs typeface="Verdana"/>
                <a:sym typeface="Verdana"/>
              </a:rPr>
              <a:t> </a:t>
            </a:r>
            <a:r>
              <a:rPr i="1" lang="en-GB" sz="1100">
                <a:solidFill>
                  <a:srgbClr val="60A0B0"/>
                </a:solidFill>
                <a:latin typeface="Verdana"/>
                <a:ea typeface="Verdana"/>
                <a:cs typeface="Verdana"/>
                <a:sym typeface="Verdana"/>
              </a:rPr>
              <a:t>// Information about the Graph</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val</a:t>
            </a:r>
            <a:r>
              <a:rPr lang="en-GB" sz="1100">
                <a:solidFill>
                  <a:srgbClr val="333333"/>
                </a:solidFill>
                <a:latin typeface="Verdana"/>
                <a:ea typeface="Verdana"/>
                <a:cs typeface="Verdana"/>
                <a:sym typeface="Verdana"/>
              </a:rPr>
              <a:t> numEdges</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Long</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val</a:t>
            </a:r>
            <a:r>
              <a:rPr lang="en-GB" sz="1100">
                <a:solidFill>
                  <a:srgbClr val="333333"/>
                </a:solidFill>
                <a:latin typeface="Verdana"/>
                <a:ea typeface="Verdana"/>
                <a:cs typeface="Verdana"/>
                <a:sym typeface="Verdana"/>
              </a:rPr>
              <a:t> numVertices</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Long</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val</a:t>
            </a:r>
            <a:r>
              <a:rPr lang="en-GB" sz="1100">
                <a:solidFill>
                  <a:srgbClr val="333333"/>
                </a:solidFill>
                <a:latin typeface="Verdana"/>
                <a:ea typeface="Verdana"/>
                <a:cs typeface="Verdana"/>
                <a:sym typeface="Verdana"/>
              </a:rPr>
              <a:t> inDegrees</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VertexRDD</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Int</a:t>
            </a:r>
            <a:r>
              <a:rPr lang="en-GB" sz="1100">
                <a:solidFill>
                  <a:srgbClr val="666666"/>
                </a:solidFill>
                <a:latin typeface="Verdana"/>
                <a:ea typeface="Verdana"/>
                <a:cs typeface="Verdana"/>
                <a:sym typeface="Verdana"/>
              </a:rPr>
              <a:t>]</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val</a:t>
            </a:r>
            <a:r>
              <a:rPr lang="en-GB" sz="1100">
                <a:solidFill>
                  <a:srgbClr val="333333"/>
                </a:solidFill>
                <a:latin typeface="Verdana"/>
                <a:ea typeface="Verdana"/>
                <a:cs typeface="Verdana"/>
                <a:sym typeface="Verdana"/>
              </a:rPr>
              <a:t> outDegrees</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VertexRDD</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Int</a:t>
            </a:r>
            <a:r>
              <a:rPr lang="en-GB" sz="1100">
                <a:solidFill>
                  <a:srgbClr val="666666"/>
                </a:solidFill>
                <a:latin typeface="Verdana"/>
                <a:ea typeface="Verdana"/>
                <a:cs typeface="Verdana"/>
                <a:sym typeface="Verdana"/>
              </a:rPr>
              <a:t>]</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val</a:t>
            </a:r>
            <a:r>
              <a:rPr lang="en-GB" sz="1100">
                <a:solidFill>
                  <a:srgbClr val="333333"/>
                </a:solidFill>
                <a:latin typeface="Verdana"/>
                <a:ea typeface="Verdana"/>
                <a:cs typeface="Verdana"/>
                <a:sym typeface="Verdana"/>
              </a:rPr>
              <a:t> degrees</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VertexRDD</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Int</a:t>
            </a:r>
            <a:r>
              <a:rPr lang="en-GB" sz="1100">
                <a:solidFill>
                  <a:srgbClr val="666666"/>
                </a:solidFill>
                <a:latin typeface="Verdana"/>
                <a:ea typeface="Verdana"/>
                <a:cs typeface="Verdana"/>
                <a:sym typeface="Verdana"/>
              </a:rPr>
              <a:t>]</a:t>
            </a:r>
          </a:p>
          <a:p>
            <a:pPr lvl="0">
              <a:spcBef>
                <a:spcPts val="0"/>
              </a:spcBef>
              <a:buNone/>
            </a:pPr>
            <a:r>
              <a:t/>
            </a:r>
            <a:endParaRPr sz="1100"/>
          </a:p>
        </p:txBody>
      </p:sp>
      <p:sp>
        <p:nvSpPr>
          <p:cNvPr id="204" name="Shape 204"/>
          <p:cNvSpPr txBox="1"/>
          <p:nvPr>
            <p:ph idx="1" type="body"/>
          </p:nvPr>
        </p:nvSpPr>
        <p:spPr>
          <a:xfrm>
            <a:off x="1613925" y="3104350"/>
            <a:ext cx="5448900" cy="1959300"/>
          </a:xfrm>
          <a:prstGeom prst="rect">
            <a:avLst/>
          </a:prstGeom>
          <a:solidFill>
            <a:srgbClr val="D9D9D9"/>
          </a:solidFill>
        </p:spPr>
        <p:txBody>
          <a:bodyPr anchorCtr="0" anchor="t" bIns="91425" lIns="91425" rIns="91425" tIns="91425">
            <a:noAutofit/>
          </a:bodyPr>
          <a:lstStyle/>
          <a:p>
            <a:pPr lvl="0">
              <a:lnSpc>
                <a:spcPct val="166666"/>
              </a:lnSpc>
              <a:spcBef>
                <a:spcPts val="0"/>
              </a:spcBef>
              <a:spcAft>
                <a:spcPts val="800"/>
              </a:spcAft>
              <a:buClr>
                <a:schemeClr val="dk1"/>
              </a:buClr>
              <a:buSzPct val="100000"/>
              <a:buFont typeface="Arial"/>
              <a:buNone/>
            </a:pPr>
            <a:r>
              <a:rPr i="1" lang="en-GB" sz="1100">
                <a:solidFill>
                  <a:srgbClr val="60A0B0"/>
                </a:solidFill>
                <a:latin typeface="Verdana"/>
                <a:ea typeface="Verdana"/>
                <a:cs typeface="Verdana"/>
                <a:sym typeface="Verdana"/>
              </a:rPr>
              <a:t>// Functions for caching graphs (by default they are not cached in memory)</a:t>
            </a:r>
            <a:br>
              <a:rPr b="1" lang="en-GB" sz="1100">
                <a:solidFill>
                  <a:srgbClr val="007020"/>
                </a:solidFill>
                <a:latin typeface="Verdana"/>
                <a:ea typeface="Verdana"/>
                <a:cs typeface="Verdana"/>
                <a:sym typeface="Verdana"/>
              </a:rPr>
            </a:br>
            <a:r>
              <a:rPr b="1" lang="en-GB" sz="1100">
                <a:solidFill>
                  <a:srgbClr val="007020"/>
                </a:solidFill>
                <a:latin typeface="Verdana"/>
                <a:ea typeface="Verdana"/>
                <a:cs typeface="Verdana"/>
                <a:sym typeface="Verdana"/>
              </a:rPr>
              <a:t>def</a:t>
            </a:r>
            <a:r>
              <a:rPr lang="en-GB" sz="1100">
                <a:solidFill>
                  <a:srgbClr val="333333"/>
                </a:solidFill>
                <a:latin typeface="Verdana"/>
                <a:ea typeface="Verdana"/>
                <a:cs typeface="Verdana"/>
                <a:sym typeface="Verdana"/>
              </a:rPr>
              <a:t> persist</a:t>
            </a:r>
            <a:r>
              <a:rPr lang="en-GB" sz="1100">
                <a:solidFill>
                  <a:srgbClr val="666666"/>
                </a:solidFill>
                <a:latin typeface="Verdana"/>
                <a:ea typeface="Verdana"/>
                <a:cs typeface="Verdana"/>
                <a:sym typeface="Verdana"/>
              </a:rPr>
              <a:t>(</a:t>
            </a:r>
            <a:r>
              <a:rPr lang="en-GB" sz="1100">
                <a:solidFill>
                  <a:srgbClr val="333333"/>
                </a:solidFill>
                <a:latin typeface="Verdana"/>
                <a:ea typeface="Verdana"/>
                <a:cs typeface="Verdana"/>
                <a:sym typeface="Verdana"/>
              </a:rPr>
              <a:t>newLevel</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StorageLevel</a:t>
            </a:r>
            <a:r>
              <a:rPr lang="en-GB" sz="1100">
                <a:solidFill>
                  <a:srgbClr val="333333"/>
                </a:solidFill>
                <a:latin typeface="Verdana"/>
                <a:ea typeface="Verdana"/>
                <a:cs typeface="Verdana"/>
                <a:sym typeface="Verdana"/>
              </a:rPr>
              <a:t> </a:t>
            </a:r>
            <a:r>
              <a:rPr lang="en-GB" sz="1100">
                <a:solidFill>
                  <a:srgbClr val="666666"/>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b="1" lang="en-GB" sz="1100">
                <a:solidFill>
                  <a:srgbClr val="0E84B5"/>
                </a:solidFill>
                <a:latin typeface="Verdana"/>
                <a:ea typeface="Verdana"/>
                <a:cs typeface="Verdana"/>
                <a:sym typeface="Verdana"/>
              </a:rPr>
              <a:t>StorageLevel</a:t>
            </a:r>
            <a:r>
              <a:rPr lang="en-GB" sz="1100">
                <a:solidFill>
                  <a:srgbClr val="666666"/>
                </a:solidFill>
                <a:latin typeface="Verdana"/>
                <a:ea typeface="Verdana"/>
                <a:cs typeface="Verdana"/>
                <a:sym typeface="Verdana"/>
              </a:rPr>
              <a:t>.</a:t>
            </a:r>
            <a:r>
              <a:rPr b="1" lang="en-GB" sz="1100">
                <a:solidFill>
                  <a:srgbClr val="0E84B5"/>
                </a:solidFill>
                <a:latin typeface="Verdana"/>
                <a:ea typeface="Verdana"/>
                <a:cs typeface="Verdana"/>
                <a:sym typeface="Verdana"/>
              </a:rPr>
              <a:t>MEMORY_ONLY</a:t>
            </a:r>
            <a:r>
              <a:rPr lang="en-GB" sz="1100">
                <a:solidFill>
                  <a:srgbClr val="666666"/>
                </a:solidFill>
                <a:latin typeface="Verdana"/>
                <a:ea typeface="Verdana"/>
                <a:cs typeface="Verdana"/>
                <a:sym typeface="Verdana"/>
              </a:rPr>
              <a:t>)</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Graph</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VD</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ED</a:t>
            </a:r>
            <a:r>
              <a:rPr lang="en-GB" sz="1100">
                <a:solidFill>
                  <a:srgbClr val="666666"/>
                </a:solidFill>
                <a:latin typeface="Verdana"/>
                <a:ea typeface="Verdana"/>
                <a:cs typeface="Verdana"/>
                <a:sym typeface="Verdana"/>
              </a:rPr>
              <a:t>]</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def</a:t>
            </a:r>
            <a:r>
              <a:rPr lang="en-GB" sz="1100">
                <a:solidFill>
                  <a:srgbClr val="333333"/>
                </a:solidFill>
                <a:latin typeface="Verdana"/>
                <a:ea typeface="Verdana"/>
                <a:cs typeface="Verdana"/>
                <a:sym typeface="Verdana"/>
              </a:rPr>
              <a:t> cache</a:t>
            </a:r>
            <a:r>
              <a:rPr lang="en-GB" sz="1100">
                <a:solidFill>
                  <a:srgbClr val="666666"/>
                </a:solidFill>
                <a:latin typeface="Verdana"/>
                <a:ea typeface="Verdana"/>
                <a:cs typeface="Verdana"/>
                <a:sym typeface="Verdana"/>
              </a:rPr>
              <a:t>()</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Graph</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VD</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ED</a:t>
            </a:r>
            <a:r>
              <a:rPr lang="en-GB" sz="1100">
                <a:solidFill>
                  <a:srgbClr val="666666"/>
                </a:solidFill>
                <a:latin typeface="Verdana"/>
                <a:ea typeface="Verdana"/>
                <a:cs typeface="Verdana"/>
                <a:sym typeface="Verdana"/>
              </a:rPr>
              <a:t>]</a:t>
            </a:r>
            <a:br>
              <a:rPr lang="en-GB" sz="1100">
                <a:solidFill>
                  <a:srgbClr val="333333"/>
                </a:solidFill>
                <a:latin typeface="Verdana"/>
                <a:ea typeface="Verdana"/>
                <a:cs typeface="Verdana"/>
                <a:sym typeface="Verdana"/>
              </a:rPr>
            </a:b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def</a:t>
            </a:r>
            <a:r>
              <a:rPr lang="en-GB" sz="1100">
                <a:solidFill>
                  <a:srgbClr val="333333"/>
                </a:solidFill>
                <a:latin typeface="Verdana"/>
                <a:ea typeface="Verdana"/>
                <a:cs typeface="Verdana"/>
                <a:sym typeface="Verdana"/>
              </a:rPr>
              <a:t> unpersistVertices</a:t>
            </a:r>
            <a:r>
              <a:rPr lang="en-GB" sz="1100">
                <a:solidFill>
                  <a:srgbClr val="666666"/>
                </a:solidFill>
                <a:latin typeface="Verdana"/>
                <a:ea typeface="Verdana"/>
                <a:cs typeface="Verdana"/>
                <a:sym typeface="Verdana"/>
              </a:rPr>
              <a:t>(</a:t>
            </a:r>
            <a:r>
              <a:rPr lang="en-GB" sz="1100">
                <a:solidFill>
                  <a:srgbClr val="333333"/>
                </a:solidFill>
                <a:latin typeface="Verdana"/>
                <a:ea typeface="Verdana"/>
                <a:cs typeface="Verdana"/>
                <a:sym typeface="Verdana"/>
              </a:rPr>
              <a:t>blocking</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Boolean</a:t>
            </a:r>
            <a:r>
              <a:rPr lang="en-GB" sz="1100">
                <a:solidFill>
                  <a:srgbClr val="333333"/>
                </a:solidFill>
                <a:latin typeface="Verdana"/>
                <a:ea typeface="Verdana"/>
                <a:cs typeface="Verdana"/>
                <a:sym typeface="Verdana"/>
              </a:rPr>
              <a:t> </a:t>
            </a:r>
            <a:r>
              <a:rPr lang="en-GB" sz="1100">
                <a:solidFill>
                  <a:srgbClr val="666666"/>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b="1" lang="en-GB" sz="1100">
                <a:solidFill>
                  <a:srgbClr val="007020"/>
                </a:solidFill>
                <a:latin typeface="Verdana"/>
                <a:ea typeface="Verdana"/>
                <a:cs typeface="Verdana"/>
                <a:sym typeface="Verdana"/>
              </a:rPr>
              <a:t>true</a:t>
            </a:r>
            <a:r>
              <a:rPr lang="en-GB" sz="1100">
                <a:solidFill>
                  <a:srgbClr val="666666"/>
                </a:solidFill>
                <a:latin typeface="Verdana"/>
                <a:ea typeface="Verdana"/>
                <a:cs typeface="Verdana"/>
                <a:sym typeface="Verdana"/>
              </a:rPr>
              <a:t>)</a:t>
            </a:r>
            <a:r>
              <a:rPr b="1" lang="en-GB" sz="1100">
                <a:solidFill>
                  <a:srgbClr val="007020"/>
                </a:solidFill>
                <a:latin typeface="Verdana"/>
                <a:ea typeface="Verdana"/>
                <a:cs typeface="Verdana"/>
                <a:sym typeface="Verdana"/>
              </a:rPr>
              <a:t>:</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Graph</a:t>
            </a:r>
            <a:r>
              <a:rPr lang="en-GB" sz="1100">
                <a:solidFill>
                  <a:srgbClr val="666666"/>
                </a:solidFill>
                <a:latin typeface="Verdana"/>
                <a:ea typeface="Verdana"/>
                <a:cs typeface="Verdana"/>
                <a:sym typeface="Verdana"/>
              </a:rPr>
              <a:t>[</a:t>
            </a:r>
            <a:r>
              <a:rPr lang="en-GB" sz="1100">
                <a:solidFill>
                  <a:srgbClr val="902000"/>
                </a:solidFill>
                <a:latin typeface="Verdana"/>
                <a:ea typeface="Verdana"/>
                <a:cs typeface="Verdana"/>
                <a:sym typeface="Verdana"/>
              </a:rPr>
              <a:t>VD</a:t>
            </a:r>
            <a:r>
              <a:rPr lang="en-GB" sz="1100">
                <a:solidFill>
                  <a:srgbClr val="333333"/>
                </a:solidFill>
                <a:latin typeface="Verdana"/>
                <a:ea typeface="Verdana"/>
                <a:cs typeface="Verdana"/>
                <a:sym typeface="Verdana"/>
              </a:rPr>
              <a:t>, </a:t>
            </a:r>
            <a:r>
              <a:rPr lang="en-GB" sz="1100">
                <a:solidFill>
                  <a:srgbClr val="902000"/>
                </a:solidFill>
                <a:latin typeface="Verdana"/>
                <a:ea typeface="Verdana"/>
                <a:cs typeface="Verdana"/>
                <a:sym typeface="Verdana"/>
              </a:rPr>
              <a:t>ED</a:t>
            </a:r>
            <a:r>
              <a:rPr lang="en-GB" sz="1100">
                <a:solidFill>
                  <a:srgbClr val="666666"/>
                </a:solidFill>
                <a:latin typeface="Verdana"/>
                <a:ea typeface="Verdana"/>
                <a:cs typeface="Verdana"/>
                <a:sym typeface="Verdana"/>
              </a:rPr>
              <a:t>]</a:t>
            </a:r>
          </a:p>
          <a:p>
            <a:pPr lvl="0" rtl="0">
              <a:spcBef>
                <a:spcPts val="0"/>
              </a:spcBef>
              <a:buNone/>
            </a:pPr>
            <a:r>
              <a:t/>
            </a:r>
            <a:endParaRPr sz="1100">
              <a:solidFill>
                <a:srgbClr val="333333"/>
              </a:solidFill>
              <a:latin typeface="Verdana"/>
              <a:ea typeface="Verdana"/>
              <a:cs typeface="Verdana"/>
              <a:sym typeface="Verdana"/>
            </a:endParaRPr>
          </a:p>
        </p:txBody>
      </p:sp>
      <p:sp>
        <p:nvSpPr>
          <p:cNvPr id="205" name="Shape 205"/>
          <p:cNvSpPr txBox="1"/>
          <p:nvPr>
            <p:ph idx="1" type="body"/>
          </p:nvPr>
        </p:nvSpPr>
        <p:spPr>
          <a:xfrm>
            <a:off x="3549900" y="934975"/>
            <a:ext cx="5448900" cy="1959300"/>
          </a:xfrm>
          <a:prstGeom prst="rect">
            <a:avLst/>
          </a:prstGeom>
          <a:solidFill>
            <a:srgbClr val="D9D9D9"/>
          </a:solidFill>
        </p:spPr>
        <p:txBody>
          <a:bodyPr anchorCtr="0" anchor="t" bIns="91425" lIns="91425" rIns="91425" tIns="91425">
            <a:noAutofit/>
          </a:bodyPr>
          <a:lstStyle/>
          <a:p>
            <a:pPr lvl="0" rtl="0">
              <a:lnSpc>
                <a:spcPct val="166666"/>
              </a:lnSpc>
              <a:spcBef>
                <a:spcPts val="0"/>
              </a:spcBef>
              <a:spcAft>
                <a:spcPts val="800"/>
              </a:spcAft>
              <a:buNone/>
            </a:pPr>
            <a:r>
              <a:rPr i="1" lang="en-GB" sz="1100">
                <a:solidFill>
                  <a:srgbClr val="60A0B0"/>
                </a:solidFill>
                <a:highlight>
                  <a:srgbClr val="D9D9D9"/>
                </a:highlight>
                <a:latin typeface="Verdana"/>
                <a:ea typeface="Verdana"/>
                <a:cs typeface="Verdana"/>
                <a:sym typeface="Verdana"/>
              </a:rPr>
              <a:t>// Transform vertex and edge attributes</a:t>
            </a:r>
          </a:p>
          <a:p>
            <a:pPr lvl="0" rtl="0">
              <a:lnSpc>
                <a:spcPct val="166666"/>
              </a:lnSpc>
              <a:spcBef>
                <a:spcPts val="0"/>
              </a:spcBef>
              <a:spcAft>
                <a:spcPts val="800"/>
              </a:spcAft>
              <a:buNone/>
            </a:pPr>
            <a:r>
              <a:rPr b="1" lang="en-GB" sz="1100">
                <a:solidFill>
                  <a:srgbClr val="007020"/>
                </a:solidFill>
                <a:highlight>
                  <a:srgbClr val="D9D9D9"/>
                </a:highlight>
                <a:latin typeface="Verdana"/>
                <a:ea typeface="Verdana"/>
                <a:cs typeface="Verdana"/>
                <a:sym typeface="Verdana"/>
              </a:rPr>
              <a:t>def</a:t>
            </a:r>
            <a:r>
              <a:rPr lang="en-GB" sz="1100">
                <a:solidFill>
                  <a:srgbClr val="333333"/>
                </a:solidFill>
                <a:highlight>
                  <a:srgbClr val="D9D9D9"/>
                </a:highlight>
                <a:latin typeface="Verdana"/>
                <a:ea typeface="Verdana"/>
                <a:cs typeface="Verdana"/>
                <a:sym typeface="Verdana"/>
              </a:rPr>
              <a:t> mapVertices</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VD2</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map</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VertexID</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VD</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b="1" lang="en-GB" sz="1100">
                <a:solidFill>
                  <a:srgbClr val="007020"/>
                </a:solidFill>
                <a:highlight>
                  <a:srgbClr val="D9D9D9"/>
                </a:highlight>
                <a:latin typeface="Verdana"/>
                <a:ea typeface="Verdana"/>
                <a:cs typeface="Verdana"/>
                <a:sym typeface="Verdana"/>
              </a:rPr>
              <a:t>=&gt;</a:t>
            </a:r>
            <a:r>
              <a:rPr lang="en-GB" sz="1100">
                <a:solidFill>
                  <a:srgbClr val="333333"/>
                </a:solidFill>
                <a:highlight>
                  <a:srgbClr val="D9D9D9"/>
                </a:highlight>
                <a:latin typeface="Verdana"/>
                <a:ea typeface="Verdana"/>
                <a:cs typeface="Verdana"/>
                <a:sym typeface="Verdana"/>
              </a:rPr>
              <a:t> </a:t>
            </a:r>
            <a:r>
              <a:rPr b="1" lang="en-GB" sz="1100">
                <a:solidFill>
                  <a:srgbClr val="0E84B5"/>
                </a:solidFill>
                <a:highlight>
                  <a:srgbClr val="D9D9D9"/>
                </a:highlight>
                <a:latin typeface="Verdana"/>
                <a:ea typeface="Verdana"/>
                <a:cs typeface="Verdana"/>
                <a:sym typeface="Verdana"/>
              </a:rPr>
              <a:t>VD2</a:t>
            </a:r>
            <a:r>
              <a:rPr lang="en-GB" sz="1100">
                <a:solidFill>
                  <a:srgbClr val="666666"/>
                </a:solidFill>
                <a:highlight>
                  <a:srgbClr val="D9D9D9"/>
                </a:highlight>
                <a:latin typeface="Verdana"/>
                <a:ea typeface="Verdana"/>
                <a:cs typeface="Verdana"/>
                <a:sym typeface="Verdana"/>
              </a:rPr>
              <a:t>)</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Graph</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VD2</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a:t>
            </a:r>
            <a:r>
              <a:rPr lang="en-GB" sz="1100">
                <a:solidFill>
                  <a:srgbClr val="666666"/>
                </a:solidFill>
                <a:highlight>
                  <a:srgbClr val="D9D9D9"/>
                </a:highlight>
                <a:latin typeface="Verdana"/>
                <a:ea typeface="Verdana"/>
                <a:cs typeface="Verdana"/>
                <a:sym typeface="Verdana"/>
              </a:rPr>
              <a:t>]</a:t>
            </a:r>
          </a:p>
          <a:p>
            <a:pPr lvl="0" rtl="0">
              <a:lnSpc>
                <a:spcPct val="166666"/>
              </a:lnSpc>
              <a:spcBef>
                <a:spcPts val="0"/>
              </a:spcBef>
              <a:spcAft>
                <a:spcPts val="800"/>
              </a:spcAft>
              <a:buNone/>
            </a:pPr>
            <a:r>
              <a:rPr b="1" lang="en-GB" sz="1100">
                <a:solidFill>
                  <a:srgbClr val="007020"/>
                </a:solidFill>
                <a:highlight>
                  <a:srgbClr val="D9D9D9"/>
                </a:highlight>
                <a:latin typeface="Verdana"/>
                <a:ea typeface="Verdana"/>
                <a:cs typeface="Verdana"/>
                <a:sym typeface="Verdana"/>
              </a:rPr>
              <a:t>def</a:t>
            </a:r>
            <a:r>
              <a:rPr lang="en-GB" sz="1100">
                <a:solidFill>
                  <a:srgbClr val="333333"/>
                </a:solidFill>
                <a:highlight>
                  <a:srgbClr val="D9D9D9"/>
                </a:highlight>
                <a:latin typeface="Verdana"/>
                <a:ea typeface="Verdana"/>
                <a:cs typeface="Verdana"/>
                <a:sym typeface="Verdana"/>
              </a:rPr>
              <a:t> mapEdges</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map</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Edge</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ED</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b="1" lang="en-GB" sz="1100">
                <a:solidFill>
                  <a:srgbClr val="007020"/>
                </a:solidFill>
                <a:highlight>
                  <a:srgbClr val="D9D9D9"/>
                </a:highlight>
                <a:latin typeface="Verdana"/>
                <a:ea typeface="Verdana"/>
                <a:cs typeface="Verdana"/>
                <a:sym typeface="Verdana"/>
              </a:rPr>
              <a:t>=&gt;</a:t>
            </a:r>
            <a:r>
              <a:rPr lang="en-GB" sz="1100">
                <a:solidFill>
                  <a:srgbClr val="333333"/>
                </a:solidFill>
                <a:highlight>
                  <a:srgbClr val="D9D9D9"/>
                </a:highlight>
                <a:latin typeface="Verdana"/>
                <a:ea typeface="Verdana"/>
                <a:cs typeface="Verdana"/>
                <a:sym typeface="Verdana"/>
              </a:rPr>
              <a:t> </a:t>
            </a:r>
            <a:r>
              <a:rPr b="1" lang="en-GB" sz="1100">
                <a:solidFill>
                  <a:srgbClr val="0E84B5"/>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Graph</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VD</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br>
              <a:rPr lang="en-GB" sz="1100">
                <a:solidFill>
                  <a:srgbClr val="333333"/>
                </a:solidFill>
                <a:highlight>
                  <a:srgbClr val="D9D9D9"/>
                </a:highlight>
                <a:latin typeface="Verdana"/>
                <a:ea typeface="Verdana"/>
                <a:cs typeface="Verdana"/>
                <a:sym typeface="Verdana"/>
              </a:rPr>
            </a:br>
            <a:r>
              <a:rPr b="1" lang="en-GB" sz="1100">
                <a:solidFill>
                  <a:srgbClr val="007020"/>
                </a:solidFill>
                <a:highlight>
                  <a:srgbClr val="D9D9D9"/>
                </a:highlight>
                <a:latin typeface="Verdana"/>
                <a:ea typeface="Verdana"/>
                <a:cs typeface="Verdana"/>
                <a:sym typeface="Verdana"/>
              </a:rPr>
              <a:t>def</a:t>
            </a:r>
            <a:r>
              <a:rPr lang="en-GB" sz="1100">
                <a:solidFill>
                  <a:srgbClr val="333333"/>
                </a:solidFill>
                <a:highlight>
                  <a:srgbClr val="D9D9D9"/>
                </a:highlight>
                <a:latin typeface="Verdana"/>
                <a:ea typeface="Verdana"/>
                <a:cs typeface="Verdana"/>
                <a:sym typeface="Verdana"/>
              </a:rPr>
              <a:t> mapTriplets</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map</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EdgeTriplet</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VD</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a:t>
            </a:r>
            <a:r>
              <a:rPr lang="en-GB" sz="1100">
                <a:solidFill>
                  <a:srgbClr val="666666"/>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b="1" lang="en-GB" sz="1100">
                <a:solidFill>
                  <a:srgbClr val="007020"/>
                </a:solidFill>
                <a:highlight>
                  <a:srgbClr val="D9D9D9"/>
                </a:highlight>
                <a:latin typeface="Verdana"/>
                <a:ea typeface="Verdana"/>
                <a:cs typeface="Verdana"/>
                <a:sym typeface="Verdana"/>
              </a:rPr>
              <a:t>=&gt;</a:t>
            </a:r>
            <a:r>
              <a:rPr lang="en-GB" sz="1100">
                <a:solidFill>
                  <a:srgbClr val="333333"/>
                </a:solidFill>
                <a:highlight>
                  <a:srgbClr val="D9D9D9"/>
                </a:highlight>
                <a:latin typeface="Verdana"/>
                <a:ea typeface="Verdana"/>
                <a:cs typeface="Verdana"/>
                <a:sym typeface="Verdana"/>
              </a:rPr>
              <a:t> </a:t>
            </a:r>
            <a:r>
              <a:rPr b="1" lang="en-GB" sz="1100">
                <a:solidFill>
                  <a:srgbClr val="0E84B5"/>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r>
              <a:rPr b="1" lang="en-GB" sz="1100">
                <a:solidFill>
                  <a:srgbClr val="007020"/>
                </a:solidFill>
                <a:highlight>
                  <a:srgbClr val="D9D9D9"/>
                </a:highlight>
                <a:latin typeface="Verdana"/>
                <a:ea typeface="Verdana"/>
                <a:cs typeface="Verdana"/>
                <a:sym typeface="Verdana"/>
              </a:rPr>
              <a:t>:</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Graph</a:t>
            </a:r>
            <a:r>
              <a:rPr lang="en-GB" sz="1100">
                <a:solidFill>
                  <a:srgbClr val="666666"/>
                </a:solidFill>
                <a:highlight>
                  <a:srgbClr val="D9D9D9"/>
                </a:highlight>
                <a:latin typeface="Verdana"/>
                <a:ea typeface="Verdana"/>
                <a:cs typeface="Verdana"/>
                <a:sym typeface="Verdana"/>
              </a:rPr>
              <a:t>[</a:t>
            </a:r>
            <a:r>
              <a:rPr lang="en-GB" sz="1100">
                <a:solidFill>
                  <a:srgbClr val="902000"/>
                </a:solidFill>
                <a:highlight>
                  <a:srgbClr val="D9D9D9"/>
                </a:highlight>
                <a:latin typeface="Verdana"/>
                <a:ea typeface="Verdana"/>
                <a:cs typeface="Verdana"/>
                <a:sym typeface="Verdana"/>
              </a:rPr>
              <a:t>VD</a:t>
            </a:r>
            <a:r>
              <a:rPr lang="en-GB" sz="1100">
                <a:solidFill>
                  <a:srgbClr val="333333"/>
                </a:solidFill>
                <a:highlight>
                  <a:srgbClr val="D9D9D9"/>
                </a:highlight>
                <a:latin typeface="Verdana"/>
                <a:ea typeface="Verdana"/>
                <a:cs typeface="Verdana"/>
                <a:sym typeface="Verdana"/>
              </a:rPr>
              <a:t>, </a:t>
            </a:r>
            <a:r>
              <a:rPr lang="en-GB" sz="1100">
                <a:solidFill>
                  <a:srgbClr val="902000"/>
                </a:solidFill>
                <a:highlight>
                  <a:srgbClr val="D9D9D9"/>
                </a:highlight>
                <a:latin typeface="Verdana"/>
                <a:ea typeface="Verdana"/>
                <a:cs typeface="Verdana"/>
                <a:sym typeface="Verdana"/>
              </a:rPr>
              <a:t>ED2</a:t>
            </a:r>
            <a:r>
              <a:rPr lang="en-GB" sz="1100">
                <a:solidFill>
                  <a:srgbClr val="666666"/>
                </a:solidFill>
                <a:highlight>
                  <a:srgbClr val="D9D9D9"/>
                </a:highlight>
                <a:latin typeface="Verdana"/>
                <a:ea typeface="Verdana"/>
                <a:cs typeface="Verdana"/>
                <a:sym typeface="Verdana"/>
              </a:rPr>
              <a:t>]</a:t>
            </a:r>
          </a:p>
          <a:p>
            <a:pPr lvl="0" rtl="0">
              <a:lnSpc>
                <a:spcPct val="166666"/>
              </a:lnSpc>
              <a:spcBef>
                <a:spcPts val="0"/>
              </a:spcBef>
              <a:spcAft>
                <a:spcPts val="800"/>
              </a:spcAft>
              <a:buNone/>
            </a:pPr>
            <a:r>
              <a:t/>
            </a:r>
            <a:endParaRPr sz="1100">
              <a:solidFill>
                <a:srgbClr val="333333"/>
              </a:solidFill>
              <a:highlight>
                <a:srgbClr val="D9D9D9"/>
              </a:highlight>
              <a:latin typeface="Verdana"/>
              <a:ea typeface="Verdana"/>
              <a:cs typeface="Verdana"/>
              <a:sym typeface="Verdana"/>
            </a:endParaRPr>
          </a:p>
          <a:p>
            <a:pPr lvl="0" rtl="0">
              <a:spcBef>
                <a:spcPts val="0"/>
              </a:spcBef>
              <a:spcAft>
                <a:spcPts val="0"/>
              </a:spcAft>
              <a:buNone/>
            </a:pPr>
            <a:r>
              <a:t/>
            </a:r>
            <a:endParaRPr sz="1100">
              <a:solidFill>
                <a:srgbClr val="333333"/>
              </a:solidFill>
              <a:highlight>
                <a:srgbClr val="D9D9D9"/>
              </a:highlight>
              <a:latin typeface="Verdana"/>
              <a:ea typeface="Verdana"/>
              <a:cs typeface="Verdana"/>
              <a:sym typeface="Verdana"/>
            </a:endParaRPr>
          </a:p>
          <a:p>
            <a:pPr lvl="0" rtl="0">
              <a:spcBef>
                <a:spcPts val="0"/>
              </a:spcBef>
              <a:buNone/>
            </a:pPr>
            <a:r>
              <a:t/>
            </a:r>
            <a:endParaRPr sz="1100">
              <a:highlight>
                <a:srgbClr val="D9D9D9"/>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146750" y="462675"/>
            <a:ext cx="3974700" cy="4433700"/>
          </a:xfrm>
          <a:prstGeom prst="rect">
            <a:avLst/>
          </a:prstGeom>
          <a:solidFill>
            <a:srgbClr val="D9D9D9"/>
          </a:solidFill>
        </p:spPr>
        <p:txBody>
          <a:bodyPr anchorCtr="0" anchor="t" bIns="91425" lIns="91425" rIns="91425" tIns="91425">
            <a:noAutofit/>
          </a:bodyPr>
          <a:lstStyle/>
          <a:p>
            <a:pPr lvl="0">
              <a:lnSpc>
                <a:spcPct val="166666"/>
              </a:lnSpc>
              <a:spcBef>
                <a:spcPts val="0"/>
              </a:spcBef>
              <a:spcAft>
                <a:spcPts val="800"/>
              </a:spcAft>
              <a:buNone/>
            </a:pPr>
            <a:r>
              <a:rPr i="1" lang="en-GB" sz="1200">
                <a:solidFill>
                  <a:srgbClr val="60A0B0"/>
                </a:solidFill>
                <a:latin typeface="Verdana"/>
                <a:ea typeface="Verdana"/>
                <a:cs typeface="Verdana"/>
                <a:sym typeface="Verdana"/>
              </a:rPr>
              <a:t>// Modify the graph structure </a:t>
            </a:r>
          </a:p>
          <a:p>
            <a:pPr lvl="0" rtl="0">
              <a:lnSpc>
                <a:spcPct val="166666"/>
              </a:lnSpc>
              <a:spcBef>
                <a:spcPts val="0"/>
              </a:spcBef>
              <a:spcAft>
                <a:spcPts val="800"/>
              </a:spcAft>
              <a:buNone/>
            </a:pP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reverse</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subgraph</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epred</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EdgeTriplet</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a:t>
            </a:r>
            <a:r>
              <a:rPr lang="en-GB" sz="1200">
                <a:solidFill>
                  <a:srgbClr val="333333"/>
                </a:solidFill>
                <a:latin typeface="Verdana"/>
                <a:ea typeface="Verdana"/>
                <a:cs typeface="Verdana"/>
                <a:sym typeface="Verdana"/>
              </a:rPr>
              <a:t>,</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b="1" lang="en-GB" sz="1200">
                <a:solidFill>
                  <a:srgbClr val="0E84B5"/>
                </a:solidFill>
                <a:latin typeface="Verdana"/>
                <a:ea typeface="Verdana"/>
                <a:cs typeface="Verdana"/>
                <a:sym typeface="Verdana"/>
              </a:rPr>
              <a:t>Boolean</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x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true</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vpred</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VertexID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VD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b="1" lang="en-GB" sz="1200">
                <a:solidFill>
                  <a:srgbClr val="0E84B5"/>
                </a:solidFill>
                <a:latin typeface="Verdana"/>
                <a:ea typeface="Verdana"/>
                <a:cs typeface="Verdana"/>
                <a:sym typeface="Verdana"/>
              </a:rPr>
              <a:t>Boolean</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v</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true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rtl="0">
              <a:lnSpc>
                <a:spcPct val="166666"/>
              </a:lnSpc>
              <a:spcBef>
                <a:spcPts val="0"/>
              </a:spcBef>
              <a:spcAft>
                <a:spcPts val="800"/>
              </a:spcAft>
              <a:buNone/>
            </a:pP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mask</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VD2</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ED2</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other</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VD2</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ED2</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a:lnSpc>
                <a:spcPct val="166666"/>
              </a:lnSpc>
              <a:spcBef>
                <a:spcPts val="0"/>
              </a:spcBef>
              <a:spcAft>
                <a:spcPts val="800"/>
              </a:spcAft>
              <a:buNone/>
            </a:pP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groupEdges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merge</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b="1" lang="en-GB" sz="1200">
                <a:solidFill>
                  <a:srgbClr val="0E84B5"/>
                </a:solidFill>
                <a:latin typeface="Verdana"/>
                <a:ea typeface="Verdana"/>
                <a:cs typeface="Verdana"/>
                <a:sym typeface="Verdana"/>
              </a:rPr>
              <a:t>ED</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a:lnSpc>
                <a:spcPct val="100000"/>
              </a:lnSpc>
              <a:spcBef>
                <a:spcPts val="0"/>
              </a:spcBef>
              <a:spcAft>
                <a:spcPts val="0"/>
              </a:spcAft>
              <a:buNone/>
            </a:pPr>
            <a:r>
              <a:t/>
            </a:r>
            <a:endParaRPr sz="1200">
              <a:solidFill>
                <a:srgbClr val="000000"/>
              </a:solidFill>
            </a:endParaRPr>
          </a:p>
          <a:p>
            <a:pPr lvl="0">
              <a:spcBef>
                <a:spcPts val="0"/>
              </a:spcBef>
              <a:buNone/>
            </a:pPr>
            <a:r>
              <a:t/>
            </a:r>
            <a:endParaRPr sz="1200"/>
          </a:p>
        </p:txBody>
      </p:sp>
      <p:sp>
        <p:nvSpPr>
          <p:cNvPr id="211" name="Shape 211"/>
          <p:cNvSpPr txBox="1"/>
          <p:nvPr>
            <p:ph idx="1" type="body"/>
          </p:nvPr>
        </p:nvSpPr>
        <p:spPr>
          <a:xfrm>
            <a:off x="4737850" y="462675"/>
            <a:ext cx="4242000" cy="4433700"/>
          </a:xfrm>
          <a:prstGeom prst="rect">
            <a:avLst/>
          </a:prstGeom>
          <a:solidFill>
            <a:srgbClr val="D9D9D9"/>
          </a:solidFill>
        </p:spPr>
        <p:txBody>
          <a:bodyPr anchorCtr="0" anchor="t" bIns="91425" lIns="91425" rIns="91425" tIns="91425">
            <a:noAutofit/>
          </a:bodyPr>
          <a:lstStyle/>
          <a:p>
            <a:pPr lvl="0" rtl="0">
              <a:lnSpc>
                <a:spcPct val="166666"/>
              </a:lnSpc>
              <a:spcBef>
                <a:spcPts val="0"/>
              </a:spcBef>
              <a:spcAft>
                <a:spcPts val="800"/>
              </a:spcAft>
              <a:buNone/>
            </a:pPr>
            <a:r>
              <a:rPr i="1" lang="en-GB" sz="1200">
                <a:solidFill>
                  <a:srgbClr val="60A0B0"/>
                </a:solidFill>
                <a:latin typeface="Verdana"/>
                <a:ea typeface="Verdana"/>
                <a:cs typeface="Verdana"/>
                <a:sym typeface="Verdana"/>
              </a:rPr>
              <a:t>// Basic graph algorithms</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pageRank</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tol</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Double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resetProb</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Double</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40A070"/>
                </a:solidFill>
                <a:latin typeface="Verdana"/>
                <a:ea typeface="Verdana"/>
                <a:cs typeface="Verdana"/>
                <a:sym typeface="Verdana"/>
              </a:rPr>
              <a:t>0.15</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Double</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Double</a:t>
            </a:r>
            <a:r>
              <a:rPr lang="en-GB" sz="1200">
                <a:solidFill>
                  <a:srgbClr val="666666"/>
                </a:solidFill>
                <a:latin typeface="Verdana"/>
                <a:ea typeface="Verdana"/>
                <a:cs typeface="Verdana"/>
                <a:sym typeface="Verdana"/>
              </a:rPr>
              <a:t>]</a:t>
            </a:r>
          </a:p>
          <a:p>
            <a:pPr lvl="0" rtl="0">
              <a:lnSpc>
                <a:spcPct val="166666"/>
              </a:lnSpc>
              <a:spcBef>
                <a:spcPts val="0"/>
              </a:spcBef>
              <a:spcAft>
                <a:spcPts val="800"/>
              </a:spcAft>
              <a:buNone/>
            </a:pP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connectedComponents</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VertexID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rtl="0">
              <a:lnSpc>
                <a:spcPct val="166666"/>
              </a:lnSpc>
              <a:spcBef>
                <a:spcPts val="0"/>
              </a:spcBef>
              <a:spcAft>
                <a:spcPts val="800"/>
              </a:spcAft>
              <a:buNone/>
            </a:pP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triangleCount</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Int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a:lnSpc>
                <a:spcPct val="166666"/>
              </a:lnSpc>
              <a:spcBef>
                <a:spcPts val="0"/>
              </a:spcBef>
              <a:spcAft>
                <a:spcPts val="800"/>
              </a:spcAft>
              <a:buClr>
                <a:schemeClr val="dk1"/>
              </a:buClr>
              <a:buSzPct val="91666"/>
              <a:buFont typeface="Arial"/>
              <a:buNone/>
            </a:pP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def</a:t>
            </a:r>
            <a:r>
              <a:rPr lang="en-GB" sz="1200">
                <a:solidFill>
                  <a:srgbClr val="333333"/>
                </a:solidFill>
                <a:latin typeface="Verdana"/>
                <a:ea typeface="Verdana"/>
                <a:cs typeface="Verdana"/>
                <a:sym typeface="Verdana"/>
              </a:rPr>
              <a:t> stronglyConnectedComponents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numIter</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Int</a:t>
            </a:r>
            <a:r>
              <a:rPr lang="en-GB" sz="1200">
                <a:solidFill>
                  <a:srgbClr val="666666"/>
                </a:solidFill>
                <a:latin typeface="Verdana"/>
                <a:ea typeface="Verdana"/>
                <a:cs typeface="Verdana"/>
                <a:sym typeface="Verdana"/>
              </a:rPr>
              <a:t>)</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Graph</a:t>
            </a:r>
            <a:r>
              <a:rPr lang="en-GB" sz="1200">
                <a:solidFill>
                  <a:srgbClr val="666666"/>
                </a:solidFill>
                <a:latin typeface="Verdana"/>
                <a:ea typeface="Verdana"/>
                <a:cs typeface="Verdana"/>
                <a:sym typeface="Verdana"/>
              </a:rPr>
              <a:t>[</a:t>
            </a:r>
            <a:r>
              <a:rPr lang="en-GB" sz="1200">
                <a:solidFill>
                  <a:srgbClr val="902000"/>
                </a:solidFill>
                <a:latin typeface="Verdana"/>
                <a:ea typeface="Verdana"/>
                <a:cs typeface="Verdana"/>
                <a:sym typeface="Verdana"/>
              </a:rPr>
              <a:t>VertexID</a:t>
            </a:r>
            <a:r>
              <a:rPr lang="en-GB" sz="1200">
                <a:solidFill>
                  <a:srgbClr val="333333"/>
                </a:solidFill>
                <a:latin typeface="Verdana"/>
                <a:ea typeface="Verdana"/>
                <a:cs typeface="Verdana"/>
                <a:sym typeface="Verdana"/>
              </a:rPr>
              <a:t>, </a:t>
            </a:r>
            <a:r>
              <a:rPr lang="en-GB" sz="1200">
                <a:solidFill>
                  <a:srgbClr val="902000"/>
                </a:solidFill>
                <a:latin typeface="Verdana"/>
                <a:ea typeface="Verdana"/>
                <a:cs typeface="Verdana"/>
                <a:sym typeface="Verdana"/>
              </a:rPr>
              <a:t>ED</a:t>
            </a:r>
            <a:r>
              <a:rPr lang="en-GB" sz="1200">
                <a:solidFill>
                  <a:srgbClr val="666666"/>
                </a:solidFill>
                <a:latin typeface="Verdana"/>
                <a:ea typeface="Verdana"/>
                <a:cs typeface="Verdana"/>
                <a:sym typeface="Verdana"/>
              </a:rPr>
              <a:t>]</a:t>
            </a:r>
          </a:p>
          <a:p>
            <a:pPr lvl="0" rtl="0">
              <a:spcBef>
                <a:spcPts val="0"/>
              </a:spcBef>
              <a:buNone/>
            </a:pPr>
            <a:r>
              <a:t/>
            </a:r>
            <a:endParaRPr i="1" sz="1200">
              <a:solidFill>
                <a:srgbClr val="60A0B0"/>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What’s more...</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GraphX supports more complex operations like:</a:t>
            </a:r>
          </a:p>
          <a:p>
            <a:pPr indent="-228600" lvl="0" marL="457200" rtl="0">
              <a:spcBef>
                <a:spcPts val="0"/>
              </a:spcBef>
            </a:pPr>
            <a:r>
              <a:rPr lang="en-GB"/>
              <a:t>Iterative like graph-parallel computation</a:t>
            </a:r>
          </a:p>
          <a:p>
            <a:pPr indent="-228600" lvl="0" marL="457200" rtl="0">
              <a:spcBef>
                <a:spcPts val="0"/>
              </a:spcBef>
            </a:pPr>
            <a:r>
              <a:rPr lang="en-GB"/>
              <a:t>Joining RDDs with graph</a:t>
            </a:r>
          </a:p>
          <a:p>
            <a:pPr indent="-228600" lvl="0" marL="457200">
              <a:spcBef>
                <a:spcPts val="0"/>
              </a:spcBef>
            </a:pPr>
            <a:r>
              <a:rPr lang="en-GB"/>
              <a:t>Aggregation of informations about adjacent triplets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Supported graph algorithms</a:t>
            </a:r>
          </a:p>
        </p:txBody>
      </p:sp>
      <p:sp>
        <p:nvSpPr>
          <p:cNvPr id="223" name="Shape 2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PageRank</a:t>
            </a:r>
          </a:p>
          <a:p>
            <a:pPr indent="-228600" lvl="0" marL="457200" rtl="0">
              <a:spcBef>
                <a:spcPts val="0"/>
              </a:spcBef>
            </a:pPr>
            <a:r>
              <a:rPr lang="en-GB"/>
              <a:t>ConnectedComponents</a:t>
            </a:r>
          </a:p>
          <a:p>
            <a:pPr indent="-228600" lvl="0" marL="457200" rtl="0">
              <a:spcBef>
                <a:spcPts val="0"/>
              </a:spcBef>
            </a:pPr>
            <a:r>
              <a:rPr lang="en-GB"/>
              <a:t>StronglyConnectedComponents</a:t>
            </a:r>
          </a:p>
          <a:p>
            <a:pPr indent="-228600" lvl="0" marL="457200" rtl="0">
              <a:spcBef>
                <a:spcPts val="0"/>
              </a:spcBef>
            </a:pPr>
            <a:r>
              <a:rPr lang="en-GB"/>
              <a:t>TriangleCounting</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PageRank</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PageRank works by counting the number and quality of links to a page to determine a rough estimate of how important the website is. The underlying assumption is that more important websites are likely to receive more links from other websites.</a:t>
            </a:r>
          </a:p>
          <a:p>
            <a:pPr indent="-228600" lvl="0" marL="457200">
              <a:spcBef>
                <a:spcPts val="0"/>
              </a:spcBef>
            </a:pPr>
            <a:r>
              <a:rPr lang="en-GB"/>
              <a:t>PageRank is a link analysis algorithm and it assigns a numerical weighting to each element of a hyperlinked set of documents, such as the WWW, with the purpose of "measuring" its relative importance within the set</a:t>
            </a:r>
            <a:r>
              <a:rPr lang="en-GB" sz="1050">
                <a:solidFill>
                  <a:srgbClr val="252525"/>
                </a:solidFill>
                <a:highlight>
                  <a:srgbClr val="FFFFFF"/>
                </a:highlight>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is Apache Spark?</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Provides an application programming interface centered on a data structure called resilient distributed dataset (RDD) - a read-only multiset of data items distributed over a cluster of machines, that is maintained in a fault-tolerant way</a:t>
            </a:r>
          </a:p>
          <a:p>
            <a:pPr indent="-228600" lvl="0" marL="457200" rtl="0">
              <a:spcBef>
                <a:spcPts val="0"/>
              </a:spcBef>
            </a:pPr>
            <a:r>
              <a:rPr lang="en-GB"/>
              <a:t>Developed in response to limitations in the MapReduce cluster computing paradigm which forces a particular linear dataflow structure on distributed programs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PageRank</a:t>
            </a:r>
          </a:p>
        </p:txBody>
      </p:sp>
      <p:sp>
        <p:nvSpPr>
          <p:cNvPr id="235" name="Shape 235"/>
          <p:cNvSpPr txBox="1"/>
          <p:nvPr>
            <p:ph idx="1" type="body"/>
          </p:nvPr>
        </p:nvSpPr>
        <p:spPr>
          <a:xfrm>
            <a:off x="311700" y="2288375"/>
            <a:ext cx="8520600" cy="2280600"/>
          </a:xfrm>
          <a:prstGeom prst="rect">
            <a:avLst/>
          </a:prstGeom>
        </p:spPr>
        <p:txBody>
          <a:bodyPr anchorCtr="0" anchor="t" bIns="91425" lIns="91425" rIns="91425" tIns="91425">
            <a:noAutofit/>
          </a:bodyPr>
          <a:lstStyle/>
          <a:p>
            <a:pPr indent="-228600" lvl="0" marL="457200" rtl="0">
              <a:spcBef>
                <a:spcPts val="0"/>
              </a:spcBef>
            </a:pPr>
            <a:r>
              <a:rPr lang="en-GB"/>
              <a:t>PR(X) - PageRank value for page (vertex) X</a:t>
            </a:r>
          </a:p>
          <a:p>
            <a:pPr indent="-228600" lvl="0" marL="457200" rtl="0">
              <a:spcBef>
                <a:spcPts val="0"/>
              </a:spcBef>
            </a:pPr>
            <a:r>
              <a:rPr lang="en-GB"/>
              <a:t>d - damping factor - </a:t>
            </a:r>
            <a:r>
              <a:rPr lang="en-GB"/>
              <a:t>probability </a:t>
            </a:r>
            <a:r>
              <a:rPr lang="en-GB"/>
              <a:t>that the surfer will continue  </a:t>
            </a:r>
          </a:p>
          <a:p>
            <a:pPr indent="-228600" lvl="0" marL="457200" rtl="0">
              <a:spcBef>
                <a:spcPts val="0"/>
              </a:spcBef>
            </a:pPr>
            <a:r>
              <a:rPr lang="en-GB"/>
              <a:t>N - number of pages (vertices)</a:t>
            </a:r>
          </a:p>
          <a:p>
            <a:pPr indent="-228600" lvl="0" marL="457200">
              <a:spcBef>
                <a:spcPts val="0"/>
              </a:spcBef>
            </a:pPr>
            <a:r>
              <a:rPr lang="en-GB"/>
              <a:t>L(X) - number of X outbound links</a:t>
            </a:r>
          </a:p>
        </p:txBody>
      </p:sp>
      <p:pic>
        <p:nvPicPr>
          <p:cNvPr id="236" name="Shape 236"/>
          <p:cNvPicPr preferRelativeResize="0"/>
          <p:nvPr/>
        </p:nvPicPr>
        <p:blipFill>
          <a:blip r:embed="rId3">
            <a:alphaModFix/>
          </a:blip>
          <a:stretch>
            <a:fillRect/>
          </a:stretch>
        </p:blipFill>
        <p:spPr>
          <a:xfrm>
            <a:off x="149450" y="1152474"/>
            <a:ext cx="9143999" cy="1135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PageRank in GraphX</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GraphX comes with static and dynamic implementations of PageRank</a:t>
            </a:r>
          </a:p>
          <a:p>
            <a:pPr indent="-228600" lvl="0" marL="457200" rtl="0">
              <a:spcBef>
                <a:spcPts val="0"/>
              </a:spcBef>
            </a:pPr>
            <a:r>
              <a:rPr lang="en-GB"/>
              <a:t>static PageRank runs for a fixed number of iterations</a:t>
            </a:r>
          </a:p>
          <a:p>
            <a:pPr indent="-228600" lvl="0" marL="457200" rtl="0">
              <a:spcBef>
                <a:spcPts val="0"/>
              </a:spcBef>
            </a:pPr>
            <a:r>
              <a:rPr lang="en-GB"/>
              <a:t>dynamic PageRank runs until the ranks converge (i.e., stop changing by more than a specified tolerance)</a:t>
            </a:r>
          </a:p>
          <a:p>
            <a:pPr indent="-228600" lvl="0" marL="457200" rtl="0">
              <a:spcBef>
                <a:spcPts val="0"/>
              </a:spcBef>
            </a:pPr>
            <a:r>
              <a:rPr lang="en-GB"/>
              <a:t>May be performed using PageRank object or directly by calling methods on Graph object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PageRank in GraphX</a:t>
            </a:r>
          </a:p>
        </p:txBody>
      </p:sp>
      <p:sp>
        <p:nvSpPr>
          <p:cNvPr id="248" name="Shape 248"/>
          <p:cNvSpPr txBox="1"/>
          <p:nvPr>
            <p:ph idx="1" type="body"/>
          </p:nvPr>
        </p:nvSpPr>
        <p:spPr>
          <a:xfrm>
            <a:off x="1426950" y="1152475"/>
            <a:ext cx="6290100" cy="3416400"/>
          </a:xfrm>
          <a:prstGeom prst="rect">
            <a:avLst/>
          </a:prstGeom>
          <a:solidFill>
            <a:srgbClr val="D9D9D9"/>
          </a:solidFill>
        </p:spPr>
        <p:txBody>
          <a:bodyPr anchorCtr="0" anchor="t" bIns="91425" lIns="91425" rIns="91425" tIns="91425">
            <a:noAutofit/>
          </a:bodyPr>
          <a:lstStyle/>
          <a:p>
            <a:pPr lvl="0">
              <a:lnSpc>
                <a:spcPct val="166666"/>
              </a:lnSpc>
              <a:spcBef>
                <a:spcPts val="0"/>
              </a:spcBef>
              <a:spcAft>
                <a:spcPts val="800"/>
              </a:spcAft>
              <a:buClr>
                <a:schemeClr val="dk1"/>
              </a:buClr>
              <a:buSzPct val="91666"/>
              <a:buFont typeface="Arial"/>
              <a:buNone/>
            </a:pPr>
            <a:r>
              <a:rPr i="1" lang="en-GB" sz="1200">
                <a:solidFill>
                  <a:srgbClr val="60A0B0"/>
                </a:solidFill>
                <a:latin typeface="Verdana"/>
                <a:ea typeface="Verdana"/>
                <a:cs typeface="Verdana"/>
                <a:sym typeface="Verdana"/>
              </a:rPr>
              <a:t>// Run PageRank</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ranks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graph</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pageRank</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0.0001</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vertices</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Join the ranks with the usernames</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users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textFile</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"data/graphx/users.txt"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line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fields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line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split</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toLong</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1</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ranksByUsername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users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join</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ranks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case</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id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rank</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rank</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p>
          <a:p>
            <a:pPr lvl="0">
              <a:spcBef>
                <a:spcPts val="0"/>
              </a:spcBef>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Connected components - definition</a:t>
            </a: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C</a:t>
            </a:r>
            <a:r>
              <a:rPr lang="en-GB"/>
              <a:t>onnected component (or just component) of an undirected graph is a subgraph in which any two vertices are connected to each other by paths, and which is connected to no additional vertices in the supergraph.</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Connected components</a:t>
            </a:r>
          </a:p>
        </p:txBody>
      </p:sp>
      <p:pic>
        <p:nvPicPr>
          <p:cNvPr id="260" name="Shape 260"/>
          <p:cNvPicPr preferRelativeResize="0"/>
          <p:nvPr/>
        </p:nvPicPr>
        <p:blipFill>
          <a:blip r:embed="rId3">
            <a:alphaModFix/>
          </a:blip>
          <a:stretch>
            <a:fillRect/>
          </a:stretch>
        </p:blipFill>
        <p:spPr>
          <a:xfrm>
            <a:off x="2452512" y="1255425"/>
            <a:ext cx="4238971" cy="3673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Strongly connected components - definition</a:t>
            </a:r>
          </a:p>
        </p:txBody>
      </p:sp>
      <p:sp>
        <p:nvSpPr>
          <p:cNvPr id="266" name="Shape 2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In the mathematical theory of directed graphs, a graph is said to be strongly connected or disconnected if every vertex is reachable from every other vertex.</a:t>
            </a:r>
          </a:p>
        </p:txBody>
      </p:sp>
      <p:pic>
        <p:nvPicPr>
          <p:cNvPr id="267" name="Shape 267"/>
          <p:cNvPicPr preferRelativeResize="0"/>
          <p:nvPr/>
        </p:nvPicPr>
        <p:blipFill>
          <a:blip r:embed="rId3">
            <a:alphaModFix/>
          </a:blip>
          <a:stretch>
            <a:fillRect/>
          </a:stretch>
        </p:blipFill>
        <p:spPr>
          <a:xfrm>
            <a:off x="1784037" y="2099725"/>
            <a:ext cx="5575925" cy="25649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Connected components in GraphX</a:t>
            </a:r>
          </a:p>
        </p:txBody>
      </p:sp>
      <p:sp>
        <p:nvSpPr>
          <p:cNvPr id="273" name="Shape 273"/>
          <p:cNvSpPr txBox="1"/>
          <p:nvPr>
            <p:ph idx="1" type="body"/>
          </p:nvPr>
        </p:nvSpPr>
        <p:spPr>
          <a:xfrm>
            <a:off x="311700" y="1152475"/>
            <a:ext cx="8520600" cy="805200"/>
          </a:xfrm>
          <a:prstGeom prst="rect">
            <a:avLst/>
          </a:prstGeom>
        </p:spPr>
        <p:txBody>
          <a:bodyPr anchorCtr="0" anchor="t" bIns="91425" lIns="91425" rIns="91425" tIns="91425">
            <a:noAutofit/>
          </a:bodyPr>
          <a:lstStyle/>
          <a:p>
            <a:pPr lvl="0">
              <a:spcBef>
                <a:spcPts val="0"/>
              </a:spcBef>
              <a:buNone/>
            </a:pPr>
            <a:r>
              <a:rPr lang="en-GB"/>
              <a:t>The connected components algorithm labels each connected component of the graph with the ID of its lowest-numbered vertex</a:t>
            </a:r>
          </a:p>
        </p:txBody>
      </p:sp>
      <p:sp>
        <p:nvSpPr>
          <p:cNvPr id="274" name="Shape 274"/>
          <p:cNvSpPr txBox="1"/>
          <p:nvPr/>
        </p:nvSpPr>
        <p:spPr>
          <a:xfrm>
            <a:off x="1333200" y="2492600"/>
            <a:ext cx="6477600" cy="1412700"/>
          </a:xfrm>
          <a:prstGeom prst="rect">
            <a:avLst/>
          </a:prstGeom>
          <a:solidFill>
            <a:srgbClr val="CCCCCC"/>
          </a:solidFill>
          <a:ln>
            <a:noFill/>
          </a:ln>
        </p:spPr>
        <p:txBody>
          <a:bodyPr anchorCtr="0" anchor="t" bIns="91425" lIns="91425" rIns="91425" tIns="91425">
            <a:noAutofit/>
          </a:bodyPr>
          <a:lstStyle/>
          <a:p>
            <a:pPr lvl="0" rtl="0">
              <a:lnSpc>
                <a:spcPct val="166666"/>
              </a:lnSpc>
              <a:spcBef>
                <a:spcPts val="0"/>
              </a:spcBef>
              <a:spcAft>
                <a:spcPts val="800"/>
              </a:spcAft>
              <a:buNone/>
            </a:pPr>
            <a:r>
              <a:rPr i="1" lang="en-GB" sz="1600">
                <a:solidFill>
                  <a:srgbClr val="60A0B0"/>
                </a:solidFill>
                <a:latin typeface="Verdana"/>
                <a:ea typeface="Verdana"/>
                <a:cs typeface="Verdana"/>
                <a:sym typeface="Verdana"/>
              </a:rPr>
              <a:t>// Find the connected components</a:t>
            </a:r>
            <a:br>
              <a:rPr lang="en-GB" sz="1600">
                <a:solidFill>
                  <a:srgbClr val="333333"/>
                </a:solidFill>
                <a:latin typeface="Verdana"/>
                <a:ea typeface="Verdana"/>
                <a:cs typeface="Verdana"/>
                <a:sym typeface="Verdana"/>
              </a:rPr>
            </a:br>
            <a:r>
              <a:rPr b="1" lang="en-GB" sz="1600">
                <a:solidFill>
                  <a:srgbClr val="007020"/>
                </a:solidFill>
                <a:latin typeface="Verdana"/>
                <a:ea typeface="Verdana"/>
                <a:cs typeface="Verdana"/>
                <a:sym typeface="Verdana"/>
              </a:rPr>
              <a:t>val</a:t>
            </a:r>
            <a:r>
              <a:rPr lang="en-GB" sz="1600">
                <a:solidFill>
                  <a:srgbClr val="333333"/>
                </a:solidFill>
                <a:latin typeface="Verdana"/>
                <a:ea typeface="Verdana"/>
                <a:cs typeface="Verdana"/>
                <a:sym typeface="Verdana"/>
              </a:rPr>
              <a:t> cc </a:t>
            </a:r>
            <a:r>
              <a:rPr b="1" lang="en-GB" sz="1600">
                <a:solidFill>
                  <a:srgbClr val="007020"/>
                </a:solidFill>
                <a:latin typeface="Verdana"/>
                <a:ea typeface="Verdana"/>
                <a:cs typeface="Verdana"/>
                <a:sym typeface="Verdana"/>
              </a:rPr>
              <a:t>=</a:t>
            </a:r>
            <a:r>
              <a:rPr lang="en-GB" sz="1600">
                <a:solidFill>
                  <a:srgbClr val="333333"/>
                </a:solidFill>
                <a:latin typeface="Verdana"/>
                <a:ea typeface="Verdana"/>
                <a:cs typeface="Verdana"/>
                <a:sym typeface="Verdana"/>
              </a:rPr>
              <a:t> graph</a:t>
            </a:r>
            <a:r>
              <a:rPr lang="en-GB" sz="1600">
                <a:solidFill>
                  <a:srgbClr val="666666"/>
                </a:solidFill>
                <a:latin typeface="Verdana"/>
                <a:ea typeface="Verdana"/>
                <a:cs typeface="Verdana"/>
                <a:sym typeface="Verdana"/>
              </a:rPr>
              <a:t>.</a:t>
            </a:r>
            <a:r>
              <a:rPr lang="en-GB" sz="1600">
                <a:solidFill>
                  <a:srgbClr val="333333"/>
                </a:solidFill>
                <a:latin typeface="Verdana"/>
                <a:ea typeface="Verdana"/>
                <a:cs typeface="Verdana"/>
                <a:sym typeface="Verdana"/>
              </a:rPr>
              <a:t>connectedComponents</a:t>
            </a:r>
            <a:r>
              <a:rPr lang="en-GB" sz="1600">
                <a:solidFill>
                  <a:srgbClr val="666666"/>
                </a:solidFill>
                <a:latin typeface="Verdana"/>
                <a:ea typeface="Verdana"/>
                <a:cs typeface="Verdana"/>
                <a:sym typeface="Verdana"/>
              </a:rPr>
              <a:t>().</a:t>
            </a:r>
            <a:r>
              <a:rPr lang="en-GB" sz="1600">
                <a:solidFill>
                  <a:srgbClr val="333333"/>
                </a:solidFill>
                <a:latin typeface="Verdana"/>
                <a:ea typeface="Verdana"/>
                <a:cs typeface="Verdana"/>
                <a:sym typeface="Verdana"/>
              </a:rPr>
              <a:t>vertices</a:t>
            </a:r>
          </a:p>
          <a:p>
            <a:pPr lvl="0" rtl="0">
              <a:lnSpc>
                <a:spcPct val="166666"/>
              </a:lnSpc>
              <a:spcBef>
                <a:spcPts val="0"/>
              </a:spcBef>
              <a:spcAft>
                <a:spcPts val="800"/>
              </a:spcAft>
              <a:buClr>
                <a:schemeClr val="dk1"/>
              </a:buClr>
              <a:buSzPct val="68750"/>
              <a:buFont typeface="Arial"/>
              <a:buNone/>
            </a:pPr>
            <a:r>
              <a:rPr b="1" lang="en-GB" sz="1600">
                <a:solidFill>
                  <a:srgbClr val="007020"/>
                </a:solidFill>
                <a:latin typeface="Verdana"/>
                <a:ea typeface="Verdana"/>
                <a:cs typeface="Verdana"/>
                <a:sym typeface="Verdana"/>
              </a:rPr>
              <a:t>val</a:t>
            </a:r>
            <a:r>
              <a:rPr lang="en-GB" sz="1600">
                <a:solidFill>
                  <a:srgbClr val="333333"/>
                </a:solidFill>
                <a:latin typeface="Verdana"/>
                <a:ea typeface="Verdana"/>
                <a:cs typeface="Verdana"/>
                <a:sym typeface="Verdana"/>
              </a:rPr>
              <a:t> cc </a:t>
            </a:r>
            <a:r>
              <a:rPr b="1" lang="en-GB" sz="1600">
                <a:solidFill>
                  <a:srgbClr val="007020"/>
                </a:solidFill>
                <a:latin typeface="Verdana"/>
                <a:ea typeface="Verdana"/>
                <a:cs typeface="Verdana"/>
                <a:sym typeface="Verdana"/>
              </a:rPr>
              <a:t>=</a:t>
            </a:r>
            <a:r>
              <a:rPr lang="en-GB" sz="1600">
                <a:solidFill>
                  <a:srgbClr val="333333"/>
                </a:solidFill>
                <a:latin typeface="Verdana"/>
                <a:ea typeface="Verdana"/>
                <a:cs typeface="Verdana"/>
                <a:sym typeface="Verdana"/>
              </a:rPr>
              <a:t> graph</a:t>
            </a:r>
            <a:r>
              <a:rPr lang="en-GB" sz="1600">
                <a:solidFill>
                  <a:srgbClr val="666666"/>
                </a:solidFill>
                <a:latin typeface="Verdana"/>
                <a:ea typeface="Verdana"/>
                <a:cs typeface="Verdana"/>
                <a:sym typeface="Verdana"/>
              </a:rPr>
              <a:t>.</a:t>
            </a:r>
            <a:r>
              <a:rPr lang="en-GB" sz="1600">
                <a:solidFill>
                  <a:srgbClr val="333333"/>
                </a:solidFill>
                <a:latin typeface="Verdana"/>
                <a:ea typeface="Verdana"/>
                <a:cs typeface="Verdana"/>
                <a:sym typeface="Verdana"/>
              </a:rPr>
              <a:t>stronglyConnectedComponents</a:t>
            </a:r>
            <a:r>
              <a:rPr lang="en-GB" sz="1600">
                <a:solidFill>
                  <a:srgbClr val="666666"/>
                </a:solidFill>
                <a:latin typeface="Verdana"/>
                <a:ea typeface="Verdana"/>
                <a:cs typeface="Verdana"/>
                <a:sym typeface="Verdana"/>
              </a:rPr>
              <a:t>(10).</a:t>
            </a:r>
            <a:r>
              <a:rPr lang="en-GB" sz="1600">
                <a:solidFill>
                  <a:srgbClr val="333333"/>
                </a:solidFill>
                <a:latin typeface="Verdana"/>
                <a:ea typeface="Verdana"/>
                <a:cs typeface="Verdana"/>
                <a:sym typeface="Verdana"/>
              </a:rPr>
              <a:t>vertices</a:t>
            </a:r>
          </a:p>
          <a:p>
            <a:pPr lvl="0">
              <a:spcBef>
                <a:spcPts val="0"/>
              </a:spcBef>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Triangle counting</a:t>
            </a:r>
          </a:p>
        </p:txBody>
      </p:sp>
      <p:sp>
        <p:nvSpPr>
          <p:cNvPr id="280" name="Shape 2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 The triangle is a three-node small graph, where every two nodes are connected.</a:t>
            </a:r>
          </a:p>
          <a:p>
            <a:pPr lvl="0">
              <a:spcBef>
                <a:spcPts val="0"/>
              </a:spcBef>
              <a:buNone/>
            </a:pPr>
            <a:r>
              <a:rPr lang="en-GB"/>
              <a:t>GraphX requires that:</a:t>
            </a:r>
          </a:p>
          <a:p>
            <a:pPr indent="-228600" lvl="0" marL="457200" rtl="0">
              <a:spcBef>
                <a:spcPts val="0"/>
              </a:spcBef>
            </a:pPr>
            <a:r>
              <a:rPr lang="en-GB"/>
              <a:t>the edges to be in canonical orientation (srcId &lt; dstId)</a:t>
            </a:r>
          </a:p>
          <a:p>
            <a:pPr indent="-228600" lvl="0" marL="457200">
              <a:spcBef>
                <a:spcPts val="0"/>
              </a:spcBef>
            </a:pPr>
            <a:r>
              <a:rPr lang="en-GB"/>
              <a:t>graph to be partitioned using </a:t>
            </a:r>
            <a:r>
              <a:rPr i="1" lang="en-GB"/>
              <a:t>Graph.partitionBy</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Triangle count - algorithm</a:t>
            </a:r>
          </a:p>
        </p:txBody>
      </p:sp>
      <p:sp>
        <p:nvSpPr>
          <p:cNvPr id="286" name="Shape 2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GraphX counts the triangles passing through each vertex using a straightforward algorithm:</a:t>
            </a:r>
          </a:p>
          <a:p>
            <a:pPr indent="-228600" lvl="0" marL="457200" rtl="0">
              <a:spcBef>
                <a:spcPts val="0"/>
              </a:spcBef>
            </a:pPr>
            <a:r>
              <a:rPr lang="en-GB"/>
              <a:t>Compute the set of neighbors for each vertex;</a:t>
            </a:r>
          </a:p>
          <a:p>
            <a:pPr indent="-228600" lvl="0" marL="457200" rtl="0">
              <a:spcBef>
                <a:spcPts val="0"/>
              </a:spcBef>
            </a:pPr>
            <a:r>
              <a:rPr lang="en-GB"/>
              <a:t>For each edge compute the intersection of the sets and send the count to both vertices</a:t>
            </a:r>
          </a:p>
          <a:p>
            <a:pPr indent="-228600" lvl="0" marL="457200">
              <a:spcBef>
                <a:spcPts val="0"/>
              </a:spcBef>
            </a:pPr>
            <a:r>
              <a:rPr lang="en-GB"/>
              <a:t>Compute the sum at each vertex and divide by two since each triangle is counted twice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Triangle count - example</a:t>
            </a:r>
          </a:p>
        </p:txBody>
      </p:sp>
      <p:sp>
        <p:nvSpPr>
          <p:cNvPr id="292" name="Shape 292"/>
          <p:cNvSpPr txBox="1"/>
          <p:nvPr>
            <p:ph idx="1" type="body"/>
          </p:nvPr>
        </p:nvSpPr>
        <p:spPr>
          <a:xfrm>
            <a:off x="311700" y="1017725"/>
            <a:ext cx="8520600" cy="3990900"/>
          </a:xfrm>
          <a:prstGeom prst="rect">
            <a:avLst/>
          </a:prstGeom>
          <a:solidFill>
            <a:srgbClr val="B7B7B7"/>
          </a:solidFill>
        </p:spPr>
        <p:txBody>
          <a:bodyPr anchorCtr="0" anchor="t" bIns="91425" lIns="91425" rIns="91425" tIns="91425">
            <a:noAutofit/>
          </a:bodyPr>
          <a:lstStyle/>
          <a:p>
            <a:pPr lvl="0">
              <a:lnSpc>
                <a:spcPct val="166666"/>
              </a:lnSpc>
              <a:spcBef>
                <a:spcPts val="0"/>
              </a:spcBef>
              <a:spcAft>
                <a:spcPts val="800"/>
              </a:spcAft>
              <a:buClr>
                <a:schemeClr val="dk1"/>
              </a:buClr>
              <a:buSzPct val="91666"/>
              <a:buFont typeface="Arial"/>
              <a:buNone/>
            </a:pPr>
            <a:r>
              <a:rPr i="1" lang="en-GB" sz="1200">
                <a:solidFill>
                  <a:srgbClr val="60A0B0"/>
                </a:solidFill>
                <a:latin typeface="Verdana"/>
                <a:ea typeface="Verdana"/>
                <a:cs typeface="Verdana"/>
                <a:sym typeface="Verdana"/>
              </a:rPr>
              <a:t>// Load the edges in canonical order and partition the graph for triangle count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graph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E84B5"/>
                </a:solidFill>
                <a:latin typeface="Verdana"/>
                <a:ea typeface="Verdana"/>
                <a:cs typeface="Verdana"/>
                <a:sym typeface="Verdana"/>
              </a:rPr>
              <a:t>GraphLoader</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edgeListFile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4070A0"/>
                </a:solidFill>
                <a:latin typeface="Verdana"/>
                <a:ea typeface="Verdana"/>
                <a:cs typeface="Verdana"/>
                <a:sym typeface="Verdana"/>
              </a:rPr>
              <a:t>"data/graphx/followers.txt"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true</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partitionBy</a:t>
            </a:r>
            <a:r>
              <a:rPr lang="en-GB" sz="1200">
                <a:solidFill>
                  <a:srgbClr val="666666"/>
                </a:solidFill>
                <a:latin typeface="Verdana"/>
                <a:ea typeface="Verdana"/>
                <a:cs typeface="Verdana"/>
                <a:sym typeface="Verdana"/>
              </a:rPr>
              <a:t>(</a:t>
            </a:r>
            <a:r>
              <a:rPr b="1" lang="en-GB" sz="1200">
                <a:solidFill>
                  <a:srgbClr val="0E84B5"/>
                </a:solidFill>
                <a:latin typeface="Verdana"/>
                <a:ea typeface="Verdana"/>
                <a:cs typeface="Verdana"/>
                <a:sym typeface="Verdana"/>
              </a:rPr>
              <a:t>PartitionStrategy</a:t>
            </a:r>
            <a:r>
              <a:rPr lang="en-GB" sz="1200">
                <a:solidFill>
                  <a:srgbClr val="666666"/>
                </a:solidFill>
                <a:latin typeface="Verdana"/>
                <a:ea typeface="Verdana"/>
                <a:cs typeface="Verdana"/>
                <a:sym typeface="Verdana"/>
              </a:rPr>
              <a:t>.</a:t>
            </a:r>
            <a:r>
              <a:rPr b="1" lang="en-GB" sz="1200">
                <a:solidFill>
                  <a:srgbClr val="0E84B5"/>
                </a:solidFill>
                <a:latin typeface="Verdana"/>
                <a:ea typeface="Verdana"/>
                <a:cs typeface="Verdana"/>
                <a:sym typeface="Verdana"/>
              </a:rPr>
              <a:t>RandomVertexCut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Find the triangle count for each vertex</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triCounts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graph</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triangleCount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vertices</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Join the triangle counts with the usernames</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users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textFile</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"data/graphx/users.txt"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line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fields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line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split</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toLong</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1</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triCountByUsername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users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join</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triCounts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case</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id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tc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tc</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p>
          <a:p>
            <a:pPr lvl="0">
              <a:spcBef>
                <a:spcPts val="0"/>
              </a:spcBef>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MapReduce</a:t>
            </a:r>
          </a:p>
        </p:txBody>
      </p:sp>
      <p:sp>
        <p:nvSpPr>
          <p:cNvPr id="74" name="Shape 74"/>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ctr">
              <a:spcBef>
                <a:spcPts val="0"/>
              </a:spcBef>
              <a:buNone/>
            </a:pPr>
            <a:r>
              <a:rPr lang="en-GB" sz="2400"/>
              <a:t>Read data from disk -&gt; map -&gt; reduce -&gt; store results on disk</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1800"/>
              <a:t>Facebook: A comparison of state-of-the-art graph processing systems</a:t>
            </a:r>
          </a:p>
        </p:txBody>
      </p:sp>
      <p:sp>
        <p:nvSpPr>
          <p:cNvPr id="298" name="Shape 298"/>
          <p:cNvSpPr txBox="1"/>
          <p:nvPr>
            <p:ph idx="1" type="body"/>
          </p:nvPr>
        </p:nvSpPr>
        <p:spPr>
          <a:xfrm>
            <a:off x="311700" y="1152475"/>
            <a:ext cx="8520600" cy="470400"/>
          </a:xfrm>
          <a:prstGeom prst="rect">
            <a:avLst/>
          </a:prstGeom>
        </p:spPr>
        <p:txBody>
          <a:bodyPr anchorCtr="0" anchor="t" bIns="91425" lIns="91425" rIns="91425" tIns="91425">
            <a:noAutofit/>
          </a:bodyPr>
          <a:lstStyle/>
          <a:p>
            <a:pPr lvl="0">
              <a:spcBef>
                <a:spcPts val="0"/>
              </a:spcBef>
              <a:buNone/>
            </a:pPr>
            <a:r>
              <a:rPr lang="en-GB" u="sng">
                <a:solidFill>
                  <a:schemeClr val="hlink"/>
                </a:solidFill>
                <a:hlinkClick r:id="rId3"/>
              </a:rPr>
              <a:t>Giraph vs GraphX (19.10.2016)</a:t>
            </a:r>
          </a:p>
        </p:txBody>
      </p:sp>
      <p:pic>
        <p:nvPicPr>
          <p:cNvPr descr="Screen Shot 2016-12-09 at 16.22.09.png" id="299" name="Shape 299"/>
          <p:cNvPicPr preferRelativeResize="0"/>
          <p:nvPr/>
        </p:nvPicPr>
        <p:blipFill>
          <a:blip r:embed="rId4">
            <a:alphaModFix/>
          </a:blip>
          <a:stretch>
            <a:fillRect/>
          </a:stretch>
        </p:blipFill>
        <p:spPr>
          <a:xfrm>
            <a:off x="518175" y="1700350"/>
            <a:ext cx="8107650" cy="3215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Zadania</a:t>
            </a:r>
          </a:p>
        </p:txBody>
      </p:sp>
      <p:sp>
        <p:nvSpPr>
          <p:cNvPr id="305" name="Shape 3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Repozytorium z kodem: </a:t>
            </a:r>
            <a:r>
              <a:rPr lang="en-GB" u="sng">
                <a:solidFill>
                  <a:schemeClr val="hlink"/>
                </a:solidFill>
                <a:hlinkClick r:id="rId3"/>
              </a:rPr>
              <a:t>https://github.com/rafalgrm/spark</a:t>
            </a:r>
          </a:p>
          <a:p>
            <a:pPr lvl="0">
              <a:spcBef>
                <a:spcPts val="0"/>
              </a:spcBef>
              <a:buNone/>
            </a:pPr>
            <a:r>
              <a:rPr lang="en-GB"/>
              <a:t>Dane do pobrania w katalogu data: Marvel-graph.txt, Marvel-names.txt</a:t>
            </a:r>
          </a:p>
          <a:p>
            <a:pPr lvl="0" rtl="0" algn="ctr">
              <a:spcBef>
                <a:spcPts val="0"/>
              </a:spcBef>
              <a:buNone/>
            </a:pPr>
            <a:r>
              <a:t/>
            </a:r>
            <a:endParaRPr/>
          </a:p>
          <a:p>
            <a:pPr lvl="0" rtl="0" algn="ctr">
              <a:spcBef>
                <a:spcPts val="0"/>
              </a:spcBef>
              <a:buNone/>
            </a:pPr>
            <a:r>
              <a:rPr lang="en-GB"/>
              <a:t>Porównanie ‘pure Spark’ vs Spark + GraphX w prostych zadaniach przetwarzania grafów</a:t>
            </a:r>
          </a:p>
          <a:p>
            <a:pPr lvl="0" algn="ctr">
              <a:spcBef>
                <a:spcPts val="0"/>
              </a:spcBef>
              <a:buNone/>
            </a:pPr>
            <a:r>
              <a:rPr lang="en-GB"/>
              <a:t>Wykonanie wbudowanego w bibliotekę GraphX algorytmu grafowego na większym datasecie (jak starczy czasu)</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Zbiory danych</a:t>
            </a:r>
          </a:p>
        </p:txBody>
      </p:sp>
      <p:sp>
        <p:nvSpPr>
          <p:cNvPr id="311" name="Shape 311"/>
          <p:cNvSpPr txBox="1"/>
          <p:nvPr>
            <p:ph idx="1" type="body"/>
          </p:nvPr>
        </p:nvSpPr>
        <p:spPr>
          <a:xfrm>
            <a:off x="311700" y="1152475"/>
            <a:ext cx="2213100" cy="3416400"/>
          </a:xfrm>
          <a:prstGeom prst="rect">
            <a:avLst/>
          </a:prstGeom>
        </p:spPr>
        <p:txBody>
          <a:bodyPr anchorCtr="0" anchor="t" bIns="91425" lIns="91425" rIns="91425" tIns="91425">
            <a:noAutofit/>
          </a:bodyPr>
          <a:lstStyle/>
          <a:p>
            <a:pPr lvl="0">
              <a:spcBef>
                <a:spcPts val="0"/>
              </a:spcBef>
              <a:buNone/>
            </a:pPr>
            <a:r>
              <a:rPr lang="en-GB"/>
              <a:t>Marvel-names.txt:</a:t>
            </a:r>
          </a:p>
          <a:p>
            <a:pPr lvl="0">
              <a:spcBef>
                <a:spcPts val="0"/>
              </a:spcBef>
              <a:buNone/>
            </a:pPr>
            <a:r>
              <a:rPr lang="en-GB" sz="800"/>
              <a:t>1 "24-HOUR MAN/EMMANUEL"</a:t>
            </a:r>
            <a:br>
              <a:rPr lang="en-GB" sz="800"/>
            </a:br>
            <a:r>
              <a:rPr lang="en-GB" sz="800"/>
              <a:t>2 "3-D MAN/CHARLES CHAN"</a:t>
            </a:r>
            <a:br>
              <a:rPr lang="en-GB" sz="800"/>
            </a:br>
            <a:r>
              <a:rPr lang="en-GB" sz="800"/>
              <a:t>3 "4-D MAN/MERCURIO"</a:t>
            </a:r>
            <a:br>
              <a:rPr lang="en-GB" sz="800"/>
            </a:br>
            <a:r>
              <a:rPr lang="en-GB" sz="800"/>
              <a:t>4 "8-BALL/"</a:t>
            </a:r>
            <a:br>
              <a:rPr lang="en-GB" sz="800"/>
            </a:br>
            <a:r>
              <a:rPr lang="en-GB" sz="800"/>
              <a:t>5 "A"</a:t>
            </a:r>
            <a:br>
              <a:rPr lang="en-GB" sz="800"/>
            </a:br>
            <a:r>
              <a:rPr lang="en-GB" sz="800"/>
              <a:t>6 "A'YIN"</a:t>
            </a:r>
            <a:br>
              <a:rPr lang="en-GB" sz="800"/>
            </a:br>
            <a:r>
              <a:rPr lang="en-GB" sz="800"/>
              <a:t>7 "ABBOTT, JACK"</a:t>
            </a:r>
            <a:br>
              <a:rPr lang="en-GB" sz="800"/>
            </a:br>
            <a:r>
              <a:rPr lang="en-GB" sz="800"/>
              <a:t>8 "ABCISSA"</a:t>
            </a:r>
            <a:br>
              <a:rPr lang="en-GB" sz="800"/>
            </a:br>
            <a:r>
              <a:rPr lang="en-GB" sz="800"/>
              <a:t>9 "ABEL"</a:t>
            </a:r>
          </a:p>
        </p:txBody>
      </p:sp>
      <p:sp>
        <p:nvSpPr>
          <p:cNvPr id="312" name="Shape 312"/>
          <p:cNvSpPr txBox="1"/>
          <p:nvPr>
            <p:ph idx="1" type="body"/>
          </p:nvPr>
        </p:nvSpPr>
        <p:spPr>
          <a:xfrm>
            <a:off x="2524800" y="1152475"/>
            <a:ext cx="6553500" cy="3416400"/>
          </a:xfrm>
          <a:prstGeom prst="rect">
            <a:avLst/>
          </a:prstGeom>
        </p:spPr>
        <p:txBody>
          <a:bodyPr anchorCtr="0" anchor="t" bIns="91425" lIns="91425" rIns="91425" tIns="91425">
            <a:noAutofit/>
          </a:bodyPr>
          <a:lstStyle/>
          <a:p>
            <a:pPr lvl="0" rtl="0">
              <a:spcBef>
                <a:spcPts val="0"/>
              </a:spcBef>
              <a:buNone/>
            </a:pPr>
            <a:r>
              <a:rPr lang="en-GB"/>
              <a:t>Marvel-graph.txt:</a:t>
            </a:r>
          </a:p>
          <a:p>
            <a:pPr lvl="0" rtl="0">
              <a:spcBef>
                <a:spcPts val="0"/>
              </a:spcBef>
              <a:buNone/>
            </a:pPr>
            <a:r>
              <a:rPr b="1" lang="en-GB" sz="800"/>
              <a:t>5988</a:t>
            </a:r>
            <a:r>
              <a:rPr lang="en-GB" sz="800"/>
              <a:t> 748 1722 3752 4655 5743 1872 3413 5527 6368 6085 4319 4728 1636 2397 3364 4001 1614 1819 1585 732 2660 3952 2507 </a:t>
            </a:r>
            <a:r>
              <a:rPr b="1" lang="en-GB" sz="800"/>
              <a:t>3891</a:t>
            </a:r>
            <a:r>
              <a:rPr lang="en-GB" sz="800"/>
              <a:t> 2070 2239 2602 612 1352 5447 4548 1596 5488 1605 5517 11 479 2554 2043 17 865 4292 6312 473 534 1479 6375 4456 </a:t>
            </a:r>
            <a:br>
              <a:rPr lang="en-GB" sz="800"/>
            </a:br>
            <a:r>
              <a:rPr b="1" lang="en-GB" sz="800"/>
              <a:t>5989</a:t>
            </a:r>
            <a:r>
              <a:rPr lang="en-GB" sz="800"/>
              <a:t> 4080 4264 4446 3779 2430 2297 6169 3530 3272 4282 6432 2548 4140 185 105 3878 2429 1334 4595 2767 3956 3877 4776 </a:t>
            </a:r>
            <a:r>
              <a:rPr b="1" lang="en-GB" sz="800"/>
              <a:t>4946</a:t>
            </a:r>
            <a:r>
              <a:rPr lang="en-GB" sz="800"/>
              <a:t> 3407 128 269 5775 5121 481 5516 4758 4053 1044 1602 3889 1535 6038 533 3986 </a:t>
            </a:r>
            <a:br>
              <a:rPr lang="en-GB" sz="800"/>
            </a:br>
            <a:r>
              <a:rPr b="1" lang="en-GB" sz="800"/>
              <a:t>5982</a:t>
            </a:r>
            <a:r>
              <a:rPr lang="en-GB" sz="800"/>
              <a:t> 217 595 1194 3308 2940 1815 794 1503 5197 859 5096 6039 2664 651 2244 528 284 1449 1097 1172 1092 108 3405 5204 387 </a:t>
            </a:r>
            <a:r>
              <a:rPr b="1" lang="en-GB" sz="800"/>
              <a:t>4607</a:t>
            </a:r>
            <a:r>
              <a:rPr lang="en-GB" sz="800"/>
              <a:t> 4545 3705 4930 1805 4712 4404 247 4754 4427 1845 536 5795 5978 533 3984 6056 </a:t>
            </a:r>
            <a:br>
              <a:rPr lang="en-GB" sz="800"/>
            </a:br>
            <a:r>
              <a:rPr b="1" lang="en-GB" sz="800"/>
              <a:t>5983</a:t>
            </a:r>
            <a:r>
              <a:rPr lang="en-GB" sz="800"/>
              <a:t> 1165 3836 4361 1282 716 4289 4646 6300 5084 2397 4454 1913 5861 5485 </a:t>
            </a:r>
            <a:br>
              <a:rPr lang="en-GB" sz="800"/>
            </a:br>
            <a:r>
              <a:rPr b="1" lang="en-GB" sz="800"/>
              <a:t>5980</a:t>
            </a:r>
            <a:r>
              <a:rPr lang="en-GB" sz="800"/>
              <a:t> 2731 3712 1587 6084 2472 2546 6313 875 859 323 2664 1469 522 2506 2919 2423 3624 5736 5046 1787 5776 3245 3840 2399</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AutoNum type="arabicPeriod"/>
            </a:pPr>
            <a:r>
              <a:rPr lang="en-GB"/>
              <a:t>Wyświetl nazwę bohatera występującego z największą liczbą innych postaci</a:t>
            </a:r>
          </a:p>
        </p:txBody>
      </p:sp>
      <p:sp>
        <p:nvSpPr>
          <p:cNvPr id="318" name="Shape 318"/>
          <p:cNvSpPr txBox="1"/>
          <p:nvPr>
            <p:ph idx="1" type="body"/>
          </p:nvPr>
        </p:nvSpPr>
        <p:spPr>
          <a:xfrm>
            <a:off x="311700" y="1609675"/>
            <a:ext cx="8520600" cy="3416400"/>
          </a:xfrm>
          <a:prstGeom prst="rect">
            <a:avLst/>
          </a:prstGeom>
        </p:spPr>
        <p:txBody>
          <a:bodyPr anchorCtr="0" anchor="t" bIns="91425" lIns="91425" rIns="91425" tIns="91425">
            <a:noAutofit/>
          </a:bodyPr>
          <a:lstStyle/>
          <a:p>
            <a:pPr indent="-228600" lvl="0" marL="457200" rtl="0">
              <a:spcBef>
                <a:spcPts val="0"/>
              </a:spcBef>
            </a:pPr>
            <a:r>
              <a:rPr lang="en-GB"/>
              <a:t>Preprocessing danych - mapowanie każdej linijki inputu do krotki:</a:t>
            </a:r>
            <a:br>
              <a:rPr lang="en-GB"/>
            </a:br>
            <a:r>
              <a:rPr lang="en-GB"/>
              <a:t>(heroId, # of occurrences)</a:t>
            </a:r>
          </a:p>
          <a:p>
            <a:pPr indent="-228600" lvl="0" marL="457200" rtl="0">
              <a:spcBef>
                <a:spcPts val="0"/>
              </a:spcBef>
            </a:pPr>
            <a:r>
              <a:rPr lang="en-GB"/>
              <a:t>Redukcja wyrazów po kluczu (heroId)</a:t>
            </a:r>
          </a:p>
          <a:p>
            <a:pPr indent="-228600" lvl="0" marL="457200" rtl="0">
              <a:spcBef>
                <a:spcPts val="0"/>
              </a:spcBef>
            </a:pPr>
            <a:r>
              <a:rPr lang="en-GB"/>
              <a:t>Znalezienie maksymalnej wartości # of occurrences</a:t>
            </a:r>
          </a:p>
          <a:p>
            <a:pPr indent="-228600" lvl="0" marL="457200" rtl="0">
              <a:spcBef>
                <a:spcPts val="0"/>
              </a:spcBef>
            </a:pPr>
            <a:r>
              <a:rPr lang="en-GB"/>
              <a:t>Znalezienie nazwy superbohatera</a:t>
            </a:r>
          </a:p>
          <a:p>
            <a:pPr lvl="0">
              <a:spcBef>
                <a:spcPts val="0"/>
              </a:spcBef>
              <a:buNone/>
            </a:pPr>
            <a:r>
              <a:t/>
            </a:r>
            <a:endParaRPr sz="1200">
              <a:solidFill>
                <a:srgbClr val="333333"/>
              </a:solidFill>
              <a:highlight>
                <a:srgbClr val="FFFFFF"/>
              </a:highlight>
            </a:endParaRPr>
          </a:p>
          <a:p>
            <a:pPr lvl="0" rtl="0">
              <a:spcBef>
                <a:spcPts val="0"/>
              </a:spcBef>
              <a:buNone/>
            </a:pPr>
            <a:r>
              <a:rPr lang="en-GB" sz="1200">
                <a:solidFill>
                  <a:srgbClr val="333333"/>
                </a:solidFill>
                <a:highlight>
                  <a:srgbClr val="FFFFFF"/>
                </a:highlight>
              </a:rPr>
              <a:t>Notebook: MostPopularHero/MostPopularHero.ipynb</a:t>
            </a:r>
            <a:br>
              <a:rPr lang="en-GB" sz="1200">
                <a:solidFill>
                  <a:srgbClr val="333333"/>
                </a:solidFill>
                <a:highlight>
                  <a:srgbClr val="FFFFFF"/>
                </a:highlight>
              </a:rPr>
            </a:br>
            <a:r>
              <a:rPr lang="en-GB" sz="1200">
                <a:solidFill>
                  <a:srgbClr val="333333"/>
                </a:solidFill>
                <a:highlight>
                  <a:srgbClr val="FFFFFF"/>
                </a:highlight>
              </a:rPr>
              <a:t>Plik źródłowy: src/exercises/MostPopularHero.scala</a:t>
            </a:r>
          </a:p>
          <a:p>
            <a:pPr lvl="0" rtl="0">
              <a:spcBef>
                <a:spcPts val="0"/>
              </a:spcBef>
              <a:buNone/>
            </a:pPr>
            <a:r>
              <a:t/>
            </a:r>
            <a:endParaRPr sz="1200">
              <a:solidFill>
                <a:srgbClr val="333333"/>
              </a:solidFill>
              <a:highlight>
                <a:srgbClr val="FFFFFF"/>
              </a:highlight>
            </a:endParaRPr>
          </a:p>
          <a:p>
            <a:pPr lv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Wyświetl nazwę bohatera występującego z największą liczbą innych postaci</a:t>
            </a:r>
          </a:p>
        </p:txBody>
      </p:sp>
      <p:sp>
        <p:nvSpPr>
          <p:cNvPr id="324" name="Shape 324"/>
          <p:cNvSpPr txBox="1"/>
          <p:nvPr>
            <p:ph idx="1" type="body"/>
          </p:nvPr>
        </p:nvSpPr>
        <p:spPr>
          <a:xfrm>
            <a:off x="311700" y="1609675"/>
            <a:ext cx="42543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i="1" lang="en-GB" sz="1100">
                <a:solidFill>
                  <a:srgbClr val="808080"/>
                </a:solidFill>
                <a:highlight>
                  <a:srgbClr val="FFFFFF"/>
                </a:highlight>
              </a:rPr>
              <a:t>/* given line extracts heroID -&gt; number of connections tuple*/</a:t>
            </a:r>
          </a:p>
          <a:p>
            <a:pPr lv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def </a:t>
            </a:r>
            <a:r>
              <a:rPr lang="en-GB" sz="1100">
                <a:solidFill>
                  <a:schemeClr val="dk1"/>
                </a:solidFill>
                <a:highlight>
                  <a:srgbClr val="FFFFFF"/>
                </a:highlight>
              </a:rPr>
              <a:t>countCoOccurences(line:</a:t>
            </a:r>
            <a:r>
              <a:rPr lang="en-GB" sz="1100">
                <a:solidFill>
                  <a:srgbClr val="20999D"/>
                </a:solidFill>
                <a:highlight>
                  <a:srgbClr val="FFFFFF"/>
                </a:highlight>
              </a:rPr>
              <a:t>String</a:t>
            </a:r>
            <a:r>
              <a:rPr lang="en-GB" sz="1100">
                <a:solidFill>
                  <a:schemeClr val="dk1"/>
                </a:solidFill>
                <a:highlight>
                  <a:srgbClr val="FFFFFF"/>
                </a:highlight>
              </a:rPr>
              <a:t>) = {</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var </a:t>
            </a:r>
            <a:r>
              <a:rPr lang="en-GB" sz="1100">
                <a:solidFill>
                  <a:schemeClr val="dk1"/>
                </a:solidFill>
                <a:highlight>
                  <a:srgbClr val="FFFFFF"/>
                </a:highlight>
              </a:rPr>
              <a:t>elements = line.split(</a:t>
            </a:r>
            <a:r>
              <a:rPr b="1" lang="en-GB" sz="1100">
                <a:solidFill>
                  <a:srgbClr val="008000"/>
                </a:solidFill>
                <a:highlight>
                  <a:srgbClr val="FFFFFF"/>
                </a:highlight>
              </a:rPr>
              <a:t>"</a:t>
            </a:r>
            <a:r>
              <a:rPr b="1" lang="en-GB" sz="1100">
                <a:solidFill>
                  <a:srgbClr val="000080"/>
                </a:solidFill>
                <a:highlight>
                  <a:srgbClr val="FFFFFF"/>
                </a:highlight>
              </a:rPr>
              <a:t>\\</a:t>
            </a:r>
            <a:r>
              <a:rPr b="1" lang="en-GB" sz="1100">
                <a:solidFill>
                  <a:srgbClr val="008000"/>
                </a:solidFill>
                <a:highlight>
                  <a:srgbClr val="FFFFFF"/>
                </a:highlight>
              </a:rPr>
              <a:t>s+"</a:t>
            </a: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(elements(</a:t>
            </a:r>
            <a:r>
              <a:rPr lang="en-GB" sz="1100">
                <a:solidFill>
                  <a:srgbClr val="0000FF"/>
                </a:solidFill>
                <a:highlight>
                  <a:srgbClr val="FFFFFF"/>
                </a:highlight>
              </a:rPr>
              <a:t>0</a:t>
            </a:r>
            <a:r>
              <a:rPr lang="en-GB" sz="1100">
                <a:solidFill>
                  <a:schemeClr val="dk1"/>
                </a:solidFill>
                <a:highlight>
                  <a:srgbClr val="FFFFFF"/>
                </a:highlight>
              </a:rPr>
              <a:t>).toInt, elements.length-</a:t>
            </a:r>
            <a:r>
              <a:rPr lang="en-GB" sz="1100">
                <a:solidFill>
                  <a:srgbClr val="0000FF"/>
                </a:solidFill>
                <a:highlight>
                  <a:srgbClr val="FFFFFF"/>
                </a:highlight>
              </a:rPr>
              <a:t>1</a:t>
            </a: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given line extracts heroID -&gt; heroName tuple */</a:t>
            </a:r>
          </a:p>
          <a:p>
            <a:pPr lv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def </a:t>
            </a:r>
            <a:r>
              <a:rPr lang="en-GB" sz="1100">
                <a:solidFill>
                  <a:schemeClr val="dk1"/>
                </a:solidFill>
                <a:highlight>
                  <a:srgbClr val="FFFFFF"/>
                </a:highlight>
              </a:rPr>
              <a:t>parseNames(line:</a:t>
            </a:r>
            <a:r>
              <a:rPr lang="en-GB" sz="1100">
                <a:solidFill>
                  <a:srgbClr val="20999D"/>
                </a:solidFill>
                <a:highlight>
                  <a:srgbClr val="FFFFFF"/>
                </a:highlight>
              </a:rPr>
              <a:t>String</a:t>
            </a:r>
            <a:r>
              <a:rPr lang="en-GB" sz="1100">
                <a:solidFill>
                  <a:schemeClr val="dk1"/>
                </a:solidFill>
                <a:highlight>
                  <a:srgbClr val="FFFFFF"/>
                </a:highlight>
              </a:rPr>
              <a:t>):Option[(Int, </a:t>
            </a:r>
            <a:r>
              <a:rPr lang="en-GB" sz="1100">
                <a:solidFill>
                  <a:srgbClr val="20999D"/>
                </a:solidFill>
                <a:highlight>
                  <a:srgbClr val="FFFFFF"/>
                </a:highlight>
              </a:rPr>
              <a:t>String</a:t>
            </a:r>
            <a:r>
              <a:rPr lang="en-GB" sz="1100">
                <a:solidFill>
                  <a:schemeClr val="dk1"/>
                </a:solidFill>
                <a:highlight>
                  <a:srgbClr val="FFFFFF"/>
                </a:highlight>
              </a:rPr>
              <a:t>)] = {</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var </a:t>
            </a:r>
            <a:r>
              <a:rPr lang="en-GB" sz="1100">
                <a:solidFill>
                  <a:schemeClr val="dk1"/>
                </a:solidFill>
                <a:highlight>
                  <a:srgbClr val="FFFFFF"/>
                </a:highlight>
              </a:rPr>
              <a:t>fields = line.split(</a:t>
            </a:r>
            <a:r>
              <a:rPr b="1" lang="en-GB" sz="1100">
                <a:solidFill>
                  <a:srgbClr val="008000"/>
                </a:solidFill>
                <a:highlight>
                  <a:srgbClr val="FFFFFF"/>
                </a:highlight>
              </a:rPr>
              <a:t>"</a:t>
            </a:r>
            <a:r>
              <a:rPr b="1" lang="en-GB" sz="1100">
                <a:solidFill>
                  <a:srgbClr val="000080"/>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if </a:t>
            </a:r>
            <a:r>
              <a:rPr lang="en-GB" sz="1100">
                <a:solidFill>
                  <a:schemeClr val="dk1"/>
                </a:solidFill>
                <a:highlight>
                  <a:srgbClr val="FFFFFF"/>
                </a:highlight>
              </a:rPr>
              <a:t>(fields.length &gt; </a:t>
            </a:r>
            <a:r>
              <a:rPr lang="en-GB" sz="1100">
                <a:solidFill>
                  <a:srgbClr val="0000FF"/>
                </a:solidFill>
                <a:highlight>
                  <a:srgbClr val="FFFFFF"/>
                </a:highlight>
              </a:rPr>
              <a:t>1</a:t>
            </a:r>
            <a:r>
              <a:rPr lang="en-GB" sz="1100">
                <a:solidFill>
                  <a:schemeClr val="dk1"/>
                </a:solidFill>
                <a:highlight>
                  <a:srgbClr val="FFFFFF"/>
                </a:highlight>
              </a:rPr>
              <a:t>) {</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i="1" lang="en-GB" sz="1100">
                <a:solidFill>
                  <a:schemeClr val="dk1"/>
                </a:solidFill>
                <a:highlight>
                  <a:srgbClr val="FFFFFF"/>
                </a:highlight>
              </a:rPr>
              <a:t>Some</a:t>
            </a:r>
            <a:r>
              <a:rPr lang="en-GB" sz="1100">
                <a:solidFill>
                  <a:schemeClr val="dk1"/>
                </a:solidFill>
                <a:highlight>
                  <a:srgbClr val="FFFFFF"/>
                </a:highlight>
              </a:rPr>
              <a:t>(fields(</a:t>
            </a:r>
            <a:r>
              <a:rPr lang="en-GB" sz="1100">
                <a:solidFill>
                  <a:srgbClr val="0000FF"/>
                </a:solidFill>
                <a:highlight>
                  <a:srgbClr val="FFFFFF"/>
                </a:highlight>
              </a:rPr>
              <a:t>0</a:t>
            </a:r>
            <a:r>
              <a:rPr lang="en-GB" sz="1100">
                <a:solidFill>
                  <a:schemeClr val="dk1"/>
                </a:solidFill>
                <a:highlight>
                  <a:srgbClr val="FFFFFF"/>
                </a:highlight>
              </a:rPr>
              <a:t>).trim.toInt, fields(</a:t>
            </a:r>
            <a:r>
              <a:rPr lang="en-GB" sz="1100">
                <a:solidFill>
                  <a:srgbClr val="0000FF"/>
                </a:solidFill>
                <a:highlight>
                  <a:srgbClr val="FFFFFF"/>
                </a:highlight>
              </a:rPr>
              <a:t>1</a:t>
            </a: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 </a:t>
            </a:r>
            <a:r>
              <a:rPr b="1" lang="en-GB" sz="1100">
                <a:solidFill>
                  <a:srgbClr val="000080"/>
                </a:solidFill>
                <a:highlight>
                  <a:srgbClr val="FFFFFF"/>
                </a:highlight>
              </a:rPr>
              <a:t>else </a:t>
            </a:r>
            <a:r>
              <a:rPr lang="en-GB" sz="1100">
                <a:solidFill>
                  <a:schemeClr val="dk1"/>
                </a:solidFill>
                <a:highlight>
                  <a:srgbClr val="FFFFFF"/>
                </a:highlight>
              </a:rPr>
              <a:t>{</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None</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p>
          <a:p>
            <a:pPr lv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a:t>
            </a:r>
          </a:p>
          <a:p>
            <a:pPr lvl="0" rtl="0">
              <a:lnSpc>
                <a:spcPct val="100000"/>
              </a:lnSpc>
              <a:spcBef>
                <a:spcPts val="0"/>
              </a:spcBef>
              <a:spcAft>
                <a:spcPts val="0"/>
              </a:spcAft>
              <a:buNone/>
            </a:pPr>
            <a:r>
              <a:t/>
            </a:r>
            <a:endParaRPr/>
          </a:p>
        </p:txBody>
      </p:sp>
      <p:sp>
        <p:nvSpPr>
          <p:cNvPr id="325" name="Shape 325"/>
          <p:cNvSpPr txBox="1"/>
          <p:nvPr/>
        </p:nvSpPr>
        <p:spPr>
          <a:xfrm>
            <a:off x="4411600" y="1671975"/>
            <a:ext cx="4420800" cy="3000000"/>
          </a:xfrm>
          <a:prstGeom prst="rect">
            <a:avLst/>
          </a:prstGeom>
          <a:noFill/>
          <a:ln>
            <a:noFill/>
          </a:ln>
        </p:spPr>
        <p:txBody>
          <a:bodyPr anchorCtr="0" anchor="ctr" bIns="91425" lIns="91425" rIns="91425" tIns="91425">
            <a:noAutofit/>
          </a:bodyPr>
          <a:lstStyle/>
          <a:p>
            <a:pPr lvl="0" rtl="0">
              <a:spcBef>
                <a:spcPts val="0"/>
              </a:spcBef>
              <a:buNone/>
            </a:pPr>
            <a:r>
              <a:rPr i="1" lang="en-GB" sz="1100">
                <a:solidFill>
                  <a:srgbClr val="808080"/>
                </a:solidFill>
                <a:highlight>
                  <a:srgbClr val="FFFFFF"/>
                </a:highlight>
              </a:rPr>
              <a:t>// create SparkContext with use of every core on our local machine</a:t>
            </a:r>
          </a:p>
          <a:p>
            <a:pPr lvl="0" rtl="0">
              <a:spcBef>
                <a:spcPts val="0"/>
              </a:spcBef>
              <a:buNone/>
            </a:pPr>
            <a:r>
              <a:rPr b="1" lang="en-GB" sz="1100">
                <a:solidFill>
                  <a:srgbClr val="000080"/>
                </a:solidFill>
                <a:highlight>
                  <a:srgbClr val="FFFFFF"/>
                </a:highlight>
              </a:rPr>
              <a:t>val </a:t>
            </a:r>
            <a:r>
              <a:rPr lang="en-GB" sz="1100">
                <a:solidFill>
                  <a:schemeClr val="dk1"/>
                </a:solidFill>
                <a:highlight>
                  <a:srgbClr val="FFFFFF"/>
                </a:highlight>
              </a:rPr>
              <a:t>sc = </a:t>
            </a:r>
            <a:r>
              <a:rPr b="1" lang="en-GB" sz="1100">
                <a:solidFill>
                  <a:srgbClr val="000080"/>
                </a:solidFill>
                <a:highlight>
                  <a:srgbClr val="FFFFFF"/>
                </a:highlight>
              </a:rPr>
              <a:t>new </a:t>
            </a:r>
            <a:r>
              <a:rPr lang="en-GB" sz="1100">
                <a:solidFill>
                  <a:schemeClr val="dk1"/>
                </a:solidFill>
                <a:highlight>
                  <a:srgbClr val="FFFFFF"/>
                </a:highlight>
              </a:rPr>
              <a:t>SparkContext(</a:t>
            </a:r>
            <a:r>
              <a:rPr b="1" lang="en-GB" sz="1100">
                <a:solidFill>
                  <a:srgbClr val="008000"/>
                </a:solidFill>
                <a:highlight>
                  <a:srgbClr val="FFFFFF"/>
                </a:highlight>
              </a:rPr>
              <a:t>"local[*]"</a:t>
            </a:r>
            <a:r>
              <a:rPr lang="en-GB" sz="1100">
                <a:solidFill>
                  <a:schemeClr val="dk1"/>
                </a:solidFill>
                <a:highlight>
                  <a:srgbClr val="FFFFFF"/>
                </a:highlight>
              </a:rPr>
              <a:t>, </a:t>
            </a:r>
            <a:r>
              <a:rPr b="1" lang="en-GB" sz="1100">
                <a:solidFill>
                  <a:srgbClr val="008000"/>
                </a:solidFill>
                <a:highlight>
                  <a:srgbClr val="FFFFFF"/>
                </a:highlight>
              </a:rPr>
              <a:t>"MostPopularHeroContext"</a:t>
            </a:r>
            <a:r>
              <a:rPr lang="en-GB" sz="1100">
                <a:solidFill>
                  <a:schemeClr val="dk1"/>
                </a:solidFill>
                <a:highlight>
                  <a:srgbClr val="FFFFFF"/>
                </a:highlight>
              </a:rPr>
              <a:t>)</a:t>
            </a:r>
          </a:p>
          <a:p>
            <a:pPr lvl="0" rtl="0">
              <a:spcBef>
                <a:spcPts val="0"/>
              </a:spcBef>
              <a:buNone/>
            </a:pPr>
            <a:r>
              <a:t/>
            </a:r>
            <a:endParaRPr sz="1100">
              <a:solidFill>
                <a:schemeClr val="dk1"/>
              </a:solidFill>
              <a:highlight>
                <a:srgbClr val="FFFFFF"/>
              </a:highlight>
            </a:endParaRPr>
          </a:p>
          <a:p>
            <a:pPr lvl="0" rtl="0">
              <a:spcBef>
                <a:spcPts val="0"/>
              </a:spcBef>
              <a:buNone/>
            </a:pPr>
            <a:r>
              <a:rPr i="1" lang="en-GB" sz="1100">
                <a:solidFill>
                  <a:srgbClr val="808080"/>
                </a:solidFill>
                <a:highlight>
                  <a:srgbClr val="FFFFFF"/>
                </a:highlight>
              </a:rPr>
              <a:t>// heroID -&gt; name RDD</a:t>
            </a:r>
          </a:p>
          <a:p>
            <a:pPr lvl="0" rtl="0">
              <a:spcBef>
                <a:spcPts val="0"/>
              </a:spcBef>
              <a:buNone/>
            </a:pPr>
            <a:r>
              <a:rPr b="1" lang="en-GB" sz="1100">
                <a:solidFill>
                  <a:srgbClr val="000080"/>
                </a:solidFill>
                <a:highlight>
                  <a:srgbClr val="FFFFFF"/>
                </a:highlight>
              </a:rPr>
              <a:t>val </a:t>
            </a:r>
            <a:r>
              <a:rPr lang="en-GB" sz="1100">
                <a:solidFill>
                  <a:schemeClr val="dk1"/>
                </a:solidFill>
                <a:highlight>
                  <a:srgbClr val="FFFFFF"/>
                </a:highlight>
              </a:rPr>
              <a:t>namesRdd = sc.textFile(</a:t>
            </a:r>
            <a:r>
              <a:rPr b="1" lang="en-GB" sz="1100">
                <a:solidFill>
                  <a:srgbClr val="008000"/>
                </a:solidFill>
                <a:highlight>
                  <a:srgbClr val="FFFFFF"/>
                </a:highlight>
              </a:rPr>
              <a:t>"Marvel-names.txt"</a:t>
            </a:r>
            <a:r>
              <a:rPr lang="en-GB" sz="1100">
                <a:solidFill>
                  <a:schemeClr val="dk1"/>
                </a:solidFill>
                <a:highlight>
                  <a:srgbClr val="FFFFFF"/>
                </a:highlight>
              </a:rPr>
              <a:t>).flatMap(</a:t>
            </a:r>
            <a:r>
              <a:rPr i="1" lang="en-GB" sz="1100">
                <a:solidFill>
                  <a:schemeClr val="dk1"/>
                </a:solidFill>
                <a:highlight>
                  <a:srgbClr val="FFFFFF"/>
                </a:highlight>
              </a:rPr>
              <a:t>parseNames</a:t>
            </a:r>
            <a:r>
              <a:rPr lang="en-GB" sz="1100">
                <a:solidFill>
                  <a:schemeClr val="dk1"/>
                </a:solidFill>
                <a:highlight>
                  <a:srgbClr val="FFFFFF"/>
                </a:highlight>
              </a:rPr>
              <a:t>)</a:t>
            </a:r>
          </a:p>
          <a:p>
            <a:pPr lvl="0" rtl="0">
              <a:spcBef>
                <a:spcPts val="0"/>
              </a:spcBef>
              <a:buNone/>
            </a:pPr>
            <a:r>
              <a:t/>
            </a:r>
            <a:endParaRPr sz="1100">
              <a:solidFill>
                <a:schemeClr val="dk1"/>
              </a:solidFill>
              <a:highlight>
                <a:srgbClr val="FFFFFF"/>
              </a:highlight>
            </a:endParaRPr>
          </a:p>
          <a:p>
            <a:pPr lvl="0" rtl="0">
              <a:spcBef>
                <a:spcPts val="0"/>
              </a:spcBef>
              <a:buNone/>
            </a:pPr>
            <a:r>
              <a:rPr i="1" lang="en-GB" sz="1100">
                <a:solidFill>
                  <a:srgbClr val="808080"/>
                </a:solidFill>
                <a:highlight>
                  <a:srgbClr val="FFFFFF"/>
                </a:highlight>
              </a:rPr>
              <a:t>// heroID -&gt; number of connections RDD</a:t>
            </a:r>
          </a:p>
          <a:p>
            <a:pPr lvl="0" rtl="0">
              <a:spcBef>
                <a:spcPts val="0"/>
              </a:spcBef>
              <a:buNone/>
            </a:pPr>
            <a:r>
              <a:rPr b="1" lang="en-GB" sz="1100">
                <a:solidFill>
                  <a:srgbClr val="000080"/>
                </a:solidFill>
                <a:highlight>
                  <a:srgbClr val="FFFFFF"/>
                </a:highlight>
              </a:rPr>
              <a:t>val </a:t>
            </a:r>
            <a:r>
              <a:rPr lang="en-GB" sz="1100">
                <a:solidFill>
                  <a:schemeClr val="dk1"/>
                </a:solidFill>
                <a:highlight>
                  <a:srgbClr val="FFFFFF"/>
                </a:highlight>
              </a:rPr>
              <a:t>pairings = sc.textFile(</a:t>
            </a:r>
            <a:r>
              <a:rPr b="1" lang="en-GB" sz="1100">
                <a:solidFill>
                  <a:srgbClr val="008000"/>
                </a:solidFill>
                <a:highlight>
                  <a:srgbClr val="FFFFFF"/>
                </a:highlight>
              </a:rPr>
              <a:t>"Marvel-graph.txt"</a:t>
            </a:r>
            <a:r>
              <a:rPr lang="en-GB" sz="1100">
                <a:solidFill>
                  <a:schemeClr val="dk1"/>
                </a:solidFill>
                <a:highlight>
                  <a:srgbClr val="FFFFFF"/>
                </a:highlight>
              </a:rPr>
              <a:t>).map(</a:t>
            </a:r>
            <a:r>
              <a:rPr i="1" lang="en-GB" sz="1100">
                <a:solidFill>
                  <a:schemeClr val="dk1"/>
                </a:solidFill>
                <a:highlight>
                  <a:srgbClr val="FFFFFF"/>
                </a:highlight>
              </a:rPr>
              <a:t>countCoOccurences</a:t>
            </a:r>
            <a:r>
              <a:rPr lang="en-GB" sz="1100">
                <a:solidFill>
                  <a:schemeClr val="dk1"/>
                </a:solidFill>
                <a:highlight>
                  <a:srgbClr val="FFFFFF"/>
                </a:highlight>
              </a:rPr>
              <a:t>)</a:t>
            </a:r>
          </a:p>
          <a:p>
            <a:pPr lvl="0" rtl="0">
              <a:spcBef>
                <a:spcPts val="0"/>
              </a:spcBef>
              <a:buNone/>
            </a:pPr>
            <a:r>
              <a:t/>
            </a:r>
            <a:endParaRPr sz="1100">
              <a:solidFill>
                <a:schemeClr val="dk1"/>
              </a:solidFill>
              <a:highlight>
                <a:srgbClr val="FFFFFF"/>
              </a:highlight>
            </a:endParaRPr>
          </a:p>
          <a:p>
            <a:pPr lvl="0" rtl="0">
              <a:spcBef>
                <a:spcPts val="0"/>
              </a:spcBef>
              <a:buNone/>
            </a:pPr>
            <a:r>
              <a:rPr i="1" lang="en-GB" sz="1100">
                <a:solidFill>
                  <a:srgbClr val="808080"/>
                </a:solidFill>
                <a:highlight>
                  <a:srgbClr val="FFFFFF"/>
                </a:highlight>
              </a:rPr>
              <a:t>// </a:t>
            </a:r>
            <a:r>
              <a:rPr b="1" i="1" lang="en-GB" sz="1100">
                <a:solidFill>
                  <a:srgbClr val="0073BF"/>
                </a:solidFill>
                <a:highlight>
                  <a:srgbClr val="FFFFFF"/>
                </a:highlight>
              </a:rPr>
              <a:t>TODO --- calculating result</a:t>
            </a:r>
          </a:p>
          <a:p>
            <a:pPr lvl="0" rtl="0">
              <a:spcBef>
                <a:spcPts val="0"/>
              </a:spcBef>
              <a:buNone/>
            </a:pPr>
            <a:r>
              <a:rPr i="1" lang="en-GB" sz="1100">
                <a:solidFill>
                  <a:srgbClr val="808080"/>
                </a:solidFill>
                <a:highlight>
                  <a:srgbClr val="FFFFFF"/>
                </a:highlight>
              </a:rPr>
              <a:t>// make reduction of the same heroID RDDs</a:t>
            </a:r>
          </a:p>
          <a:p>
            <a:pPr lvl="0" rtl="0">
              <a:spcBef>
                <a:spcPts val="0"/>
              </a:spcBef>
              <a:buNone/>
            </a:pPr>
            <a:r>
              <a:t/>
            </a:r>
            <a:endParaRPr i="1" sz="1100">
              <a:solidFill>
                <a:srgbClr val="808080"/>
              </a:solidFill>
              <a:highlight>
                <a:srgbClr val="FFFFFF"/>
              </a:highlight>
            </a:endParaRPr>
          </a:p>
          <a:p>
            <a:pPr lvl="0" rtl="0">
              <a:spcBef>
                <a:spcPts val="0"/>
              </a:spcBef>
              <a:buNone/>
            </a:pPr>
            <a:r>
              <a:rPr i="1" lang="en-GB" sz="1100">
                <a:solidFill>
                  <a:srgbClr val="808080"/>
                </a:solidFill>
                <a:highlight>
                  <a:srgbClr val="FFFFFF"/>
                </a:highlight>
              </a:rPr>
              <a:t>// extracting result</a:t>
            </a:r>
          </a:p>
          <a:p>
            <a:pPr lvl="0" rtl="0">
              <a:spcBef>
                <a:spcPts val="0"/>
              </a:spcBef>
              <a:buNone/>
            </a:pPr>
            <a:r>
              <a:t/>
            </a:r>
            <a:endParaRPr i="1" sz="1100">
              <a:solidFill>
                <a:srgbClr val="808080"/>
              </a:solidFill>
              <a:highlight>
                <a:srgbClr val="FFFFFF"/>
              </a:highlight>
            </a:endParaRPr>
          </a:p>
          <a:p>
            <a:pPr lvl="0" rtl="0">
              <a:spcBef>
                <a:spcPts val="0"/>
              </a:spcBef>
              <a:buNone/>
            </a:pPr>
            <a:r>
              <a:rPr i="1" lang="en-GB" sz="1100">
                <a:solidFill>
                  <a:srgbClr val="808080"/>
                </a:solidFill>
                <a:highlight>
                  <a:srgbClr val="FFFFFF"/>
                </a:highlight>
              </a:rPr>
              <a:t>// </a:t>
            </a:r>
            <a:r>
              <a:rPr b="1" i="1" lang="en-GB" sz="1100">
                <a:solidFill>
                  <a:srgbClr val="0073BF"/>
                </a:solidFill>
                <a:highlight>
                  <a:srgbClr val="FFFFFF"/>
                </a:highlight>
              </a:rPr>
              <a:t>TODO ^^^ calculating result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Wyświetl nazwę bohatera występującego z największą liczbą innych postaci</a:t>
            </a:r>
          </a:p>
        </p:txBody>
      </p:sp>
      <p:sp>
        <p:nvSpPr>
          <p:cNvPr id="331" name="Shape 331"/>
          <p:cNvSpPr txBox="1"/>
          <p:nvPr>
            <p:ph idx="1" type="body"/>
          </p:nvPr>
        </p:nvSpPr>
        <p:spPr>
          <a:xfrm>
            <a:off x="311700" y="16096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Clr>
                <a:schemeClr val="dk1"/>
              </a:buClr>
              <a:buSzPct val="78571"/>
              <a:buFont typeface="Arial"/>
              <a:buNone/>
            </a:pPr>
            <a:r>
              <a:rPr i="1" lang="en-GB" sz="1400">
                <a:solidFill>
                  <a:srgbClr val="808080"/>
                </a:solidFill>
                <a:highlight>
                  <a:srgbClr val="FFFFFF"/>
                </a:highlight>
              </a:rPr>
              <a:t>// </a:t>
            </a:r>
            <a:r>
              <a:rPr b="1" i="1" lang="en-GB" sz="1400">
                <a:solidFill>
                  <a:srgbClr val="0073BF"/>
                </a:solidFill>
                <a:highlight>
                  <a:srgbClr val="FFFFFF"/>
                </a:highlight>
              </a:rPr>
              <a:t>TODO --- calculating result</a:t>
            </a:r>
          </a:p>
          <a:p>
            <a:pPr lvl="0" rtl="0">
              <a:lnSpc>
                <a:spcPct val="100000"/>
              </a:lnSpc>
              <a:spcBef>
                <a:spcPts val="0"/>
              </a:spcBef>
              <a:spcAft>
                <a:spcPts val="0"/>
              </a:spcAft>
              <a:buClr>
                <a:schemeClr val="dk1"/>
              </a:buClr>
              <a:buSzPct val="78571"/>
              <a:buFont typeface="Arial"/>
              <a:buNone/>
            </a:pPr>
            <a:r>
              <a:rPr i="1" lang="en-GB" sz="1400">
                <a:solidFill>
                  <a:srgbClr val="808080"/>
                </a:solidFill>
                <a:highlight>
                  <a:srgbClr val="FFFFFF"/>
                </a:highlight>
              </a:rPr>
              <a:t>// make reduction of the same heroID RDDs</a:t>
            </a:r>
          </a:p>
          <a:p>
            <a:pPr lvl="0" rtl="0">
              <a:lnSpc>
                <a:spcPct val="100000"/>
              </a:lnSpc>
              <a:spcBef>
                <a:spcPts val="0"/>
              </a:spcBef>
              <a:spcAft>
                <a:spcPts val="0"/>
              </a:spcAft>
              <a:buClr>
                <a:schemeClr val="dk1"/>
              </a:buClr>
              <a:buSzPct val="78571"/>
              <a:buFont typeface="Arial"/>
              <a:buNone/>
            </a:pPr>
            <a:r>
              <a:rPr b="1" lang="en-GB" sz="1400">
                <a:solidFill>
                  <a:srgbClr val="000080"/>
                </a:solidFill>
                <a:highlight>
                  <a:srgbClr val="FFFFFF"/>
                </a:highlight>
              </a:rPr>
              <a:t>val </a:t>
            </a:r>
            <a:r>
              <a:rPr lang="en-GB" sz="1400">
                <a:solidFill>
                  <a:schemeClr val="dk1"/>
                </a:solidFill>
                <a:highlight>
                  <a:srgbClr val="FFFFFF"/>
                </a:highlight>
              </a:rPr>
              <a:t>totalFriendsByCharacters = pairings.reduceByKey((x,y) =&gt; x+y)</a:t>
            </a:r>
          </a:p>
          <a:p>
            <a:pPr lvl="0" rtl="0">
              <a:lnSpc>
                <a:spcPct val="100000"/>
              </a:lnSpc>
              <a:spcBef>
                <a:spcPts val="0"/>
              </a:spcBef>
              <a:spcAft>
                <a:spcPts val="0"/>
              </a:spcAft>
              <a:buNone/>
            </a:pPr>
            <a:r>
              <a:rPr i="1" lang="en-GB" sz="1400">
                <a:solidFill>
                  <a:srgbClr val="808080"/>
                </a:solidFill>
                <a:highlight>
                  <a:srgbClr val="FFFFFF"/>
                </a:highlight>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Wyświetl nazwę bohatera występującego z największą liczbą innych postaci</a:t>
            </a:r>
          </a:p>
        </p:txBody>
      </p:sp>
      <p:sp>
        <p:nvSpPr>
          <p:cNvPr id="337" name="Shape 337"/>
          <p:cNvSpPr txBox="1"/>
          <p:nvPr>
            <p:ph idx="1" type="body"/>
          </p:nvPr>
        </p:nvSpPr>
        <p:spPr>
          <a:xfrm>
            <a:off x="311700" y="16096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t/>
            </a:r>
            <a:endParaRPr i="1" sz="1100">
              <a:solidFill>
                <a:srgbClr val="808080"/>
              </a:solidFill>
              <a:highlight>
                <a:srgbClr val="FFFFFF"/>
              </a:highlight>
            </a:endParaRPr>
          </a:p>
          <a:p>
            <a:pPr lvl="0" rtl="0">
              <a:lnSpc>
                <a:spcPct val="100000"/>
              </a:lnSpc>
              <a:spcBef>
                <a:spcPts val="0"/>
              </a:spcBef>
              <a:spcAft>
                <a:spcPts val="0"/>
              </a:spcAft>
              <a:buNone/>
            </a:pPr>
            <a:r>
              <a:rPr i="1" lang="en-GB" sz="1400">
                <a:solidFill>
                  <a:srgbClr val="808080"/>
                </a:solidFill>
                <a:highlight>
                  <a:srgbClr val="FFFFFF"/>
                </a:highlight>
              </a:rPr>
              <a:t>// </a:t>
            </a:r>
            <a:r>
              <a:rPr b="1" i="1" lang="en-GB" sz="1400">
                <a:solidFill>
                  <a:srgbClr val="0073BF"/>
                </a:solidFill>
                <a:highlight>
                  <a:srgbClr val="FFFFFF"/>
                </a:highlight>
              </a:rPr>
              <a:t>TODO --- calculating result</a:t>
            </a:r>
          </a:p>
          <a:p>
            <a:pPr lvl="0" rtl="0">
              <a:lnSpc>
                <a:spcPct val="100000"/>
              </a:lnSpc>
              <a:spcBef>
                <a:spcPts val="0"/>
              </a:spcBef>
              <a:spcAft>
                <a:spcPts val="0"/>
              </a:spcAft>
              <a:buNone/>
            </a:pPr>
            <a:r>
              <a:rPr i="1" lang="en-GB" sz="1400">
                <a:solidFill>
                  <a:srgbClr val="808080"/>
                </a:solidFill>
                <a:highlight>
                  <a:srgbClr val="FFFFFF"/>
                </a:highlight>
              </a:rPr>
              <a:t>// make reduction of the same heroID RDDs</a:t>
            </a:r>
          </a:p>
          <a:p>
            <a:pPr lvl="0" rtl="0">
              <a:lnSpc>
                <a:spcPct val="100000"/>
              </a:lnSpc>
              <a:spcBef>
                <a:spcPts val="0"/>
              </a:spcBef>
              <a:spcAft>
                <a:spcPts val="0"/>
              </a:spcAft>
              <a:buNone/>
            </a:pPr>
            <a:r>
              <a:rPr b="1" lang="en-GB" sz="1400">
                <a:solidFill>
                  <a:srgbClr val="000080"/>
                </a:solidFill>
                <a:highlight>
                  <a:srgbClr val="FFFFFF"/>
                </a:highlight>
              </a:rPr>
              <a:t>val </a:t>
            </a:r>
            <a:r>
              <a:rPr lang="en-GB" sz="1400">
                <a:solidFill>
                  <a:schemeClr val="dk1"/>
                </a:solidFill>
                <a:highlight>
                  <a:srgbClr val="FFFFFF"/>
                </a:highlight>
              </a:rPr>
              <a:t>totalFriendsByCharacters = pairings.reduceByKey((x,y) =&gt; x+y)</a:t>
            </a:r>
          </a:p>
          <a:p>
            <a:pPr lvl="0" rtl="0">
              <a:lnSpc>
                <a:spcPct val="100000"/>
              </a:lnSpc>
              <a:spcBef>
                <a:spcPts val="0"/>
              </a:spcBef>
              <a:spcAft>
                <a:spcPts val="0"/>
              </a:spcAft>
              <a:buNone/>
            </a:pPr>
            <a:r>
              <a:rPr i="1" lang="en-GB" sz="1400">
                <a:solidFill>
                  <a:srgbClr val="808080"/>
                </a:solidFill>
                <a:highlight>
                  <a:srgbClr val="FFFFFF"/>
                </a:highlight>
              </a:rPr>
              <a:t>// extracting result</a:t>
            </a:r>
          </a:p>
          <a:p>
            <a:pPr lvl="0" rtl="0">
              <a:lnSpc>
                <a:spcPct val="100000"/>
              </a:lnSpc>
              <a:spcBef>
                <a:spcPts val="0"/>
              </a:spcBef>
              <a:spcAft>
                <a:spcPts val="0"/>
              </a:spcAft>
              <a:buNone/>
            </a:pPr>
            <a:r>
              <a:rPr b="1" lang="en-GB" sz="1400">
                <a:solidFill>
                  <a:srgbClr val="000080"/>
                </a:solidFill>
                <a:highlight>
                  <a:srgbClr val="FFFFFF"/>
                </a:highlight>
              </a:rPr>
              <a:t>val </a:t>
            </a:r>
            <a:r>
              <a:rPr lang="en-GB" sz="1400">
                <a:solidFill>
                  <a:schemeClr val="dk1"/>
                </a:solidFill>
                <a:highlight>
                  <a:srgbClr val="FFFFFF"/>
                </a:highlight>
              </a:rPr>
              <a:t>flipped = totalFriendsByCharacters.map(x =&gt; (x._2, x._1))</a:t>
            </a:r>
          </a:p>
          <a:p>
            <a:pPr lvl="0" rtl="0">
              <a:lnSpc>
                <a:spcPct val="100000"/>
              </a:lnSpc>
              <a:spcBef>
                <a:spcPts val="0"/>
              </a:spcBef>
              <a:spcAft>
                <a:spcPts val="0"/>
              </a:spcAft>
              <a:buNone/>
            </a:pPr>
            <a:r>
              <a:rPr b="1" lang="en-GB" sz="1400">
                <a:solidFill>
                  <a:srgbClr val="000080"/>
                </a:solidFill>
                <a:highlight>
                  <a:srgbClr val="FFFFFF"/>
                </a:highlight>
              </a:rPr>
              <a:t>val </a:t>
            </a:r>
            <a:r>
              <a:rPr lang="en-GB" sz="1400">
                <a:solidFill>
                  <a:schemeClr val="dk1"/>
                </a:solidFill>
                <a:highlight>
                  <a:srgbClr val="FFFFFF"/>
                </a:highlight>
              </a:rPr>
              <a:t>mostPopular = flipped.max</a:t>
            </a:r>
          </a:p>
          <a:p>
            <a:pPr lvl="0" rtl="0">
              <a:lnSpc>
                <a:spcPct val="100000"/>
              </a:lnSpc>
              <a:spcBef>
                <a:spcPts val="0"/>
              </a:spcBef>
              <a:spcAft>
                <a:spcPts val="0"/>
              </a:spcAft>
              <a:buNone/>
            </a:pPr>
            <a:r>
              <a:rPr b="1" lang="en-GB" sz="1400">
                <a:solidFill>
                  <a:srgbClr val="000080"/>
                </a:solidFill>
                <a:highlight>
                  <a:srgbClr val="FFFFFF"/>
                </a:highlight>
              </a:rPr>
              <a:t>val </a:t>
            </a:r>
            <a:r>
              <a:rPr lang="en-GB" sz="1400">
                <a:solidFill>
                  <a:schemeClr val="dk1"/>
                </a:solidFill>
                <a:highlight>
                  <a:srgbClr val="FFFFFF"/>
                </a:highlight>
              </a:rPr>
              <a:t>mostPopularName = namesRdd.lookup(mostPopular._2)</a:t>
            </a:r>
          </a:p>
          <a:p>
            <a:pPr lvl="0" rtl="0">
              <a:lnSpc>
                <a:spcPct val="100000"/>
              </a:lnSpc>
              <a:spcBef>
                <a:spcPts val="0"/>
              </a:spcBef>
              <a:spcAft>
                <a:spcPts val="0"/>
              </a:spcAft>
              <a:buNone/>
            </a:pPr>
            <a:r>
              <a:rPr i="1" lang="en-GB" sz="1400">
                <a:solidFill>
                  <a:schemeClr val="dk1"/>
                </a:solidFill>
                <a:highlight>
                  <a:srgbClr val="FFFFFF"/>
                </a:highlight>
              </a:rPr>
              <a:t>println</a:t>
            </a:r>
            <a:r>
              <a:rPr lang="en-GB" sz="1400">
                <a:solidFill>
                  <a:schemeClr val="dk1"/>
                </a:solidFill>
                <a:highlight>
                  <a:srgbClr val="FFFFFF"/>
                </a:highlight>
              </a:rPr>
              <a:t>(mostPopularName(</a:t>
            </a:r>
            <a:r>
              <a:rPr lang="en-GB" sz="1400">
                <a:solidFill>
                  <a:srgbClr val="0000FF"/>
                </a:solidFill>
                <a:highlight>
                  <a:srgbClr val="FFFFFF"/>
                </a:highlight>
              </a:rPr>
              <a:t>0</a:t>
            </a:r>
            <a:r>
              <a:rPr lang="en-GB" sz="1400">
                <a:solidFill>
                  <a:schemeClr val="dk1"/>
                </a:solidFill>
                <a:highlight>
                  <a:srgbClr val="FFFFFF"/>
                </a:highlight>
              </a:rPr>
              <a:t>))</a:t>
            </a:r>
          </a:p>
          <a:p>
            <a:pPr lvl="0" rtl="0">
              <a:lnSpc>
                <a:spcPct val="100000"/>
              </a:lnSpc>
              <a:spcBef>
                <a:spcPts val="0"/>
              </a:spcBef>
              <a:spcAft>
                <a:spcPts val="0"/>
              </a:spcAft>
              <a:buNone/>
            </a:pPr>
            <a:r>
              <a:rPr i="1" lang="en-GB" sz="1400">
                <a:solidFill>
                  <a:srgbClr val="808080"/>
                </a:solidFill>
                <a:highlight>
                  <a:srgbClr val="FFFFFF"/>
                </a:highlight>
              </a:rPr>
              <a:t>// </a:t>
            </a:r>
            <a:r>
              <a:rPr b="1" i="1" lang="en-GB" sz="1400">
                <a:solidFill>
                  <a:srgbClr val="0073BF"/>
                </a:solidFill>
                <a:highlight>
                  <a:srgbClr val="FFFFFF"/>
                </a:highlight>
              </a:rPr>
              <a:t>TODO ^^^ calculating result</a:t>
            </a:r>
          </a:p>
          <a:p>
            <a:pPr lvl="0" rtl="0">
              <a:lnSpc>
                <a:spcPct val="100000"/>
              </a:lnSpc>
              <a:spcBef>
                <a:spcPts val="0"/>
              </a:spcBef>
              <a:spcAft>
                <a:spcPts val="0"/>
              </a:spcAft>
              <a:buNone/>
            </a:pPr>
            <a:r>
              <a:t/>
            </a:r>
            <a:endParaRPr i="1" sz="1400">
              <a:solidFill>
                <a:srgbClr val="808080"/>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2. Wyświetl nazwę bohatera występującego </a:t>
            </a:r>
            <a:br>
              <a:rPr lang="en-GB"/>
            </a:br>
            <a:r>
              <a:rPr lang="en-GB"/>
              <a:t>z największą liczbą innych postaci (</a:t>
            </a:r>
            <a:r>
              <a:rPr b="1" lang="en-GB"/>
              <a:t>GraphX</a:t>
            </a:r>
            <a:r>
              <a:rPr lang="en-GB"/>
              <a:t>)</a:t>
            </a:r>
          </a:p>
        </p:txBody>
      </p:sp>
      <p:sp>
        <p:nvSpPr>
          <p:cNvPr id="343" name="Shape 343"/>
          <p:cNvSpPr txBox="1"/>
          <p:nvPr>
            <p:ph idx="1" type="body"/>
          </p:nvPr>
        </p:nvSpPr>
        <p:spPr>
          <a:xfrm>
            <a:off x="311700" y="1609675"/>
            <a:ext cx="8520600" cy="3416400"/>
          </a:xfrm>
          <a:prstGeom prst="rect">
            <a:avLst/>
          </a:prstGeom>
        </p:spPr>
        <p:txBody>
          <a:bodyPr anchorCtr="0" anchor="t" bIns="91425" lIns="91425" rIns="91425" tIns="91425">
            <a:noAutofit/>
          </a:bodyPr>
          <a:lstStyle/>
          <a:p>
            <a:pPr indent="-228600" lvl="0" marL="457200" rtl="0">
              <a:spcBef>
                <a:spcPts val="0"/>
              </a:spcBef>
            </a:pPr>
            <a:r>
              <a:rPr lang="en-GB"/>
              <a:t>Preprocessing danych:</a:t>
            </a:r>
          </a:p>
          <a:p>
            <a:pPr indent="-228600" lvl="1" marL="914400" rtl="0">
              <a:spcBef>
                <a:spcPts val="0"/>
              </a:spcBef>
            </a:pPr>
            <a:r>
              <a:rPr lang="en-GB"/>
              <a:t>Stworzenie VertexRDD (VertexId -&gt; name of hero)</a:t>
            </a:r>
          </a:p>
          <a:p>
            <a:pPr indent="-228600" lvl="1" marL="914400" rtl="0">
              <a:spcBef>
                <a:spcPts val="0"/>
              </a:spcBef>
            </a:pPr>
            <a:r>
              <a:rPr lang="en-GB"/>
              <a:t>Zmapowanie Marvel-graph.txt do listy obiektów Edge (EdgeRDD): (List[Edge[Int]])</a:t>
            </a:r>
          </a:p>
          <a:p>
            <a:pPr indent="-228600" lvl="0" marL="457200" rtl="0">
              <a:spcBef>
                <a:spcPts val="0"/>
              </a:spcBef>
            </a:pPr>
            <a:r>
              <a:rPr lang="en-GB"/>
              <a:t>Zbudowanie grafu Graph(verts, edges, default)</a:t>
            </a:r>
          </a:p>
          <a:p>
            <a:pPr indent="-228600" lvl="0" marL="457200" rtl="0">
              <a:spcBef>
                <a:spcPts val="0"/>
              </a:spcBef>
            </a:pPr>
            <a:r>
              <a:rPr lang="en-GB"/>
              <a:t>Analiza grafu - znalezienie 10 bohaterów o najwyższych stopniach w grafie</a:t>
            </a:r>
          </a:p>
          <a:p>
            <a:pPr lvl="0" rtl="0">
              <a:spcBef>
                <a:spcPts val="0"/>
              </a:spcBef>
              <a:buNone/>
            </a:pPr>
            <a:r>
              <a:t/>
            </a:r>
            <a:endParaRPr sz="1400"/>
          </a:p>
          <a:p>
            <a:pPr lvl="0" rtl="0">
              <a:spcBef>
                <a:spcPts val="0"/>
              </a:spcBef>
              <a:buNone/>
            </a:pPr>
            <a:r>
              <a:rPr lang="en-GB" sz="1400">
                <a:solidFill>
                  <a:srgbClr val="333333"/>
                </a:solidFill>
                <a:highlight>
                  <a:srgbClr val="FFFFFF"/>
                </a:highlight>
              </a:rPr>
              <a:t>Notebook: MostPopularHero/MostPopularHeroGraph.ipynb</a:t>
            </a:r>
            <a:br>
              <a:rPr lang="en-GB" sz="1400">
                <a:solidFill>
                  <a:srgbClr val="333333"/>
                </a:solidFill>
                <a:highlight>
                  <a:srgbClr val="FFFFFF"/>
                </a:highlight>
              </a:rPr>
            </a:br>
            <a:r>
              <a:rPr lang="en-GB" sz="1400">
                <a:solidFill>
                  <a:srgbClr val="333333"/>
                </a:solidFill>
                <a:highlight>
                  <a:srgbClr val="FFFFFF"/>
                </a:highlight>
              </a:rPr>
              <a:t>Plik źródłowy: src/exercises/MostPopularHeroGraph.scala</a:t>
            </a:r>
          </a:p>
          <a:p>
            <a:pPr lvl="0" rtl="0">
              <a:spcBef>
                <a:spcPts val="0"/>
              </a:spcBef>
              <a:buNone/>
            </a:pPr>
            <a:r>
              <a:t/>
            </a:r>
            <a:endParaRPr sz="1200">
              <a:solidFill>
                <a:srgbClr val="333333"/>
              </a:solidFill>
              <a:highlight>
                <a:srgbClr val="FFFFFF"/>
              </a:highlight>
            </a:endParaRPr>
          </a:p>
          <a:p>
            <a:pPr lv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2. Wyświetl nazwę bohatera występującego </a:t>
            </a:r>
            <a:br>
              <a:rPr lang="en-GB"/>
            </a:br>
            <a:r>
              <a:rPr lang="en-GB"/>
              <a:t>z największą liczbą innych postaci (</a:t>
            </a:r>
            <a:r>
              <a:rPr b="1" lang="en-GB"/>
              <a:t>GraphX</a:t>
            </a:r>
            <a:r>
              <a:rPr lang="en-GB"/>
              <a:t>)</a:t>
            </a:r>
          </a:p>
        </p:txBody>
      </p:sp>
      <p:sp>
        <p:nvSpPr>
          <p:cNvPr id="349" name="Shape 349"/>
          <p:cNvSpPr txBox="1"/>
          <p:nvPr>
            <p:ph idx="1" type="body"/>
          </p:nvPr>
        </p:nvSpPr>
        <p:spPr>
          <a:xfrm>
            <a:off x="311700" y="1609675"/>
            <a:ext cx="3260400" cy="34164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def </a:t>
            </a:r>
            <a:r>
              <a:rPr lang="en-GB" sz="900">
                <a:solidFill>
                  <a:schemeClr val="dk1"/>
                </a:solidFill>
                <a:highlight>
                  <a:srgbClr val="FFFFFF"/>
                </a:highlight>
              </a:rPr>
              <a:t>parseNames(line:</a:t>
            </a:r>
            <a:r>
              <a:rPr lang="en-GB" sz="900">
                <a:solidFill>
                  <a:srgbClr val="20999D"/>
                </a:solidFill>
                <a:highlight>
                  <a:srgbClr val="FFFFFF"/>
                </a:highlight>
              </a:rPr>
              <a:t>String</a:t>
            </a:r>
            <a:r>
              <a:rPr lang="en-GB" sz="900">
                <a:solidFill>
                  <a:schemeClr val="dk1"/>
                </a:solidFill>
                <a:highlight>
                  <a:srgbClr val="FFFFFF"/>
                </a:highlight>
              </a:rPr>
              <a:t>):Option[(</a:t>
            </a:r>
            <a:r>
              <a:rPr lang="en-GB" sz="900">
                <a:solidFill>
                  <a:srgbClr val="20999D"/>
                </a:solidFill>
                <a:highlight>
                  <a:srgbClr val="FFFFFF"/>
                </a:highlight>
              </a:rPr>
              <a:t>VertexId</a:t>
            </a:r>
            <a:r>
              <a:rPr lang="en-GB" sz="900">
                <a:solidFill>
                  <a:schemeClr val="dk1"/>
                </a:solidFill>
                <a:highlight>
                  <a:srgbClr val="FFFFFF"/>
                </a:highlight>
              </a:rPr>
              <a:t>, </a:t>
            </a:r>
            <a:r>
              <a:rPr lang="en-GB" sz="900">
                <a:solidFill>
                  <a:srgbClr val="20999D"/>
                </a:solidFill>
                <a:highlight>
                  <a:srgbClr val="FFFFFF"/>
                </a:highlight>
              </a:rPr>
              <a:t>String</a:t>
            </a:r>
            <a:r>
              <a:rPr lang="en-GB" sz="900">
                <a:solidFill>
                  <a:schemeClr val="dk1"/>
                </a:solidFill>
                <a:highlight>
                  <a:srgbClr val="FFFFFF"/>
                </a:highlight>
              </a:rPr>
              <a:t>)] =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fields = line.split(</a:t>
            </a:r>
            <a:r>
              <a:rPr b="1" lang="en-GB" sz="900">
                <a:solidFill>
                  <a:srgbClr val="008000"/>
                </a:solidFill>
                <a:highlight>
                  <a:srgbClr val="FFFFFF"/>
                </a:highlight>
              </a:rPr>
              <a:t>"</a:t>
            </a:r>
            <a:r>
              <a:rPr b="1" lang="en-GB" sz="900">
                <a:solidFill>
                  <a:srgbClr val="000080"/>
                </a:solidFill>
                <a:highlight>
                  <a:srgbClr val="FFFFFF"/>
                </a:highlight>
              </a:rPr>
              <a:t>\"</a:t>
            </a:r>
            <a:r>
              <a:rPr b="1" lang="en-GB" sz="900">
                <a:solidFill>
                  <a:srgbClr val="008000"/>
                </a:solidFill>
                <a:highlight>
                  <a:srgbClr val="FFFFFF"/>
                </a:highlight>
              </a:rPr>
              <a:t>"</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(fields.length &gt; </a:t>
            </a:r>
            <a:r>
              <a:rPr lang="en-GB" sz="900">
                <a:solidFill>
                  <a:srgbClr val="0000FF"/>
                </a:solidFill>
                <a:highlight>
                  <a:srgbClr val="FFFFFF"/>
                </a:highlight>
              </a:rPr>
              <a:t>1</a:t>
            </a: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heroId:Long = fields(</a:t>
            </a:r>
            <a:r>
              <a:rPr lang="en-GB" sz="900">
                <a:solidFill>
                  <a:srgbClr val="0000FF"/>
                </a:solidFill>
                <a:highlight>
                  <a:srgbClr val="FFFFFF"/>
                </a:highlight>
              </a:rPr>
              <a:t>0</a:t>
            </a:r>
            <a:r>
              <a:rPr lang="en-GB" sz="900">
                <a:solidFill>
                  <a:schemeClr val="dk1"/>
                </a:solidFill>
                <a:highlight>
                  <a:srgbClr val="FFFFFF"/>
                </a:highlight>
              </a:rPr>
              <a:t>).trim.toLong</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(heroId &lt; </a:t>
            </a:r>
            <a:r>
              <a:rPr lang="en-GB" sz="900">
                <a:solidFill>
                  <a:srgbClr val="0000FF"/>
                </a:solidFill>
                <a:highlight>
                  <a:srgbClr val="FFFFFF"/>
                </a:highlight>
              </a:rPr>
              <a:t>6487</a:t>
            </a: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return </a:t>
            </a:r>
            <a:r>
              <a:rPr i="1" lang="en-GB" sz="900">
                <a:solidFill>
                  <a:schemeClr val="dk1"/>
                </a:solidFill>
                <a:highlight>
                  <a:srgbClr val="FFFFFF"/>
                </a:highlight>
              </a:rPr>
              <a:t>Some</a:t>
            </a:r>
            <a:r>
              <a:rPr lang="en-GB" sz="900">
                <a:solidFill>
                  <a:schemeClr val="dk1"/>
                </a:solidFill>
                <a:highlight>
                  <a:srgbClr val="FFFFFF"/>
                </a:highlight>
              </a:rPr>
              <a:t>(fields(</a:t>
            </a:r>
            <a:r>
              <a:rPr lang="en-GB" sz="900">
                <a:solidFill>
                  <a:srgbClr val="0000FF"/>
                </a:solidFill>
                <a:highlight>
                  <a:srgbClr val="FFFFFF"/>
                </a:highlight>
              </a:rPr>
              <a:t>0</a:t>
            </a:r>
            <a:r>
              <a:rPr lang="en-GB" sz="900">
                <a:solidFill>
                  <a:schemeClr val="dk1"/>
                </a:solidFill>
                <a:highlight>
                  <a:srgbClr val="FFFFFF"/>
                </a:highlight>
              </a:rPr>
              <a:t>).trim.toLong, fields(</a:t>
            </a:r>
            <a:r>
              <a:rPr lang="en-GB" sz="900">
                <a:solidFill>
                  <a:srgbClr val="0000FF"/>
                </a:solidFill>
                <a:highlight>
                  <a:srgbClr val="FFFFFF"/>
                </a:highlight>
              </a:rPr>
              <a:t>1</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None</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def </a:t>
            </a:r>
            <a:r>
              <a:rPr lang="en-GB" sz="900">
                <a:solidFill>
                  <a:schemeClr val="dk1"/>
                </a:solidFill>
                <a:highlight>
                  <a:srgbClr val="FFFFFF"/>
                </a:highlight>
              </a:rPr>
              <a:t>makeEdges(line:</a:t>
            </a:r>
            <a:r>
              <a:rPr lang="en-GB" sz="900">
                <a:solidFill>
                  <a:srgbClr val="20999D"/>
                </a:solidFill>
                <a:highlight>
                  <a:srgbClr val="FFFFFF"/>
                </a:highlight>
              </a:rPr>
              <a:t>String</a:t>
            </a:r>
            <a:r>
              <a:rPr lang="en-GB" sz="900">
                <a:solidFill>
                  <a:schemeClr val="dk1"/>
                </a:solidFill>
                <a:highlight>
                  <a:srgbClr val="FFFFFF"/>
                </a:highlight>
              </a:rPr>
              <a:t>):</a:t>
            </a:r>
            <a:r>
              <a:rPr lang="en-GB" sz="900">
                <a:solidFill>
                  <a:srgbClr val="20999D"/>
                </a:solidFill>
                <a:highlight>
                  <a:srgbClr val="FFFFFF"/>
                </a:highlight>
              </a:rPr>
              <a:t>List</a:t>
            </a:r>
            <a:r>
              <a:rPr lang="en-GB" sz="900">
                <a:solidFill>
                  <a:schemeClr val="dk1"/>
                </a:solidFill>
                <a:highlight>
                  <a:srgbClr val="FFFFFF"/>
                </a:highlight>
              </a:rPr>
              <a:t>[Edge[Int]] =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import </a:t>
            </a:r>
            <a:r>
              <a:rPr lang="en-GB" sz="900">
                <a:solidFill>
                  <a:schemeClr val="dk1"/>
                </a:solidFill>
                <a:highlight>
                  <a:srgbClr val="FFFFFF"/>
                </a:highlight>
              </a:rPr>
              <a:t>scala.collection.mutable.ListBuffer</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edges = </a:t>
            </a:r>
            <a:r>
              <a:rPr b="1" lang="en-GB" sz="900">
                <a:solidFill>
                  <a:srgbClr val="000080"/>
                </a:solidFill>
                <a:highlight>
                  <a:srgbClr val="FFFFFF"/>
                </a:highlight>
              </a:rPr>
              <a:t>new </a:t>
            </a:r>
            <a:r>
              <a:rPr lang="en-GB" sz="900">
                <a:solidFill>
                  <a:schemeClr val="dk1"/>
                </a:solidFill>
                <a:highlight>
                  <a:srgbClr val="FFFFFF"/>
                </a:highlight>
              </a:rPr>
              <a:t>ListBuffer[Edge[Int]]()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fields = line.split(</a:t>
            </a:r>
            <a:r>
              <a:rPr b="1" lang="en-GB" sz="900">
                <a:solidFill>
                  <a:srgbClr val="008000"/>
                </a:solidFill>
                <a:highlight>
                  <a:srgbClr val="FFFFFF"/>
                </a:highlight>
              </a:rPr>
              <a:t>" "</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origin = fields(</a:t>
            </a:r>
            <a:r>
              <a:rPr lang="en-GB" sz="900">
                <a:solidFill>
                  <a:srgbClr val="0000FF"/>
                </a:solidFill>
                <a:highlight>
                  <a:srgbClr val="FFFFFF"/>
                </a:highlight>
              </a:rPr>
              <a:t>0</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for </a:t>
            </a:r>
            <a:r>
              <a:rPr lang="en-GB" sz="900">
                <a:solidFill>
                  <a:schemeClr val="dk1"/>
                </a:solidFill>
                <a:highlight>
                  <a:srgbClr val="FFFFFF"/>
                </a:highlight>
              </a:rPr>
              <a:t>(x &lt;- </a:t>
            </a:r>
            <a:r>
              <a:rPr lang="en-GB" sz="900">
                <a:solidFill>
                  <a:srgbClr val="0000FF"/>
                </a:solidFill>
                <a:highlight>
                  <a:srgbClr val="FFFFFF"/>
                </a:highlight>
              </a:rPr>
              <a:t>1 </a:t>
            </a:r>
            <a:r>
              <a:rPr lang="en-GB" sz="900">
                <a:solidFill>
                  <a:schemeClr val="dk1"/>
                </a:solidFill>
                <a:highlight>
                  <a:srgbClr val="FFFFFF"/>
                </a:highlight>
              </a:rPr>
              <a:t>to (fields.length-</a:t>
            </a:r>
            <a:r>
              <a:rPr lang="en-GB" sz="900">
                <a:solidFill>
                  <a:srgbClr val="0000FF"/>
                </a:solidFill>
                <a:highlight>
                  <a:srgbClr val="FFFFFF"/>
                </a:highlight>
              </a:rPr>
              <a:t>1</a:t>
            </a: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edges += </a:t>
            </a:r>
            <a:r>
              <a:rPr i="1" lang="en-GB" sz="900">
                <a:solidFill>
                  <a:schemeClr val="dk1"/>
                </a:solidFill>
                <a:highlight>
                  <a:srgbClr val="FFFFFF"/>
                </a:highlight>
              </a:rPr>
              <a:t>Edge</a:t>
            </a:r>
            <a:r>
              <a:rPr lang="en-GB" sz="900">
                <a:solidFill>
                  <a:schemeClr val="dk1"/>
                </a:solidFill>
                <a:highlight>
                  <a:srgbClr val="FFFFFF"/>
                </a:highlight>
              </a:rPr>
              <a:t>(origin.toLong, fields(x).toLong, </a:t>
            </a:r>
            <a:r>
              <a:rPr lang="en-GB" sz="900">
                <a:solidFill>
                  <a:srgbClr val="0000FF"/>
                </a:solidFill>
                <a:highlight>
                  <a:srgbClr val="FFFFFF"/>
                </a:highlight>
              </a:rPr>
              <a:t>0</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edges.toList</a:t>
            </a:r>
          </a:p>
          <a:p>
            <a:pPr lv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a:t>
            </a:r>
          </a:p>
          <a:p>
            <a:pPr lvl="0" rtl="0">
              <a:lnSpc>
                <a:spcPct val="100000"/>
              </a:lnSpc>
              <a:spcBef>
                <a:spcPts val="0"/>
              </a:spcBef>
              <a:spcAft>
                <a:spcPts val="0"/>
              </a:spcAft>
              <a:buNone/>
            </a:pPr>
            <a:r>
              <a:t/>
            </a:r>
            <a:endParaRPr sz="900"/>
          </a:p>
          <a:p>
            <a:pPr lvl="0" rtl="0">
              <a:lnSpc>
                <a:spcPct val="100000"/>
              </a:lnSpc>
              <a:spcBef>
                <a:spcPts val="0"/>
              </a:spcBef>
              <a:spcAft>
                <a:spcPts val="0"/>
              </a:spcAft>
              <a:buNone/>
            </a:pPr>
            <a:r>
              <a:t/>
            </a:r>
            <a:endParaRPr sz="900">
              <a:solidFill>
                <a:srgbClr val="333333"/>
              </a:solidFill>
              <a:highlight>
                <a:srgbClr val="FFFFFF"/>
              </a:highlight>
            </a:endParaRPr>
          </a:p>
          <a:p>
            <a:pPr lvl="0" rtl="0">
              <a:lnSpc>
                <a:spcPct val="100000"/>
              </a:lnSpc>
              <a:spcBef>
                <a:spcPts val="0"/>
              </a:spcBef>
              <a:spcAft>
                <a:spcPts val="0"/>
              </a:spcAft>
              <a:buNone/>
            </a:pPr>
            <a:r>
              <a:t/>
            </a:r>
            <a:endParaRPr sz="900"/>
          </a:p>
        </p:txBody>
      </p:sp>
      <p:sp>
        <p:nvSpPr>
          <p:cNvPr id="350" name="Shape 350"/>
          <p:cNvSpPr txBox="1"/>
          <p:nvPr>
            <p:ph idx="1" type="body"/>
          </p:nvPr>
        </p:nvSpPr>
        <p:spPr>
          <a:xfrm>
            <a:off x="3572100" y="1609675"/>
            <a:ext cx="52602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sc = </a:t>
            </a:r>
            <a:r>
              <a:rPr b="1" lang="en-GB" sz="1100">
                <a:solidFill>
                  <a:srgbClr val="000080"/>
                </a:solidFill>
                <a:highlight>
                  <a:srgbClr val="FFFFFF"/>
                </a:highlight>
              </a:rPr>
              <a:t>new </a:t>
            </a:r>
            <a:r>
              <a:rPr lang="en-GB" sz="1100">
                <a:solidFill>
                  <a:schemeClr val="dk1"/>
                </a:solidFill>
                <a:highlight>
                  <a:srgbClr val="FFFFFF"/>
                </a:highlight>
              </a:rPr>
              <a:t>SparkContext(</a:t>
            </a:r>
            <a:r>
              <a:rPr b="1" lang="en-GB" sz="1100">
                <a:solidFill>
                  <a:srgbClr val="008000"/>
                </a:solidFill>
                <a:highlight>
                  <a:srgbClr val="FFFFFF"/>
                </a:highlight>
              </a:rPr>
              <a:t>"local[*]"</a:t>
            </a:r>
            <a:r>
              <a:rPr lang="en-GB" sz="1100">
                <a:solidFill>
                  <a:schemeClr val="dk1"/>
                </a:solidFill>
                <a:highlight>
                  <a:srgbClr val="FFFFFF"/>
                </a:highlight>
              </a:rPr>
              <a:t>, </a:t>
            </a:r>
            <a:r>
              <a:rPr b="1" lang="en-GB" sz="1100">
                <a:solidFill>
                  <a:srgbClr val="008000"/>
                </a:solidFill>
                <a:highlight>
                  <a:srgbClr val="FFFFFF"/>
                </a:highlight>
              </a:rPr>
              <a:t>"MostPopularHeroGraphCtx"</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vertices</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names = sc.textFile(</a:t>
            </a:r>
            <a:r>
              <a:rPr b="1" lang="en-GB" sz="1100">
                <a:solidFill>
                  <a:srgbClr val="008000"/>
                </a:solidFill>
                <a:highlight>
                  <a:srgbClr val="FFFFFF"/>
                </a:highlight>
              </a:rPr>
              <a:t>"Marvel-names.txt"</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vertices = names.flatMap(</a:t>
            </a:r>
            <a:r>
              <a:rPr i="1" lang="en-GB" sz="1100">
                <a:solidFill>
                  <a:schemeClr val="dk1"/>
                </a:solidFill>
                <a:highlight>
                  <a:srgbClr val="FFFFFF"/>
                </a:highlight>
              </a:rPr>
              <a:t>parseNames</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edges</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lines = sc.textFile(</a:t>
            </a:r>
            <a:r>
              <a:rPr b="1" lang="en-GB" sz="1100">
                <a:solidFill>
                  <a:srgbClr val="008000"/>
                </a:solidFill>
                <a:highlight>
                  <a:srgbClr val="FFFFFF"/>
                </a:highlight>
              </a:rPr>
              <a:t>"Marvel-graph.txt"</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edges = lines.flatMap(</a:t>
            </a:r>
            <a:r>
              <a:rPr i="1" lang="en-GB" sz="1100">
                <a:solidFill>
                  <a:schemeClr val="dk1"/>
                </a:solidFill>
                <a:highlight>
                  <a:srgbClr val="FFFFFF"/>
                </a:highlight>
              </a:rPr>
              <a:t>makeEdges</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graph</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default = </a:t>
            </a:r>
            <a:r>
              <a:rPr b="1" lang="en-GB" sz="1100">
                <a:solidFill>
                  <a:srgbClr val="008000"/>
                </a:solidFill>
                <a:highlight>
                  <a:srgbClr val="FFFFFF"/>
                </a:highlight>
              </a:rPr>
              <a:t>"Nobody"</a:t>
            </a:r>
          </a:p>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graph = </a:t>
            </a:r>
            <a:r>
              <a:rPr i="1" lang="en-GB" sz="1100">
                <a:solidFill>
                  <a:schemeClr val="dk1"/>
                </a:solidFill>
                <a:highlight>
                  <a:srgbClr val="FFFFFF"/>
                </a:highlight>
              </a:rPr>
              <a:t>Graph</a:t>
            </a:r>
            <a:r>
              <a:rPr lang="en-GB" sz="1100">
                <a:solidFill>
                  <a:schemeClr val="dk1"/>
                </a:solidFill>
                <a:highlight>
                  <a:srgbClr val="FFFFFF"/>
                </a:highlight>
              </a:rPr>
              <a:t>(vertices, edges, default).cache()</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get top 15 most-connected heroes</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i="1" lang="en-GB" sz="1100">
                <a:solidFill>
                  <a:srgbClr val="0073BF"/>
                </a:solidFill>
                <a:highlight>
                  <a:srgbClr val="FFFFFF"/>
                </a:highlight>
              </a:rPr>
              <a:t>TODO your code goes here</a:t>
            </a:r>
          </a:p>
          <a:p>
            <a:pPr lvl="0" rtl="0">
              <a:lnSpc>
                <a:spcPct val="100000"/>
              </a:lnSpc>
              <a:spcBef>
                <a:spcPts val="0"/>
              </a:spcBef>
              <a:spcAft>
                <a:spcPts val="0"/>
              </a:spcAft>
              <a:buNone/>
            </a:pPr>
            <a:r>
              <a:t/>
            </a:r>
            <a:endParaRPr b="1" sz="900">
              <a:solidFill>
                <a:srgbClr val="000080"/>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2. Wyświetl nazwę bohatera występującego </a:t>
            </a:r>
            <a:br>
              <a:rPr lang="en-GB"/>
            </a:br>
            <a:r>
              <a:rPr lang="en-GB"/>
              <a:t>z największą liczbą innych postaci (</a:t>
            </a:r>
            <a:r>
              <a:rPr b="1" lang="en-GB"/>
              <a:t>GraphX</a:t>
            </a:r>
            <a:r>
              <a:rPr lang="en-GB"/>
              <a:t>)</a:t>
            </a:r>
          </a:p>
        </p:txBody>
      </p:sp>
      <p:sp>
        <p:nvSpPr>
          <p:cNvPr id="356" name="Shape 356"/>
          <p:cNvSpPr txBox="1"/>
          <p:nvPr>
            <p:ph idx="1" type="body"/>
          </p:nvPr>
        </p:nvSpPr>
        <p:spPr>
          <a:xfrm>
            <a:off x="338575" y="16096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68750"/>
              <a:buFont typeface="Arial"/>
              <a:buNone/>
            </a:pPr>
            <a:r>
              <a:rPr lang="en-GB" sz="1600">
                <a:solidFill>
                  <a:schemeClr val="dk1"/>
                </a:solidFill>
                <a:highlight>
                  <a:srgbClr val="FFFFFF"/>
                </a:highlight>
              </a:rPr>
              <a:t>graph.</a:t>
            </a:r>
            <a:r>
              <a:rPr lang="en-GB" sz="1600">
                <a:solidFill>
                  <a:schemeClr val="dk1"/>
                </a:solidFill>
                <a:highlight>
                  <a:srgbClr val="E4E4FF"/>
                </a:highlight>
              </a:rPr>
              <a:t>degrees</a:t>
            </a:r>
            <a:r>
              <a:rPr lang="en-GB" sz="1600">
                <a:solidFill>
                  <a:schemeClr val="dk1"/>
                </a:solidFill>
                <a:highlight>
                  <a:srgbClr val="FFFFFF"/>
                </a:highlight>
              </a:rPr>
              <a:t>.join(vertices).sortBy(_._2._1, ascending = </a:t>
            </a:r>
            <a:r>
              <a:rPr b="1" lang="en-GB" sz="1600">
                <a:solidFill>
                  <a:srgbClr val="000080"/>
                </a:solidFill>
                <a:highlight>
                  <a:srgbClr val="FFFFFF"/>
                </a:highlight>
              </a:rPr>
              <a:t>false</a:t>
            </a:r>
            <a:r>
              <a:rPr lang="en-GB" sz="1600">
                <a:solidFill>
                  <a:schemeClr val="dk1"/>
                </a:solidFill>
                <a:highlight>
                  <a:srgbClr val="FFFFFF"/>
                </a:highlight>
              </a:rPr>
              <a:t>).take(</a:t>
            </a:r>
            <a:r>
              <a:rPr lang="en-GB" sz="1600">
                <a:solidFill>
                  <a:srgbClr val="0000FF"/>
                </a:solidFill>
                <a:highlight>
                  <a:srgbClr val="FFFFFF"/>
                </a:highlight>
              </a:rPr>
              <a:t>15</a:t>
            </a:r>
            <a:r>
              <a:rPr lang="en-GB" sz="1600">
                <a:solidFill>
                  <a:schemeClr val="dk1"/>
                </a:solidFill>
                <a:highlight>
                  <a:srgbClr val="FFFFFF"/>
                </a:highlight>
              </a:rPr>
              <a:t>).foreach(</a:t>
            </a:r>
            <a:r>
              <a:rPr i="1" lang="en-GB" sz="1600">
                <a:solidFill>
                  <a:schemeClr val="dk1"/>
                </a:solidFill>
                <a:highlight>
                  <a:srgbClr val="FFFFFF"/>
                </a:highlight>
              </a:rPr>
              <a:t>println</a:t>
            </a:r>
            <a:r>
              <a:rPr lang="en-GB" sz="1600">
                <a:solidFill>
                  <a:schemeClr val="dk1"/>
                </a:solidFill>
                <a:highlight>
                  <a:srgbClr val="FFFFFF"/>
                </a:highlight>
              </a:rPr>
              <a:t>)</a:t>
            </a:r>
          </a:p>
          <a:p>
            <a:pPr lvl="0" rtl="0">
              <a:lnSpc>
                <a:spcPct val="100000"/>
              </a:lnSpc>
              <a:spcBef>
                <a:spcPts val="0"/>
              </a:spcBef>
              <a:spcAft>
                <a:spcPts val="0"/>
              </a:spcAft>
              <a:buNone/>
            </a:pPr>
            <a:r>
              <a:t/>
            </a:r>
            <a:endParaRPr b="1" sz="900">
              <a:solidFill>
                <a:srgbClr val="00008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RDD</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Spark’s RDDs function as a working set for distributed programs that offers a restricted form of distributed shared memory</a:t>
            </a:r>
          </a:p>
          <a:p>
            <a:pPr indent="-228600" lvl="0" marL="457200" rtl="0">
              <a:spcBef>
                <a:spcPts val="0"/>
              </a:spcBef>
            </a:pPr>
            <a:r>
              <a:rPr lang="en-GB"/>
              <a:t>Facilitates the implementation of both iterative algorithms, that visit their dataset multiple times in a loop, and interactive/exploratory data analysis</a:t>
            </a:r>
          </a:p>
          <a:p>
            <a:pPr indent="-228600" lvl="0" marL="457200" rtl="0">
              <a:spcBef>
                <a:spcPts val="0"/>
              </a:spcBef>
            </a:pPr>
            <a:r>
              <a:rPr lang="en-GB"/>
              <a:t>Especially useful for training algorithms for machine learning systems and graph processing algorithms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3. Policz stopień oddalenia (odległość) pomiędzy SpiderManem i ADAM-em (?) implementując BFS</a:t>
            </a:r>
          </a:p>
        </p:txBody>
      </p:sp>
      <p:sp>
        <p:nvSpPr>
          <p:cNvPr id="362" name="Shape 362"/>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pPr>
            <a:r>
              <a:rPr lang="en-GB"/>
              <a:t>Preprocessing danych:</a:t>
            </a:r>
          </a:p>
          <a:p>
            <a:pPr indent="-228600" lvl="1" marL="914400" rtl="0">
              <a:spcBef>
                <a:spcPts val="0"/>
              </a:spcBef>
            </a:pPr>
            <a:r>
              <a:rPr lang="en-GB"/>
              <a:t>Stworzenie krotki (id, connections, distance, color) (color = WHITE, GRAY, BLACK)</a:t>
            </a:r>
          </a:p>
          <a:p>
            <a:pPr indent="-228600" lvl="0" marL="457200" rtl="0">
              <a:spcBef>
                <a:spcPts val="0"/>
              </a:spcBef>
            </a:pPr>
            <a:r>
              <a:rPr lang="en-GB"/>
              <a:t>Implementacja BFS:</a:t>
            </a:r>
          </a:p>
          <a:p>
            <a:pPr indent="-228600" lvl="1" marL="914400" rtl="0">
              <a:spcBef>
                <a:spcPts val="0"/>
              </a:spcBef>
            </a:pPr>
            <a:r>
              <a:rPr lang="en-GB"/>
              <a:t>Szukamy szarych nodów</a:t>
            </a:r>
          </a:p>
          <a:p>
            <a:pPr indent="-228600" lvl="1" marL="914400" rtl="0">
              <a:spcBef>
                <a:spcPts val="0"/>
              </a:spcBef>
            </a:pPr>
            <a:r>
              <a:rPr lang="en-GB"/>
              <a:t>Aktualizujemy stany sąsiadów zmieniając ich kolor na szary</a:t>
            </a:r>
          </a:p>
          <a:p>
            <a:pPr indent="-228600" lvl="1" marL="914400" rtl="0">
              <a:spcBef>
                <a:spcPts val="0"/>
              </a:spcBef>
            </a:pPr>
            <a:r>
              <a:rPr lang="en-GB"/>
              <a:t>Kolorujemy na czarno wyjściowy node</a:t>
            </a:r>
          </a:p>
          <a:p>
            <a:pPr indent="-228600" lvl="0" marL="457200" rtl="0">
              <a:spcBef>
                <a:spcPts val="0"/>
              </a:spcBef>
            </a:pPr>
            <a:r>
              <a:rPr lang="en-GB"/>
              <a:t>BFS jako operacja Map-Reduce:</a:t>
            </a:r>
          </a:p>
          <a:p>
            <a:pPr indent="-228600" lvl="1" marL="914400" rtl="0">
              <a:spcBef>
                <a:spcPts val="0"/>
              </a:spcBef>
            </a:pPr>
            <a:r>
              <a:rPr b="1" lang="en-GB"/>
              <a:t>MAP</a:t>
            </a:r>
            <a:r>
              <a:rPr lang="en-GB"/>
              <a:t>: Każdy szary node =&gt; nowe nody dla każdego połączenia z odległością zwiększoną o 1, szarym kolorem i bez połączeń + node wejściowy zmieniony kolor na czarny</a:t>
            </a:r>
          </a:p>
          <a:p>
            <a:pPr indent="-228600" lvl="1" marL="914400" rtl="0">
              <a:spcBef>
                <a:spcPts val="0"/>
              </a:spcBef>
            </a:pPr>
            <a:r>
              <a:rPr b="1" lang="en-GB"/>
              <a:t>REDUCE</a:t>
            </a:r>
            <a:r>
              <a:rPr lang="en-GB"/>
              <a:t>: łączymy każdy node z tym samym heroId, zachowując najmniejszą odległość i najciemniejszy kolor oraz wszystkie połączenia</a:t>
            </a:r>
          </a:p>
          <a:p>
            <a:pPr indent="-228600" lvl="0" marL="457200" rtl="0">
              <a:spcBef>
                <a:spcPts val="0"/>
              </a:spcBef>
            </a:pPr>
            <a:r>
              <a:rPr lang="en-GB"/>
              <a:t>Kiedy kończymy? Accumulator!</a:t>
            </a:r>
          </a:p>
          <a:p>
            <a:pPr lvl="0" rtl="0">
              <a:spcBef>
                <a:spcPts val="0"/>
              </a:spcBef>
              <a:buNone/>
            </a:pPr>
            <a:r>
              <a:rPr lang="en-GB" sz="1400">
                <a:solidFill>
                  <a:srgbClr val="333333"/>
                </a:solidFill>
                <a:highlight>
                  <a:srgbClr val="FFFFFF"/>
                </a:highlight>
              </a:rPr>
              <a:t>Notebook: MostPopularHero/DegreesOfSeparation.ipynb</a:t>
            </a:r>
            <a:br>
              <a:rPr lang="en-GB" sz="1400">
                <a:solidFill>
                  <a:srgbClr val="333333"/>
                </a:solidFill>
                <a:highlight>
                  <a:srgbClr val="FFFFFF"/>
                </a:highlight>
              </a:rPr>
            </a:br>
            <a:r>
              <a:rPr lang="en-GB" sz="1400">
                <a:solidFill>
                  <a:srgbClr val="333333"/>
                </a:solidFill>
                <a:highlight>
                  <a:srgbClr val="FFFFFF"/>
                </a:highlight>
              </a:rPr>
              <a:t>Plik źródłowy: src/exercises/DegreesOfSeparation.scala</a:t>
            </a:r>
          </a:p>
          <a:p>
            <a:pPr lvl="0" rtl="0">
              <a:spcBef>
                <a:spcPts val="0"/>
              </a:spcBef>
              <a:buNone/>
            </a:pPr>
            <a:r>
              <a:t/>
            </a:r>
            <a:endParaRPr sz="1200">
              <a:solidFill>
                <a:srgbClr val="333333"/>
              </a:solidFill>
              <a:highlight>
                <a:srgbClr val="FFFFFF"/>
              </a:highlight>
            </a:endParaRPr>
          </a:p>
          <a:p>
            <a:pPr lvl="0" rt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3. Policz stopień oddalenia (odległość) pomiędzy SpiderManem i ADAM-em (?) implementując BFS</a:t>
            </a:r>
          </a:p>
        </p:txBody>
      </p:sp>
      <p:sp>
        <p:nvSpPr>
          <p:cNvPr id="368" name="Shape 368"/>
          <p:cNvSpPr txBox="1"/>
          <p:nvPr>
            <p:ph idx="1" type="body"/>
          </p:nvPr>
        </p:nvSpPr>
        <p:spPr>
          <a:xfrm>
            <a:off x="311700" y="1076275"/>
            <a:ext cx="3777600" cy="34164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convertion line from input file to bfs node */</a:t>
            </a:r>
          </a:p>
          <a:p>
            <a:pPr lv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def </a:t>
            </a:r>
            <a:r>
              <a:rPr lang="en-GB" sz="1000">
                <a:solidFill>
                  <a:schemeClr val="dk1"/>
                </a:solidFill>
                <a:highlight>
                  <a:srgbClr val="FFFFFF"/>
                </a:highlight>
              </a:rPr>
              <a:t>convertToBFS(line:</a:t>
            </a:r>
            <a:r>
              <a:rPr lang="en-GB" sz="1000">
                <a:solidFill>
                  <a:srgbClr val="20999D"/>
                </a:solidFill>
                <a:highlight>
                  <a:srgbClr val="FFFFFF"/>
                </a:highlight>
              </a:rPr>
              <a:t>String</a:t>
            </a:r>
            <a:r>
              <a:rPr lang="en-GB" sz="1000">
                <a:solidFill>
                  <a:schemeClr val="dk1"/>
                </a:solidFill>
                <a:highlight>
                  <a:srgbClr val="FFFFFF"/>
                </a:highlight>
              </a:rPr>
              <a:t>):</a:t>
            </a:r>
            <a:r>
              <a:rPr lang="en-GB" sz="1000">
                <a:solidFill>
                  <a:srgbClr val="20999D"/>
                </a:solidFill>
                <a:highlight>
                  <a:srgbClr val="FFFFFF"/>
                </a:highlight>
              </a:rPr>
              <a:t>BFSNode </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val </a:t>
            </a:r>
            <a:r>
              <a:rPr lang="en-GB" sz="1000">
                <a:solidFill>
                  <a:schemeClr val="dk1"/>
                </a:solidFill>
                <a:highlight>
                  <a:srgbClr val="FFFFFF"/>
                </a:highlight>
              </a:rPr>
              <a:t>fields = line.split(</a:t>
            </a:r>
            <a:r>
              <a:rPr b="1" lang="en-GB" sz="1000">
                <a:solidFill>
                  <a:srgbClr val="008000"/>
                </a:solidFill>
                <a:highlight>
                  <a:srgbClr val="FFFFFF"/>
                </a:highlight>
              </a:rPr>
              <a:t>"</a:t>
            </a:r>
            <a:r>
              <a:rPr b="1" lang="en-GB" sz="1000">
                <a:solidFill>
                  <a:srgbClr val="000080"/>
                </a:solidFill>
                <a:highlight>
                  <a:srgbClr val="FFFFFF"/>
                </a:highlight>
              </a:rPr>
              <a:t>\\</a:t>
            </a:r>
            <a:r>
              <a:rPr b="1" lang="en-GB" sz="1000">
                <a:solidFill>
                  <a:srgbClr val="008000"/>
                </a:solidFill>
                <a:highlight>
                  <a:srgbClr val="FFFFFF"/>
                </a:highlight>
              </a:rPr>
              <a:t>s+"</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val </a:t>
            </a:r>
            <a:r>
              <a:rPr lang="en-GB" sz="1000">
                <a:solidFill>
                  <a:schemeClr val="dk1"/>
                </a:solidFill>
                <a:highlight>
                  <a:srgbClr val="FFFFFF"/>
                </a:highlight>
              </a:rPr>
              <a:t>id = fields(</a:t>
            </a:r>
            <a:r>
              <a:rPr lang="en-GB" sz="1000">
                <a:solidFill>
                  <a:srgbClr val="0000FF"/>
                </a:solidFill>
                <a:highlight>
                  <a:srgbClr val="FFFFFF"/>
                </a:highlight>
              </a:rPr>
              <a:t>0</a:t>
            </a:r>
            <a:r>
              <a:rPr lang="en-GB" sz="1000">
                <a:solidFill>
                  <a:schemeClr val="dk1"/>
                </a:solidFill>
                <a:highlight>
                  <a:srgbClr val="FFFFFF"/>
                </a:highlight>
              </a:rPr>
              <a:t>).toInt</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var </a:t>
            </a:r>
            <a:r>
              <a:rPr lang="en-GB" sz="1000">
                <a:solidFill>
                  <a:schemeClr val="dk1"/>
                </a:solidFill>
                <a:highlight>
                  <a:srgbClr val="FFFFFF"/>
                </a:highlight>
              </a:rPr>
              <a:t>connections:ArrayBuffer[Int] = ArrayBuffer()</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for </a:t>
            </a:r>
            <a:r>
              <a:rPr lang="en-GB" sz="1000">
                <a:solidFill>
                  <a:schemeClr val="dk1"/>
                </a:solidFill>
                <a:highlight>
                  <a:srgbClr val="FFFFFF"/>
                </a:highlight>
              </a:rPr>
              <a:t>(connection &lt;- </a:t>
            </a:r>
            <a:r>
              <a:rPr lang="en-GB" sz="1000">
                <a:solidFill>
                  <a:srgbClr val="0000FF"/>
                </a:solidFill>
                <a:highlight>
                  <a:srgbClr val="FFFFFF"/>
                </a:highlight>
              </a:rPr>
              <a:t>1 </a:t>
            </a:r>
            <a:r>
              <a:rPr lang="en-GB" sz="1000">
                <a:solidFill>
                  <a:schemeClr val="dk1"/>
                </a:solidFill>
                <a:highlight>
                  <a:srgbClr val="FFFFFF"/>
                </a:highlight>
              </a:rPr>
              <a:t>to (fields.length-</a:t>
            </a:r>
            <a:r>
              <a:rPr lang="en-GB" sz="1000">
                <a:solidFill>
                  <a:srgbClr val="0000FF"/>
                </a:solidFill>
                <a:highlight>
                  <a:srgbClr val="FFFFFF"/>
                </a:highlight>
              </a:rPr>
              <a:t>1</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connections += fields(connection).toInt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var </a:t>
            </a:r>
            <a:r>
              <a:rPr lang="en-GB" sz="1000">
                <a:solidFill>
                  <a:schemeClr val="dk1"/>
                </a:solidFill>
                <a:highlight>
                  <a:srgbClr val="FFFFFF"/>
                </a:highlight>
              </a:rPr>
              <a:t>color:Color.</a:t>
            </a:r>
            <a:r>
              <a:rPr lang="en-GB" sz="1000">
                <a:solidFill>
                  <a:srgbClr val="20999D"/>
                </a:solidFill>
                <a:highlight>
                  <a:srgbClr val="FFFFFF"/>
                </a:highlight>
              </a:rPr>
              <a:t>Color </a:t>
            </a:r>
            <a:r>
              <a:rPr lang="en-GB" sz="1000">
                <a:solidFill>
                  <a:schemeClr val="dk1"/>
                </a:solidFill>
                <a:highlight>
                  <a:srgbClr val="FFFFFF"/>
                </a:highlight>
              </a:rPr>
              <a:t>= Color.</a:t>
            </a:r>
            <a:r>
              <a:rPr i="1" lang="en-GB" sz="1000">
                <a:solidFill>
                  <a:srgbClr val="660E7A"/>
                </a:solidFill>
                <a:highlight>
                  <a:srgbClr val="FFFFFF"/>
                </a:highlight>
              </a:rPr>
              <a:t>WHITE</a:t>
            </a:r>
          </a:p>
          <a:p>
            <a:pPr lvl="0">
              <a:lnSpc>
                <a:spcPct val="100000"/>
              </a:lnSpc>
              <a:spcBef>
                <a:spcPts val="0"/>
              </a:spcBef>
              <a:spcAft>
                <a:spcPts val="0"/>
              </a:spcAft>
              <a:buClr>
                <a:schemeClr val="dk1"/>
              </a:buClr>
              <a:buSzPct val="110000"/>
              <a:buFont typeface="Arial"/>
              <a:buNone/>
            </a:pPr>
            <a:r>
              <a:rPr i="1" lang="en-GB" sz="1000">
                <a:solidFill>
                  <a:srgbClr val="660E7A"/>
                </a:solidFill>
                <a:highlight>
                  <a:srgbClr val="FFFFFF"/>
                </a:highlight>
              </a:rPr>
              <a:t> </a:t>
            </a:r>
            <a:r>
              <a:rPr b="1" lang="en-GB" sz="1000">
                <a:solidFill>
                  <a:srgbClr val="000080"/>
                </a:solidFill>
                <a:highlight>
                  <a:srgbClr val="FFFFFF"/>
                </a:highlight>
              </a:rPr>
              <a:t>var </a:t>
            </a:r>
            <a:r>
              <a:rPr lang="en-GB" sz="1000">
                <a:solidFill>
                  <a:schemeClr val="dk1"/>
                </a:solidFill>
                <a:highlight>
                  <a:srgbClr val="FFFFFF"/>
                </a:highlight>
              </a:rPr>
              <a:t>distance:Int = Int.</a:t>
            </a:r>
            <a:r>
              <a:rPr i="1" lang="en-GB" sz="1000">
                <a:solidFill>
                  <a:srgbClr val="660E7A"/>
                </a:solidFill>
                <a:highlight>
                  <a:srgbClr val="FFFFFF"/>
                </a:highlight>
              </a:rPr>
              <a:t>MaxValue</a:t>
            </a:r>
          </a:p>
          <a:p>
            <a:pPr lvl="0">
              <a:lnSpc>
                <a:spcPct val="100000"/>
              </a:lnSpc>
              <a:spcBef>
                <a:spcPts val="0"/>
              </a:spcBef>
              <a:spcAft>
                <a:spcPts val="0"/>
              </a:spcAft>
              <a:buClr>
                <a:schemeClr val="dk1"/>
              </a:buClr>
              <a:buSzPct val="110000"/>
              <a:buFont typeface="Arial"/>
              <a:buNone/>
            </a:pPr>
            <a:r>
              <a:t/>
            </a:r>
            <a:endParaRPr i="1" sz="1000">
              <a:solidFill>
                <a:srgbClr val="660E7A"/>
              </a:solidFill>
              <a:highlight>
                <a:srgbClr val="FFFFFF"/>
              </a:highlight>
            </a:endParaRPr>
          </a:p>
          <a:p>
            <a:pPr lvl="0">
              <a:lnSpc>
                <a:spcPct val="100000"/>
              </a:lnSpc>
              <a:spcBef>
                <a:spcPts val="0"/>
              </a:spcBef>
              <a:spcAft>
                <a:spcPts val="0"/>
              </a:spcAft>
              <a:buClr>
                <a:schemeClr val="dk1"/>
              </a:buClr>
              <a:buSzPct val="110000"/>
              <a:buFont typeface="Arial"/>
              <a:buNone/>
            </a:pPr>
            <a:r>
              <a:rPr i="1" lang="en-GB" sz="1000">
                <a:solidFill>
                  <a:srgbClr val="660E7A"/>
                </a:solidFill>
                <a:highlight>
                  <a:srgbClr val="FFFFFF"/>
                </a:highlight>
              </a:rPr>
              <a:t> </a:t>
            </a:r>
            <a:r>
              <a:rPr b="1" lang="en-GB" sz="1000">
                <a:solidFill>
                  <a:srgbClr val="000080"/>
                </a:solidFill>
                <a:highlight>
                  <a:srgbClr val="FFFFFF"/>
                </a:highlight>
              </a:rPr>
              <a:t>if </a:t>
            </a:r>
            <a:r>
              <a:rPr lang="en-GB" sz="1000">
                <a:solidFill>
                  <a:schemeClr val="dk1"/>
                </a:solidFill>
                <a:highlight>
                  <a:srgbClr val="FFFFFF"/>
                </a:highlight>
              </a:rPr>
              <a:t>(id == </a:t>
            </a:r>
            <a:r>
              <a:rPr i="1" lang="en-GB" sz="1000">
                <a:solidFill>
                  <a:srgbClr val="660E7A"/>
                </a:solidFill>
                <a:highlight>
                  <a:srgbClr val="FFFFFF"/>
                </a:highlight>
              </a:rPr>
              <a:t>startCharId</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color = Color.</a:t>
            </a:r>
            <a:r>
              <a:rPr i="1" lang="en-GB" sz="1000">
                <a:solidFill>
                  <a:srgbClr val="660E7A"/>
                </a:solidFill>
                <a:highlight>
                  <a:srgbClr val="FFFFFF"/>
                </a:highlight>
              </a:rPr>
              <a:t>GRAY</a:t>
            </a:r>
          </a:p>
          <a:p>
            <a:pPr lvl="0">
              <a:lnSpc>
                <a:spcPct val="100000"/>
              </a:lnSpc>
              <a:spcBef>
                <a:spcPts val="0"/>
              </a:spcBef>
              <a:spcAft>
                <a:spcPts val="0"/>
              </a:spcAft>
              <a:buClr>
                <a:schemeClr val="dk1"/>
              </a:buClr>
              <a:buSzPct val="110000"/>
              <a:buFont typeface="Arial"/>
              <a:buNone/>
            </a:pPr>
            <a:r>
              <a:rPr i="1" lang="en-GB" sz="1000">
                <a:solidFill>
                  <a:srgbClr val="660E7A"/>
                </a:solidFill>
                <a:highlight>
                  <a:srgbClr val="FFFFFF"/>
                </a:highlight>
              </a:rPr>
              <a:t>   </a:t>
            </a:r>
            <a:r>
              <a:rPr lang="en-GB" sz="1000">
                <a:solidFill>
                  <a:schemeClr val="dk1"/>
                </a:solidFill>
                <a:highlight>
                  <a:srgbClr val="FFFFFF"/>
                </a:highlight>
              </a:rPr>
              <a:t>distance = </a:t>
            </a:r>
            <a:r>
              <a:rPr lang="en-GB" sz="1000">
                <a:solidFill>
                  <a:srgbClr val="0000FF"/>
                </a:solidFill>
                <a:highlight>
                  <a:srgbClr val="FFFFFF"/>
                </a:highlight>
              </a:rPr>
              <a:t>0</a:t>
            </a:r>
          </a:p>
          <a:p>
            <a:pPr lvl="0">
              <a:lnSpc>
                <a:spcPct val="100000"/>
              </a:lnSpc>
              <a:spcBef>
                <a:spcPts val="0"/>
              </a:spcBef>
              <a:spcAft>
                <a:spcPts val="0"/>
              </a:spcAft>
              <a:buClr>
                <a:schemeClr val="dk1"/>
              </a:buClr>
              <a:buSzPct val="110000"/>
              <a:buFont typeface="Arial"/>
              <a:buNone/>
            </a:pPr>
            <a:r>
              <a:rPr lang="en-GB" sz="1000">
                <a:solidFill>
                  <a:srgbClr val="0000FF"/>
                </a:solidFill>
                <a:highlight>
                  <a:srgbClr val="FFFFFF"/>
                </a:highlight>
              </a:rPr>
              <a:t> </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(id, (connections.toArray, distance, color))</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def </a:t>
            </a:r>
            <a:r>
              <a:rPr lang="en-GB" sz="1000">
                <a:solidFill>
                  <a:schemeClr val="dk1"/>
                </a:solidFill>
                <a:highlight>
                  <a:srgbClr val="FFFFFF"/>
                </a:highlight>
              </a:rPr>
              <a:t>createStartingRDD(sc:SparkContext): RDD[</a:t>
            </a:r>
            <a:r>
              <a:rPr lang="en-GB" sz="1000">
                <a:solidFill>
                  <a:srgbClr val="20999D"/>
                </a:solidFill>
                <a:highlight>
                  <a:srgbClr val="FFFFFF"/>
                </a:highlight>
              </a:rPr>
              <a:t>BFSNode</a:t>
            </a:r>
            <a:r>
              <a:rPr lang="en-GB" sz="1000">
                <a:solidFill>
                  <a:schemeClr val="dk1"/>
                </a:solidFill>
                <a:highlight>
                  <a:srgbClr val="FFFFFF"/>
                </a:highlight>
              </a:rPr>
              <a:t>] =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sc.textFile(</a:t>
            </a:r>
            <a:r>
              <a:rPr b="1" lang="en-GB" sz="1000">
                <a:solidFill>
                  <a:srgbClr val="008000"/>
                </a:solidFill>
                <a:highlight>
                  <a:srgbClr val="FFFFFF"/>
                </a:highlight>
              </a:rPr>
              <a:t>"Marvel-graph.txt"</a:t>
            </a:r>
            <a:r>
              <a:rPr lang="en-GB" sz="1000">
                <a:solidFill>
                  <a:schemeClr val="dk1"/>
                </a:solidFill>
                <a:highlight>
                  <a:srgbClr val="FFFFFF"/>
                </a:highlight>
              </a:rPr>
              <a:t>).map(</a:t>
            </a:r>
            <a:r>
              <a:rPr i="1" lang="en-GB" sz="1000">
                <a:solidFill>
                  <a:schemeClr val="dk1"/>
                </a:solidFill>
                <a:highlight>
                  <a:srgbClr val="FFFFFF"/>
                </a:highlight>
              </a:rPr>
              <a:t>convertToBFS</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p>
        </p:txBody>
      </p:sp>
      <p:sp>
        <p:nvSpPr>
          <p:cNvPr id="369" name="Shape 369"/>
          <p:cNvSpPr txBox="1"/>
          <p:nvPr>
            <p:ph idx="1" type="body"/>
          </p:nvPr>
        </p:nvSpPr>
        <p:spPr>
          <a:xfrm>
            <a:off x="4667525" y="1089700"/>
            <a:ext cx="3777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sc = </a:t>
            </a:r>
            <a:r>
              <a:rPr b="1" lang="en-GB" sz="900">
                <a:solidFill>
                  <a:srgbClr val="000080"/>
                </a:solidFill>
                <a:highlight>
                  <a:srgbClr val="FFFFFF"/>
                </a:highlight>
              </a:rPr>
              <a:t>new </a:t>
            </a:r>
            <a:r>
              <a:rPr lang="en-GB" sz="900">
                <a:solidFill>
                  <a:schemeClr val="dk1"/>
                </a:solidFill>
                <a:highlight>
                  <a:srgbClr val="FFFFFF"/>
                </a:highlight>
              </a:rPr>
              <a:t>SparkContext(</a:t>
            </a:r>
            <a:r>
              <a:rPr b="1" lang="en-GB" sz="900">
                <a:solidFill>
                  <a:srgbClr val="008000"/>
                </a:solidFill>
                <a:highlight>
                  <a:srgbClr val="FFFFFF"/>
                </a:highlight>
              </a:rPr>
              <a:t>"local[*]"</a:t>
            </a:r>
            <a:r>
              <a:rPr lang="en-GB" sz="900">
                <a:solidFill>
                  <a:schemeClr val="dk1"/>
                </a:solidFill>
                <a:highlight>
                  <a:srgbClr val="FFFFFF"/>
                </a:highlight>
              </a:rPr>
              <a:t>, </a:t>
            </a:r>
            <a:r>
              <a:rPr b="1" lang="en-GB" sz="900">
                <a:solidFill>
                  <a:srgbClr val="008000"/>
                </a:solidFill>
                <a:highlight>
                  <a:srgbClr val="FFFFFF"/>
                </a:highlight>
              </a:rPr>
              <a:t>"DegreesOfSeparationContext"</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E4FF"/>
                </a:highlight>
              </a:rPr>
              <a:t>hitCounter</a:t>
            </a:r>
            <a:r>
              <a:rPr lang="en-GB" sz="900">
                <a:solidFill>
                  <a:schemeClr val="dk1"/>
                </a:solidFill>
                <a:highlight>
                  <a:srgbClr val="FFFFFF"/>
                </a:highlight>
              </a:rPr>
              <a:t> = </a:t>
            </a:r>
            <a:r>
              <a:rPr i="1" lang="en-GB" sz="900">
                <a:solidFill>
                  <a:schemeClr val="dk1"/>
                </a:solidFill>
                <a:highlight>
                  <a:srgbClr val="FFFFFF"/>
                </a:highlight>
              </a:rPr>
              <a:t>Some</a:t>
            </a:r>
            <a:r>
              <a:rPr lang="en-GB" sz="900">
                <a:solidFill>
                  <a:schemeClr val="dk1"/>
                </a:solidFill>
                <a:highlight>
                  <a:srgbClr val="FFFFFF"/>
                </a:highlight>
              </a:rPr>
              <a:t>(sc.accumulator(</a:t>
            </a:r>
            <a:r>
              <a:rPr lang="en-GB" sz="900">
                <a:solidFill>
                  <a:srgbClr val="0000FF"/>
                </a:solidFill>
                <a:highlight>
                  <a:srgbClr val="FFFFFF"/>
                </a:highlight>
              </a:rPr>
              <a:t>0</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var </a:t>
            </a:r>
            <a:r>
              <a:rPr lang="en-GB" sz="900">
                <a:solidFill>
                  <a:schemeClr val="dk1"/>
                </a:solidFill>
                <a:highlight>
                  <a:srgbClr val="FFFFFF"/>
                </a:highlight>
              </a:rPr>
              <a:t>iterationRDD = </a:t>
            </a:r>
            <a:r>
              <a:rPr i="1" lang="en-GB" sz="900">
                <a:solidFill>
                  <a:schemeClr val="dk1"/>
                </a:solidFill>
                <a:highlight>
                  <a:srgbClr val="FFFFFF"/>
                </a:highlight>
              </a:rPr>
              <a:t>createStartingRDD</a:t>
            </a:r>
            <a:r>
              <a:rPr lang="en-GB" sz="900">
                <a:solidFill>
                  <a:schemeClr val="dk1"/>
                </a:solidFill>
                <a:highlight>
                  <a:srgbClr val="FFFFFF"/>
                </a:highlight>
              </a:rPr>
              <a:t>(sc)</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var </a:t>
            </a:r>
            <a:r>
              <a:rPr lang="en-GB" sz="900">
                <a:solidFill>
                  <a:schemeClr val="dk1"/>
                </a:solidFill>
                <a:highlight>
                  <a:srgbClr val="FFFFFF"/>
                </a:highlight>
              </a:rPr>
              <a:t>iteration:Int = </a:t>
            </a:r>
            <a:r>
              <a:rPr lang="en-GB" sz="900">
                <a:solidFill>
                  <a:srgbClr val="0000FF"/>
                </a:solidFill>
                <a:highlight>
                  <a:srgbClr val="FFFFFF"/>
                </a:highlight>
              </a:rPr>
              <a:t>0</a:t>
            </a:r>
          </a:p>
          <a:p>
            <a:pPr lvl="0" rtl="0">
              <a:lnSpc>
                <a:spcPct val="100000"/>
              </a:lnSpc>
              <a:spcBef>
                <a:spcPts val="0"/>
              </a:spcBef>
              <a:spcAft>
                <a:spcPts val="0"/>
              </a:spcAft>
              <a:buClr>
                <a:schemeClr val="dk1"/>
              </a:buClr>
              <a:buSzPct val="122222"/>
              <a:buFont typeface="Arial"/>
              <a:buNone/>
            </a:pPr>
            <a:r>
              <a:t/>
            </a:r>
            <a:endParaRPr sz="900">
              <a:solidFill>
                <a:srgbClr val="0000FF"/>
              </a:solidFill>
              <a:highlight>
                <a:srgbClr val="FFFFFF"/>
              </a:highlight>
            </a:endParaRPr>
          </a:p>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for </a:t>
            </a:r>
            <a:r>
              <a:rPr lang="en-GB" sz="900">
                <a:solidFill>
                  <a:schemeClr val="dk1"/>
                </a:solidFill>
                <a:highlight>
                  <a:srgbClr val="FFFFFF"/>
                </a:highlight>
              </a:rPr>
              <a:t>(iteration &lt;- </a:t>
            </a:r>
            <a:r>
              <a:rPr lang="en-GB" sz="900">
                <a:solidFill>
                  <a:srgbClr val="0000FF"/>
                </a:solidFill>
                <a:highlight>
                  <a:srgbClr val="FFFFFF"/>
                </a:highlight>
              </a:rPr>
              <a:t>1 </a:t>
            </a:r>
            <a:r>
              <a:rPr lang="en-GB" sz="900">
                <a:solidFill>
                  <a:schemeClr val="dk1"/>
                </a:solidFill>
                <a:highlight>
                  <a:srgbClr val="FFFFFF"/>
                </a:highlight>
              </a:rPr>
              <a:t>to </a:t>
            </a:r>
            <a:r>
              <a:rPr lang="en-GB" sz="900">
                <a:solidFill>
                  <a:srgbClr val="0000FF"/>
                </a:solidFill>
                <a:highlight>
                  <a:srgbClr val="FFFFFF"/>
                </a:highlight>
              </a:rPr>
              <a:t>10</a:t>
            </a: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chemeClr val="dk1"/>
                </a:solidFill>
                <a:highlight>
                  <a:srgbClr val="FFFFFF"/>
                </a:highlight>
              </a:rPr>
              <a:t>println</a:t>
            </a:r>
            <a:r>
              <a:rPr lang="en-GB" sz="900">
                <a:solidFill>
                  <a:schemeClr val="dk1"/>
                </a:solidFill>
                <a:highlight>
                  <a:srgbClr val="FFFFFF"/>
                </a:highlight>
              </a:rPr>
              <a:t>(</a:t>
            </a:r>
            <a:r>
              <a:rPr b="1" lang="en-GB" sz="900">
                <a:solidFill>
                  <a:srgbClr val="008000"/>
                </a:solidFill>
                <a:highlight>
                  <a:srgbClr val="FFFFFF"/>
                </a:highlight>
              </a:rPr>
              <a:t>"BFS Iteration " </a:t>
            </a:r>
            <a:r>
              <a:rPr lang="en-GB" sz="900">
                <a:solidFill>
                  <a:schemeClr val="dk1"/>
                </a:solidFill>
                <a:highlight>
                  <a:srgbClr val="FFFFFF"/>
                </a:highlight>
              </a:rPr>
              <a:t>+ iteration)</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mapped = iterationRDD.flatMap(</a:t>
            </a:r>
            <a:r>
              <a:rPr i="1" lang="en-GB" sz="900">
                <a:solidFill>
                  <a:schemeClr val="dk1"/>
                </a:solidFill>
                <a:highlight>
                  <a:srgbClr val="FFFFFF"/>
                </a:highlight>
              </a:rPr>
              <a:t>BFSMap</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chemeClr val="dk1"/>
                </a:solidFill>
                <a:highlight>
                  <a:srgbClr val="FFFFFF"/>
                </a:highlight>
              </a:rPr>
              <a:t>println</a:t>
            </a:r>
            <a:r>
              <a:rPr lang="en-GB" sz="900">
                <a:solidFill>
                  <a:schemeClr val="dk1"/>
                </a:solidFill>
                <a:highlight>
                  <a:srgbClr val="FFFFFF"/>
                </a:highlight>
              </a:rPr>
              <a:t>(</a:t>
            </a:r>
            <a:r>
              <a:rPr b="1" lang="en-GB" sz="900">
                <a:solidFill>
                  <a:srgbClr val="008000"/>
                </a:solidFill>
                <a:highlight>
                  <a:srgbClr val="FFFFFF"/>
                </a:highlight>
              </a:rPr>
              <a:t>"Processing " </a:t>
            </a:r>
            <a:r>
              <a:rPr lang="en-GB" sz="900">
                <a:solidFill>
                  <a:schemeClr val="dk1"/>
                </a:solidFill>
                <a:highlight>
                  <a:srgbClr val="FFFFFF"/>
                </a:highlight>
              </a:rPr>
              <a:t>+ mapped.count() + </a:t>
            </a:r>
            <a:r>
              <a:rPr b="1" lang="en-GB" sz="900">
                <a:solidFill>
                  <a:srgbClr val="008000"/>
                </a:solidFill>
                <a:highlight>
                  <a:srgbClr val="FFFFFF"/>
                </a:highlight>
              </a:rPr>
              <a:t>" values."</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a:t>
            </a:r>
            <a:r>
              <a:rPr lang="en-GB" sz="900">
                <a:solidFill>
                  <a:schemeClr val="dk1"/>
                </a:solidFill>
                <a:highlight>
                  <a:srgbClr val="E4E4FF"/>
                </a:highlight>
              </a:rPr>
              <a:t>hitCounter</a:t>
            </a:r>
            <a:r>
              <a:rPr lang="en-GB" sz="900">
                <a:solidFill>
                  <a:schemeClr val="dk1"/>
                </a:solidFill>
                <a:highlight>
                  <a:srgbClr val="FFFFFF"/>
                </a:highlight>
              </a:rPr>
              <a:t>.isDefined)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hitCount = </a:t>
            </a:r>
            <a:r>
              <a:rPr lang="en-GB" sz="900">
                <a:solidFill>
                  <a:schemeClr val="dk1"/>
                </a:solidFill>
                <a:highlight>
                  <a:srgbClr val="E4E4FF"/>
                </a:highlight>
              </a:rPr>
              <a:t>hitCounter</a:t>
            </a:r>
            <a:r>
              <a:rPr lang="en-GB" sz="900">
                <a:solidFill>
                  <a:schemeClr val="dk1"/>
                </a:solidFill>
                <a:highlight>
                  <a:srgbClr val="FFFFFF"/>
                </a:highlight>
              </a:rPr>
              <a:t>.get.value</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(hitCount &gt; </a:t>
            </a:r>
            <a:r>
              <a:rPr lang="en-GB" sz="900">
                <a:solidFill>
                  <a:srgbClr val="0000FF"/>
                </a:solidFill>
                <a:highlight>
                  <a:srgbClr val="FFFFFF"/>
                </a:highlight>
              </a:rPr>
              <a:t>0</a:t>
            </a: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chemeClr val="dk1"/>
                </a:solidFill>
                <a:highlight>
                  <a:srgbClr val="FFFFFF"/>
                </a:highlight>
              </a:rPr>
              <a:t>println</a:t>
            </a:r>
            <a:r>
              <a:rPr lang="en-GB" sz="900">
                <a:solidFill>
                  <a:schemeClr val="dk1"/>
                </a:solidFill>
                <a:highlight>
                  <a:srgbClr val="FFFFFF"/>
                </a:highlight>
              </a:rPr>
              <a:t>(</a:t>
            </a:r>
            <a:r>
              <a:rPr b="1" lang="en-GB" sz="900">
                <a:solidFill>
                  <a:srgbClr val="008000"/>
                </a:solidFill>
                <a:highlight>
                  <a:srgbClr val="FFFFFF"/>
                </a:highlight>
              </a:rPr>
              <a:t>"Hit the target counter! From " </a:t>
            </a:r>
            <a:r>
              <a:rPr lang="en-GB" sz="900">
                <a:solidFill>
                  <a:schemeClr val="dk1"/>
                </a:solidFill>
                <a:highlight>
                  <a:srgbClr val="FFFFFF"/>
                </a:highlight>
              </a:rPr>
              <a:t>+ hitCount + </a:t>
            </a:r>
            <a:r>
              <a:rPr b="1" lang="en-GB" sz="900">
                <a:solidFill>
                  <a:srgbClr val="008000"/>
                </a:solidFill>
                <a:highlight>
                  <a:srgbClr val="FFFFFF"/>
                </a:highlight>
              </a:rPr>
              <a:t>" different directions"</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return</a:t>
            </a:r>
          </a:p>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 </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rgbClr val="808080"/>
                </a:solidFill>
                <a:highlight>
                  <a:srgbClr val="FFFFFF"/>
                </a:highlight>
              </a:rPr>
              <a:t>// reducer work</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lang="en-GB" sz="900">
                <a:solidFill>
                  <a:schemeClr val="dk1"/>
                </a:solidFill>
                <a:highlight>
                  <a:srgbClr val="FFFFFF"/>
                </a:highlight>
              </a:rPr>
              <a:t>iterationRDD = mapped.reduceByKey(</a:t>
            </a:r>
            <a:r>
              <a:rPr i="1" lang="en-GB" sz="900">
                <a:solidFill>
                  <a:schemeClr val="dk1"/>
                </a:solidFill>
                <a:highlight>
                  <a:srgbClr val="FFFFFF"/>
                </a:highlight>
              </a:rPr>
              <a:t>BFSReduce</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i="1" lang="en-GB" sz="900">
                <a:solidFill>
                  <a:srgbClr val="0073BF"/>
                </a:solidFill>
                <a:highlight>
                  <a:srgbClr val="FFFFFF"/>
                </a:highlight>
              </a:rPr>
              <a:t>TODO --- print results</a:t>
            </a:r>
          </a:p>
          <a:p>
            <a:pPr lvl="0" rtl="0">
              <a:lnSpc>
                <a:spcPct val="100000"/>
              </a:lnSpc>
              <a:spcBef>
                <a:spcPts val="0"/>
              </a:spcBef>
              <a:spcAft>
                <a:spcPts val="0"/>
              </a:spcAft>
              <a:buNone/>
            </a:pPr>
            <a:r>
              <a:t/>
            </a:r>
            <a:endParaRPr i="1" sz="900">
              <a:solidFill>
                <a:srgbClr val="808080"/>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83100" y="85675"/>
            <a:ext cx="4160700" cy="4970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map function</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expands node into itself and its children</a:t>
            </a:r>
          </a:p>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def </a:t>
            </a:r>
            <a:r>
              <a:rPr lang="en-GB" sz="900">
                <a:solidFill>
                  <a:schemeClr val="dk1"/>
                </a:solidFill>
                <a:highlight>
                  <a:srgbClr val="FFFFFF"/>
                </a:highlight>
              </a:rPr>
              <a:t>BFSMap(node:</a:t>
            </a:r>
            <a:r>
              <a:rPr lang="en-GB" sz="900">
                <a:solidFill>
                  <a:srgbClr val="20999D"/>
                </a:solidFill>
                <a:highlight>
                  <a:srgbClr val="FFFFFF"/>
                </a:highlight>
              </a:rPr>
              <a:t>BFSNode</a:t>
            </a:r>
            <a:r>
              <a:rPr lang="en-GB" sz="900">
                <a:solidFill>
                  <a:schemeClr val="dk1"/>
                </a:solidFill>
                <a:highlight>
                  <a:srgbClr val="FFFFFF"/>
                </a:highlight>
              </a:rPr>
              <a:t>):Array[</a:t>
            </a:r>
            <a:r>
              <a:rPr lang="en-GB" sz="900">
                <a:solidFill>
                  <a:srgbClr val="20999D"/>
                </a:solidFill>
                <a:highlight>
                  <a:srgbClr val="FFFFFF"/>
                </a:highlight>
              </a:rPr>
              <a:t>BFSNode</a:t>
            </a:r>
            <a:r>
              <a:rPr lang="en-GB" sz="900">
                <a:solidFill>
                  <a:schemeClr val="dk1"/>
                </a:solidFill>
                <a:highlight>
                  <a:srgbClr val="FFFFFF"/>
                </a:highlight>
              </a:rPr>
              <a:t>] = {</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characterId = node._1</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data = node._2</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connections:Array[Int] = data._1</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distance:Int = data._2</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color:Color.</a:t>
            </a:r>
            <a:r>
              <a:rPr lang="en-GB" sz="900">
                <a:solidFill>
                  <a:srgbClr val="20999D"/>
                </a:solidFill>
                <a:highlight>
                  <a:srgbClr val="FFFFFF"/>
                </a:highlight>
              </a:rPr>
              <a:t>Color </a:t>
            </a:r>
            <a:r>
              <a:rPr lang="en-GB" sz="900">
                <a:solidFill>
                  <a:schemeClr val="dk1"/>
                </a:solidFill>
                <a:highlight>
                  <a:srgbClr val="FFFFFF"/>
                </a:highlight>
              </a:rPr>
              <a:t>= data._3</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result:ArrayBuffer[</a:t>
            </a:r>
            <a:r>
              <a:rPr lang="en-GB" sz="900">
                <a:solidFill>
                  <a:srgbClr val="20999D"/>
                </a:solidFill>
                <a:highlight>
                  <a:srgbClr val="FFFFFF"/>
                </a:highlight>
              </a:rPr>
              <a:t>BFSNode</a:t>
            </a:r>
            <a:r>
              <a:rPr lang="en-GB" sz="900">
                <a:solidFill>
                  <a:schemeClr val="dk1"/>
                </a:solidFill>
                <a:highlight>
                  <a:srgbClr val="FFFFFF"/>
                </a:highlight>
              </a:rPr>
              <a:t>] = ArrayBuffer()</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(color == Color.</a:t>
            </a:r>
            <a:r>
              <a:rPr i="1" lang="en-GB" sz="900">
                <a:solidFill>
                  <a:srgbClr val="660E7A"/>
                </a:solidFill>
                <a:highlight>
                  <a:srgbClr val="FFFFFF"/>
                </a:highlight>
              </a:rPr>
              <a:t>GRAY</a:t>
            </a: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for </a:t>
            </a:r>
            <a:r>
              <a:rPr lang="en-GB" sz="900">
                <a:solidFill>
                  <a:schemeClr val="dk1"/>
                </a:solidFill>
                <a:highlight>
                  <a:srgbClr val="FFFFFF"/>
                </a:highlight>
              </a:rPr>
              <a:t>(conn &lt;- connections)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newCharID = conn</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newDist = distance + </a:t>
            </a:r>
            <a:r>
              <a:rPr lang="en-GB" sz="900">
                <a:solidFill>
                  <a:srgbClr val="0000FF"/>
                </a:solidFill>
                <a:highlight>
                  <a:srgbClr val="FFFFFF"/>
                </a:highlight>
              </a:rPr>
              <a:t>1</a:t>
            </a:r>
          </a:p>
          <a:p>
            <a:pPr lvl="0" rtl="0">
              <a:lnSpc>
                <a:spcPct val="100000"/>
              </a:lnSpc>
              <a:spcBef>
                <a:spcPts val="0"/>
              </a:spcBef>
              <a:spcAft>
                <a:spcPts val="0"/>
              </a:spcAft>
              <a:buClr>
                <a:schemeClr val="dk1"/>
              </a:buClr>
              <a:buSzPct val="122222"/>
              <a:buFont typeface="Arial"/>
              <a:buNone/>
            </a:pPr>
            <a:r>
              <a:rPr lang="en-GB" sz="900">
                <a:solidFill>
                  <a:srgbClr val="0000FF"/>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newColor = Color.</a:t>
            </a:r>
            <a:r>
              <a:rPr i="1" lang="en-GB" sz="900">
                <a:solidFill>
                  <a:srgbClr val="660E7A"/>
                </a:solidFill>
                <a:highlight>
                  <a:srgbClr val="FFFFFF"/>
                </a:highlight>
              </a:rPr>
              <a:t>GRAY</a:t>
            </a:r>
          </a:p>
          <a:p>
            <a:pPr lvl="0" rtl="0">
              <a:lnSpc>
                <a:spcPct val="100000"/>
              </a:lnSpc>
              <a:spcBef>
                <a:spcPts val="0"/>
              </a:spcBef>
              <a:spcAft>
                <a:spcPts val="0"/>
              </a:spcAft>
              <a:buClr>
                <a:schemeClr val="dk1"/>
              </a:buClr>
              <a:buSzPct val="122222"/>
              <a:buFont typeface="Arial"/>
              <a:buNone/>
            </a:pPr>
            <a:r>
              <a:t/>
            </a:r>
            <a:endParaRPr i="1" sz="900">
              <a:solidFill>
                <a:srgbClr val="660E7A"/>
              </a:solidFill>
              <a:highlight>
                <a:srgbClr val="FFFFFF"/>
              </a:highlight>
            </a:endParaRPr>
          </a:p>
          <a:p>
            <a:pPr lvl="0" rtl="0">
              <a:lnSpc>
                <a:spcPct val="100000"/>
              </a:lnSpc>
              <a:spcBef>
                <a:spcPts val="0"/>
              </a:spcBef>
              <a:spcAft>
                <a:spcPts val="0"/>
              </a:spcAft>
              <a:buClr>
                <a:schemeClr val="dk1"/>
              </a:buClr>
              <a:buSzPct val="122222"/>
              <a:buFont typeface="Arial"/>
              <a:buNone/>
            </a:pPr>
            <a:r>
              <a:rPr i="1" lang="en-GB" sz="900">
                <a:solidFill>
                  <a:srgbClr val="660E7A"/>
                </a:solidFill>
                <a:highlight>
                  <a:srgbClr val="FFFFFF"/>
                </a:highlight>
              </a:rPr>
              <a:t>     </a:t>
            </a:r>
            <a:r>
              <a:rPr i="1" lang="en-GB" sz="900">
                <a:solidFill>
                  <a:srgbClr val="808080"/>
                </a:solidFill>
                <a:highlight>
                  <a:srgbClr val="FFFFFF"/>
                </a:highlight>
              </a:rPr>
              <a:t>// have we stumbled accross searched character?</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a:t>
            </a:r>
            <a:r>
              <a:rPr i="1" lang="en-GB" sz="900">
                <a:solidFill>
                  <a:srgbClr val="660E7A"/>
                </a:solidFill>
                <a:highlight>
                  <a:srgbClr val="FFFFFF"/>
                </a:highlight>
              </a:rPr>
              <a:t>targetCharId </a:t>
            </a:r>
            <a:r>
              <a:rPr lang="en-GB" sz="900">
                <a:solidFill>
                  <a:schemeClr val="dk1"/>
                </a:solidFill>
                <a:highlight>
                  <a:srgbClr val="FFFFFF"/>
                </a:highlight>
              </a:rPr>
              <a:t>== conn)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if </a:t>
            </a:r>
            <a:r>
              <a:rPr lang="en-GB" sz="900">
                <a:solidFill>
                  <a:schemeClr val="dk1"/>
                </a:solidFill>
                <a:highlight>
                  <a:srgbClr val="FFFFFF"/>
                </a:highlight>
              </a:rPr>
              <a:t>(</a:t>
            </a:r>
            <a:r>
              <a:rPr lang="en-GB" sz="900">
                <a:solidFill>
                  <a:schemeClr val="dk1"/>
                </a:solidFill>
                <a:highlight>
                  <a:srgbClr val="E4E4FF"/>
                </a:highlight>
              </a:rPr>
              <a:t>hitCounter</a:t>
            </a:r>
            <a:r>
              <a:rPr lang="en-GB" sz="900">
                <a:solidFill>
                  <a:schemeClr val="dk1"/>
                </a:solidFill>
                <a:highlight>
                  <a:srgbClr val="FFFFFF"/>
                </a:highlight>
              </a:rPr>
              <a:t>.isDefined) </a:t>
            </a:r>
            <a:r>
              <a:rPr lang="en-GB" sz="900">
                <a:solidFill>
                  <a:schemeClr val="dk1"/>
                </a:solidFill>
                <a:highlight>
                  <a:srgbClr val="E4E4FF"/>
                </a:highlight>
              </a:rPr>
              <a:t>hitCounter</a:t>
            </a:r>
            <a:r>
              <a:rPr lang="en-GB" sz="900">
                <a:solidFill>
                  <a:schemeClr val="dk1"/>
                </a:solidFill>
                <a:highlight>
                  <a:srgbClr val="FFFFFF"/>
                </a:highlight>
              </a:rPr>
              <a:t>.get.add(</a:t>
            </a:r>
            <a:r>
              <a:rPr lang="en-GB" sz="900">
                <a:solidFill>
                  <a:srgbClr val="0000FF"/>
                </a:solidFill>
                <a:highlight>
                  <a:srgbClr val="FFFFFF"/>
                </a:highlight>
              </a:rPr>
              <a:t>1</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newEntry:</a:t>
            </a:r>
            <a:r>
              <a:rPr lang="en-GB" sz="900">
                <a:solidFill>
                  <a:srgbClr val="20999D"/>
                </a:solidFill>
                <a:highlight>
                  <a:srgbClr val="FFFFFF"/>
                </a:highlight>
              </a:rPr>
              <a:t>BFSNode </a:t>
            </a:r>
            <a:r>
              <a:rPr lang="en-GB" sz="900">
                <a:solidFill>
                  <a:schemeClr val="dk1"/>
                </a:solidFill>
                <a:highlight>
                  <a:srgbClr val="FFFFFF"/>
                </a:highlight>
              </a:rPr>
              <a:t>= (newCharID, (</a:t>
            </a:r>
            <a:r>
              <a:rPr i="1" lang="en-GB" sz="900">
                <a:solidFill>
                  <a:schemeClr val="dk1"/>
                </a:solidFill>
                <a:highlight>
                  <a:srgbClr val="FFFFFF"/>
                </a:highlight>
              </a:rPr>
              <a:t>Array</a:t>
            </a:r>
            <a:r>
              <a:rPr lang="en-GB" sz="900">
                <a:solidFill>
                  <a:schemeClr val="dk1"/>
                </a:solidFill>
                <a:highlight>
                  <a:srgbClr val="FFFFFF"/>
                </a:highlight>
              </a:rPr>
              <a:t>(), newDist, newColor))</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result += newEntry</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rgbClr val="808080"/>
                </a:solidFill>
                <a:highlight>
                  <a:srgbClr val="FFFFFF"/>
                </a:highlight>
              </a:rPr>
              <a:t>// all nodes processed here...</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lang="en-GB" sz="900">
                <a:solidFill>
                  <a:schemeClr val="dk1"/>
                </a:solidFill>
                <a:highlight>
                  <a:srgbClr val="FFFFFF"/>
                </a:highlight>
              </a:rPr>
              <a:t>color = Color.</a:t>
            </a:r>
            <a:r>
              <a:rPr i="1" lang="en-GB" sz="900">
                <a:solidFill>
                  <a:srgbClr val="660E7A"/>
                </a:solidFill>
                <a:highlight>
                  <a:srgbClr val="FFFFFF"/>
                </a:highlight>
              </a:rPr>
              <a:t>BLACK</a:t>
            </a:r>
          </a:p>
          <a:p>
            <a:pPr lvl="0" rtl="0">
              <a:lnSpc>
                <a:spcPct val="100000"/>
              </a:lnSpc>
              <a:spcBef>
                <a:spcPts val="0"/>
              </a:spcBef>
              <a:spcAft>
                <a:spcPts val="0"/>
              </a:spcAft>
              <a:buClr>
                <a:schemeClr val="dk1"/>
              </a:buClr>
              <a:buSzPct val="122222"/>
              <a:buFont typeface="Arial"/>
              <a:buNone/>
            </a:pPr>
            <a:r>
              <a:rPr i="1" lang="en-GB" sz="900">
                <a:solidFill>
                  <a:srgbClr val="660E7A"/>
                </a:solidFill>
                <a:highlight>
                  <a:srgbClr val="FFFFFF"/>
                </a:highlight>
              </a:rPr>
              <a:t> </a:t>
            </a:r>
            <a:r>
              <a:rPr lang="en-GB" sz="900">
                <a:solidFill>
                  <a:schemeClr val="dk1"/>
                </a:solidFill>
                <a:highlight>
                  <a:srgbClr val="FFFFFF"/>
                </a:highlight>
              </a:rPr>
              <a:t>}</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thisEntry:</a:t>
            </a:r>
            <a:r>
              <a:rPr lang="en-GB" sz="900">
                <a:solidFill>
                  <a:srgbClr val="20999D"/>
                </a:solidFill>
                <a:highlight>
                  <a:srgbClr val="FFFFFF"/>
                </a:highlight>
              </a:rPr>
              <a:t>BFSNode </a:t>
            </a:r>
            <a:r>
              <a:rPr lang="en-GB" sz="900">
                <a:solidFill>
                  <a:schemeClr val="dk1"/>
                </a:solidFill>
                <a:highlight>
                  <a:srgbClr val="FFFFFF"/>
                </a:highlight>
              </a:rPr>
              <a:t>= (characterId, (connections, distance, color))</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result += thisEntry</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result.toArray</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a:t>
            </a:r>
          </a:p>
          <a:p>
            <a:pPr lvl="0" rtl="0">
              <a:lnSpc>
                <a:spcPct val="100000"/>
              </a:lnSpc>
              <a:spcBef>
                <a:spcPts val="0"/>
              </a:spcBef>
              <a:spcAft>
                <a:spcPts val="0"/>
              </a:spcAft>
              <a:buNone/>
            </a:pPr>
            <a:r>
              <a:t/>
            </a:r>
            <a:endParaRPr i="1" sz="900">
              <a:solidFill>
                <a:srgbClr val="808080"/>
              </a:solidFill>
              <a:highlight>
                <a:srgbClr val="FFFFFF"/>
              </a:highlight>
            </a:endParaRPr>
          </a:p>
        </p:txBody>
      </p:sp>
      <p:sp>
        <p:nvSpPr>
          <p:cNvPr id="375" name="Shape 375"/>
          <p:cNvSpPr txBox="1"/>
          <p:nvPr>
            <p:ph idx="1" type="body"/>
          </p:nvPr>
        </p:nvSpPr>
        <p:spPr>
          <a:xfrm>
            <a:off x="4734400" y="86550"/>
            <a:ext cx="4160700" cy="4970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def </a:t>
            </a:r>
            <a:r>
              <a:rPr lang="en-GB" sz="900">
                <a:solidFill>
                  <a:schemeClr val="dk1"/>
                </a:solidFill>
                <a:highlight>
                  <a:srgbClr val="FFFFFF"/>
                </a:highlight>
              </a:rPr>
              <a:t>BFSReduce(data1:</a:t>
            </a:r>
            <a:r>
              <a:rPr lang="en-GB" sz="900">
                <a:solidFill>
                  <a:srgbClr val="20999D"/>
                </a:solidFill>
                <a:highlight>
                  <a:srgbClr val="FFFFFF"/>
                </a:highlight>
              </a:rPr>
              <a:t>BFSData</a:t>
            </a:r>
            <a:r>
              <a:rPr lang="en-GB" sz="900">
                <a:solidFill>
                  <a:schemeClr val="dk1"/>
                </a:solidFill>
                <a:highlight>
                  <a:srgbClr val="FFFFFF"/>
                </a:highlight>
              </a:rPr>
              <a:t>, data2:</a:t>
            </a:r>
            <a:r>
              <a:rPr lang="en-GB" sz="900">
                <a:solidFill>
                  <a:srgbClr val="20999D"/>
                </a:solidFill>
                <a:highlight>
                  <a:srgbClr val="FFFFFF"/>
                </a:highlight>
              </a:rPr>
              <a:t>BFSData</a:t>
            </a:r>
            <a:r>
              <a:rPr lang="en-GB" sz="900">
                <a:solidFill>
                  <a:schemeClr val="dk1"/>
                </a:solidFill>
                <a:highlight>
                  <a:srgbClr val="FFFFFF"/>
                </a:highlight>
              </a:rPr>
              <a:t>):</a:t>
            </a:r>
            <a:r>
              <a:rPr lang="en-GB" sz="900">
                <a:solidFill>
                  <a:srgbClr val="20999D"/>
                </a:solidFill>
                <a:highlight>
                  <a:srgbClr val="FFFFFF"/>
                </a:highlight>
              </a:rPr>
              <a:t>BFSData </a:t>
            </a:r>
            <a:r>
              <a:rPr lang="en-GB" sz="900">
                <a:solidFill>
                  <a:schemeClr val="dk1"/>
                </a:solidFill>
                <a:highlight>
                  <a:srgbClr val="FFFFFF"/>
                </a:highlight>
              </a:rPr>
              <a:t>= {</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rgbClr val="808080"/>
                </a:solidFill>
                <a:highlight>
                  <a:srgbClr val="FFFFFF"/>
                </a:highlight>
              </a:rPr>
              <a:t>// extracting data we are combining</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edges1:Array[Int] = data1._1</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edges2:Array[Int] = data2._1</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dist1:Int = data1._2</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dist2:Int = data2._2</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color1:Color.</a:t>
            </a:r>
            <a:r>
              <a:rPr lang="en-GB" sz="900">
                <a:solidFill>
                  <a:srgbClr val="20999D"/>
                </a:solidFill>
                <a:highlight>
                  <a:srgbClr val="FFFFFF"/>
                </a:highlight>
              </a:rPr>
              <a:t>Color </a:t>
            </a:r>
            <a:r>
              <a:rPr lang="en-GB" sz="900">
                <a:solidFill>
                  <a:schemeClr val="dk1"/>
                </a:solidFill>
                <a:highlight>
                  <a:srgbClr val="FFFFFF"/>
                </a:highlight>
              </a:rPr>
              <a:t>= data1._3</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b="1" lang="en-GB" sz="900">
                <a:solidFill>
                  <a:srgbClr val="000080"/>
                </a:solidFill>
                <a:highlight>
                  <a:srgbClr val="FFFFFF"/>
                </a:highlight>
              </a:rPr>
              <a:t>val </a:t>
            </a:r>
            <a:r>
              <a:rPr lang="en-GB" sz="900">
                <a:solidFill>
                  <a:schemeClr val="dk1"/>
                </a:solidFill>
                <a:highlight>
                  <a:srgbClr val="FFFFFF"/>
                </a:highlight>
              </a:rPr>
              <a:t>color2:Color.</a:t>
            </a:r>
            <a:r>
              <a:rPr lang="en-GB" sz="900">
                <a:solidFill>
                  <a:srgbClr val="20999D"/>
                </a:solidFill>
                <a:highlight>
                  <a:srgbClr val="FFFFFF"/>
                </a:highlight>
              </a:rPr>
              <a:t>Color </a:t>
            </a:r>
            <a:r>
              <a:rPr lang="en-GB" sz="900">
                <a:solidFill>
                  <a:schemeClr val="dk1"/>
                </a:solidFill>
                <a:highlight>
                  <a:srgbClr val="FFFFFF"/>
                </a:highlight>
              </a:rPr>
              <a:t>= data2._3</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 </a:t>
            </a:r>
            <a:r>
              <a:rPr i="1" lang="en-GB" sz="900">
                <a:solidFill>
                  <a:srgbClr val="808080"/>
                </a:solidFill>
                <a:highlight>
                  <a:srgbClr val="FFFFFF"/>
                </a:highlight>
              </a:rPr>
              <a:t>// default node values</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dist:Int = Int.</a:t>
            </a:r>
            <a:r>
              <a:rPr i="1" lang="en-GB" sz="900">
                <a:solidFill>
                  <a:srgbClr val="660E7A"/>
                </a:solidFill>
                <a:highlight>
                  <a:srgbClr val="FFFFFF"/>
                </a:highlight>
              </a:rPr>
              <a:t>MaxValue</a:t>
            </a:r>
          </a:p>
          <a:p>
            <a:pPr lvl="0" rtl="0">
              <a:lnSpc>
                <a:spcPct val="100000"/>
              </a:lnSpc>
              <a:spcBef>
                <a:spcPts val="0"/>
              </a:spcBef>
              <a:spcAft>
                <a:spcPts val="0"/>
              </a:spcAft>
              <a:buClr>
                <a:schemeClr val="dk1"/>
              </a:buClr>
              <a:buSzPct val="122222"/>
              <a:buFont typeface="Arial"/>
              <a:buNone/>
            </a:pPr>
            <a:r>
              <a:rPr i="1" lang="en-GB" sz="900">
                <a:solidFill>
                  <a:srgbClr val="660E7A"/>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color:Color.</a:t>
            </a:r>
            <a:r>
              <a:rPr lang="en-GB" sz="900">
                <a:solidFill>
                  <a:srgbClr val="20999D"/>
                </a:solidFill>
                <a:highlight>
                  <a:srgbClr val="FFFFFF"/>
                </a:highlight>
              </a:rPr>
              <a:t>Color </a:t>
            </a:r>
            <a:r>
              <a:rPr lang="en-GB" sz="900">
                <a:solidFill>
                  <a:schemeClr val="dk1"/>
                </a:solidFill>
                <a:highlight>
                  <a:srgbClr val="FFFFFF"/>
                </a:highlight>
              </a:rPr>
              <a:t>= Color.</a:t>
            </a:r>
            <a:r>
              <a:rPr i="1" lang="en-GB" sz="900">
                <a:solidFill>
                  <a:srgbClr val="660E7A"/>
                </a:solidFill>
                <a:highlight>
                  <a:srgbClr val="FFFFFF"/>
                </a:highlight>
              </a:rPr>
              <a:t>WHITE</a:t>
            </a:r>
          </a:p>
          <a:p>
            <a:pPr lvl="0" rtl="0">
              <a:lnSpc>
                <a:spcPct val="100000"/>
              </a:lnSpc>
              <a:spcBef>
                <a:spcPts val="0"/>
              </a:spcBef>
              <a:spcAft>
                <a:spcPts val="0"/>
              </a:spcAft>
              <a:buClr>
                <a:schemeClr val="dk1"/>
              </a:buClr>
              <a:buSzPct val="122222"/>
              <a:buFont typeface="Arial"/>
              <a:buNone/>
            </a:pPr>
            <a:r>
              <a:rPr i="1" lang="en-GB" sz="900">
                <a:solidFill>
                  <a:srgbClr val="660E7A"/>
                </a:solidFill>
                <a:highlight>
                  <a:srgbClr val="FFFFFF"/>
                </a:highlight>
              </a:rPr>
              <a:t> </a:t>
            </a:r>
            <a:r>
              <a:rPr b="1" lang="en-GB" sz="900">
                <a:solidFill>
                  <a:srgbClr val="000080"/>
                </a:solidFill>
                <a:highlight>
                  <a:srgbClr val="FFFFFF"/>
                </a:highlight>
              </a:rPr>
              <a:t>var </a:t>
            </a:r>
            <a:r>
              <a:rPr lang="en-GB" sz="900">
                <a:solidFill>
                  <a:schemeClr val="dk1"/>
                </a:solidFill>
                <a:highlight>
                  <a:srgbClr val="FFFFFF"/>
                </a:highlight>
              </a:rPr>
              <a:t>edges:ArrayBuffer[Int] = ArrayBuffer()</a:t>
            </a:r>
          </a:p>
          <a:p>
            <a:pPr lvl="0" rt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rtl="0">
              <a:lnSpc>
                <a:spcPct val="100000"/>
              </a:lnSpc>
              <a:spcBef>
                <a:spcPts val="0"/>
              </a:spcBef>
              <a:spcAft>
                <a:spcPts val="0"/>
              </a:spcAft>
              <a:buNone/>
            </a:pPr>
            <a:r>
              <a:rPr lang="en-GB" sz="900">
                <a:solidFill>
                  <a:schemeClr val="dk1"/>
                </a:solidFill>
                <a:highlight>
                  <a:srgbClr val="FFFFFF"/>
                </a:highlight>
              </a:rPr>
              <a:t> </a:t>
            </a:r>
            <a:r>
              <a:rPr i="1" lang="en-GB" sz="900">
                <a:solidFill>
                  <a:srgbClr val="808080"/>
                </a:solidFill>
                <a:highlight>
                  <a:srgbClr val="FFFFFF"/>
                </a:highlight>
              </a:rPr>
              <a:t>// </a:t>
            </a:r>
            <a:r>
              <a:rPr b="1" i="1" lang="en-GB" sz="900">
                <a:solidFill>
                  <a:srgbClr val="0073BF"/>
                </a:solidFill>
                <a:highlight>
                  <a:srgbClr val="FFFFFF"/>
                </a:highlight>
              </a:rPr>
              <a:t>TODO --- TYPE YOUR CODE HERE</a:t>
            </a:r>
          </a:p>
          <a:p>
            <a:pPr lvl="0" rtl="0">
              <a:lnSpc>
                <a:spcPct val="100000"/>
              </a:lnSpc>
              <a:spcBef>
                <a:spcPts val="0"/>
              </a:spcBef>
              <a:spcAft>
                <a:spcPts val="0"/>
              </a:spcAft>
              <a:buNone/>
            </a:pPr>
            <a:r>
              <a:rPr i="1" lang="en-GB" sz="900">
                <a:solidFill>
                  <a:srgbClr val="808080"/>
                </a:solidFill>
                <a:highlight>
                  <a:srgbClr val="FFFFFF"/>
                </a:highlight>
              </a:rPr>
              <a:t> // merge edges</a:t>
            </a:r>
          </a:p>
          <a:p>
            <a:pPr lvl="0" rtl="0">
              <a:lnSpc>
                <a:spcPct val="100000"/>
              </a:lnSpc>
              <a:spcBef>
                <a:spcPts val="0"/>
              </a:spcBef>
              <a:spcAft>
                <a:spcPts val="0"/>
              </a:spcAft>
              <a:buNone/>
            </a:pPr>
            <a:r>
              <a:t/>
            </a:r>
            <a:endParaRPr i="1" sz="900">
              <a:solidFill>
                <a:srgbClr val="808080"/>
              </a:solidFill>
              <a:highlight>
                <a:srgbClr val="FFFFFF"/>
              </a:highlight>
            </a:endParaRPr>
          </a:p>
          <a:p>
            <a:pPr lvl="0" rtl="0">
              <a:lnSpc>
                <a:spcPct val="100000"/>
              </a:lnSpc>
              <a:spcBef>
                <a:spcPts val="0"/>
              </a:spcBef>
              <a:spcAft>
                <a:spcPts val="0"/>
              </a:spcAft>
              <a:buNone/>
            </a:pPr>
            <a:r>
              <a:rPr i="1" lang="en-GB" sz="900">
                <a:solidFill>
                  <a:srgbClr val="808080"/>
                </a:solidFill>
                <a:highlight>
                  <a:srgbClr val="FFFFFF"/>
                </a:highlight>
              </a:rPr>
              <a:t> // preserve minimum distance</a:t>
            </a:r>
          </a:p>
          <a:p>
            <a:pPr lvl="0" rtl="0">
              <a:lnSpc>
                <a:spcPct val="100000"/>
              </a:lnSpc>
              <a:spcBef>
                <a:spcPts val="0"/>
              </a:spcBef>
              <a:spcAft>
                <a:spcPts val="0"/>
              </a:spcAft>
              <a:buNone/>
            </a:pPr>
            <a:r>
              <a:t/>
            </a:r>
            <a:endParaRPr i="1" sz="900">
              <a:solidFill>
                <a:srgbClr val="808080"/>
              </a:solidFill>
              <a:highlight>
                <a:srgbClr val="FFFFFF"/>
              </a:highlight>
            </a:endParaRPr>
          </a:p>
          <a:p>
            <a:pPr lvl="0" rtl="0">
              <a:lnSpc>
                <a:spcPct val="100000"/>
              </a:lnSpc>
              <a:spcBef>
                <a:spcPts val="0"/>
              </a:spcBef>
              <a:spcAft>
                <a:spcPts val="0"/>
              </a:spcAft>
              <a:buNone/>
            </a:pPr>
            <a:r>
              <a:rPr i="1" lang="en-GB" sz="900">
                <a:solidFill>
                  <a:srgbClr val="808080"/>
                </a:solidFill>
                <a:highlight>
                  <a:srgbClr val="FFFFFF"/>
                </a:highlight>
              </a:rPr>
              <a:t> // preserve darkest color</a:t>
            </a:r>
          </a:p>
          <a:p>
            <a:pPr lvl="0" rtl="0">
              <a:lnSpc>
                <a:spcPct val="100000"/>
              </a:lnSpc>
              <a:spcBef>
                <a:spcPts val="0"/>
              </a:spcBef>
              <a:spcAft>
                <a:spcPts val="0"/>
              </a:spcAft>
              <a:buNone/>
            </a:pPr>
            <a:r>
              <a:t/>
            </a:r>
            <a:endParaRPr i="1" sz="900">
              <a:solidFill>
                <a:srgbClr val="808080"/>
              </a:solidFill>
              <a:highlight>
                <a:srgbClr val="FFFFFF"/>
              </a:highlight>
            </a:endParaRPr>
          </a:p>
          <a:p>
            <a:pPr lvl="0" rtl="0">
              <a:lnSpc>
                <a:spcPct val="100000"/>
              </a:lnSpc>
              <a:spcBef>
                <a:spcPts val="0"/>
              </a:spcBef>
              <a:spcAft>
                <a:spcPts val="0"/>
              </a:spcAft>
              <a:buNone/>
            </a:pPr>
            <a:r>
              <a:rPr i="1" lang="en-GB" sz="900">
                <a:solidFill>
                  <a:srgbClr val="808080"/>
                </a:solidFill>
                <a:highlight>
                  <a:srgbClr val="FFFFFF"/>
                </a:highlight>
              </a:rPr>
              <a:t> // </a:t>
            </a:r>
            <a:r>
              <a:rPr b="1" i="1" lang="en-GB" sz="900">
                <a:solidFill>
                  <a:srgbClr val="0073BF"/>
                </a:solidFill>
                <a:highlight>
                  <a:srgbClr val="FFFFFF"/>
                </a:highlight>
              </a:rPr>
              <a:t>TODO ^^^ TYPE YOUR CODE HERE</a:t>
            </a:r>
          </a:p>
          <a:p>
            <a:pPr lvl="0" rtl="0">
              <a:lnSpc>
                <a:spcPct val="100000"/>
              </a:lnSpc>
              <a:spcBef>
                <a:spcPts val="0"/>
              </a:spcBef>
              <a:spcAft>
                <a:spcPts val="0"/>
              </a:spcAft>
              <a:buClr>
                <a:schemeClr val="dk1"/>
              </a:buClr>
              <a:buSzPct val="122222"/>
              <a:buFont typeface="Arial"/>
              <a:buNone/>
            </a:pPr>
            <a:r>
              <a:t/>
            </a:r>
            <a:endParaRPr i="1" sz="900">
              <a:solidFill>
                <a:srgbClr val="808080"/>
              </a:solidFill>
              <a:highlight>
                <a:srgbClr val="FFFFFF"/>
              </a:highlight>
            </a:endParaRPr>
          </a:p>
          <a:p>
            <a:pPr lvl="0" rtl="0">
              <a:lnSpc>
                <a:spcPct val="100000"/>
              </a:lnSpc>
              <a:spcBef>
                <a:spcPts val="0"/>
              </a:spcBef>
              <a:spcAft>
                <a:spcPts val="0"/>
              </a:spcAft>
              <a:buClr>
                <a:schemeClr val="dk1"/>
              </a:buClr>
              <a:buSzPct val="122222"/>
              <a:buFont typeface="Arial"/>
              <a:buNone/>
            </a:pPr>
            <a:r>
              <a:t/>
            </a:r>
            <a:endParaRPr b="1" i="1" sz="900">
              <a:solidFill>
                <a:srgbClr val="0073BF"/>
              </a:solidFill>
              <a:highlight>
                <a:srgbClr val="FFFFFF"/>
              </a:highlight>
            </a:endParaRPr>
          </a:p>
          <a:p>
            <a:pPr lvl="0" rtl="0">
              <a:lnSpc>
                <a:spcPct val="100000"/>
              </a:lnSpc>
              <a:spcBef>
                <a:spcPts val="0"/>
              </a:spcBef>
              <a:spcAft>
                <a:spcPts val="0"/>
              </a:spcAft>
              <a:buClr>
                <a:schemeClr val="dk1"/>
              </a:buClr>
              <a:buSzPct val="122222"/>
              <a:buFont typeface="Arial"/>
              <a:buNone/>
            </a:pPr>
            <a:r>
              <a:rPr b="1" i="1" lang="en-GB" sz="900">
                <a:solidFill>
                  <a:srgbClr val="0073BF"/>
                </a:solidFill>
                <a:highlight>
                  <a:srgbClr val="FFFFFF"/>
                </a:highlight>
              </a:rPr>
              <a:t> </a:t>
            </a:r>
            <a:r>
              <a:rPr i="1" lang="en-GB" sz="900">
                <a:solidFill>
                  <a:srgbClr val="808080"/>
                </a:solidFill>
                <a:highlight>
                  <a:srgbClr val="FFFFFF"/>
                </a:highlight>
              </a:rPr>
              <a:t>// return result of reduction</a:t>
            </a:r>
          </a:p>
          <a:p>
            <a:pPr lvl="0" rt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lang="en-GB" sz="900">
                <a:solidFill>
                  <a:schemeClr val="dk1"/>
                </a:solidFill>
                <a:highlight>
                  <a:srgbClr val="FFFFFF"/>
                </a:highlight>
              </a:rPr>
              <a:t>(edges.toArray, dist, color)</a:t>
            </a:r>
          </a:p>
          <a:p>
            <a:pPr lvl="0" rtl="0">
              <a:lnSpc>
                <a:spcPct val="100000"/>
              </a:lnSpc>
              <a:spcBef>
                <a:spcPts val="0"/>
              </a:spcBef>
              <a:spcAft>
                <a:spcPts val="0"/>
              </a:spcAft>
              <a:buClr>
                <a:schemeClr val="dk1"/>
              </a:buClr>
              <a:buSzPct val="122222"/>
              <a:buFont typeface="Arial"/>
              <a:buNone/>
            </a:pPr>
            <a:r>
              <a:rPr lang="en-GB" sz="900">
                <a:solidFill>
                  <a:schemeClr val="dk1"/>
                </a:solidFill>
                <a:highlight>
                  <a:srgbClr val="FFFFFF"/>
                </a:highlight>
              </a:rPr>
              <a:t>}</a:t>
            </a:r>
          </a:p>
          <a:p>
            <a:pPr lvl="0" rtl="0">
              <a:lnSpc>
                <a:spcPct val="100000"/>
              </a:lnSpc>
              <a:spcBef>
                <a:spcPts val="0"/>
              </a:spcBef>
              <a:spcAft>
                <a:spcPts val="0"/>
              </a:spcAft>
              <a:buNone/>
            </a:pPr>
            <a:r>
              <a:t/>
            </a:r>
            <a:endParaRPr i="1" sz="900">
              <a:solidFill>
                <a:srgbClr val="808080"/>
              </a:solidFill>
              <a:highlight>
                <a:srgbClr val="FFFFFF"/>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3. Policz stopień oddalenia (odległość) pomiędzy SpiderManem i ADAM-em (?) implementując BFS</a:t>
            </a:r>
          </a:p>
        </p:txBody>
      </p:sp>
      <p:sp>
        <p:nvSpPr>
          <p:cNvPr id="381" name="Shape 381"/>
          <p:cNvSpPr txBox="1"/>
          <p:nvPr>
            <p:ph idx="1" type="body"/>
          </p:nvPr>
        </p:nvSpPr>
        <p:spPr>
          <a:xfrm>
            <a:off x="2683200" y="1217275"/>
            <a:ext cx="3777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i="1" lang="en-GB" sz="1100">
                <a:solidFill>
                  <a:srgbClr val="0073BF"/>
                </a:solidFill>
                <a:highlight>
                  <a:srgbClr val="FFFFFF"/>
                </a:highlight>
              </a:rPr>
              <a:t>TODO --- TYPE YOUR CODE HERE</a:t>
            </a:r>
          </a:p>
          <a:p>
            <a:pPr lvl="0" rtl="0">
              <a:lnSpc>
                <a:spcPct val="100000"/>
              </a:lnSpc>
              <a:spcBef>
                <a:spcPts val="0"/>
              </a:spcBef>
              <a:spcAft>
                <a:spcPts val="0"/>
              </a:spcAft>
              <a:buNone/>
            </a:pPr>
            <a:r>
              <a:rPr i="1" lang="en-GB" sz="1100">
                <a:solidFill>
                  <a:srgbClr val="808080"/>
                </a:solidFill>
                <a:highlight>
                  <a:srgbClr val="FFFFFF"/>
                </a:highlight>
              </a:rPr>
              <a:t>// merge edges</a:t>
            </a:r>
          </a:p>
          <a:p>
            <a:pPr lvl="0" rtl="0">
              <a:lnSpc>
                <a:spcPct val="100000"/>
              </a:lnSpc>
              <a:spcBef>
                <a:spcPts val="0"/>
              </a:spcBef>
              <a:spcAft>
                <a:spcPts val="0"/>
              </a:spcAft>
              <a:buNone/>
            </a:pPr>
            <a:r>
              <a:rPr b="1" lang="en-GB" sz="1000">
                <a:solidFill>
                  <a:srgbClr val="000080"/>
                </a:solidFill>
                <a:highlight>
                  <a:srgbClr val="FFFFFF"/>
                </a:highlight>
              </a:rPr>
              <a:t>if </a:t>
            </a:r>
            <a:r>
              <a:rPr lang="en-GB" sz="1000">
                <a:solidFill>
                  <a:schemeClr val="dk1"/>
                </a:solidFill>
                <a:highlight>
                  <a:srgbClr val="FFFFFF"/>
                </a:highlight>
              </a:rPr>
              <a:t>(edges1.length &gt; </a:t>
            </a:r>
            <a:r>
              <a:rPr lang="en-GB" sz="1000">
                <a:solidFill>
                  <a:srgbClr val="0000FF"/>
                </a:solidFill>
                <a:highlight>
                  <a:srgbClr val="FFFFFF"/>
                </a:highlight>
              </a:rPr>
              <a:t>0</a:t>
            </a:r>
            <a:r>
              <a:rPr lang="en-GB" sz="1000">
                <a:solidFill>
                  <a:schemeClr val="dk1"/>
                </a:solidFill>
                <a:highlight>
                  <a:srgbClr val="FFFFFF"/>
                </a:highlight>
              </a:rPr>
              <a:t>) {</a:t>
            </a:r>
          </a:p>
          <a:p>
            <a:pPr lvl="0" rtl="0">
              <a:lnSpc>
                <a:spcPct val="100000"/>
              </a:lnSpc>
              <a:spcBef>
                <a:spcPts val="0"/>
              </a:spcBef>
              <a:spcAft>
                <a:spcPts val="0"/>
              </a:spcAft>
              <a:buNone/>
            </a:pPr>
            <a:r>
              <a:rPr lang="en-GB" sz="1000">
                <a:solidFill>
                  <a:schemeClr val="dk1"/>
                </a:solidFill>
                <a:highlight>
                  <a:srgbClr val="FFFFFF"/>
                </a:highlight>
              </a:rPr>
              <a:t> edges ++= edges1</a:t>
            </a:r>
          </a:p>
          <a:p>
            <a:pPr lvl="0" rtl="0">
              <a:lnSpc>
                <a:spcPct val="100000"/>
              </a:lnSpc>
              <a:spcBef>
                <a:spcPts val="0"/>
              </a:spcBef>
              <a:spcAft>
                <a:spcPts val="0"/>
              </a:spcAft>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solidFill>
                <a:schemeClr val="dk1"/>
              </a:solidFill>
              <a:highlight>
                <a:srgbClr val="FFFFFF"/>
              </a:highlight>
            </a:endParaRPr>
          </a:p>
          <a:p>
            <a:pPr lvl="0" rtl="0">
              <a:lnSpc>
                <a:spcPct val="100000"/>
              </a:lnSpc>
              <a:spcBef>
                <a:spcPts val="0"/>
              </a:spcBef>
              <a:spcAft>
                <a:spcPts val="0"/>
              </a:spcAft>
              <a:buNone/>
            </a:pPr>
            <a:r>
              <a:rPr b="1" lang="en-GB" sz="1000">
                <a:solidFill>
                  <a:srgbClr val="000080"/>
                </a:solidFill>
                <a:highlight>
                  <a:srgbClr val="FFFFFF"/>
                </a:highlight>
              </a:rPr>
              <a:t>if </a:t>
            </a:r>
            <a:r>
              <a:rPr lang="en-GB" sz="1000">
                <a:solidFill>
                  <a:schemeClr val="dk1"/>
                </a:solidFill>
                <a:highlight>
                  <a:srgbClr val="FFFFFF"/>
                </a:highlight>
              </a:rPr>
              <a:t>(edges2.length &gt; </a:t>
            </a:r>
            <a:r>
              <a:rPr lang="en-GB" sz="1000">
                <a:solidFill>
                  <a:srgbClr val="0000FF"/>
                </a:solidFill>
                <a:highlight>
                  <a:srgbClr val="FFFFFF"/>
                </a:highlight>
              </a:rPr>
              <a:t>0</a:t>
            </a:r>
            <a:r>
              <a:rPr lang="en-GB" sz="1000">
                <a:solidFill>
                  <a:schemeClr val="dk1"/>
                </a:solidFill>
                <a:highlight>
                  <a:srgbClr val="FFFFFF"/>
                </a:highlight>
              </a:rPr>
              <a:t>) {</a:t>
            </a:r>
          </a:p>
          <a:p>
            <a:pPr lvl="0" rtl="0">
              <a:lnSpc>
                <a:spcPct val="100000"/>
              </a:lnSpc>
              <a:spcBef>
                <a:spcPts val="0"/>
              </a:spcBef>
              <a:spcAft>
                <a:spcPts val="0"/>
              </a:spcAft>
              <a:buNone/>
            </a:pPr>
            <a:r>
              <a:rPr lang="en-GB" sz="1000">
                <a:solidFill>
                  <a:schemeClr val="dk1"/>
                </a:solidFill>
                <a:highlight>
                  <a:srgbClr val="FFFFFF"/>
                </a:highlight>
              </a:rPr>
              <a:t> edges ++= edges2</a:t>
            </a:r>
          </a:p>
          <a:p>
            <a:pPr lvl="0" rtl="0">
              <a:lnSpc>
                <a:spcPct val="100000"/>
              </a:lnSpc>
              <a:spcBef>
                <a:spcPts val="0"/>
              </a:spcBef>
              <a:spcAft>
                <a:spcPts val="0"/>
              </a:spcAft>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preserve minimum distance</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dist = math.</a:t>
            </a:r>
            <a:r>
              <a:rPr i="1" lang="en-GB" sz="1100">
                <a:solidFill>
                  <a:schemeClr val="dk1"/>
                </a:solidFill>
                <a:highlight>
                  <a:srgbClr val="FFFFFF"/>
                </a:highlight>
              </a:rPr>
              <a:t>min</a:t>
            </a:r>
            <a:r>
              <a:rPr lang="en-GB" sz="1100">
                <a:solidFill>
                  <a:schemeClr val="dk1"/>
                </a:solidFill>
                <a:highlight>
                  <a:srgbClr val="FFFFFF"/>
                </a:highlight>
              </a:rPr>
              <a:t>(dist1, dist2)</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preserve darkest color</a:t>
            </a:r>
          </a:p>
          <a:p>
            <a:pPr lvl="0" rtl="0">
              <a:lnSpc>
                <a:spcPct val="100000"/>
              </a:lnSpc>
              <a:spcBef>
                <a:spcPts val="0"/>
              </a:spcBef>
              <a:spcAft>
                <a:spcPts val="0"/>
              </a:spcAft>
              <a:buNone/>
            </a:pPr>
            <a:r>
              <a:rPr b="1" lang="en-GB" sz="1100">
                <a:solidFill>
                  <a:srgbClr val="000080"/>
                </a:solidFill>
                <a:highlight>
                  <a:srgbClr val="FFFFFF"/>
                </a:highlight>
              </a:rPr>
              <a:t>…</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i="1" lang="en-GB" sz="1100">
                <a:solidFill>
                  <a:srgbClr val="0073BF"/>
                </a:solidFill>
                <a:highlight>
                  <a:srgbClr val="FFFFFF"/>
                </a:highlight>
              </a:rPr>
              <a:t>TODO ^^^ TYPE YOUR CODE HERE</a:t>
            </a:r>
          </a:p>
          <a:p>
            <a:pPr lvl="0" rtl="0">
              <a:lnSpc>
                <a:spcPct val="100000"/>
              </a:lnSpc>
              <a:spcBef>
                <a:spcPts val="0"/>
              </a:spcBef>
              <a:spcAft>
                <a:spcPts val="0"/>
              </a:spcAft>
              <a:buNone/>
            </a:pPr>
            <a:r>
              <a:t/>
            </a:r>
            <a:endParaRPr i="1" sz="1000">
              <a:solidFill>
                <a:srgbClr val="808080"/>
              </a:solidFill>
              <a:highlight>
                <a:srgbClr val="FFFFFF"/>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3. Policz stopień oddalenia (odległość) pomiędzy SpiderManem i ADAM-em (?) implementując BFS</a:t>
            </a:r>
          </a:p>
        </p:txBody>
      </p:sp>
      <p:sp>
        <p:nvSpPr>
          <p:cNvPr id="387" name="Shape 387"/>
          <p:cNvSpPr txBox="1"/>
          <p:nvPr>
            <p:ph idx="1" type="body"/>
          </p:nvPr>
        </p:nvSpPr>
        <p:spPr>
          <a:xfrm>
            <a:off x="2683200" y="1064875"/>
            <a:ext cx="3777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b="1" i="1" lang="en-GB" sz="1000">
                <a:solidFill>
                  <a:srgbClr val="0073BF"/>
                </a:solidFill>
                <a:highlight>
                  <a:srgbClr val="FFFFFF"/>
                </a:highlight>
              </a:rPr>
              <a:t>TODO --- TYPE YOUR CODE HERE</a:t>
            </a:r>
          </a:p>
          <a:p>
            <a:pPr lvl="0" rtl="0">
              <a:lnSpc>
                <a:spcPct val="100000"/>
              </a:lnSpc>
              <a:spcBef>
                <a:spcPts val="0"/>
              </a:spcBef>
              <a:spcAft>
                <a:spcPts val="0"/>
              </a:spcAft>
              <a:buNone/>
            </a:pPr>
            <a:r>
              <a:rPr i="1" lang="en-GB" sz="1000">
                <a:solidFill>
                  <a:srgbClr val="808080"/>
                </a:solidFill>
                <a:highlight>
                  <a:srgbClr val="FFFFFF"/>
                </a:highlight>
              </a:rPr>
              <a:t>// merge edges</a:t>
            </a:r>
          </a:p>
          <a:p>
            <a:pPr lvl="0" rtl="0">
              <a:lnSpc>
                <a:spcPct val="100000"/>
              </a:lnSpc>
              <a:spcBef>
                <a:spcPts val="0"/>
              </a:spcBef>
              <a:spcAft>
                <a:spcPts val="0"/>
              </a:spcAft>
              <a:buNone/>
            </a:pPr>
            <a:r>
              <a:rPr b="1" lang="en-GB" sz="1000">
                <a:solidFill>
                  <a:srgbClr val="000080"/>
                </a:solidFill>
                <a:highlight>
                  <a:srgbClr val="FFFFFF"/>
                </a:highlight>
              </a:rPr>
              <a:t>if </a:t>
            </a:r>
            <a:r>
              <a:rPr lang="en-GB" sz="1000">
                <a:solidFill>
                  <a:schemeClr val="dk1"/>
                </a:solidFill>
                <a:highlight>
                  <a:srgbClr val="FFFFFF"/>
                </a:highlight>
              </a:rPr>
              <a:t>(edges1.length &gt; </a:t>
            </a:r>
            <a:r>
              <a:rPr lang="en-GB" sz="1000">
                <a:solidFill>
                  <a:srgbClr val="0000FF"/>
                </a:solidFill>
                <a:highlight>
                  <a:srgbClr val="FFFFFF"/>
                </a:highlight>
              </a:rPr>
              <a:t>0</a:t>
            </a:r>
            <a:r>
              <a:rPr lang="en-GB" sz="1000">
                <a:solidFill>
                  <a:schemeClr val="dk1"/>
                </a:solidFill>
                <a:highlight>
                  <a:srgbClr val="FFFFFF"/>
                </a:highlight>
              </a:rPr>
              <a:t>) {</a:t>
            </a:r>
          </a:p>
          <a:p>
            <a:pPr lvl="0" rtl="0">
              <a:lnSpc>
                <a:spcPct val="100000"/>
              </a:lnSpc>
              <a:spcBef>
                <a:spcPts val="0"/>
              </a:spcBef>
              <a:spcAft>
                <a:spcPts val="0"/>
              </a:spcAft>
              <a:buNone/>
            </a:pPr>
            <a:r>
              <a:rPr lang="en-GB" sz="1000">
                <a:solidFill>
                  <a:schemeClr val="dk1"/>
                </a:solidFill>
                <a:highlight>
                  <a:srgbClr val="FFFFFF"/>
                </a:highlight>
              </a:rPr>
              <a:t> edges ++= edges1</a:t>
            </a:r>
          </a:p>
          <a:p>
            <a:pPr lvl="0" rtl="0">
              <a:lnSpc>
                <a:spcPct val="100000"/>
              </a:lnSpc>
              <a:spcBef>
                <a:spcPts val="0"/>
              </a:spcBef>
              <a:spcAft>
                <a:spcPts val="0"/>
              </a:spcAft>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solidFill>
                <a:schemeClr val="dk1"/>
              </a:solidFill>
              <a:highlight>
                <a:srgbClr val="FFFFFF"/>
              </a:highlight>
            </a:endParaRPr>
          </a:p>
          <a:p>
            <a:pPr lvl="0" rtl="0">
              <a:lnSpc>
                <a:spcPct val="100000"/>
              </a:lnSpc>
              <a:spcBef>
                <a:spcPts val="0"/>
              </a:spcBef>
              <a:spcAft>
                <a:spcPts val="0"/>
              </a:spcAft>
              <a:buNone/>
            </a:pPr>
            <a:r>
              <a:rPr b="1" lang="en-GB" sz="1000">
                <a:solidFill>
                  <a:srgbClr val="000080"/>
                </a:solidFill>
                <a:highlight>
                  <a:srgbClr val="FFFFFF"/>
                </a:highlight>
              </a:rPr>
              <a:t>if </a:t>
            </a:r>
            <a:r>
              <a:rPr lang="en-GB" sz="1000">
                <a:solidFill>
                  <a:schemeClr val="dk1"/>
                </a:solidFill>
                <a:highlight>
                  <a:srgbClr val="FFFFFF"/>
                </a:highlight>
              </a:rPr>
              <a:t>(edges2.length &gt; </a:t>
            </a:r>
            <a:r>
              <a:rPr lang="en-GB" sz="1000">
                <a:solidFill>
                  <a:srgbClr val="0000FF"/>
                </a:solidFill>
                <a:highlight>
                  <a:srgbClr val="FFFFFF"/>
                </a:highlight>
              </a:rPr>
              <a:t>0</a:t>
            </a:r>
            <a:r>
              <a:rPr lang="en-GB" sz="1000">
                <a:solidFill>
                  <a:schemeClr val="dk1"/>
                </a:solidFill>
                <a:highlight>
                  <a:srgbClr val="FFFFFF"/>
                </a:highlight>
              </a:rPr>
              <a:t>) {</a:t>
            </a:r>
          </a:p>
          <a:p>
            <a:pPr lvl="0" rtl="0">
              <a:lnSpc>
                <a:spcPct val="100000"/>
              </a:lnSpc>
              <a:spcBef>
                <a:spcPts val="0"/>
              </a:spcBef>
              <a:spcAft>
                <a:spcPts val="0"/>
              </a:spcAft>
              <a:buNone/>
            </a:pPr>
            <a:r>
              <a:rPr lang="en-GB" sz="1000">
                <a:solidFill>
                  <a:schemeClr val="dk1"/>
                </a:solidFill>
                <a:highlight>
                  <a:srgbClr val="FFFFFF"/>
                </a:highlight>
              </a:rPr>
              <a:t> edges ++= edges2</a:t>
            </a:r>
          </a:p>
          <a:p>
            <a:pPr lvl="0" rtl="0">
              <a:lnSpc>
                <a:spcPct val="100000"/>
              </a:lnSpc>
              <a:spcBef>
                <a:spcPts val="0"/>
              </a:spcBef>
              <a:spcAft>
                <a:spcPts val="0"/>
              </a:spcAft>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solidFill>
                <a:schemeClr val="dk1"/>
              </a:solidFill>
              <a:highlight>
                <a:srgbClr val="FFFFFF"/>
              </a:highlight>
            </a:endParaRP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preserve minimum distance</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dist = math.</a:t>
            </a:r>
            <a:r>
              <a:rPr i="1" lang="en-GB" sz="1000">
                <a:solidFill>
                  <a:schemeClr val="dk1"/>
                </a:solidFill>
                <a:highlight>
                  <a:srgbClr val="FFFFFF"/>
                </a:highlight>
              </a:rPr>
              <a:t>min</a:t>
            </a:r>
            <a:r>
              <a:rPr lang="en-GB" sz="1000">
                <a:solidFill>
                  <a:schemeClr val="dk1"/>
                </a:solidFill>
                <a:highlight>
                  <a:srgbClr val="FFFFFF"/>
                </a:highlight>
              </a:rPr>
              <a:t>(dist1, dist2)</a:t>
            </a:r>
          </a:p>
          <a:p>
            <a:pPr lvl="0" rt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preserve darkest color</a:t>
            </a:r>
          </a:p>
          <a:p>
            <a:pPr lvl="0" rt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if </a:t>
            </a:r>
            <a:r>
              <a:rPr lang="en-GB" sz="1000">
                <a:solidFill>
                  <a:schemeClr val="dk1"/>
                </a:solidFill>
                <a:highlight>
                  <a:srgbClr val="FFFFFF"/>
                </a:highlight>
              </a:rPr>
              <a:t>(color1 == </a:t>
            </a:r>
            <a:r>
              <a:rPr lang="en-GB" sz="1000">
                <a:solidFill>
                  <a:schemeClr val="dk1"/>
                </a:solidFill>
                <a:highlight>
                  <a:srgbClr val="E4E4FF"/>
                </a:highlight>
              </a:rPr>
              <a:t>Color</a:t>
            </a:r>
            <a:r>
              <a:rPr lang="en-GB" sz="1000">
                <a:solidFill>
                  <a:schemeClr val="dk1"/>
                </a:solidFill>
                <a:highlight>
                  <a:srgbClr val="FFFFFF"/>
                </a:highlight>
              </a:rPr>
              <a:t>.</a:t>
            </a:r>
            <a:r>
              <a:rPr i="1" lang="en-GB" sz="1000">
                <a:solidFill>
                  <a:srgbClr val="660E7A"/>
                </a:solidFill>
                <a:highlight>
                  <a:srgbClr val="FFFFFF"/>
                </a:highlight>
              </a:rPr>
              <a:t>WHITE</a:t>
            </a:r>
            <a:r>
              <a:rPr lang="en-GB" sz="1000">
                <a:solidFill>
                  <a:schemeClr val="dk1"/>
                </a:solidFill>
                <a:highlight>
                  <a:srgbClr val="FFFFFF"/>
                </a:highlight>
              </a:rPr>
              <a:t>) color = color2</a:t>
            </a:r>
          </a:p>
          <a:p>
            <a:pPr lvl="0" rt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else if </a:t>
            </a:r>
            <a:r>
              <a:rPr lang="en-GB" sz="1000">
                <a:solidFill>
                  <a:schemeClr val="dk1"/>
                </a:solidFill>
                <a:highlight>
                  <a:srgbClr val="FFFFFF"/>
                </a:highlight>
              </a:rPr>
              <a:t>(color1 == </a:t>
            </a:r>
            <a:r>
              <a:rPr lang="en-GB" sz="1000">
                <a:solidFill>
                  <a:schemeClr val="dk1"/>
                </a:solidFill>
                <a:highlight>
                  <a:srgbClr val="E4E4FF"/>
                </a:highlight>
              </a:rPr>
              <a:t>Color</a:t>
            </a:r>
            <a:r>
              <a:rPr lang="en-GB" sz="1000">
                <a:solidFill>
                  <a:schemeClr val="dk1"/>
                </a:solidFill>
                <a:highlight>
                  <a:srgbClr val="FFFFFF"/>
                </a:highlight>
              </a:rPr>
              <a:t>.</a:t>
            </a:r>
            <a:r>
              <a:rPr i="1" lang="en-GB" sz="1000">
                <a:solidFill>
                  <a:srgbClr val="660E7A"/>
                </a:solidFill>
                <a:highlight>
                  <a:srgbClr val="FFFFFF"/>
                </a:highlight>
              </a:rPr>
              <a:t>GRAY</a:t>
            </a:r>
            <a:r>
              <a:rPr lang="en-GB" sz="1000">
                <a:solidFill>
                  <a:schemeClr val="dk1"/>
                </a:solidFill>
                <a:highlight>
                  <a:srgbClr val="FFFFFF"/>
                </a:highlight>
              </a:rPr>
              <a:t>) {</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if </a:t>
            </a:r>
            <a:r>
              <a:rPr lang="en-GB" sz="1000">
                <a:solidFill>
                  <a:schemeClr val="dk1"/>
                </a:solidFill>
                <a:highlight>
                  <a:srgbClr val="FFFFFF"/>
                </a:highlight>
              </a:rPr>
              <a:t>(color2 == </a:t>
            </a:r>
            <a:r>
              <a:rPr lang="en-GB" sz="1000">
                <a:solidFill>
                  <a:schemeClr val="dk1"/>
                </a:solidFill>
                <a:highlight>
                  <a:srgbClr val="E4E4FF"/>
                </a:highlight>
              </a:rPr>
              <a:t>Color</a:t>
            </a:r>
            <a:r>
              <a:rPr lang="en-GB" sz="1000">
                <a:solidFill>
                  <a:schemeClr val="dk1"/>
                </a:solidFill>
                <a:highlight>
                  <a:srgbClr val="FFFFFF"/>
                </a:highlight>
              </a:rPr>
              <a:t>.</a:t>
            </a:r>
            <a:r>
              <a:rPr i="1" lang="en-GB" sz="1000">
                <a:solidFill>
                  <a:srgbClr val="660E7A"/>
                </a:solidFill>
                <a:highlight>
                  <a:srgbClr val="FFFFFF"/>
                </a:highlight>
              </a:rPr>
              <a:t>BLACK</a:t>
            </a:r>
            <a:r>
              <a:rPr lang="en-GB" sz="1000">
                <a:solidFill>
                  <a:schemeClr val="dk1"/>
                </a:solidFill>
                <a:highlight>
                  <a:srgbClr val="FFFFFF"/>
                </a:highlight>
              </a:rPr>
              <a:t>) color = color2</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else </a:t>
            </a:r>
            <a:r>
              <a:rPr lang="en-GB" sz="1000">
                <a:solidFill>
                  <a:schemeClr val="dk1"/>
                </a:solidFill>
                <a:highlight>
                  <a:srgbClr val="FFFFFF"/>
                </a:highlight>
              </a:rPr>
              <a:t>color = color1</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rt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else </a:t>
            </a:r>
            <a:r>
              <a:rPr lang="en-GB" sz="1000">
                <a:solidFill>
                  <a:schemeClr val="dk1"/>
                </a:solidFill>
                <a:highlight>
                  <a:srgbClr val="FFFFFF"/>
                </a:highlight>
              </a:rPr>
              <a:t>color = color1</a:t>
            </a:r>
          </a:p>
          <a:p>
            <a:pPr lvl="0" rtl="0">
              <a:lnSpc>
                <a:spcPct val="100000"/>
              </a:lnSpc>
              <a:spcBef>
                <a:spcPts val="0"/>
              </a:spcBef>
              <a:spcAft>
                <a:spcPts val="0"/>
              </a:spcAft>
              <a:buNone/>
            </a:pPr>
            <a:r>
              <a:rPr i="1" lang="en-GB" sz="1000">
                <a:solidFill>
                  <a:srgbClr val="808080"/>
                </a:solidFill>
                <a:highlight>
                  <a:srgbClr val="FFFFFF"/>
                </a:highlight>
              </a:rPr>
              <a:t>// </a:t>
            </a:r>
            <a:r>
              <a:rPr b="1" i="1" lang="en-GB" sz="1000">
                <a:solidFill>
                  <a:srgbClr val="0073BF"/>
                </a:solidFill>
                <a:highlight>
                  <a:srgbClr val="FFFFFF"/>
                </a:highlight>
              </a:rPr>
              <a:t>TODO ^^^ TYPE YOUR CODE HERE</a:t>
            </a:r>
          </a:p>
          <a:p>
            <a:pPr lvl="0" rtl="0">
              <a:lnSpc>
                <a:spcPct val="100000"/>
              </a:lnSpc>
              <a:spcBef>
                <a:spcPts val="0"/>
              </a:spcBef>
              <a:spcAft>
                <a:spcPts val="0"/>
              </a:spcAft>
              <a:buNone/>
            </a:pPr>
            <a:r>
              <a:t/>
            </a:r>
            <a:endParaRPr b="1" i="1" sz="1000">
              <a:solidFill>
                <a:srgbClr val="0073BF"/>
              </a:solidFill>
              <a:highlight>
                <a:srgbClr val="FFFFFF"/>
              </a:highlight>
            </a:endParaRPr>
          </a:p>
          <a:p>
            <a:pPr lvl="0" rtl="0">
              <a:lnSpc>
                <a:spcPct val="100000"/>
              </a:lnSpc>
              <a:spcBef>
                <a:spcPts val="0"/>
              </a:spcBef>
              <a:spcAft>
                <a:spcPts val="0"/>
              </a:spcAft>
              <a:buNone/>
            </a:pPr>
            <a:r>
              <a:rPr i="1" lang="en-GB" sz="1000">
                <a:solidFill>
                  <a:srgbClr val="808080"/>
                </a:solidFill>
                <a:highlight>
                  <a:srgbClr val="FFFFFF"/>
                </a:highlight>
              </a:rPr>
              <a:t>// </a:t>
            </a:r>
            <a:r>
              <a:rPr b="1" i="1" lang="en-GB" sz="1000">
                <a:solidFill>
                  <a:srgbClr val="0073BF"/>
                </a:solidFill>
                <a:highlight>
                  <a:srgbClr val="FFFFFF"/>
                </a:highlight>
              </a:rPr>
              <a:t>TODO --- print results</a:t>
            </a:r>
          </a:p>
          <a:p>
            <a:pPr lvl="0" rtl="0">
              <a:lnSpc>
                <a:spcPct val="100000"/>
              </a:lnSpc>
              <a:spcBef>
                <a:spcPts val="0"/>
              </a:spcBef>
              <a:spcAft>
                <a:spcPts val="0"/>
              </a:spcAft>
              <a:buNone/>
            </a:pPr>
            <a:r>
              <a:rPr i="1" lang="en-GB" sz="1000">
                <a:solidFill>
                  <a:schemeClr val="dk1"/>
                </a:solidFill>
                <a:highlight>
                  <a:srgbClr val="FFFFFF"/>
                </a:highlight>
              </a:rPr>
              <a:t>println</a:t>
            </a:r>
            <a:r>
              <a:rPr lang="en-GB" sz="1000">
                <a:solidFill>
                  <a:schemeClr val="dk1"/>
                </a:solidFill>
                <a:highlight>
                  <a:srgbClr val="FFFFFF"/>
                </a:highlight>
              </a:rPr>
              <a:t>(iterationRDD.lookup(</a:t>
            </a:r>
            <a:r>
              <a:rPr i="1" lang="en-GB" sz="1000">
                <a:solidFill>
                  <a:srgbClr val="660E7A"/>
                </a:solidFill>
                <a:highlight>
                  <a:srgbClr val="FFFFFF"/>
                </a:highlight>
              </a:rPr>
              <a:t>targetCharId</a:t>
            </a:r>
            <a:r>
              <a:rPr lang="en-GB" sz="1000">
                <a:solidFill>
                  <a:schemeClr val="dk1"/>
                </a:solidFill>
                <a:highlight>
                  <a:srgbClr val="FFFFFF"/>
                </a:highlight>
              </a:rPr>
              <a:t>)(</a:t>
            </a:r>
            <a:r>
              <a:rPr lang="en-GB" sz="1000">
                <a:solidFill>
                  <a:srgbClr val="0000FF"/>
                </a:solidFill>
                <a:highlight>
                  <a:srgbClr val="FFFFFF"/>
                </a:highlight>
              </a:rPr>
              <a:t>0</a:t>
            </a:r>
            <a:r>
              <a:rPr lang="en-GB" sz="1000">
                <a:solidFill>
                  <a:schemeClr val="dk1"/>
                </a:solidFill>
                <a:highlight>
                  <a:srgbClr val="FFFFFF"/>
                </a:highlight>
              </a:rPr>
              <a:t>)._2)</a:t>
            </a:r>
          </a:p>
          <a:p>
            <a:pPr lvl="0" rtl="0">
              <a:lnSpc>
                <a:spcPct val="100000"/>
              </a:lnSpc>
              <a:spcBef>
                <a:spcPts val="0"/>
              </a:spcBef>
              <a:spcAft>
                <a:spcPts val="0"/>
              </a:spcAft>
              <a:buClr>
                <a:schemeClr val="dk1"/>
              </a:buClr>
              <a:buSzPct val="110000"/>
              <a:buFont typeface="Arial"/>
              <a:buNone/>
            </a:pPr>
            <a:r>
              <a:t/>
            </a:r>
            <a:endParaRPr b="1" i="1" sz="1000">
              <a:solidFill>
                <a:srgbClr val="0073BF"/>
              </a:solidFill>
              <a:highlight>
                <a:srgbClr val="FFFFFF"/>
              </a:highlight>
            </a:endParaRPr>
          </a:p>
          <a:p>
            <a:pPr lvl="0" rtl="0">
              <a:lnSpc>
                <a:spcPct val="100000"/>
              </a:lnSpc>
              <a:spcBef>
                <a:spcPts val="0"/>
              </a:spcBef>
              <a:spcAft>
                <a:spcPts val="0"/>
              </a:spcAft>
              <a:buNone/>
            </a:pPr>
            <a:r>
              <a:t/>
            </a:r>
            <a:endParaRPr i="1" sz="1000">
              <a:solidFill>
                <a:srgbClr val="808080"/>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4. Policz stopień oddalenia (odległość) pomiędzy SpiderManem i ADAM-em (</a:t>
            </a:r>
            <a:r>
              <a:rPr b="1" lang="en-GB"/>
              <a:t>GraphX + Pregel API</a:t>
            </a:r>
            <a:r>
              <a:rPr lang="en-GB"/>
              <a:t>)</a:t>
            </a:r>
          </a:p>
        </p:txBody>
      </p:sp>
      <p:sp>
        <p:nvSpPr>
          <p:cNvPr id="393" name="Shape 393"/>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pPr>
            <a:r>
              <a:rPr lang="en-GB"/>
              <a:t>Preprocessing danych dokładnie taki sam jak w poprzednim przykładzie z GraphX</a:t>
            </a:r>
          </a:p>
          <a:p>
            <a:pPr indent="-228600" lvl="0" marL="457200" rtl="0">
              <a:spcBef>
                <a:spcPts val="0"/>
              </a:spcBef>
            </a:pPr>
            <a:r>
              <a:rPr lang="en-GB"/>
              <a:t>Użycie modelu Pregel</a:t>
            </a:r>
          </a:p>
          <a:p>
            <a:pPr indent="-228600" lvl="1" marL="914400" rtl="0">
              <a:spcBef>
                <a:spcPts val="0"/>
              </a:spcBef>
            </a:pPr>
            <a:r>
              <a:rPr lang="en-GB"/>
              <a:t>Wierzchołki grafu wysyłają wiadomości do swoich sąsiadów</a:t>
            </a:r>
          </a:p>
          <a:p>
            <a:pPr indent="-228600" lvl="1" marL="914400" rtl="0">
              <a:spcBef>
                <a:spcPts val="0"/>
              </a:spcBef>
            </a:pPr>
            <a:r>
              <a:rPr lang="en-GB"/>
              <a:t>Graf jest procesowany w iteracjach zwanymi supersteps</a:t>
            </a:r>
          </a:p>
          <a:p>
            <a:pPr indent="-228600" lvl="1" marL="914400" rtl="0">
              <a:spcBef>
                <a:spcPts val="0"/>
              </a:spcBef>
            </a:pPr>
            <a:r>
              <a:rPr lang="en-GB"/>
              <a:t>W każdym superstepie:</a:t>
            </a:r>
          </a:p>
          <a:p>
            <a:pPr indent="-228600" lvl="2" marL="1371600" rtl="0">
              <a:spcBef>
                <a:spcPts val="0"/>
              </a:spcBef>
            </a:pPr>
            <a:r>
              <a:rPr lang="en-GB"/>
              <a:t>Wiadomości z poprzednich iteracji są odbierane przez wierzchołek</a:t>
            </a:r>
          </a:p>
          <a:p>
            <a:pPr indent="-228600" lvl="2" marL="1371600" rtl="0">
              <a:spcBef>
                <a:spcPts val="0"/>
              </a:spcBef>
            </a:pPr>
            <a:r>
              <a:rPr lang="en-GB"/>
              <a:t>Każdy wierzchołek przetwarza siebie na bazie tych wiadomości</a:t>
            </a:r>
          </a:p>
          <a:p>
            <a:pPr indent="-228600" lvl="2" marL="1371600" rtl="0">
              <a:spcBef>
                <a:spcPts val="0"/>
              </a:spcBef>
            </a:pPr>
            <a:r>
              <a:rPr lang="en-GB"/>
              <a:t>Każdy wierzchołek wysyła wiadomości do innych wierzchołków</a:t>
            </a:r>
          </a:p>
          <a:p>
            <a:pPr lvl="0" rtl="0">
              <a:spcBef>
                <a:spcPts val="0"/>
              </a:spcBef>
              <a:buNone/>
            </a:pPr>
            <a:r>
              <a:rPr lang="en-GB" sz="1400">
                <a:solidFill>
                  <a:srgbClr val="333333"/>
                </a:solidFill>
                <a:highlight>
                  <a:srgbClr val="FFFFFF"/>
                </a:highlight>
              </a:rPr>
              <a:t>Notebook: MostPopularHero/DegreesOfSeparationGraph.ipynb</a:t>
            </a:r>
            <a:br>
              <a:rPr lang="en-GB" sz="1400">
                <a:solidFill>
                  <a:srgbClr val="333333"/>
                </a:solidFill>
                <a:highlight>
                  <a:srgbClr val="FFFFFF"/>
                </a:highlight>
              </a:rPr>
            </a:br>
            <a:r>
              <a:rPr lang="en-GB" sz="1400">
                <a:solidFill>
                  <a:srgbClr val="333333"/>
                </a:solidFill>
                <a:highlight>
                  <a:srgbClr val="FFFFFF"/>
                </a:highlight>
              </a:rPr>
              <a:t>Plik źródłowy: src/exercises/DegreesOfSeparationGraph.scala</a:t>
            </a:r>
          </a:p>
          <a:p>
            <a:pPr lvl="0" rtl="0">
              <a:spcBef>
                <a:spcPts val="0"/>
              </a:spcBef>
              <a:buNone/>
            </a:pPr>
            <a:r>
              <a:t/>
            </a:r>
            <a:endParaRPr sz="1200">
              <a:solidFill>
                <a:srgbClr val="333333"/>
              </a:solidFill>
              <a:highlight>
                <a:srgbClr val="FFFFFF"/>
              </a:highlight>
            </a:endParaRPr>
          </a:p>
          <a:p>
            <a:pPr lvl="0" rt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4. Policz stopień oddalenia (odległość) pomiędzy SpiderManem i ADAM-em (</a:t>
            </a:r>
            <a:r>
              <a:rPr b="1" lang="en-GB"/>
              <a:t>GraphX + Pregel API</a:t>
            </a:r>
            <a:r>
              <a:rPr lang="en-GB"/>
              <a:t>)</a:t>
            </a:r>
          </a:p>
        </p:txBody>
      </p:sp>
      <p:sp>
        <p:nvSpPr>
          <p:cNvPr id="399" name="Shape 399"/>
          <p:cNvSpPr txBox="1"/>
          <p:nvPr>
            <p:ph idx="1" type="body"/>
          </p:nvPr>
        </p:nvSpPr>
        <p:spPr>
          <a:xfrm>
            <a:off x="311700" y="1076275"/>
            <a:ext cx="3804300" cy="34164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def </a:t>
            </a:r>
            <a:r>
              <a:rPr lang="en-GB" sz="1000">
                <a:solidFill>
                  <a:schemeClr val="dk1"/>
                </a:solidFill>
                <a:highlight>
                  <a:srgbClr val="FFFFFF"/>
                </a:highlight>
              </a:rPr>
              <a:t>parseNames(line:</a:t>
            </a:r>
            <a:r>
              <a:rPr lang="en-GB" sz="1000">
                <a:solidFill>
                  <a:srgbClr val="20999D"/>
                </a:solidFill>
                <a:highlight>
                  <a:srgbClr val="FFFFFF"/>
                </a:highlight>
              </a:rPr>
              <a:t>String</a:t>
            </a:r>
            <a:r>
              <a:rPr lang="en-GB" sz="1000">
                <a:solidFill>
                  <a:schemeClr val="dk1"/>
                </a:solidFill>
                <a:highlight>
                  <a:srgbClr val="FFFFFF"/>
                </a:highlight>
              </a:rPr>
              <a:t>):Option[(</a:t>
            </a:r>
            <a:r>
              <a:rPr lang="en-GB" sz="1000">
                <a:solidFill>
                  <a:srgbClr val="20999D"/>
                </a:solidFill>
                <a:highlight>
                  <a:srgbClr val="FFFFFF"/>
                </a:highlight>
              </a:rPr>
              <a:t>VertexId</a:t>
            </a:r>
            <a:r>
              <a:rPr lang="en-GB" sz="1000">
                <a:solidFill>
                  <a:schemeClr val="dk1"/>
                </a:solidFill>
                <a:highlight>
                  <a:srgbClr val="FFFFFF"/>
                </a:highlight>
              </a:rPr>
              <a:t>, </a:t>
            </a:r>
            <a:r>
              <a:rPr lang="en-GB" sz="1000">
                <a:solidFill>
                  <a:srgbClr val="20999D"/>
                </a:solidFill>
                <a:highlight>
                  <a:srgbClr val="FFFFFF"/>
                </a:highlight>
              </a:rPr>
              <a:t>String</a:t>
            </a:r>
            <a:r>
              <a:rPr lang="en-GB" sz="1000">
                <a:solidFill>
                  <a:schemeClr val="dk1"/>
                </a:solidFill>
                <a:highlight>
                  <a:srgbClr val="FFFFFF"/>
                </a:highlight>
              </a:rPr>
              <a:t>)] =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var </a:t>
            </a:r>
            <a:r>
              <a:rPr lang="en-GB" sz="1000">
                <a:solidFill>
                  <a:schemeClr val="dk1"/>
                </a:solidFill>
                <a:highlight>
                  <a:srgbClr val="FFFFFF"/>
                </a:highlight>
              </a:rPr>
              <a:t>fields = line.split(</a:t>
            </a:r>
            <a:r>
              <a:rPr b="1" lang="en-GB" sz="1000">
                <a:solidFill>
                  <a:srgbClr val="008000"/>
                </a:solidFill>
                <a:highlight>
                  <a:srgbClr val="FFFFFF"/>
                </a:highlight>
              </a:rPr>
              <a:t>"</a:t>
            </a:r>
            <a:r>
              <a:rPr b="1" lang="en-GB" sz="1000">
                <a:solidFill>
                  <a:srgbClr val="000080"/>
                </a:solidFill>
                <a:highlight>
                  <a:srgbClr val="FFFFFF"/>
                </a:highlight>
              </a:rPr>
              <a:t>\"</a:t>
            </a:r>
            <a:r>
              <a:rPr b="1" lang="en-GB" sz="1000">
                <a:solidFill>
                  <a:srgbClr val="008000"/>
                </a:solidFill>
                <a:highlight>
                  <a:srgbClr val="FFFFFF"/>
                </a:highlight>
              </a:rPr>
              <a:t>"</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if </a:t>
            </a:r>
            <a:r>
              <a:rPr lang="en-GB" sz="1000">
                <a:solidFill>
                  <a:schemeClr val="dk1"/>
                </a:solidFill>
                <a:highlight>
                  <a:srgbClr val="FFFFFF"/>
                </a:highlight>
              </a:rPr>
              <a:t>(fields.length &gt; </a:t>
            </a:r>
            <a:r>
              <a:rPr lang="en-GB" sz="1000">
                <a:solidFill>
                  <a:srgbClr val="0000FF"/>
                </a:solidFill>
                <a:highlight>
                  <a:srgbClr val="FFFFFF"/>
                </a:highlight>
              </a:rPr>
              <a:t>1</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val </a:t>
            </a:r>
            <a:r>
              <a:rPr lang="en-GB" sz="1000">
                <a:solidFill>
                  <a:schemeClr val="dk1"/>
                </a:solidFill>
                <a:highlight>
                  <a:srgbClr val="FFFFFF"/>
                </a:highlight>
              </a:rPr>
              <a:t>heroId:Long = fields(</a:t>
            </a:r>
            <a:r>
              <a:rPr lang="en-GB" sz="1000">
                <a:solidFill>
                  <a:srgbClr val="0000FF"/>
                </a:solidFill>
                <a:highlight>
                  <a:srgbClr val="FFFFFF"/>
                </a:highlight>
              </a:rPr>
              <a:t>0</a:t>
            </a:r>
            <a:r>
              <a:rPr lang="en-GB" sz="1000">
                <a:solidFill>
                  <a:schemeClr val="dk1"/>
                </a:solidFill>
                <a:highlight>
                  <a:srgbClr val="FFFFFF"/>
                </a:highlight>
              </a:rPr>
              <a:t>).trim.toLong</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if </a:t>
            </a:r>
            <a:r>
              <a:rPr lang="en-GB" sz="1000">
                <a:solidFill>
                  <a:schemeClr val="dk1"/>
                </a:solidFill>
                <a:highlight>
                  <a:srgbClr val="FFFFFF"/>
                </a:highlight>
              </a:rPr>
              <a:t>(heroId &lt; </a:t>
            </a:r>
            <a:r>
              <a:rPr lang="en-GB" sz="1000">
                <a:solidFill>
                  <a:srgbClr val="0000FF"/>
                </a:solidFill>
                <a:highlight>
                  <a:srgbClr val="FFFFFF"/>
                </a:highlight>
              </a:rPr>
              <a:t>6487</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return </a:t>
            </a:r>
            <a:r>
              <a:rPr i="1" lang="en-GB" sz="1000">
                <a:solidFill>
                  <a:schemeClr val="dk1"/>
                </a:solidFill>
                <a:highlight>
                  <a:srgbClr val="FFFFFF"/>
                </a:highlight>
              </a:rPr>
              <a:t>Some</a:t>
            </a:r>
            <a:r>
              <a:rPr lang="en-GB" sz="1000">
                <a:solidFill>
                  <a:schemeClr val="dk1"/>
                </a:solidFill>
                <a:highlight>
                  <a:srgbClr val="FFFFFF"/>
                </a:highlight>
              </a:rPr>
              <a:t>(fields(</a:t>
            </a:r>
            <a:r>
              <a:rPr lang="en-GB" sz="1000">
                <a:solidFill>
                  <a:srgbClr val="0000FF"/>
                </a:solidFill>
                <a:highlight>
                  <a:srgbClr val="FFFFFF"/>
                </a:highlight>
              </a:rPr>
              <a:t>0</a:t>
            </a:r>
            <a:r>
              <a:rPr lang="en-GB" sz="1000">
                <a:solidFill>
                  <a:schemeClr val="dk1"/>
                </a:solidFill>
                <a:highlight>
                  <a:srgbClr val="FFFFFF"/>
                </a:highlight>
              </a:rPr>
              <a:t>).trim.toLong, fields(</a:t>
            </a:r>
            <a:r>
              <a:rPr lang="en-GB" sz="1000">
                <a:solidFill>
                  <a:srgbClr val="0000FF"/>
                </a:solidFill>
                <a:highlight>
                  <a:srgbClr val="FFFFFF"/>
                </a:highlight>
              </a:rPr>
              <a:t>1</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None</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def </a:t>
            </a:r>
            <a:r>
              <a:rPr lang="en-GB" sz="1000">
                <a:solidFill>
                  <a:schemeClr val="dk1"/>
                </a:solidFill>
                <a:highlight>
                  <a:srgbClr val="FFFFFF"/>
                </a:highlight>
              </a:rPr>
              <a:t>makeEdges(line:</a:t>
            </a:r>
            <a:r>
              <a:rPr lang="en-GB" sz="1000">
                <a:solidFill>
                  <a:srgbClr val="20999D"/>
                </a:solidFill>
                <a:highlight>
                  <a:srgbClr val="FFFFFF"/>
                </a:highlight>
              </a:rPr>
              <a:t>String</a:t>
            </a:r>
            <a:r>
              <a:rPr lang="en-GB" sz="1000">
                <a:solidFill>
                  <a:schemeClr val="dk1"/>
                </a:solidFill>
                <a:highlight>
                  <a:srgbClr val="FFFFFF"/>
                </a:highlight>
              </a:rPr>
              <a:t>):</a:t>
            </a:r>
            <a:r>
              <a:rPr lang="en-GB" sz="1000">
                <a:solidFill>
                  <a:srgbClr val="20999D"/>
                </a:solidFill>
                <a:highlight>
                  <a:srgbClr val="FFFFFF"/>
                </a:highlight>
              </a:rPr>
              <a:t>List</a:t>
            </a:r>
            <a:r>
              <a:rPr lang="en-GB" sz="1000">
                <a:solidFill>
                  <a:schemeClr val="dk1"/>
                </a:solidFill>
                <a:highlight>
                  <a:srgbClr val="FFFFFF"/>
                </a:highlight>
              </a:rPr>
              <a:t>[Edge[Int]] =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import </a:t>
            </a:r>
            <a:r>
              <a:rPr lang="en-GB" sz="1000">
                <a:solidFill>
                  <a:schemeClr val="dk1"/>
                </a:solidFill>
                <a:highlight>
                  <a:srgbClr val="FFFFFF"/>
                </a:highlight>
              </a:rPr>
              <a:t>scala.collection.mutable.ListBuffer</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var </a:t>
            </a:r>
            <a:r>
              <a:rPr lang="en-GB" sz="1000">
                <a:solidFill>
                  <a:schemeClr val="dk1"/>
                </a:solidFill>
                <a:highlight>
                  <a:srgbClr val="FFFFFF"/>
                </a:highlight>
              </a:rPr>
              <a:t>edges = </a:t>
            </a:r>
            <a:r>
              <a:rPr b="1" lang="en-GB" sz="1000">
                <a:solidFill>
                  <a:srgbClr val="000080"/>
                </a:solidFill>
                <a:highlight>
                  <a:srgbClr val="FFFFFF"/>
                </a:highlight>
              </a:rPr>
              <a:t>new </a:t>
            </a:r>
            <a:r>
              <a:rPr lang="en-GB" sz="1000">
                <a:solidFill>
                  <a:schemeClr val="dk1"/>
                </a:solidFill>
                <a:highlight>
                  <a:srgbClr val="FFFFFF"/>
                </a:highlight>
              </a:rPr>
              <a:t>ListBuffer[Edge[Int]]()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val </a:t>
            </a:r>
            <a:r>
              <a:rPr lang="en-GB" sz="1000">
                <a:solidFill>
                  <a:schemeClr val="dk1"/>
                </a:solidFill>
                <a:highlight>
                  <a:srgbClr val="FFFFFF"/>
                </a:highlight>
              </a:rPr>
              <a:t>fields = line.split(</a:t>
            </a:r>
            <a:r>
              <a:rPr b="1" lang="en-GB" sz="1000">
                <a:solidFill>
                  <a:srgbClr val="008000"/>
                </a:solidFill>
                <a:highlight>
                  <a:srgbClr val="FFFFFF"/>
                </a:highlight>
              </a:rPr>
              <a:t>" "</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val </a:t>
            </a:r>
            <a:r>
              <a:rPr lang="en-GB" sz="1000">
                <a:solidFill>
                  <a:schemeClr val="dk1"/>
                </a:solidFill>
                <a:highlight>
                  <a:srgbClr val="FFFFFF"/>
                </a:highlight>
              </a:rPr>
              <a:t>origin = fields(</a:t>
            </a:r>
            <a:r>
              <a:rPr lang="en-GB" sz="1000">
                <a:solidFill>
                  <a:srgbClr val="0000FF"/>
                </a:solidFill>
                <a:highlight>
                  <a:srgbClr val="FFFFFF"/>
                </a:highlight>
              </a:rPr>
              <a:t>0</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b="1" lang="en-GB" sz="1000">
                <a:solidFill>
                  <a:srgbClr val="000080"/>
                </a:solidFill>
                <a:highlight>
                  <a:srgbClr val="FFFFFF"/>
                </a:highlight>
              </a:rPr>
              <a:t>for </a:t>
            </a:r>
            <a:r>
              <a:rPr lang="en-GB" sz="1000">
                <a:solidFill>
                  <a:schemeClr val="dk1"/>
                </a:solidFill>
                <a:highlight>
                  <a:srgbClr val="FFFFFF"/>
                </a:highlight>
              </a:rPr>
              <a:t>(x &lt;- </a:t>
            </a:r>
            <a:r>
              <a:rPr lang="en-GB" sz="1000">
                <a:solidFill>
                  <a:srgbClr val="0000FF"/>
                </a:solidFill>
                <a:highlight>
                  <a:srgbClr val="FFFFFF"/>
                </a:highlight>
              </a:rPr>
              <a:t>1 </a:t>
            </a:r>
            <a:r>
              <a:rPr lang="en-GB" sz="1000">
                <a:solidFill>
                  <a:schemeClr val="dk1"/>
                </a:solidFill>
                <a:highlight>
                  <a:srgbClr val="FFFFFF"/>
                </a:highlight>
              </a:rPr>
              <a:t>to (fields.length-</a:t>
            </a:r>
            <a:r>
              <a:rPr lang="en-GB" sz="1000">
                <a:solidFill>
                  <a:srgbClr val="0000FF"/>
                </a:solidFill>
                <a:highlight>
                  <a:srgbClr val="FFFFFF"/>
                </a:highlight>
              </a:rPr>
              <a:t>1</a:t>
            </a: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edges += </a:t>
            </a:r>
            <a:r>
              <a:rPr i="1" lang="en-GB" sz="1000">
                <a:solidFill>
                  <a:schemeClr val="dk1"/>
                </a:solidFill>
                <a:highlight>
                  <a:srgbClr val="FFFFFF"/>
                </a:highlight>
              </a:rPr>
              <a:t>Edge</a:t>
            </a:r>
            <a:r>
              <a:rPr lang="en-GB" sz="1000">
                <a:solidFill>
                  <a:schemeClr val="dk1"/>
                </a:solidFill>
                <a:highlight>
                  <a:srgbClr val="FFFFFF"/>
                </a:highlight>
              </a:rPr>
              <a:t>(origin.toLong, fields(x).toLong, </a:t>
            </a:r>
            <a:r>
              <a:rPr lang="en-GB" sz="1000">
                <a:solidFill>
                  <a:srgbClr val="0000FF"/>
                </a:solidFill>
                <a:highlight>
                  <a:srgbClr val="FFFFFF"/>
                </a:highlight>
              </a:rPr>
              <a:t>0</a:t>
            </a:r>
            <a:r>
              <a:rPr lang="en-GB" sz="1000">
                <a:solidFill>
                  <a:schemeClr val="dk1"/>
                </a:solidFill>
                <a:highlight>
                  <a:srgbClr val="FFFFFF"/>
                </a:highlight>
              </a:rPr>
              <a: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p>
          <a:p>
            <a:pPr lv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edges.toList</a:t>
            </a:r>
          </a:p>
          <a:p>
            <a:pPr lv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rtl="0">
              <a:lnSpc>
                <a:spcPct val="100000"/>
              </a:lnSpc>
              <a:spcBef>
                <a:spcPts val="0"/>
              </a:spcBef>
              <a:spcAft>
                <a:spcPts val="0"/>
              </a:spcAft>
              <a:buNone/>
            </a:pPr>
            <a:r>
              <a:t/>
            </a:r>
            <a:endParaRPr sz="1000"/>
          </a:p>
        </p:txBody>
      </p:sp>
      <p:sp>
        <p:nvSpPr>
          <p:cNvPr id="400" name="Shape 400"/>
          <p:cNvSpPr txBox="1"/>
          <p:nvPr>
            <p:ph idx="1" type="body"/>
          </p:nvPr>
        </p:nvSpPr>
        <p:spPr>
          <a:xfrm>
            <a:off x="4331800" y="1062850"/>
            <a:ext cx="38043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b="1" lang="en-GB" sz="1100">
                <a:solidFill>
                  <a:srgbClr val="000080"/>
                </a:solidFill>
                <a:highlight>
                  <a:srgbClr val="FFFFFF"/>
                </a:highlight>
              </a:rPr>
              <a:t>def </a:t>
            </a:r>
            <a:r>
              <a:rPr lang="en-GB" sz="1100">
                <a:solidFill>
                  <a:schemeClr val="dk1"/>
                </a:solidFill>
                <a:highlight>
                  <a:srgbClr val="FFFFFF"/>
                </a:highlight>
              </a:rPr>
              <a:t>main(args: Array[</a:t>
            </a:r>
            <a:r>
              <a:rPr lang="en-GB" sz="1100">
                <a:solidFill>
                  <a:srgbClr val="20999D"/>
                </a:solidFill>
                <a:highlight>
                  <a:srgbClr val="FFFFFF"/>
                </a:highlight>
              </a:rPr>
              <a:t>String</a:t>
            </a:r>
            <a:r>
              <a:rPr lang="en-GB" sz="1100">
                <a:solidFill>
                  <a:schemeClr val="dk1"/>
                </a:solidFill>
                <a:highlight>
                  <a:srgbClr val="FFFFFF"/>
                </a:highlight>
              </a:rPr>
              <a:t>]): Unit = {</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sc = </a:t>
            </a:r>
            <a:r>
              <a:rPr b="1" lang="en-GB" sz="1100">
                <a:solidFill>
                  <a:srgbClr val="000080"/>
                </a:solidFill>
                <a:highlight>
                  <a:srgbClr val="FFFFFF"/>
                </a:highlight>
              </a:rPr>
              <a:t>new </a:t>
            </a:r>
            <a:r>
              <a:rPr lang="en-GB" sz="1100">
                <a:solidFill>
                  <a:schemeClr val="dk1"/>
                </a:solidFill>
                <a:highlight>
                  <a:srgbClr val="FFFFFF"/>
                </a:highlight>
              </a:rPr>
              <a:t>SparkContext(</a:t>
            </a:r>
            <a:r>
              <a:rPr b="1" lang="en-GB" sz="1100">
                <a:solidFill>
                  <a:srgbClr val="008000"/>
                </a:solidFill>
                <a:highlight>
                  <a:srgbClr val="FFFFFF"/>
                </a:highlight>
              </a:rPr>
              <a:t>"local[*]"</a:t>
            </a:r>
            <a:r>
              <a:rPr lang="en-GB" sz="1100">
                <a:solidFill>
                  <a:schemeClr val="dk1"/>
                </a:solidFill>
                <a:highlight>
                  <a:srgbClr val="FFFFFF"/>
                </a:highlight>
              </a:rPr>
              <a:t>, </a:t>
            </a:r>
            <a:r>
              <a:rPr b="1" lang="en-GB" sz="1100">
                <a:solidFill>
                  <a:srgbClr val="008000"/>
                </a:solidFill>
                <a:highlight>
                  <a:srgbClr val="FFFFFF"/>
                </a:highlight>
              </a:rPr>
              <a:t>"MostPopularHeroGraphCtx"</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i="1" lang="en-GB" sz="1100">
                <a:solidFill>
                  <a:srgbClr val="808080"/>
                </a:solidFill>
                <a:highlight>
                  <a:srgbClr val="FFFFFF"/>
                </a:highlight>
              </a:rPr>
              <a:t>// vertices</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names = sc.textFile(</a:t>
            </a:r>
            <a:r>
              <a:rPr b="1" lang="en-GB" sz="1100">
                <a:solidFill>
                  <a:srgbClr val="008000"/>
                </a:solidFill>
                <a:highlight>
                  <a:srgbClr val="FFFFFF"/>
                </a:highlight>
              </a:rPr>
              <a:t>"Marvel-names.txt"</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vertices = names.flatMap(</a:t>
            </a:r>
            <a:r>
              <a:rPr i="1" lang="en-GB" sz="1100">
                <a:solidFill>
                  <a:schemeClr val="dk1"/>
                </a:solidFill>
                <a:highlight>
                  <a:srgbClr val="FFFFFF"/>
                </a:highlight>
              </a:rPr>
              <a:t>parseNames</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i="1" lang="en-GB" sz="1100">
                <a:solidFill>
                  <a:srgbClr val="808080"/>
                </a:solidFill>
                <a:highlight>
                  <a:srgbClr val="FFFFFF"/>
                </a:highlight>
              </a:rPr>
              <a:t>// edges</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lines = sc.textFile(</a:t>
            </a:r>
            <a:r>
              <a:rPr b="1" lang="en-GB" sz="1100">
                <a:solidFill>
                  <a:srgbClr val="008000"/>
                </a:solidFill>
                <a:highlight>
                  <a:srgbClr val="FFFFFF"/>
                </a:highlight>
              </a:rPr>
              <a:t>"Marvel-graph.txt"</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edges = lines.flatMap(</a:t>
            </a:r>
            <a:r>
              <a:rPr i="1" lang="en-GB" sz="1100">
                <a:solidFill>
                  <a:schemeClr val="dk1"/>
                </a:solidFill>
                <a:highlight>
                  <a:srgbClr val="FFFFFF"/>
                </a:highlight>
              </a:rPr>
              <a:t>makeEdges</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 </a:t>
            </a:r>
            <a:r>
              <a:rPr i="1" lang="en-GB" sz="1100">
                <a:solidFill>
                  <a:srgbClr val="808080"/>
                </a:solidFill>
                <a:highlight>
                  <a:srgbClr val="FFFFFF"/>
                </a:highlight>
              </a:rPr>
              <a:t>// graph</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default = </a:t>
            </a:r>
            <a:r>
              <a:rPr b="1" lang="en-GB" sz="1100">
                <a:solidFill>
                  <a:srgbClr val="008000"/>
                </a:solidFill>
                <a:highlight>
                  <a:srgbClr val="FFFFFF"/>
                </a:highlight>
              </a:rPr>
              <a:t>"Nobody"</a:t>
            </a:r>
          </a:p>
          <a:p>
            <a:pPr lvl="0" rtl="0">
              <a:lnSpc>
                <a:spcPct val="100000"/>
              </a:lnSpc>
              <a:spcBef>
                <a:spcPts val="0"/>
              </a:spcBef>
              <a:spcAft>
                <a:spcPts val="0"/>
              </a:spcAft>
              <a:buClr>
                <a:schemeClr val="dk1"/>
              </a:buClr>
              <a:buSzPct val="100000"/>
              <a:buFont typeface="Arial"/>
              <a:buNone/>
            </a:pPr>
            <a:r>
              <a:rPr b="1" lang="en-GB" sz="1100">
                <a:solidFill>
                  <a:srgbClr val="008000"/>
                </a:solidFill>
                <a:highlight>
                  <a:srgbClr val="FFFFFF"/>
                </a:highlight>
              </a:rPr>
              <a:t> </a:t>
            </a:r>
            <a:r>
              <a:rPr b="1" lang="en-GB" sz="1100">
                <a:solidFill>
                  <a:srgbClr val="000080"/>
                </a:solidFill>
                <a:highlight>
                  <a:srgbClr val="FFFFFF"/>
                </a:highlight>
              </a:rPr>
              <a:t>val </a:t>
            </a:r>
            <a:r>
              <a:rPr lang="en-GB" sz="1100">
                <a:solidFill>
                  <a:schemeClr val="dk1"/>
                </a:solidFill>
                <a:highlight>
                  <a:srgbClr val="FFFFFF"/>
                </a:highlight>
              </a:rPr>
              <a:t>graph = </a:t>
            </a:r>
            <a:r>
              <a:rPr i="1" lang="en-GB" sz="1100">
                <a:solidFill>
                  <a:schemeClr val="dk1"/>
                </a:solidFill>
                <a:highlight>
                  <a:srgbClr val="FFFFFF"/>
                </a:highlight>
              </a:rPr>
              <a:t>Graph</a:t>
            </a:r>
            <a:r>
              <a:rPr lang="en-GB" sz="1100">
                <a:solidFill>
                  <a:schemeClr val="dk1"/>
                </a:solidFill>
                <a:highlight>
                  <a:srgbClr val="FFFFFF"/>
                </a:highlight>
              </a:rPr>
              <a:t>(vertices, edges, default).cache()</a:t>
            </a:r>
          </a:p>
          <a:p>
            <a:pPr lvl="0" rtl="0">
              <a:lnSpc>
                <a:spcPct val="100000"/>
              </a:lnSpc>
              <a:spcBef>
                <a:spcPts val="0"/>
              </a:spcBef>
              <a:spcAft>
                <a:spcPts val="0"/>
              </a:spcAft>
              <a:buNone/>
            </a:pPr>
            <a:r>
              <a:t/>
            </a:r>
            <a:endParaRPr b="1" sz="1000">
              <a:solidFill>
                <a:srgbClr val="000080"/>
              </a:solidFill>
              <a:highlight>
                <a:srgbClr val="FFFFFF"/>
              </a:highlight>
            </a:endParaRPr>
          </a:p>
          <a:p>
            <a:pPr lvl="0" rtl="0">
              <a:lnSpc>
                <a:spcPct val="100000"/>
              </a:lnSpc>
              <a:spcBef>
                <a:spcPts val="0"/>
              </a:spcBef>
              <a:spcAft>
                <a:spcPts val="0"/>
              </a:spcAft>
              <a:buNone/>
            </a:pPr>
            <a:r>
              <a:rPr b="1" lang="en-GB" sz="1000">
                <a:solidFill>
                  <a:srgbClr val="000080"/>
                </a:solidFill>
                <a:highlight>
                  <a:srgbClr val="FFFFFF"/>
                </a:highlight>
              </a:rPr>
              <a:t>...</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0" y="140225"/>
            <a:ext cx="8520600" cy="572700"/>
          </a:xfrm>
          <a:prstGeom prst="rect">
            <a:avLst/>
          </a:prstGeom>
        </p:spPr>
        <p:txBody>
          <a:bodyPr anchorCtr="0" anchor="t" bIns="91425" lIns="91425" rIns="91425" tIns="91425">
            <a:noAutofit/>
          </a:bodyPr>
          <a:lstStyle/>
          <a:p>
            <a:pPr lvl="0" rtl="0">
              <a:spcBef>
                <a:spcPts val="0"/>
              </a:spcBef>
              <a:buNone/>
            </a:pPr>
            <a:r>
              <a:rPr lang="en-GB"/>
              <a:t>4. Policz stopień oddalenia (odległość) pomiędzy SpiderManem i ADAM-em (</a:t>
            </a:r>
            <a:r>
              <a:rPr b="1" lang="en-GB"/>
              <a:t>GraphX + Pregel API</a:t>
            </a:r>
            <a:r>
              <a:rPr lang="en-GB"/>
              <a:t>)</a:t>
            </a:r>
          </a:p>
        </p:txBody>
      </p:sp>
      <p:sp>
        <p:nvSpPr>
          <p:cNvPr id="406" name="Shape 406"/>
          <p:cNvSpPr txBox="1"/>
          <p:nvPr>
            <p:ph idx="1" type="body"/>
          </p:nvPr>
        </p:nvSpPr>
        <p:spPr>
          <a:xfrm>
            <a:off x="311700" y="1076275"/>
            <a:ext cx="8471100" cy="26640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val </a:t>
            </a:r>
            <a:r>
              <a:rPr lang="en-GB" sz="1000">
                <a:solidFill>
                  <a:schemeClr val="dk1"/>
                </a:solidFill>
                <a:highlight>
                  <a:srgbClr val="FFFFFF"/>
                </a:highlight>
              </a:rPr>
              <a:t>initialGraph = graph.mapVertices((id, _) =&gt; </a:t>
            </a:r>
            <a:r>
              <a:rPr b="1" lang="en-GB" sz="1000">
                <a:solidFill>
                  <a:srgbClr val="000080"/>
                </a:solidFill>
                <a:highlight>
                  <a:srgbClr val="FFFFFF"/>
                </a:highlight>
              </a:rPr>
              <a:t>if </a:t>
            </a:r>
            <a:r>
              <a:rPr lang="en-GB" sz="1000">
                <a:solidFill>
                  <a:schemeClr val="dk1"/>
                </a:solidFill>
                <a:highlight>
                  <a:srgbClr val="FFFFFF"/>
                </a:highlight>
              </a:rPr>
              <a:t>(id == root) </a:t>
            </a:r>
            <a:r>
              <a:rPr lang="en-GB" sz="1000">
                <a:solidFill>
                  <a:srgbClr val="0000FF"/>
                </a:solidFill>
                <a:highlight>
                  <a:srgbClr val="FFFFFF"/>
                </a:highlight>
              </a:rPr>
              <a:t>0.0 </a:t>
            </a:r>
            <a:r>
              <a:rPr b="1" lang="en-GB" sz="1000">
                <a:solidFill>
                  <a:srgbClr val="000080"/>
                </a:solidFill>
                <a:highlight>
                  <a:srgbClr val="FFFFFF"/>
                </a:highlight>
              </a:rPr>
              <a:t>else </a:t>
            </a:r>
            <a:r>
              <a:rPr lang="en-GB" sz="1000">
                <a:solidFill>
                  <a:schemeClr val="dk1"/>
                </a:solidFill>
                <a:highlight>
                  <a:srgbClr val="FFFFFF"/>
                </a:highlight>
              </a:rPr>
              <a:t>Double.</a:t>
            </a:r>
            <a:r>
              <a:rPr i="1" lang="en-GB" sz="1000">
                <a:solidFill>
                  <a:srgbClr val="660E7A"/>
                </a:solidFill>
                <a:highlight>
                  <a:srgbClr val="FFFFFF"/>
                </a:highlight>
              </a:rPr>
              <a:t>PositiveInfinity</a:t>
            </a:r>
            <a:r>
              <a:rPr lang="en-GB" sz="1000">
                <a:solidFill>
                  <a:schemeClr val="dk1"/>
                </a:solidFill>
                <a:highlight>
                  <a:srgbClr val="FFFFFF"/>
                </a:highlight>
              </a:rPr>
              <a:t>)</a:t>
            </a:r>
          </a:p>
          <a:p>
            <a:pPr lvl="0" rtl="0">
              <a:lnSpc>
                <a:spcPct val="100000"/>
              </a:lnSpc>
              <a:spcBef>
                <a:spcPts val="0"/>
              </a:spcBef>
              <a:spcAft>
                <a:spcPts val="0"/>
              </a:spcAft>
              <a:buNone/>
            </a:pPr>
            <a:r>
              <a:t/>
            </a:r>
            <a:endParaRPr b="1" sz="1000">
              <a:solidFill>
                <a:srgbClr val="000080"/>
              </a:solidFill>
              <a:highlight>
                <a:srgbClr val="FFFFFF"/>
              </a:highlight>
            </a:endParaRP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pregel algorithm</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pregel sends initial message of PositiveInfinity to every vertex and we set up 10 iterations</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b="1" i="1" lang="en-GB" sz="1000">
                <a:solidFill>
                  <a:srgbClr val="0073BF"/>
                </a:solidFill>
                <a:highlight>
                  <a:srgbClr val="FFFFFF"/>
                </a:highlight>
              </a:rPr>
              <a:t>TODO --- correct pregel arguments</a:t>
            </a:r>
          </a:p>
          <a:p>
            <a:pPr lvl="0" rtl="0">
              <a:lnSpc>
                <a:spcPct val="100000"/>
              </a:lnSpc>
              <a:spcBef>
                <a:spcPts val="0"/>
              </a:spcBef>
              <a:spcAft>
                <a:spcPts val="0"/>
              </a:spcAft>
              <a:buClr>
                <a:schemeClr val="dk1"/>
              </a:buClr>
              <a:buSzPct val="110000"/>
              <a:buFont typeface="Arial"/>
              <a:buNone/>
            </a:pPr>
            <a:r>
              <a:rPr b="1" lang="en-GB" sz="1000">
                <a:solidFill>
                  <a:srgbClr val="000080"/>
                </a:solidFill>
                <a:highlight>
                  <a:srgbClr val="FFFFFF"/>
                </a:highlight>
              </a:rPr>
              <a:t>val </a:t>
            </a:r>
            <a:r>
              <a:rPr lang="en-GB" sz="1000">
                <a:solidFill>
                  <a:schemeClr val="dk1"/>
                </a:solidFill>
                <a:highlight>
                  <a:srgbClr val="FFFFFF"/>
                </a:highlight>
              </a:rPr>
              <a:t>bfs = initialGraph.pregel(Double.</a:t>
            </a:r>
            <a:r>
              <a:rPr i="1" lang="en-GB" sz="1000">
                <a:solidFill>
                  <a:srgbClr val="660E7A"/>
                </a:solidFill>
                <a:highlight>
                  <a:srgbClr val="FFFFFF"/>
                </a:highlight>
              </a:rPr>
              <a:t>PositiveInfinity</a:t>
            </a:r>
            <a:r>
              <a:rPr lang="en-GB" sz="1000">
                <a:solidFill>
                  <a:schemeClr val="dk1"/>
                </a:solidFill>
                <a:highlight>
                  <a:srgbClr val="FFFFFF"/>
                </a:highlight>
              </a:rPr>
              <a:t>, </a:t>
            </a:r>
            <a:r>
              <a:rPr lang="en-GB" sz="1000">
                <a:solidFill>
                  <a:srgbClr val="0000FF"/>
                </a:solidFill>
                <a:highlight>
                  <a:srgbClr val="FFFFFF"/>
                </a:highlight>
              </a:rPr>
              <a:t>10</a:t>
            </a:r>
            <a:r>
              <a:rPr lang="en-GB" sz="1000">
                <a:solidFill>
                  <a:schemeClr val="dk1"/>
                </a:solidFill>
                <a:highlight>
                  <a:srgbClr val="FFFFFF"/>
                </a:highlight>
              </a:rPr>
              <a:t>) (</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i="1" lang="en-GB" sz="1000">
                <a:solidFill>
                  <a:srgbClr val="808080"/>
                </a:solidFill>
                <a:highlight>
                  <a:srgbClr val="FFFFFF"/>
                </a:highlight>
              </a:rPr>
              <a:t>// program for vertex - it has to preserve the shortest distance between incoming message and current attribute</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lang="en-GB" sz="1000">
                <a:solidFill>
                  <a:schemeClr val="dk1"/>
                </a:solidFill>
                <a:highlight>
                  <a:srgbClr val="FFFFFF"/>
                </a:highlight>
              </a:rPr>
              <a:t>(id, attr, msg) =&gt; attr,</a:t>
            </a:r>
          </a:p>
          <a:p>
            <a:pPr lvl="0" rt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i="1" lang="en-GB" sz="1000">
                <a:solidFill>
                  <a:srgbClr val="808080"/>
                </a:solidFill>
                <a:highlight>
                  <a:srgbClr val="FFFFFF"/>
                </a:highlight>
              </a:rPr>
              <a:t>// send message function - propagates out to all neighbours every iteration</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lang="en-GB" sz="1000">
                <a:solidFill>
                  <a:schemeClr val="dk1"/>
                </a:solidFill>
                <a:highlight>
                  <a:srgbClr val="FFFFFF"/>
                </a:highlight>
              </a:rPr>
              <a:t>triplet =&gt; </a:t>
            </a:r>
            <a:r>
              <a:rPr i="1" lang="en-GB" sz="1000">
                <a:solidFill>
                  <a:srgbClr val="660E7A"/>
                </a:solidFill>
                <a:highlight>
                  <a:srgbClr val="FFFFFF"/>
                </a:highlight>
              </a:rPr>
              <a:t>Iterator</a:t>
            </a:r>
            <a:r>
              <a:rPr lang="en-GB" sz="1000">
                <a:solidFill>
                  <a:schemeClr val="dk1"/>
                </a:solidFill>
                <a:highlight>
                  <a:srgbClr val="FFFFFF"/>
                </a:highlight>
              </a:rPr>
              <a:t>.</a:t>
            </a:r>
            <a:r>
              <a:rPr i="1" lang="en-GB" sz="1000">
                <a:solidFill>
                  <a:srgbClr val="660E7A"/>
                </a:solidFill>
                <a:highlight>
                  <a:srgbClr val="FFFFFF"/>
                </a:highlight>
              </a:rPr>
              <a:t>empty</a:t>
            </a:r>
            <a:r>
              <a:rPr lang="en-GB" sz="1000">
                <a:solidFill>
                  <a:schemeClr val="dk1"/>
                </a:solidFill>
                <a:highlight>
                  <a:srgbClr val="FFFFFF"/>
                </a:highlight>
              </a:rPr>
              <a:t>,</a:t>
            </a:r>
          </a:p>
          <a:p>
            <a:pPr lvl="0" rtl="0">
              <a:lnSpc>
                <a:spcPct val="100000"/>
              </a:lnSpc>
              <a:spcBef>
                <a:spcPts val="0"/>
              </a:spcBef>
              <a:spcAft>
                <a:spcPts val="0"/>
              </a:spcAft>
              <a:buClr>
                <a:schemeClr val="dk1"/>
              </a:buClr>
              <a:buSzPct val="110000"/>
              <a:buFont typeface="Arial"/>
              <a:buNone/>
            </a:pPr>
            <a:r>
              <a:t/>
            </a:r>
            <a:endParaRPr sz="1000">
              <a:solidFill>
                <a:schemeClr val="dk1"/>
              </a:solidFill>
              <a:highlight>
                <a:srgbClr val="FFFFFF"/>
              </a:highlight>
            </a:endParaRP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 </a:t>
            </a:r>
            <a:r>
              <a:rPr i="1" lang="en-GB" sz="1000">
                <a:solidFill>
                  <a:srgbClr val="808080"/>
                </a:solidFill>
                <a:highlight>
                  <a:srgbClr val="FFFFFF"/>
                </a:highlight>
              </a:rPr>
              <a:t>// reduce operation - preserving minimum of messages received by vertex if it received more than one in each iteration</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lang="en-GB" sz="1000">
                <a:solidFill>
                  <a:schemeClr val="dk1"/>
                </a:solidFill>
                <a:highlight>
                  <a:srgbClr val="FFFFFF"/>
                </a:highlight>
              </a:rPr>
              <a:t>(a, b) =&gt; a</a:t>
            </a:r>
          </a:p>
          <a:p>
            <a:pPr lvl="0" rtl="0">
              <a:lnSpc>
                <a:spcPct val="100000"/>
              </a:lnSpc>
              <a:spcBef>
                <a:spcPts val="0"/>
              </a:spcBef>
              <a:spcAft>
                <a:spcPts val="0"/>
              </a:spcAft>
              <a:buClr>
                <a:schemeClr val="dk1"/>
              </a:buClr>
              <a:buSzPct val="110000"/>
              <a:buFont typeface="Arial"/>
              <a:buNone/>
            </a:pPr>
            <a:r>
              <a:rPr lang="en-GB" sz="1000">
                <a:solidFill>
                  <a:schemeClr val="dk1"/>
                </a:solidFill>
                <a:highlight>
                  <a:srgbClr val="FFFFFF"/>
                </a:highlight>
              </a:rPr>
              <a:t>)</a:t>
            </a:r>
          </a:p>
          <a:p>
            <a:pPr lvl="0" rtl="0">
              <a:lnSpc>
                <a:spcPct val="100000"/>
              </a:lnSpc>
              <a:spcBef>
                <a:spcPts val="0"/>
              </a:spcBef>
              <a:spcAft>
                <a:spcPts val="0"/>
              </a:spcAft>
              <a:buClr>
                <a:schemeClr val="dk1"/>
              </a:buClr>
              <a:buSzPct val="110000"/>
              <a:buFont typeface="Arial"/>
              <a:buNone/>
            </a:pPr>
            <a:r>
              <a:rPr i="1" lang="en-GB" sz="1000">
                <a:solidFill>
                  <a:srgbClr val="808080"/>
                </a:solidFill>
                <a:highlight>
                  <a:srgbClr val="FFFFFF"/>
                </a:highlight>
              </a:rPr>
              <a:t>// </a:t>
            </a:r>
            <a:r>
              <a:rPr b="1" i="1" lang="en-GB" sz="1000">
                <a:solidFill>
                  <a:srgbClr val="0073BF"/>
                </a:solidFill>
                <a:highlight>
                  <a:srgbClr val="FFFFFF"/>
                </a:highlight>
              </a:rPr>
              <a:t>TODO ^^^ correct pregel arguments</a:t>
            </a:r>
          </a:p>
          <a:p>
            <a:pPr lvl="0" rtl="0">
              <a:lnSpc>
                <a:spcPct val="100000"/>
              </a:lnSpc>
              <a:spcBef>
                <a:spcPts val="0"/>
              </a:spcBef>
              <a:spcAft>
                <a:spcPts val="0"/>
              </a:spcAft>
              <a:buNone/>
            </a:pPr>
            <a:r>
              <a:t/>
            </a:r>
            <a:endParaRPr b="1" sz="1000">
              <a:solidFill>
                <a:srgbClr val="000080"/>
              </a:solidFill>
              <a:highlight>
                <a:srgbClr val="FFFFFF"/>
              </a:highlight>
            </a:endParaRPr>
          </a:p>
        </p:txBody>
      </p:sp>
      <p:sp>
        <p:nvSpPr>
          <p:cNvPr id="407" name="Shape 407"/>
          <p:cNvSpPr txBox="1"/>
          <p:nvPr>
            <p:ph idx="1" type="body"/>
          </p:nvPr>
        </p:nvSpPr>
        <p:spPr>
          <a:xfrm>
            <a:off x="396950" y="3740275"/>
            <a:ext cx="8385900" cy="14031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get top 10 results</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bfs.vertices.join(vertices).take(</a:t>
            </a:r>
            <a:r>
              <a:rPr lang="en-GB" sz="1100">
                <a:solidFill>
                  <a:srgbClr val="0000FF"/>
                </a:solidFill>
                <a:highlight>
                  <a:srgbClr val="FFFFFF"/>
                </a:highlight>
              </a:rPr>
              <a:t>10</a:t>
            </a:r>
            <a:r>
              <a:rPr lang="en-GB" sz="1100">
                <a:solidFill>
                  <a:schemeClr val="dk1"/>
                </a:solidFill>
                <a:highlight>
                  <a:srgbClr val="FFFFFF"/>
                </a:highlight>
              </a:rPr>
              <a:t>).foreach(</a:t>
            </a:r>
            <a:r>
              <a:rPr i="1" lang="en-GB" sz="1100">
                <a:solidFill>
                  <a:schemeClr val="dk1"/>
                </a:solidFill>
                <a:highlight>
                  <a:srgbClr val="FFFFFF"/>
                </a:highlight>
              </a:rPr>
              <a:t>println</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i="1" lang="en-GB" sz="1100">
                <a:solidFill>
                  <a:srgbClr val="808080"/>
                </a:solidFill>
                <a:highlight>
                  <a:srgbClr val="FFFFFF"/>
                </a:highlight>
              </a:rPr>
              <a:t>// like in previous exercise SpiderMan to Adam</a:t>
            </a:r>
          </a:p>
          <a:p>
            <a:pPr lvl="0" rtl="0">
              <a:lnSpc>
                <a:spcPct val="100000"/>
              </a:lnSpc>
              <a:spcBef>
                <a:spcPts val="0"/>
              </a:spcBef>
              <a:spcAft>
                <a:spcPts val="0"/>
              </a:spcAft>
              <a:buClr>
                <a:schemeClr val="dk1"/>
              </a:buClr>
              <a:buSzPct val="100000"/>
              <a:buFont typeface="Arial"/>
              <a:buNone/>
            </a:pPr>
            <a:r>
              <a:rPr i="1" lang="en-GB" sz="1100">
                <a:solidFill>
                  <a:schemeClr val="dk1"/>
                </a:solidFill>
                <a:highlight>
                  <a:srgbClr val="FFFFFF"/>
                </a:highlight>
              </a:rPr>
              <a:t>println</a:t>
            </a:r>
            <a:r>
              <a:rPr lang="en-GB" sz="1100">
                <a:solidFill>
                  <a:schemeClr val="dk1"/>
                </a:solidFill>
                <a:highlight>
                  <a:srgbClr val="FFFFFF"/>
                </a:highlight>
              </a:rPr>
              <a:t>(</a:t>
            </a:r>
            <a:r>
              <a:rPr b="1" lang="en-GB" sz="1100">
                <a:solidFill>
                  <a:srgbClr val="008000"/>
                </a:solidFill>
                <a:highlight>
                  <a:srgbClr val="FFFFFF"/>
                </a:highlight>
              </a:rPr>
              <a:t>"</a:t>
            </a:r>
            <a:r>
              <a:rPr b="1" lang="en-GB" sz="1100">
                <a:solidFill>
                  <a:srgbClr val="000080"/>
                </a:solidFill>
                <a:highlight>
                  <a:srgbClr val="FFFFFF"/>
                </a:highlight>
              </a:rPr>
              <a:t>\n\n</a:t>
            </a:r>
            <a:r>
              <a:rPr b="1" lang="en-GB" sz="1100">
                <a:solidFill>
                  <a:srgbClr val="008000"/>
                </a:solidFill>
                <a:highlight>
                  <a:srgbClr val="FFFFFF"/>
                </a:highlight>
              </a:rPr>
              <a:t>Degrees from SpiderMan to ADAM"</a:t>
            </a:r>
            <a:r>
              <a:rPr lang="en-GB" sz="1100">
                <a:solidFill>
                  <a:schemeClr val="dk1"/>
                </a:solidFill>
                <a:highlight>
                  <a:srgbClr val="FFFFFF"/>
                </a:highlight>
              </a:rPr>
              <a:t>)</a:t>
            </a:r>
          </a:p>
          <a:p>
            <a:pPr lvl="0" rtl="0">
              <a:lnSpc>
                <a:spcPct val="100000"/>
              </a:lnSpc>
              <a:spcBef>
                <a:spcPts val="0"/>
              </a:spcBef>
              <a:spcAft>
                <a:spcPts val="0"/>
              </a:spcAft>
              <a:buClr>
                <a:schemeClr val="dk1"/>
              </a:buClr>
              <a:buSzPct val="100000"/>
              <a:buFont typeface="Arial"/>
              <a:buNone/>
            </a:pPr>
            <a:r>
              <a:rPr lang="en-GB" sz="1100">
                <a:solidFill>
                  <a:schemeClr val="dk1"/>
                </a:solidFill>
                <a:highlight>
                  <a:srgbClr val="FFFFFF"/>
                </a:highlight>
              </a:rPr>
              <a:t>bfs.vertices.filter(x =&gt; x._1 == </a:t>
            </a:r>
            <a:r>
              <a:rPr lang="en-GB" sz="1100">
                <a:solidFill>
                  <a:srgbClr val="0000FF"/>
                </a:solidFill>
                <a:highlight>
                  <a:srgbClr val="FFFFFF"/>
                </a:highlight>
              </a:rPr>
              <a:t>14</a:t>
            </a:r>
            <a:r>
              <a:rPr lang="en-GB" sz="1100">
                <a:solidFill>
                  <a:schemeClr val="dk1"/>
                </a:solidFill>
                <a:highlight>
                  <a:srgbClr val="FFFFFF"/>
                </a:highlight>
              </a:rPr>
              <a:t>).collect.foreach(</a:t>
            </a:r>
            <a:r>
              <a:rPr i="1" lang="en-GB" sz="1100">
                <a:solidFill>
                  <a:schemeClr val="dk1"/>
                </a:solidFill>
                <a:highlight>
                  <a:srgbClr val="FFFFFF"/>
                </a:highlight>
              </a:rPr>
              <a:t>println</a:t>
            </a:r>
            <a:r>
              <a:rPr lang="en-GB" sz="1100">
                <a:solidFill>
                  <a:schemeClr val="dk1"/>
                </a:solidFill>
                <a:highlight>
                  <a:srgbClr val="FFFFFF"/>
                </a:highlight>
              </a:rPr>
              <a:t>)</a:t>
            </a:r>
          </a:p>
          <a:p>
            <a:pPr lvl="0" rtl="0">
              <a:lnSpc>
                <a:spcPct val="100000"/>
              </a:lnSpc>
              <a:spcBef>
                <a:spcPts val="0"/>
              </a:spcBef>
              <a:spcAft>
                <a:spcPts val="0"/>
              </a:spcAft>
              <a:buNone/>
            </a:pPr>
            <a:r>
              <a:t/>
            </a:r>
            <a:endParaRPr b="1" sz="1100">
              <a:solidFill>
                <a:srgbClr val="000080"/>
              </a:solidFill>
              <a:highlight>
                <a:srgbClr val="FFFFFF"/>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71875"/>
            <a:ext cx="8520600" cy="572700"/>
          </a:xfrm>
          <a:prstGeom prst="rect">
            <a:avLst/>
          </a:prstGeom>
        </p:spPr>
        <p:txBody>
          <a:bodyPr anchorCtr="0" anchor="t" bIns="91425" lIns="91425" rIns="91425" tIns="91425">
            <a:noAutofit/>
          </a:bodyPr>
          <a:lstStyle/>
          <a:p>
            <a:pPr lvl="0">
              <a:spcBef>
                <a:spcPts val="0"/>
              </a:spcBef>
              <a:buNone/>
            </a:pPr>
            <a:r>
              <a:rPr lang="en-GB"/>
              <a:t>Przykłady funkcji specjalizowanych z biblioteki GraphX</a:t>
            </a:r>
          </a:p>
        </p:txBody>
      </p:sp>
      <p:sp>
        <p:nvSpPr>
          <p:cNvPr id="413" name="Shape 413"/>
          <p:cNvSpPr txBox="1"/>
          <p:nvPr>
            <p:ph idx="1" type="body"/>
          </p:nvPr>
        </p:nvSpPr>
        <p:spPr>
          <a:xfrm>
            <a:off x="311700" y="154192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GB"/>
              <a:t>Użyjemy do naszego grafu dwóch funkcji:</a:t>
            </a:r>
          </a:p>
          <a:p>
            <a:pPr lvl="0">
              <a:lnSpc>
                <a:spcPct val="100000"/>
              </a:lnSpc>
              <a:spcBef>
                <a:spcPts val="0"/>
              </a:spcBef>
              <a:spcAft>
                <a:spcPts val="0"/>
              </a:spcAft>
              <a:buNone/>
            </a:pPr>
            <a:r>
              <a:rPr lang="en-GB"/>
              <a:t>pageRank() oraz triangleCount()</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sc = </a:t>
            </a:r>
            <a:r>
              <a:rPr b="1" lang="en-GB" sz="900">
                <a:solidFill>
                  <a:srgbClr val="000080"/>
                </a:solidFill>
                <a:highlight>
                  <a:srgbClr val="FFFFFF"/>
                </a:highlight>
              </a:rPr>
              <a:t>new </a:t>
            </a:r>
            <a:r>
              <a:rPr lang="en-GB" sz="900">
                <a:solidFill>
                  <a:schemeClr val="dk1"/>
                </a:solidFill>
                <a:highlight>
                  <a:srgbClr val="FFFFFF"/>
                </a:highlight>
              </a:rPr>
              <a:t>SparkContext(</a:t>
            </a:r>
            <a:r>
              <a:rPr b="1" lang="en-GB" sz="900">
                <a:solidFill>
                  <a:srgbClr val="008000"/>
                </a:solidFill>
                <a:highlight>
                  <a:srgbClr val="FFFFFF"/>
                </a:highlight>
              </a:rPr>
              <a:t>"local[*]"</a:t>
            </a:r>
            <a:r>
              <a:rPr lang="en-GB" sz="900">
                <a:solidFill>
                  <a:schemeClr val="dk1"/>
                </a:solidFill>
                <a:highlight>
                  <a:srgbClr val="FFFFFF"/>
                </a:highlight>
              </a:rPr>
              <a:t>, </a:t>
            </a:r>
            <a:r>
              <a:rPr b="1" lang="en-GB" sz="900">
                <a:solidFill>
                  <a:srgbClr val="008000"/>
                </a:solidFill>
                <a:highlight>
                  <a:srgbClr val="FFFFFF"/>
                </a:highlight>
              </a:rPr>
              <a:t>"MostPopularHeroGraphCtx"</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vertices</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names = sc.textFile(</a:t>
            </a:r>
            <a:r>
              <a:rPr b="1" lang="en-GB" sz="900">
                <a:solidFill>
                  <a:srgbClr val="008000"/>
                </a:solidFill>
                <a:highlight>
                  <a:srgbClr val="FFFFFF"/>
                </a:highlight>
              </a:rPr>
              <a:t>"Marvel-names.txt"</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vertices = names.flatMap(</a:t>
            </a:r>
            <a:r>
              <a:rPr i="1" lang="en-GB" sz="900">
                <a:solidFill>
                  <a:schemeClr val="dk1"/>
                </a:solidFill>
                <a:highlight>
                  <a:srgbClr val="FFFFFF"/>
                </a:highlight>
              </a:rPr>
              <a:t>parseNames</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edges</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lines = sc.textFile(</a:t>
            </a:r>
            <a:r>
              <a:rPr b="1" lang="en-GB" sz="900">
                <a:solidFill>
                  <a:srgbClr val="008000"/>
                </a:solidFill>
                <a:highlight>
                  <a:srgbClr val="FFFFFF"/>
                </a:highlight>
              </a:rPr>
              <a:t>"Marvel-graph.txt"</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edges = lines.flatMap(</a:t>
            </a:r>
            <a:r>
              <a:rPr i="1" lang="en-GB" sz="900">
                <a:solidFill>
                  <a:schemeClr val="dk1"/>
                </a:solidFill>
                <a:highlight>
                  <a:srgbClr val="FFFFFF"/>
                </a:highlight>
              </a:rPr>
              <a:t>makeEdges</a:t>
            </a:r>
            <a:r>
              <a:rPr lang="en-GB" sz="900">
                <a:solidFill>
                  <a:schemeClr val="dk1"/>
                </a:solidFill>
                <a:highlight>
                  <a:srgbClr val="FFFFFF"/>
                </a:highlight>
              </a:rPr>
              <a:t>)</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graph</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default = </a:t>
            </a:r>
            <a:r>
              <a:rPr b="1" lang="en-GB" sz="900">
                <a:solidFill>
                  <a:srgbClr val="008000"/>
                </a:solidFill>
                <a:highlight>
                  <a:srgbClr val="FFFFFF"/>
                </a:highlight>
              </a:rPr>
              <a:t>"Nobody"</a:t>
            </a:r>
          </a:p>
          <a:p>
            <a:pPr lvl="0">
              <a:lnSpc>
                <a:spcPct val="100000"/>
              </a:lnSpc>
              <a:spcBef>
                <a:spcPts val="0"/>
              </a:spcBef>
              <a:spcAft>
                <a:spcPts val="0"/>
              </a:spcAft>
              <a:buClr>
                <a:schemeClr val="dk1"/>
              </a:buClr>
              <a:buSzPct val="122222"/>
              <a:buFont typeface="Arial"/>
              <a:buNone/>
            </a:pPr>
            <a:r>
              <a:rPr b="1" lang="en-GB" sz="900">
                <a:solidFill>
                  <a:srgbClr val="000080"/>
                </a:solidFill>
                <a:highlight>
                  <a:srgbClr val="FFFFFF"/>
                </a:highlight>
              </a:rPr>
              <a:t>val </a:t>
            </a:r>
            <a:r>
              <a:rPr lang="en-GB" sz="900">
                <a:solidFill>
                  <a:schemeClr val="dk1"/>
                </a:solidFill>
                <a:highlight>
                  <a:srgbClr val="FFFFFF"/>
                </a:highlight>
              </a:rPr>
              <a:t>graph = </a:t>
            </a:r>
            <a:r>
              <a:rPr i="1" lang="en-GB" sz="900">
                <a:solidFill>
                  <a:schemeClr val="dk1"/>
                </a:solidFill>
                <a:highlight>
                  <a:srgbClr val="FFFFFF"/>
                </a:highlight>
              </a:rPr>
              <a:t>Graph</a:t>
            </a:r>
            <a:r>
              <a:rPr lang="en-GB" sz="900">
                <a:solidFill>
                  <a:schemeClr val="dk1"/>
                </a:solidFill>
                <a:highlight>
                  <a:srgbClr val="FFFFFF"/>
                </a:highlight>
              </a:rPr>
              <a:t>(vertices, edges, default).cache()</a:t>
            </a:r>
          </a:p>
          <a:p>
            <a:pPr lvl="0">
              <a:lnSpc>
                <a:spcPct val="100000"/>
              </a:lnSpc>
              <a:spcBef>
                <a:spcPts val="0"/>
              </a:spcBef>
              <a:spcAft>
                <a:spcPts val="0"/>
              </a:spcAft>
              <a:buClr>
                <a:schemeClr val="dk1"/>
              </a:buClr>
              <a:buSzPct val="122222"/>
              <a:buFont typeface="Arial"/>
              <a:buNone/>
            </a:pPr>
            <a:r>
              <a:t/>
            </a:r>
            <a:endParaRPr sz="900">
              <a:solidFill>
                <a:schemeClr val="dk1"/>
              </a:solidFill>
              <a:highlight>
                <a:srgbClr val="FFFFFF"/>
              </a:highlight>
            </a:endParaRP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calculating PageRank</a:t>
            </a: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i="1" lang="en-GB" sz="900">
                <a:solidFill>
                  <a:srgbClr val="0073BF"/>
                </a:solidFill>
                <a:highlight>
                  <a:srgbClr val="FFFFFF"/>
                </a:highlight>
              </a:rPr>
              <a:t>TODO your code goes here</a:t>
            </a:r>
          </a:p>
          <a:p>
            <a:pPr lvl="0">
              <a:lnSpc>
                <a:spcPct val="100000"/>
              </a:lnSpc>
              <a:spcBef>
                <a:spcPts val="0"/>
              </a:spcBef>
              <a:spcAft>
                <a:spcPts val="0"/>
              </a:spcAft>
              <a:buClr>
                <a:schemeClr val="dk1"/>
              </a:buClr>
              <a:buSzPct val="122222"/>
              <a:buFont typeface="Arial"/>
              <a:buNone/>
            </a:pPr>
            <a:r>
              <a:t/>
            </a:r>
            <a:endParaRPr b="1" i="1" sz="900">
              <a:solidFill>
                <a:srgbClr val="0073BF"/>
              </a:solidFill>
              <a:highlight>
                <a:srgbClr val="FFFFFF"/>
              </a:highlight>
            </a:endParaRP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calcularing triangle count</a:t>
            </a:r>
          </a:p>
          <a:p>
            <a:pPr lvl="0">
              <a:lnSpc>
                <a:spcPct val="100000"/>
              </a:lnSpc>
              <a:spcBef>
                <a:spcPts val="0"/>
              </a:spcBef>
              <a:spcAft>
                <a:spcPts val="0"/>
              </a:spcAft>
              <a:buClr>
                <a:schemeClr val="dk1"/>
              </a:buClr>
              <a:buSzPct val="122222"/>
              <a:buFont typeface="Arial"/>
              <a:buNone/>
            </a:pPr>
            <a:r>
              <a:rPr i="1" lang="en-GB" sz="900">
                <a:solidFill>
                  <a:srgbClr val="808080"/>
                </a:solidFill>
                <a:highlight>
                  <a:srgbClr val="FFFFFF"/>
                </a:highlight>
              </a:rPr>
              <a:t>// </a:t>
            </a:r>
            <a:r>
              <a:rPr b="1" i="1" lang="en-GB" sz="900">
                <a:solidFill>
                  <a:srgbClr val="0073BF"/>
                </a:solidFill>
                <a:highlight>
                  <a:srgbClr val="FFFFFF"/>
                </a:highlight>
              </a:rPr>
              <a:t>TODO your code goes here</a:t>
            </a:r>
          </a:p>
          <a:p>
            <a:pPr lvl="0">
              <a:lnSpc>
                <a:spcPct val="100000"/>
              </a:lnSpc>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PageRank in GraphX</a:t>
            </a:r>
          </a:p>
        </p:txBody>
      </p:sp>
      <p:sp>
        <p:nvSpPr>
          <p:cNvPr id="419" name="Shape 419"/>
          <p:cNvSpPr txBox="1"/>
          <p:nvPr>
            <p:ph idx="1" type="body"/>
          </p:nvPr>
        </p:nvSpPr>
        <p:spPr>
          <a:xfrm>
            <a:off x="1426950" y="1152475"/>
            <a:ext cx="6290100" cy="3416400"/>
          </a:xfrm>
          <a:prstGeom prst="rect">
            <a:avLst/>
          </a:prstGeom>
          <a:solidFill>
            <a:srgbClr val="D9D9D9"/>
          </a:solidFill>
        </p:spPr>
        <p:txBody>
          <a:bodyPr anchorCtr="0" anchor="t" bIns="91425" lIns="91425" rIns="91425" tIns="91425">
            <a:noAutofit/>
          </a:bodyPr>
          <a:lstStyle/>
          <a:p>
            <a:pPr lvl="0" rtl="0">
              <a:lnSpc>
                <a:spcPct val="166666"/>
              </a:lnSpc>
              <a:spcBef>
                <a:spcPts val="0"/>
              </a:spcBef>
              <a:spcAft>
                <a:spcPts val="800"/>
              </a:spcAft>
              <a:buClr>
                <a:schemeClr val="dk1"/>
              </a:buClr>
              <a:buSzPct val="91666"/>
              <a:buFont typeface="Arial"/>
              <a:buNone/>
            </a:pPr>
            <a:r>
              <a:rPr i="1" lang="en-GB" sz="1200">
                <a:solidFill>
                  <a:srgbClr val="60A0B0"/>
                </a:solidFill>
                <a:latin typeface="Verdana"/>
                <a:ea typeface="Verdana"/>
                <a:cs typeface="Verdana"/>
                <a:sym typeface="Verdana"/>
              </a:rPr>
              <a:t>// Run PageRank</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ranks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graph</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pageRank</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0.0001</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vertices</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Join the ranks with the usernames</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users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textFile</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"data/graphx/users.txt"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line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fields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line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split</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toLong</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1</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ranksByUsername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users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join</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ranks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case</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id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rank</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rank</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p>
          <a:p>
            <a:pPr lvl="0" rtl="0">
              <a:spcBef>
                <a:spcPts val="0"/>
              </a:spcBef>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is Apache Spark?</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Requires a cluster manager and a distributed storage system</a:t>
            </a:r>
          </a:p>
          <a:p>
            <a:pPr indent="-228600" lvl="0" marL="457200" rtl="0">
              <a:spcBef>
                <a:spcPts val="0"/>
              </a:spcBef>
            </a:pPr>
            <a:r>
              <a:rPr lang="en-GB"/>
              <a:t>Cluster manager: Hadoop YARN, Apache Mesos ...</a:t>
            </a:r>
          </a:p>
          <a:p>
            <a:pPr indent="-228600" lvl="0" marL="457200" rtl="0">
              <a:spcBef>
                <a:spcPts val="0"/>
              </a:spcBef>
            </a:pPr>
            <a:r>
              <a:rPr lang="en-GB"/>
              <a:t>Distributed storage system: HDFS, Cassandra, Amazon S3 …</a:t>
            </a:r>
          </a:p>
          <a:p>
            <a:pPr indent="-228600" lvl="0" marL="457200" rtl="0">
              <a:spcBef>
                <a:spcPts val="0"/>
              </a:spcBef>
            </a:pPr>
            <a:r>
              <a:rPr lang="en-GB"/>
              <a:t>Supports pseudo-distributed local mode for development and testing: local file system and one executor per CPU core</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Triangle count - example</a:t>
            </a:r>
          </a:p>
        </p:txBody>
      </p:sp>
      <p:sp>
        <p:nvSpPr>
          <p:cNvPr id="425" name="Shape 425"/>
          <p:cNvSpPr txBox="1"/>
          <p:nvPr>
            <p:ph idx="1" type="body"/>
          </p:nvPr>
        </p:nvSpPr>
        <p:spPr>
          <a:xfrm>
            <a:off x="311700" y="1017725"/>
            <a:ext cx="8520600" cy="3990900"/>
          </a:xfrm>
          <a:prstGeom prst="rect">
            <a:avLst/>
          </a:prstGeom>
          <a:solidFill>
            <a:srgbClr val="B7B7B7"/>
          </a:solidFill>
        </p:spPr>
        <p:txBody>
          <a:bodyPr anchorCtr="0" anchor="t" bIns="91425" lIns="91425" rIns="91425" tIns="91425">
            <a:noAutofit/>
          </a:bodyPr>
          <a:lstStyle/>
          <a:p>
            <a:pPr lvl="0" rtl="0">
              <a:lnSpc>
                <a:spcPct val="166666"/>
              </a:lnSpc>
              <a:spcBef>
                <a:spcPts val="0"/>
              </a:spcBef>
              <a:spcAft>
                <a:spcPts val="800"/>
              </a:spcAft>
              <a:buClr>
                <a:schemeClr val="dk1"/>
              </a:buClr>
              <a:buSzPct val="91666"/>
              <a:buFont typeface="Arial"/>
              <a:buNone/>
            </a:pPr>
            <a:r>
              <a:rPr i="1" lang="en-GB" sz="1200">
                <a:solidFill>
                  <a:srgbClr val="60A0B0"/>
                </a:solidFill>
                <a:latin typeface="Verdana"/>
                <a:ea typeface="Verdana"/>
                <a:cs typeface="Verdana"/>
                <a:sym typeface="Verdana"/>
              </a:rPr>
              <a:t>// Load the edges in canonical order and partition the graph for triangle count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graph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E84B5"/>
                </a:solidFill>
                <a:latin typeface="Verdana"/>
                <a:ea typeface="Verdana"/>
                <a:cs typeface="Verdana"/>
                <a:sym typeface="Verdana"/>
              </a:rPr>
              <a:t>GraphLoader</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edgeListFile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4070A0"/>
                </a:solidFill>
                <a:latin typeface="Verdana"/>
                <a:ea typeface="Verdana"/>
                <a:cs typeface="Verdana"/>
                <a:sym typeface="Verdana"/>
              </a:rPr>
              <a:t>"data/graphx/followers.txt"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true</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partitionBy</a:t>
            </a:r>
            <a:r>
              <a:rPr lang="en-GB" sz="1200">
                <a:solidFill>
                  <a:srgbClr val="666666"/>
                </a:solidFill>
                <a:latin typeface="Verdana"/>
                <a:ea typeface="Verdana"/>
                <a:cs typeface="Verdana"/>
                <a:sym typeface="Verdana"/>
              </a:rPr>
              <a:t>(</a:t>
            </a:r>
            <a:r>
              <a:rPr b="1" lang="en-GB" sz="1200">
                <a:solidFill>
                  <a:srgbClr val="0E84B5"/>
                </a:solidFill>
                <a:latin typeface="Verdana"/>
                <a:ea typeface="Verdana"/>
                <a:cs typeface="Verdana"/>
                <a:sym typeface="Verdana"/>
              </a:rPr>
              <a:t>PartitionStrategy</a:t>
            </a:r>
            <a:r>
              <a:rPr lang="en-GB" sz="1200">
                <a:solidFill>
                  <a:srgbClr val="666666"/>
                </a:solidFill>
                <a:latin typeface="Verdana"/>
                <a:ea typeface="Verdana"/>
                <a:cs typeface="Verdana"/>
                <a:sym typeface="Verdana"/>
              </a:rPr>
              <a:t>.</a:t>
            </a:r>
            <a:r>
              <a:rPr b="1" lang="en-GB" sz="1200">
                <a:solidFill>
                  <a:srgbClr val="0E84B5"/>
                </a:solidFill>
                <a:latin typeface="Verdana"/>
                <a:ea typeface="Verdana"/>
                <a:cs typeface="Verdana"/>
                <a:sym typeface="Verdana"/>
              </a:rPr>
              <a:t>RandomVertexCut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Find the triangle count for each vertex</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triCounts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graph</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triangleCount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vertices</a:t>
            </a:r>
            <a:br>
              <a:rPr lang="en-GB" sz="1200">
                <a:solidFill>
                  <a:srgbClr val="333333"/>
                </a:solidFill>
                <a:latin typeface="Verdana"/>
                <a:ea typeface="Verdana"/>
                <a:cs typeface="Verdana"/>
                <a:sym typeface="Verdana"/>
              </a:rPr>
            </a:br>
            <a:r>
              <a:rPr i="1" lang="en-GB" sz="1200">
                <a:solidFill>
                  <a:srgbClr val="60A0B0"/>
                </a:solidFill>
                <a:latin typeface="Verdana"/>
                <a:ea typeface="Verdana"/>
                <a:cs typeface="Verdana"/>
                <a:sym typeface="Verdana"/>
              </a:rPr>
              <a:t>// Join the triangle counts with the usernames</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users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sc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textFile</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"data/graphx/users.txt"</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line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fields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line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split</a:t>
            </a:r>
            <a:r>
              <a:rPr lang="en-GB" sz="1200">
                <a:solidFill>
                  <a:srgbClr val="666666"/>
                </a:solidFill>
                <a:latin typeface="Verdana"/>
                <a:ea typeface="Verdana"/>
                <a:cs typeface="Verdana"/>
                <a:sym typeface="Verdana"/>
              </a:rPr>
              <a:t>(</a:t>
            </a:r>
            <a:r>
              <a:rPr lang="en-GB" sz="1200">
                <a:solidFill>
                  <a:srgbClr val="4070A0"/>
                </a:solidFill>
                <a:latin typeface="Verdana"/>
                <a:ea typeface="Verdana"/>
                <a:cs typeface="Verdana"/>
                <a:sym typeface="Verdana"/>
              </a:rPr>
              <a:t>","</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0</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toLong</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fields</a:t>
            </a:r>
            <a:r>
              <a:rPr lang="en-GB" sz="1200">
                <a:solidFill>
                  <a:srgbClr val="666666"/>
                </a:solidFill>
                <a:latin typeface="Verdana"/>
                <a:ea typeface="Verdana"/>
                <a:cs typeface="Verdana"/>
                <a:sym typeface="Verdana"/>
              </a:rPr>
              <a:t>(</a:t>
            </a:r>
            <a:r>
              <a:rPr lang="en-GB" sz="1200">
                <a:solidFill>
                  <a:srgbClr val="40A070"/>
                </a:solidFill>
                <a:latin typeface="Verdana"/>
                <a:ea typeface="Verdana"/>
                <a:cs typeface="Verdana"/>
                <a:sym typeface="Verdana"/>
              </a:rPr>
              <a:t>1</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b="1" lang="en-GB" sz="1200">
                <a:solidFill>
                  <a:srgbClr val="007020"/>
                </a:solidFill>
                <a:latin typeface="Verdana"/>
                <a:ea typeface="Verdana"/>
                <a:cs typeface="Verdana"/>
                <a:sym typeface="Verdana"/>
              </a:rPr>
              <a:t>val</a:t>
            </a:r>
            <a:r>
              <a:rPr lang="en-GB" sz="1200">
                <a:solidFill>
                  <a:srgbClr val="333333"/>
                </a:solidFill>
                <a:latin typeface="Verdana"/>
                <a:ea typeface="Verdana"/>
                <a:cs typeface="Verdana"/>
                <a:sym typeface="Verdana"/>
              </a:rPr>
              <a:t> triCountByUsername </a:t>
            </a:r>
            <a:r>
              <a:rPr b="1" lang="en-GB" sz="1200">
                <a:solidFill>
                  <a:srgbClr val="007020"/>
                </a:solidFill>
                <a:latin typeface="Verdana"/>
                <a:ea typeface="Verdana"/>
                <a:cs typeface="Verdana"/>
                <a:sym typeface="Verdana"/>
              </a:rPr>
              <a:t>=</a:t>
            </a:r>
            <a:r>
              <a:rPr lang="en-GB" sz="1200">
                <a:solidFill>
                  <a:srgbClr val="333333"/>
                </a:solidFill>
                <a:latin typeface="Verdana"/>
                <a:ea typeface="Verdana"/>
                <a:cs typeface="Verdana"/>
                <a:sym typeface="Verdana"/>
              </a:rPr>
              <a:t> users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join</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triCounts</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map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case</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id</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tc</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a:t>
            </a:r>
            <a:r>
              <a:rPr b="1" lang="en-GB" sz="1200">
                <a:solidFill>
                  <a:srgbClr val="007020"/>
                </a:solidFill>
                <a:latin typeface="Verdana"/>
                <a:ea typeface="Verdana"/>
                <a:cs typeface="Verdana"/>
                <a:sym typeface="Verdana"/>
              </a:rPr>
              <a:t>=&gt;</a:t>
            </a:r>
            <a:br>
              <a:rPr lang="en-GB" sz="1200">
                <a:solidFill>
                  <a:srgbClr val="333333"/>
                </a:solidFill>
                <a:latin typeface="Verdana"/>
                <a:ea typeface="Verdana"/>
                <a:cs typeface="Verdana"/>
                <a:sym typeface="Verdana"/>
              </a:rPr>
            </a:br>
            <a:r>
              <a:rPr lang="en-GB" sz="1200">
                <a:solidFill>
                  <a:srgbClr val="333333"/>
                </a:solidFill>
                <a:latin typeface="Verdana"/>
                <a:ea typeface="Verdana"/>
                <a:cs typeface="Verdana"/>
                <a:sym typeface="Verdana"/>
              </a:rPr>
              <a:t>  </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username</a:t>
            </a:r>
            <a:r>
              <a:rPr lang="en-GB" sz="1200">
                <a:solidFill>
                  <a:srgbClr val="666666"/>
                </a:solidFill>
                <a:latin typeface="Verdana"/>
                <a:ea typeface="Verdana"/>
                <a:cs typeface="Verdana"/>
                <a:sym typeface="Verdana"/>
              </a:rPr>
              <a:t>,</a:t>
            </a:r>
            <a:r>
              <a:rPr lang="en-GB" sz="1200">
                <a:solidFill>
                  <a:srgbClr val="333333"/>
                </a:solidFill>
                <a:latin typeface="Verdana"/>
                <a:ea typeface="Verdana"/>
                <a:cs typeface="Verdana"/>
                <a:sym typeface="Verdana"/>
              </a:rPr>
              <a:t> tc</a:t>
            </a:r>
            <a:r>
              <a:rPr lang="en-GB" sz="1200">
                <a:solidFill>
                  <a:srgbClr val="666666"/>
                </a:solidFill>
                <a:latin typeface="Verdana"/>
                <a:ea typeface="Verdana"/>
                <a:cs typeface="Verdana"/>
                <a:sym typeface="Verdana"/>
              </a:rPr>
              <a:t>)</a:t>
            </a:r>
            <a:br>
              <a:rPr lang="en-GB" sz="1200">
                <a:solidFill>
                  <a:srgbClr val="333333"/>
                </a:solidFill>
                <a:latin typeface="Verdana"/>
                <a:ea typeface="Verdana"/>
                <a:cs typeface="Verdana"/>
                <a:sym typeface="Verdana"/>
              </a:rPr>
            </a:br>
            <a:r>
              <a:rPr lang="en-GB" sz="1200">
                <a:solidFill>
                  <a:srgbClr val="666666"/>
                </a:solidFill>
                <a:latin typeface="Verdana"/>
                <a:ea typeface="Verdana"/>
                <a:cs typeface="Verdana"/>
                <a:sym typeface="Verdana"/>
              </a:rPr>
              <a:t>}</a:t>
            </a:r>
          </a:p>
          <a:p>
            <a:pPr lvl="0" rtl="0">
              <a:spcBef>
                <a:spcPts val="0"/>
              </a:spcBef>
              <a:buNone/>
            </a:pPr>
            <a:r>
              <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i="1" lang="en-GB" sz="1100">
                <a:solidFill>
                  <a:srgbClr val="808080"/>
                </a:solidFill>
                <a:highlight>
                  <a:srgbClr val="FFFFFF"/>
                </a:highlight>
              </a:rPr>
              <a:t>// calculating PageRank</a:t>
            </a:r>
          </a:p>
          <a:p>
            <a:pPr lvl="0">
              <a:spcBef>
                <a:spcPts val="0"/>
              </a:spcBef>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ranks = graph.pageRank(</a:t>
            </a:r>
            <a:r>
              <a:rPr lang="en-GB" sz="1100">
                <a:solidFill>
                  <a:srgbClr val="0000FF"/>
                </a:solidFill>
                <a:highlight>
                  <a:srgbClr val="FFFFFF"/>
                </a:highlight>
              </a:rPr>
              <a:t>0.001</a:t>
            </a:r>
            <a:r>
              <a:rPr lang="en-GB" sz="1100">
                <a:solidFill>
                  <a:schemeClr val="dk1"/>
                </a:solidFill>
                <a:highlight>
                  <a:srgbClr val="FFFFFF"/>
                </a:highlight>
              </a:rPr>
              <a:t>).vertices</a:t>
            </a:r>
          </a:p>
          <a:p>
            <a:pPr lvl="0">
              <a:spcBef>
                <a:spcPts val="0"/>
              </a:spcBef>
              <a:buClr>
                <a:schemeClr val="dk1"/>
              </a:buClr>
              <a:buSzPct val="100000"/>
              <a:buFont typeface="Arial"/>
              <a:buNone/>
            </a:pPr>
            <a:r>
              <a:rPr lang="en-GB" sz="1100">
                <a:solidFill>
                  <a:schemeClr val="dk1"/>
                </a:solidFill>
                <a:highlight>
                  <a:srgbClr val="FFFFFF"/>
                </a:highlight>
              </a:rPr>
              <a:t>ranks.join(vertices).sortBy(_._2._1, ascending = </a:t>
            </a:r>
            <a:r>
              <a:rPr b="1" lang="en-GB" sz="1100">
                <a:solidFill>
                  <a:srgbClr val="000080"/>
                </a:solidFill>
                <a:highlight>
                  <a:srgbClr val="FFFFFF"/>
                </a:highlight>
              </a:rPr>
              <a:t>false</a:t>
            </a:r>
            <a:r>
              <a:rPr lang="en-GB" sz="1100">
                <a:solidFill>
                  <a:schemeClr val="dk1"/>
                </a:solidFill>
                <a:highlight>
                  <a:srgbClr val="FFFFFF"/>
                </a:highlight>
              </a:rPr>
              <a:t>).take(</a:t>
            </a:r>
            <a:r>
              <a:rPr lang="en-GB" sz="1100">
                <a:solidFill>
                  <a:srgbClr val="0000FF"/>
                </a:solidFill>
                <a:highlight>
                  <a:srgbClr val="FFFFFF"/>
                </a:highlight>
              </a:rPr>
              <a:t>20</a:t>
            </a:r>
            <a:r>
              <a:rPr lang="en-GB" sz="1100">
                <a:solidFill>
                  <a:schemeClr val="dk1"/>
                </a:solidFill>
                <a:highlight>
                  <a:srgbClr val="FFFFFF"/>
                </a:highlight>
              </a:rPr>
              <a:t>).foreach(</a:t>
            </a:r>
            <a:r>
              <a:rPr i="1" lang="en-GB" sz="1100">
                <a:solidFill>
                  <a:schemeClr val="dk1"/>
                </a:solidFill>
                <a:highlight>
                  <a:srgbClr val="FFFFFF"/>
                </a:highlight>
              </a:rPr>
              <a:t>println</a:t>
            </a:r>
            <a:r>
              <a:rPr lang="en-GB" sz="1100">
                <a:solidFill>
                  <a:schemeClr val="dk1"/>
                </a:solidFill>
                <a:highlight>
                  <a:srgbClr val="FFFFFF"/>
                </a:highlight>
              </a:rPr>
              <a:t>)</a:t>
            </a:r>
          </a:p>
          <a:p>
            <a:pPr lvl="0">
              <a:spcBef>
                <a:spcPts val="0"/>
              </a:spcBef>
              <a:buClr>
                <a:schemeClr val="dk1"/>
              </a:buClr>
              <a:buSzPct val="100000"/>
              <a:buFont typeface="Arial"/>
              <a:buNone/>
            </a:pPr>
            <a:r>
              <a:t/>
            </a:r>
            <a:endParaRPr sz="1100">
              <a:solidFill>
                <a:schemeClr val="dk1"/>
              </a:solidFill>
              <a:highlight>
                <a:srgbClr val="FFFFFF"/>
              </a:highlight>
            </a:endParaRPr>
          </a:p>
          <a:p>
            <a:pPr lvl="0">
              <a:spcBef>
                <a:spcPts val="0"/>
              </a:spcBef>
              <a:buClr>
                <a:schemeClr val="dk1"/>
              </a:buClr>
              <a:buSzPct val="100000"/>
              <a:buFont typeface="Arial"/>
              <a:buNone/>
            </a:pPr>
            <a:r>
              <a:rPr i="1" lang="en-GB" sz="1100">
                <a:solidFill>
                  <a:srgbClr val="808080"/>
                </a:solidFill>
                <a:highlight>
                  <a:srgbClr val="FFFFFF"/>
                </a:highlight>
              </a:rPr>
              <a:t>// calcularing triangle count</a:t>
            </a:r>
          </a:p>
          <a:p>
            <a:pPr lvl="0">
              <a:spcBef>
                <a:spcPts val="0"/>
              </a:spcBef>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graphPartiotioned = graph.partitionBy(PartitionStrategy.RandomVertexCut)</a:t>
            </a:r>
          </a:p>
          <a:p>
            <a:pPr lvl="0">
              <a:spcBef>
                <a:spcPts val="0"/>
              </a:spcBef>
              <a:buClr>
                <a:schemeClr val="dk1"/>
              </a:buClr>
              <a:buSzPct val="100000"/>
              <a:buFont typeface="Arial"/>
              <a:buNone/>
            </a:pPr>
            <a:r>
              <a:rPr b="1" lang="en-GB" sz="1100">
                <a:solidFill>
                  <a:srgbClr val="000080"/>
                </a:solidFill>
                <a:highlight>
                  <a:srgbClr val="FFFFFF"/>
                </a:highlight>
              </a:rPr>
              <a:t>val </a:t>
            </a:r>
            <a:r>
              <a:rPr lang="en-GB" sz="1100">
                <a:solidFill>
                  <a:schemeClr val="dk1"/>
                </a:solidFill>
                <a:highlight>
                  <a:srgbClr val="FFFFFF"/>
                </a:highlight>
              </a:rPr>
              <a:t>triCounts = graph.triangleCount().vertices</a:t>
            </a:r>
          </a:p>
          <a:p>
            <a:pPr lvl="0">
              <a:spcBef>
                <a:spcPts val="0"/>
              </a:spcBef>
              <a:buClr>
                <a:schemeClr val="dk1"/>
              </a:buClr>
              <a:buSzPct val="100000"/>
              <a:buFont typeface="Arial"/>
              <a:buNone/>
            </a:pPr>
            <a:r>
              <a:rPr lang="en-GB" sz="1100">
                <a:solidFill>
                  <a:schemeClr val="dk1"/>
                </a:solidFill>
                <a:highlight>
                  <a:srgbClr val="FFFFFF"/>
                </a:highlight>
              </a:rPr>
              <a:t>triCounts.join(vertices).sortBy(_._2._1, ascending = </a:t>
            </a:r>
            <a:r>
              <a:rPr b="1" lang="en-GB" sz="1100">
                <a:solidFill>
                  <a:srgbClr val="000080"/>
                </a:solidFill>
                <a:highlight>
                  <a:srgbClr val="FFFFFF"/>
                </a:highlight>
              </a:rPr>
              <a:t>false</a:t>
            </a:r>
            <a:r>
              <a:rPr lang="en-GB" sz="1100">
                <a:solidFill>
                  <a:schemeClr val="dk1"/>
                </a:solidFill>
                <a:highlight>
                  <a:srgbClr val="FFFFFF"/>
                </a:highlight>
              </a:rPr>
              <a:t>).take(</a:t>
            </a:r>
            <a:r>
              <a:rPr lang="en-GB" sz="1100">
                <a:solidFill>
                  <a:srgbClr val="0000FF"/>
                </a:solidFill>
                <a:highlight>
                  <a:srgbClr val="FFFFFF"/>
                </a:highlight>
              </a:rPr>
              <a:t>20</a:t>
            </a:r>
            <a:r>
              <a:rPr lang="en-GB" sz="1100">
                <a:solidFill>
                  <a:schemeClr val="dk1"/>
                </a:solidFill>
                <a:highlight>
                  <a:srgbClr val="FFFFFF"/>
                </a:highlight>
              </a:rPr>
              <a:t>).foreach(</a:t>
            </a:r>
            <a:r>
              <a:rPr i="1" lang="en-GB" sz="1100">
                <a:solidFill>
                  <a:schemeClr val="dk1"/>
                </a:solidFill>
                <a:highlight>
                  <a:srgbClr val="FFFFFF"/>
                </a:highlight>
              </a:rPr>
              <a:t>println</a:t>
            </a:r>
            <a:r>
              <a:rPr lang="en-GB" sz="1100">
                <a:solidFill>
                  <a:schemeClr val="dk1"/>
                </a:solidFill>
                <a:highlight>
                  <a:srgbClr val="FFFFFF"/>
                </a:highlight>
              </a:rPr>
              <a:t>)</a:t>
            </a:r>
          </a:p>
          <a:p>
            <a:pPr lvl="0">
              <a:spcBef>
                <a:spcPts val="0"/>
              </a:spcBef>
              <a:buNone/>
            </a:pPr>
            <a:r>
              <a:t/>
            </a:r>
            <a:endParaRPr/>
          </a:p>
        </p:txBody>
      </p:sp>
      <p:sp>
        <p:nvSpPr>
          <p:cNvPr id="431" name="Shape 431"/>
          <p:cNvSpPr txBox="1"/>
          <p:nvPr>
            <p:ph type="title"/>
          </p:nvPr>
        </p:nvSpPr>
        <p:spPr>
          <a:xfrm>
            <a:off x="311700" y="250300"/>
            <a:ext cx="8520600" cy="572700"/>
          </a:xfrm>
          <a:prstGeom prst="rect">
            <a:avLst/>
          </a:prstGeom>
        </p:spPr>
        <p:txBody>
          <a:bodyPr anchorCtr="0" anchor="t" bIns="91425" lIns="91425" rIns="91425" tIns="91425">
            <a:noAutofit/>
          </a:bodyPr>
          <a:lstStyle/>
          <a:p>
            <a:pPr lvl="0" rtl="0">
              <a:spcBef>
                <a:spcPts val="0"/>
              </a:spcBef>
              <a:buNone/>
            </a:pPr>
            <a:r>
              <a:rPr lang="en-GB"/>
              <a:t>Przykłady funkcji specjalizowanych z biblioteki GraphX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open-source-ecosystem-1024x576.png" id="91" name="Shape 91"/>
          <p:cNvPicPr preferRelativeResize="0"/>
          <p:nvPr/>
        </p:nvPicPr>
        <p:blipFill>
          <a:blip r:embed="rId3">
            <a:alphaModFix/>
          </a:blip>
          <a:stretch>
            <a:fillRect/>
          </a:stretch>
        </p:blipFill>
        <p:spPr>
          <a:xfrm>
            <a:off x="152400" y="152400"/>
            <a:ext cx="8602132"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descr="4.jpg" id="96" name="Shape 96"/>
          <p:cNvPicPr preferRelativeResize="0"/>
          <p:nvPr/>
        </p:nvPicPr>
        <p:blipFill>
          <a:blip r:embed="rId3">
            <a:alphaModFix/>
          </a:blip>
          <a:stretch>
            <a:fillRect/>
          </a:stretch>
        </p:blipFill>
        <p:spPr>
          <a:xfrm>
            <a:off x="1314450" y="542925"/>
            <a:ext cx="6515100" cy="405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Spark - GraySort 2014 winner</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An industry benchmark on how fast a system can sort 100 TB of data</a:t>
            </a:r>
          </a:p>
          <a:p>
            <a:pPr indent="-228600" lvl="0" marL="457200" rtl="0">
              <a:spcBef>
                <a:spcPts val="0"/>
              </a:spcBef>
            </a:pPr>
            <a:r>
              <a:rPr lang="en-GB"/>
              <a:t>Previous world record: 72 minutes, Hadoop MapReduce cluster of 2100 nodes (Yahoo)</a:t>
            </a:r>
          </a:p>
          <a:p>
            <a:pPr indent="-228600" lvl="0" marL="457200" rtl="0">
              <a:spcBef>
                <a:spcPts val="0"/>
              </a:spcBef>
            </a:pPr>
            <a:r>
              <a:rPr lang="en-GB"/>
              <a:t>New record: 23 minutes, 206 EC2 nodes</a:t>
            </a:r>
          </a:p>
          <a:p>
            <a:pPr indent="-228600" lvl="0" marL="457200" rtl="0">
              <a:spcBef>
                <a:spcPts val="0"/>
              </a:spcBef>
            </a:pPr>
            <a:r>
              <a:rPr lang="en-GB"/>
              <a:t>3X faster using 10X fewer machines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