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5" r:id="rId1"/>
  </p:sldMasterIdLst>
  <p:notesMasterIdLst>
    <p:notesMasterId r:id="rId11"/>
  </p:notesMasterIdLst>
  <p:sldIdLst>
    <p:sldId id="256" r:id="rId2"/>
    <p:sldId id="257" r:id="rId3"/>
    <p:sldId id="258"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879D"/>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232" autoAdjust="0"/>
    <p:restoredTop sz="75995" autoAdjust="0"/>
  </p:normalViewPr>
  <p:slideViewPr>
    <p:cSldViewPr snapToGrid="0">
      <p:cViewPr>
        <p:scale>
          <a:sx n="75" d="100"/>
          <a:sy n="75" d="100"/>
        </p:scale>
        <p:origin x="2568" y="384"/>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22CAE9-7204-4426-8831-58115465FFE2}" type="datetimeFigureOut">
              <a:rPr lang="pl-PL" smtClean="0"/>
              <a:t>15.12.2015</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CEFB57-C09C-481A-8872-26D69609AA1D}" type="slidenum">
              <a:rPr lang="pl-PL" smtClean="0"/>
              <a:t>‹#›</a:t>
            </a:fld>
            <a:endParaRPr lang="pl-PL"/>
          </a:p>
        </p:txBody>
      </p:sp>
    </p:spTree>
    <p:extLst>
      <p:ext uri="{BB962C8B-B14F-4D97-AF65-F5344CB8AC3E}">
        <p14:creationId xmlns:p14="http://schemas.microsoft.com/office/powerpoint/2010/main" val="765084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sz="1200" kern="1200" dirty="0" smtClean="0">
                <a:solidFill>
                  <a:schemeClr val="tx1"/>
                </a:solidFill>
                <a:effectLst/>
                <a:latin typeface="+mn-lt"/>
                <a:ea typeface="+mn-ea"/>
                <a:cs typeface="+mn-cs"/>
              </a:rPr>
              <a:t>Cześć, ja nazywam się Rafał Łopatka,</a:t>
            </a:r>
            <a:r>
              <a:rPr lang="pl-PL" sz="1200" kern="1200" baseline="0" dirty="0" smtClean="0">
                <a:solidFill>
                  <a:schemeClr val="tx1"/>
                </a:solidFill>
                <a:effectLst/>
                <a:latin typeface="+mn-lt"/>
                <a:ea typeface="+mn-ea"/>
                <a:cs typeface="+mn-cs"/>
              </a:rPr>
              <a:t> a to jest prezentacja o szumnie brzmiącym tytule „Nie powtarzaj się”.</a:t>
            </a:r>
          </a:p>
          <a:p>
            <a:r>
              <a:rPr lang="pl-PL" sz="1200" kern="1200" baseline="0" dirty="0" smtClean="0">
                <a:solidFill>
                  <a:schemeClr val="tx1"/>
                </a:solidFill>
                <a:effectLst/>
                <a:latin typeface="+mn-lt"/>
                <a:ea typeface="+mn-ea"/>
                <a:cs typeface="+mn-cs"/>
              </a:rPr>
              <a:t>Czyli będę opowiadał o tym co można zrobić żeby się nie powtarzać i nie robić w kółko tych samych rzeczy.</a:t>
            </a:r>
          </a:p>
          <a:p>
            <a:r>
              <a:rPr lang="pl-PL" sz="1200" kern="1200" baseline="0" dirty="0" smtClean="0">
                <a:solidFill>
                  <a:schemeClr val="tx1"/>
                </a:solidFill>
                <a:effectLst/>
                <a:latin typeface="+mn-lt"/>
                <a:ea typeface="+mn-ea"/>
                <a:cs typeface="+mn-cs"/>
              </a:rPr>
              <a:t>Konkretnie </a:t>
            </a:r>
            <a:r>
              <a:rPr lang="pl-PL" sz="1200" kern="1200" dirty="0" smtClean="0">
                <a:solidFill>
                  <a:schemeClr val="tx1"/>
                </a:solidFill>
                <a:effectLst/>
                <a:latin typeface="+mn-lt"/>
                <a:ea typeface="+mn-ea"/>
                <a:cs typeface="+mn-cs"/>
              </a:rPr>
              <a:t>przedstawię, pewne rozwiązanie</a:t>
            </a:r>
            <a:r>
              <a:rPr lang="pl-PL" sz="1200" kern="1200" baseline="0" dirty="0" smtClean="0">
                <a:solidFill>
                  <a:schemeClr val="tx1"/>
                </a:solidFill>
                <a:effectLst/>
                <a:latin typeface="+mn-lt"/>
                <a:ea typeface="+mn-ea"/>
                <a:cs typeface="+mn-cs"/>
              </a:rPr>
              <a:t> </a:t>
            </a:r>
            <a:r>
              <a:rPr lang="pl-PL" sz="1200" kern="1200" dirty="0" smtClean="0">
                <a:solidFill>
                  <a:schemeClr val="tx1"/>
                </a:solidFill>
                <a:effectLst/>
                <a:latin typeface="+mn-lt"/>
                <a:ea typeface="+mn-ea"/>
                <a:cs typeface="+mn-cs"/>
              </a:rPr>
              <a:t>które może uprościć Wam prace, prace nad</a:t>
            </a:r>
            <a:r>
              <a:rPr lang="pl-PL" sz="1200" kern="1200" baseline="0" dirty="0" smtClean="0">
                <a:solidFill>
                  <a:schemeClr val="tx1"/>
                </a:solidFill>
                <a:effectLst/>
                <a:latin typeface="+mn-lt"/>
                <a:ea typeface="+mn-ea"/>
                <a:cs typeface="+mn-cs"/>
              </a:rPr>
              <a:t> </a:t>
            </a:r>
            <a:r>
              <a:rPr lang="pl-PL" sz="1200" kern="1200" dirty="0" smtClean="0">
                <a:solidFill>
                  <a:schemeClr val="tx1"/>
                </a:solidFill>
                <a:effectLst/>
                <a:latin typeface="+mn-lt"/>
                <a:ea typeface="+mn-ea"/>
                <a:cs typeface="+mn-cs"/>
              </a:rPr>
              <a:t>tworzeniem</a:t>
            </a:r>
            <a:r>
              <a:rPr lang="pl-PL" sz="1200" kern="1200" baseline="0" dirty="0" smtClean="0">
                <a:solidFill>
                  <a:schemeClr val="tx1"/>
                </a:solidFill>
                <a:effectLst/>
                <a:latin typeface="+mn-lt"/>
                <a:ea typeface="+mn-ea"/>
                <a:cs typeface="+mn-cs"/>
              </a:rPr>
              <a:t> różnych aplikacji jednocześnie ulepszając ich kod.</a:t>
            </a:r>
            <a:endParaRPr lang="pl-PL" sz="1200" kern="1200" dirty="0" smtClean="0">
              <a:solidFill>
                <a:schemeClr val="tx1"/>
              </a:solidFill>
              <a:effectLst/>
              <a:latin typeface="+mn-lt"/>
              <a:ea typeface="+mn-ea"/>
              <a:cs typeface="+mn-cs"/>
            </a:endParaRPr>
          </a:p>
          <a:p>
            <a:endParaRPr lang="pl-PL" dirty="0"/>
          </a:p>
        </p:txBody>
      </p:sp>
      <p:sp>
        <p:nvSpPr>
          <p:cNvPr id="4" name="Symbol zastępczy numeru slajdu 3"/>
          <p:cNvSpPr>
            <a:spLocks noGrp="1"/>
          </p:cNvSpPr>
          <p:nvPr>
            <p:ph type="sldNum" sz="quarter" idx="10"/>
          </p:nvPr>
        </p:nvSpPr>
        <p:spPr/>
        <p:txBody>
          <a:bodyPr/>
          <a:lstStyle/>
          <a:p>
            <a:fld id="{9FCEFB57-C09C-481A-8872-26D69609AA1D}" type="slidenum">
              <a:rPr lang="pl-PL" smtClean="0"/>
              <a:t>1</a:t>
            </a:fld>
            <a:endParaRPr lang="pl-PL"/>
          </a:p>
        </p:txBody>
      </p:sp>
    </p:spTree>
    <p:extLst>
      <p:ext uri="{BB962C8B-B14F-4D97-AF65-F5344CB8AC3E}">
        <p14:creationId xmlns:p14="http://schemas.microsoft.com/office/powerpoint/2010/main" val="3395552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O czym będę mówił</a:t>
            </a:r>
          </a:p>
          <a:p>
            <a:pPr marL="171450" indent="-171450">
              <a:buFontTx/>
              <a:buChar char="-"/>
            </a:pPr>
            <a:r>
              <a:rPr lang="pl-PL" dirty="0" smtClean="0"/>
              <a:t>Przedstawię problem, problem który</a:t>
            </a:r>
            <a:r>
              <a:rPr lang="pl-PL" baseline="0" dirty="0" smtClean="0"/>
              <a:t> dotyczy praktycznie każdego programisty, w każdym projekcie w każdej firmie</a:t>
            </a:r>
          </a:p>
          <a:p>
            <a:pPr marL="171450" indent="-171450">
              <a:buFontTx/>
              <a:buChar char="-"/>
            </a:pPr>
            <a:r>
              <a:rPr lang="pl-PL" baseline="0" dirty="0" smtClean="0"/>
              <a:t>Następnie omówię parę rozwiązań które skupiają się wokół czegoś co nazywamy AOP</a:t>
            </a:r>
          </a:p>
          <a:p>
            <a:pPr marL="171450" indent="-171450">
              <a:buFontTx/>
              <a:buChar char="-"/>
            </a:pPr>
            <a:r>
              <a:rPr lang="pl-PL" baseline="0" dirty="0" smtClean="0"/>
              <a:t>W dalszej części, zastosujemy to rozwiązanie w praktyce, na kilku przykładach</a:t>
            </a:r>
          </a:p>
          <a:p>
            <a:pPr marL="171450" indent="-171450">
              <a:buFontTx/>
              <a:buChar char="-"/>
            </a:pPr>
            <a:r>
              <a:rPr lang="pl-PL" baseline="0" dirty="0" smtClean="0"/>
              <a:t>Na koniec powiem o tym kiedy warto a stosować a kiedy nie</a:t>
            </a:r>
          </a:p>
          <a:p>
            <a:pPr marL="171450" indent="-171450">
              <a:buFontTx/>
              <a:buChar char="-"/>
            </a:pPr>
            <a:endParaRPr lang="pl-PL" dirty="0"/>
          </a:p>
        </p:txBody>
      </p:sp>
      <p:sp>
        <p:nvSpPr>
          <p:cNvPr id="4" name="Symbol zastępczy numeru slajdu 3"/>
          <p:cNvSpPr>
            <a:spLocks noGrp="1"/>
          </p:cNvSpPr>
          <p:nvPr>
            <p:ph type="sldNum" sz="quarter" idx="10"/>
          </p:nvPr>
        </p:nvSpPr>
        <p:spPr/>
        <p:txBody>
          <a:bodyPr/>
          <a:lstStyle/>
          <a:p>
            <a:fld id="{9FCEFB57-C09C-481A-8872-26D69609AA1D}" type="slidenum">
              <a:rPr lang="pl-PL" smtClean="0"/>
              <a:t>2</a:t>
            </a:fld>
            <a:endParaRPr lang="pl-PL"/>
          </a:p>
        </p:txBody>
      </p:sp>
    </p:spTree>
    <p:extLst>
      <p:ext uri="{BB962C8B-B14F-4D97-AF65-F5344CB8AC3E}">
        <p14:creationId xmlns:p14="http://schemas.microsoft.com/office/powerpoint/2010/main" val="1125626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Jakoś</a:t>
            </a:r>
            <a:r>
              <a:rPr lang="pl-PL" baseline="0" dirty="0" smtClean="0"/>
              <a:t> tak już jest że nawet jeśli wykorzystamy przy tworzeniu aplikacji najnowsze technologie, zastosujemy właściwe wzorce projektowe, a architekturę aplikacji ześlą nam z nieba, taka będzie dobra to jak już zabierzemy się do implementacji to się okaże że oprócz tego właściwego kodu który wykonuje logikę biznesową, musimy napisać oprócz tego masę kodu który sklei to wszystko w całość. </a:t>
            </a:r>
          </a:p>
          <a:p>
            <a:endParaRPr lang="pl-PL" baseline="0" dirty="0" smtClean="0"/>
          </a:p>
          <a:p>
            <a:r>
              <a:rPr lang="pl-PL" baseline="0" dirty="0" smtClean="0"/>
              <a:t>Weźmy sobie taki przykład rezerwacja produktów dla użytkownika.</a:t>
            </a:r>
          </a:p>
          <a:p>
            <a:r>
              <a:rPr lang="pl-PL" baseline="0" dirty="0" smtClean="0"/>
              <a:t>W idealnym świecie byłoby tak, wykonujemy kilka podoperacji i </a:t>
            </a:r>
            <a:r>
              <a:rPr lang="pl-PL" baseline="0" dirty="0" err="1" smtClean="0"/>
              <a:t>voila</a:t>
            </a:r>
            <a:r>
              <a:rPr lang="pl-PL" baseline="0" dirty="0" smtClean="0"/>
              <a:t> mamy wszystko co potrzeba zadanie wykonane.</a:t>
            </a:r>
          </a:p>
          <a:p>
            <a:r>
              <a:rPr lang="pl-PL" baseline="0" dirty="0" smtClean="0"/>
              <a:t>Jednak tak nie jest, któraś z operacji może się nie powieść dlatego pozostałe operacje nie powinny zostać wykonane w dużym uproszczeniu może to wyglądać tak. </a:t>
            </a:r>
          </a:p>
          <a:p>
            <a:endParaRPr lang="pl-PL" baseline="0" dirty="0" smtClean="0"/>
          </a:p>
          <a:p>
            <a:r>
              <a:rPr lang="pl-PL" baseline="0" dirty="0" smtClean="0"/>
              <a:t>Oprócz tego że metoda może zwrócić informacje o powodzeniu, może także rzucić wyjątkiem i znów musimy to obsłużyć.</a:t>
            </a:r>
          </a:p>
          <a:p>
            <a:endParaRPr lang="pl-PL" baseline="0" dirty="0" smtClean="0"/>
          </a:p>
          <a:p>
            <a:r>
              <a:rPr lang="pl-PL" baseline="0" dirty="0" smtClean="0"/>
              <a:t>Jak już mamy taką obsługę błędów, to ona chroni nas głównie przed tym że aplikacja się nie przewróci bez słowa. Ale użytkownik jak otrzyma komunikat o błędzie operacji to zgłosi się do nas. I w najgorszym przypadku spytany o szczegóły problemu powie „Nie działa”.  A ty programisto wróż z fusów, albo dorób logowanie błędów najlepiej z parametrami żeby wiedzieć dla jakiego zestawu danych występuje błąd.</a:t>
            </a:r>
          </a:p>
          <a:p>
            <a:endParaRPr lang="pl-PL" baseline="0" dirty="0" smtClean="0"/>
          </a:p>
          <a:p>
            <a:r>
              <a:rPr lang="pl-PL" baseline="0" dirty="0" smtClean="0"/>
              <a:t>Ok dopisujemy logowanie błędów i możemy stwierdzić że mamy wszystko gotowe. </a:t>
            </a:r>
          </a:p>
          <a:p>
            <a:r>
              <a:rPr lang="pl-PL" baseline="0" dirty="0" smtClean="0"/>
              <a:t>Z tym że teraz mamy 5 razy więcej kodu w tej klasie niż na początku, a takich klas może być tysiące. </a:t>
            </a:r>
          </a:p>
          <a:p>
            <a:r>
              <a:rPr lang="pl-PL" baseline="0" dirty="0" smtClean="0"/>
              <a:t>Mamy tu taki typowy Warkocz w którym przeplatamy </a:t>
            </a:r>
            <a:r>
              <a:rPr lang="pl-PL" baseline="0" dirty="0" err="1" smtClean="0"/>
              <a:t>logike</a:t>
            </a:r>
            <a:r>
              <a:rPr lang="pl-PL" baseline="0" dirty="0" smtClean="0"/>
              <a:t> algorytmu z operacjami pobocznymi jak logowanie błędów no i dodatkowo mamy tu dużo powtarzającego się kodu.</a:t>
            </a:r>
          </a:p>
          <a:p>
            <a:endParaRPr lang="pl-PL" baseline="0" dirty="0" smtClean="0"/>
          </a:p>
          <a:p>
            <a:r>
              <a:rPr lang="pl-PL" baseline="0" dirty="0" smtClean="0"/>
              <a:t>Idźmy dalej.</a:t>
            </a:r>
          </a:p>
          <a:p>
            <a:r>
              <a:rPr lang="pl-PL" baseline="0" dirty="0" smtClean="0"/>
              <a:t>Często spotkamy się z sytuacją kiedy pobieranie jakichś danych trwa zbyt długo musimy sobie zadbać o to by dane </a:t>
            </a:r>
            <a:r>
              <a:rPr lang="pl-PL" baseline="0" dirty="0" err="1" smtClean="0"/>
              <a:t>cachować</a:t>
            </a:r>
            <a:r>
              <a:rPr lang="pl-PL" baseline="0" dirty="0" smtClean="0"/>
              <a:t>, sprawdzać ich aktualność itd. Nie jest to trudne ale znów kończymy z kodem który oprócz wykonywania konkretnego zadania musi zająć się też infrastrukturą w postaci </a:t>
            </a:r>
            <a:r>
              <a:rPr lang="pl-PL" baseline="0" dirty="0" err="1" smtClean="0"/>
              <a:t>cachowania</a:t>
            </a:r>
            <a:r>
              <a:rPr lang="pl-PL" baseline="0" dirty="0" smtClean="0"/>
              <a:t>.</a:t>
            </a:r>
          </a:p>
          <a:p>
            <a:endParaRPr lang="pl-PL" baseline="0" dirty="0" smtClean="0"/>
          </a:p>
          <a:p>
            <a:r>
              <a:rPr lang="pl-PL" baseline="0" dirty="0" smtClean="0"/>
              <a:t>Podobnym przykładem będzie walidowanie argumentów metod, np. mamy serwis </a:t>
            </a:r>
            <a:r>
              <a:rPr lang="pl-PL" baseline="0" dirty="0" err="1" smtClean="0"/>
              <a:t>wcf</a:t>
            </a:r>
            <a:r>
              <a:rPr lang="pl-PL" baseline="0" dirty="0" smtClean="0"/>
              <a:t> który wykorzystamy do przesłania wiadomości i zapisania jej </a:t>
            </a:r>
            <a:r>
              <a:rPr lang="pl-PL" baseline="0" dirty="0" err="1" smtClean="0"/>
              <a:t>gdzies</a:t>
            </a:r>
            <a:r>
              <a:rPr lang="pl-PL" baseline="0" dirty="0" smtClean="0"/>
              <a:t>, oprócz tego że musimy wysłać powinniśmy sprawdzić tez poprawność danych otrzymanych może to </a:t>
            </a:r>
            <a:r>
              <a:rPr lang="pl-PL" baseline="0" dirty="0" err="1" smtClean="0"/>
              <a:t>wygladac</a:t>
            </a:r>
            <a:r>
              <a:rPr lang="pl-PL" baseline="0" dirty="0" smtClean="0"/>
              <a:t> tak. I znów może nie wygląda to źle ale będziemy ten sam kod powtarzać wielokrotnie.</a:t>
            </a:r>
          </a:p>
          <a:p>
            <a:endParaRPr lang="pl-PL" baseline="0" dirty="0" smtClean="0"/>
          </a:p>
          <a:p>
            <a:r>
              <a:rPr lang="pl-PL" baseline="0" dirty="0" smtClean="0"/>
              <a:t>Obsługa transakcji i połączeń bazodanowych wygląda podobnie. Mamy zaledwie dwie linijki kodu który wykonuje właściwą operację reszta to całkowicie powtarzalny kod który można by zautomatyzować i to nawet bez stosowania ORM gdy potrzebna jest maksymalna wydajność.</a:t>
            </a:r>
          </a:p>
          <a:p>
            <a:endParaRPr lang="pl-PL" baseline="0" dirty="0" smtClean="0"/>
          </a:p>
          <a:p>
            <a:r>
              <a:rPr lang="pl-PL" baseline="0" dirty="0" smtClean="0"/>
              <a:t>Ostatni przykład, ktokolwiek pisał choć jedną aplikację w WPF to wie że jeśli chcemy skorzystać z </a:t>
            </a:r>
            <a:r>
              <a:rPr lang="pl-PL" baseline="0" dirty="0" err="1" smtClean="0"/>
              <a:t>databindingu</a:t>
            </a:r>
            <a:r>
              <a:rPr lang="pl-PL" baseline="0" dirty="0" smtClean="0"/>
              <a:t> to </a:t>
            </a:r>
            <a:r>
              <a:rPr lang="pl-PL" baseline="0" dirty="0" err="1" smtClean="0"/>
              <a:t>viewmodele</a:t>
            </a:r>
            <a:r>
              <a:rPr lang="pl-PL" baseline="0" dirty="0" smtClean="0"/>
              <a:t> muszą implementować interfejs </a:t>
            </a:r>
            <a:r>
              <a:rPr lang="pl-PL" baseline="0" dirty="0" err="1" smtClean="0"/>
              <a:t>InotififyPropertyChanged</a:t>
            </a:r>
            <a:r>
              <a:rPr lang="pl-PL" baseline="0" dirty="0" smtClean="0"/>
              <a:t>. a przy każdej zmianie </a:t>
            </a:r>
            <a:r>
              <a:rPr lang="pl-PL" baseline="0" dirty="0" err="1" smtClean="0"/>
              <a:t>propertisa</a:t>
            </a:r>
            <a:r>
              <a:rPr lang="pl-PL" baseline="0" dirty="0" smtClean="0"/>
              <a:t> muszą wysyłać zdarzenie z nazwą </a:t>
            </a:r>
            <a:r>
              <a:rPr lang="pl-PL" baseline="0" dirty="0" err="1" smtClean="0"/>
              <a:t>propertisa</a:t>
            </a:r>
            <a:r>
              <a:rPr lang="pl-PL" baseline="0" dirty="0" smtClean="0"/>
              <a:t> który się zmienił. Koniec końców nawet przy kilku </a:t>
            </a:r>
            <a:r>
              <a:rPr lang="pl-PL" baseline="0" dirty="0" err="1" smtClean="0"/>
              <a:t>propertisach</a:t>
            </a:r>
            <a:r>
              <a:rPr lang="pl-PL" baseline="0" dirty="0" smtClean="0"/>
              <a:t> w </a:t>
            </a:r>
            <a:r>
              <a:rPr lang="pl-PL" baseline="0" dirty="0" err="1" smtClean="0"/>
              <a:t>viewmodelach</a:t>
            </a:r>
            <a:r>
              <a:rPr lang="pl-PL" baseline="0" dirty="0" smtClean="0"/>
              <a:t> skończymy z klasą idącą w setki linii. Bez jakiejkolwiek logiki w niej. Sprawa jeszcze bardziej się skomplikuje jak dodamy do takiej klasy komendy wtedy znów ilość kodu znacznie wzrośnie.</a:t>
            </a:r>
          </a:p>
          <a:p>
            <a:endParaRPr lang="pl-PL" baseline="0" dirty="0" smtClean="0"/>
          </a:p>
          <a:p>
            <a:r>
              <a:rPr lang="pl-PL" baseline="0" dirty="0" smtClean="0"/>
              <a:t>W tych wszystkich przykładach mamy stałe dwa problemy po pierwsze ciągle powtarzamy te same czynności a dwa to mieszamy </a:t>
            </a:r>
            <a:r>
              <a:rPr lang="pl-PL" baseline="0" dirty="0" err="1" smtClean="0"/>
              <a:t>logike</a:t>
            </a:r>
            <a:r>
              <a:rPr lang="pl-PL" baseline="0" dirty="0" smtClean="0"/>
              <a:t> z infrastrukturą.</a:t>
            </a:r>
          </a:p>
          <a:p>
            <a:r>
              <a:rPr lang="pl-PL" baseline="0" dirty="0" smtClean="0"/>
              <a:t>Z jednej strony widzimy że mamy powtarzający się i wymieszany kod, ale z drugiej strony przy próbach </a:t>
            </a:r>
            <a:r>
              <a:rPr lang="pl-PL" baseline="0" dirty="0" err="1" smtClean="0"/>
              <a:t>refaktoryzacji</a:t>
            </a:r>
            <a:r>
              <a:rPr lang="pl-PL" baseline="0" dirty="0" smtClean="0"/>
              <a:t> nie mamy dużego pola manewru i najpewniej ten bałagan z jednego miejsca przeniesiemy w inne.</a:t>
            </a:r>
          </a:p>
          <a:p>
            <a:endParaRPr lang="pl-PL" baseline="0" dirty="0" smtClean="0"/>
          </a:p>
          <a:p>
            <a:r>
              <a:rPr lang="pl-PL" baseline="0" dirty="0" smtClean="0"/>
              <a:t>I tu dochodzimy do czegoś takiego jak AOP</a:t>
            </a:r>
          </a:p>
          <a:p>
            <a:endParaRPr lang="pl-PL" baseline="0" dirty="0" smtClean="0"/>
          </a:p>
          <a:p>
            <a:endParaRPr lang="pl-PL" baseline="0" dirty="0" smtClean="0"/>
          </a:p>
          <a:p>
            <a:endParaRPr lang="pl-PL" baseline="0" dirty="0" smtClean="0"/>
          </a:p>
          <a:p>
            <a:endParaRPr lang="pl-PL" baseline="0" dirty="0" smtClean="0"/>
          </a:p>
          <a:p>
            <a:endParaRPr lang="pl-PL" dirty="0"/>
          </a:p>
        </p:txBody>
      </p:sp>
      <p:sp>
        <p:nvSpPr>
          <p:cNvPr id="4" name="Symbol zastępczy numeru slajdu 3"/>
          <p:cNvSpPr>
            <a:spLocks noGrp="1"/>
          </p:cNvSpPr>
          <p:nvPr>
            <p:ph type="sldNum" sz="quarter" idx="10"/>
          </p:nvPr>
        </p:nvSpPr>
        <p:spPr/>
        <p:txBody>
          <a:bodyPr/>
          <a:lstStyle/>
          <a:p>
            <a:fld id="{9FCEFB57-C09C-481A-8872-26D69609AA1D}" type="slidenum">
              <a:rPr lang="pl-PL" smtClean="0"/>
              <a:t>3</a:t>
            </a:fld>
            <a:endParaRPr lang="pl-PL"/>
          </a:p>
        </p:txBody>
      </p:sp>
    </p:spTree>
    <p:extLst>
      <p:ext uri="{BB962C8B-B14F-4D97-AF65-F5344CB8AC3E}">
        <p14:creationId xmlns:p14="http://schemas.microsoft.com/office/powerpoint/2010/main" val="2168414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smtClean="0"/>
              <a:t>Aspect</a:t>
            </a:r>
            <a:r>
              <a:rPr lang="pl-PL" baseline="0" dirty="0" smtClean="0"/>
              <a:t> </a:t>
            </a:r>
            <a:r>
              <a:rPr lang="pl-PL" baseline="0" dirty="0" err="1" smtClean="0"/>
              <a:t>Oriented</a:t>
            </a:r>
            <a:r>
              <a:rPr lang="pl-PL" baseline="0" dirty="0" smtClean="0"/>
              <a:t> Programming  - Programowanie aspektowe to paradygmat programowania w którym chodzi o to by odseparowywać od siebie operacje ze sobą niepowiązane.</a:t>
            </a:r>
          </a:p>
          <a:p>
            <a:endParaRPr lang="pl-PL" baseline="0" dirty="0" smtClean="0"/>
          </a:p>
          <a:p>
            <a:r>
              <a:rPr lang="pl-PL" baseline="0" dirty="0" smtClean="0"/>
              <a:t>Jak to zrobić ? Wydzielić powtarzające się operacje poboczne do specjalnych komponentów które można potem zaaplikować do dowolnej metody która wykonuje operacje główną. </a:t>
            </a:r>
          </a:p>
          <a:p>
            <a:r>
              <a:rPr lang="pl-PL" baseline="0" dirty="0" smtClean="0"/>
              <a:t>Zwykle jak mówimy o AOP to spotkamy się z 4 zagadnieniami</a:t>
            </a:r>
          </a:p>
          <a:p>
            <a:endParaRPr lang="pl-PL" baseline="0" dirty="0" smtClean="0"/>
          </a:p>
          <a:p>
            <a:r>
              <a:rPr lang="pl-PL" sz="1200" b="0" i="0" kern="1200" dirty="0" smtClean="0">
                <a:solidFill>
                  <a:schemeClr val="tx1"/>
                </a:solidFill>
                <a:effectLst/>
                <a:latin typeface="+mn-lt"/>
                <a:ea typeface="+mn-ea"/>
                <a:cs typeface="+mn-cs"/>
              </a:rPr>
              <a:t>Cross-</a:t>
            </a:r>
            <a:r>
              <a:rPr lang="pl-PL" sz="1200" b="0" i="0" kern="1200" dirty="0" err="1" smtClean="0">
                <a:solidFill>
                  <a:schemeClr val="tx1"/>
                </a:solidFill>
                <a:effectLst/>
                <a:latin typeface="+mn-lt"/>
                <a:ea typeface="+mn-ea"/>
                <a:cs typeface="+mn-cs"/>
              </a:rPr>
              <a:t>cutting</a:t>
            </a:r>
            <a:r>
              <a:rPr lang="pl-PL" sz="1200" b="0" i="0" kern="1200" dirty="0" smtClean="0">
                <a:solidFill>
                  <a:schemeClr val="tx1"/>
                </a:solidFill>
                <a:effectLst/>
                <a:latin typeface="+mn-lt"/>
                <a:ea typeface="+mn-ea"/>
                <a:cs typeface="+mn-cs"/>
              </a:rPr>
              <a:t> </a:t>
            </a:r>
            <a:r>
              <a:rPr lang="pl-PL" sz="1200" b="0" i="0" kern="1200" dirty="0" err="1" smtClean="0">
                <a:solidFill>
                  <a:schemeClr val="tx1"/>
                </a:solidFill>
                <a:effectLst/>
                <a:latin typeface="+mn-lt"/>
                <a:ea typeface="+mn-ea"/>
                <a:cs typeface="+mn-cs"/>
              </a:rPr>
              <a:t>concerns</a:t>
            </a:r>
            <a:r>
              <a:rPr lang="pl-PL" sz="1200" b="0" i="0" kern="1200" dirty="0" smtClean="0">
                <a:solidFill>
                  <a:schemeClr val="tx1"/>
                </a:solidFill>
                <a:effectLst/>
                <a:latin typeface="+mn-lt"/>
                <a:ea typeface="+mn-ea"/>
                <a:cs typeface="+mn-cs"/>
              </a:rPr>
              <a:t> – to</a:t>
            </a:r>
            <a:r>
              <a:rPr lang="pl-PL" sz="1200" b="0" i="0" kern="1200" baseline="0" dirty="0" smtClean="0">
                <a:solidFill>
                  <a:schemeClr val="tx1"/>
                </a:solidFill>
                <a:effectLst/>
                <a:latin typeface="+mn-lt"/>
                <a:ea typeface="+mn-ea"/>
                <a:cs typeface="+mn-cs"/>
              </a:rPr>
              <a:t> wspomniane już wcześniej mieszanie operacji głównych z pobocznymi, jak logowanie błędów weryfikacja </a:t>
            </a:r>
            <a:r>
              <a:rPr lang="pl-PL" sz="1200" b="0" i="0" kern="1200" baseline="0" dirty="0" err="1" smtClean="0">
                <a:solidFill>
                  <a:schemeClr val="tx1"/>
                </a:solidFill>
                <a:effectLst/>
                <a:latin typeface="+mn-lt"/>
                <a:ea typeface="+mn-ea"/>
                <a:cs typeface="+mn-cs"/>
              </a:rPr>
              <a:t>uprawnien</a:t>
            </a:r>
            <a:r>
              <a:rPr lang="pl-PL" sz="1200" b="0" i="0" kern="1200" baseline="0" dirty="0" smtClean="0">
                <a:solidFill>
                  <a:schemeClr val="tx1"/>
                </a:solidFill>
                <a:effectLst/>
                <a:latin typeface="+mn-lt"/>
                <a:ea typeface="+mn-ea"/>
                <a:cs typeface="+mn-cs"/>
              </a:rPr>
              <a:t> etc.</a:t>
            </a:r>
            <a:endParaRPr lang="pl-PL" sz="1200" b="0" i="0" kern="1200" dirty="0" smtClean="0">
              <a:solidFill>
                <a:schemeClr val="tx1"/>
              </a:solidFill>
              <a:effectLst/>
              <a:latin typeface="+mn-lt"/>
              <a:ea typeface="+mn-ea"/>
              <a:cs typeface="+mn-cs"/>
            </a:endParaRPr>
          </a:p>
          <a:p>
            <a:endParaRPr lang="pl-PL" sz="1200" b="0" i="0" kern="1200" dirty="0" smtClean="0">
              <a:solidFill>
                <a:schemeClr val="tx1"/>
              </a:solidFill>
              <a:effectLst/>
              <a:latin typeface="+mn-lt"/>
              <a:ea typeface="+mn-ea"/>
              <a:cs typeface="+mn-cs"/>
            </a:endParaRPr>
          </a:p>
          <a:p>
            <a:r>
              <a:rPr lang="pl-PL" sz="1200" b="0" i="0" kern="1200" dirty="0" err="1" smtClean="0">
                <a:solidFill>
                  <a:schemeClr val="tx1"/>
                </a:solidFill>
                <a:effectLst/>
                <a:latin typeface="+mn-lt"/>
                <a:ea typeface="+mn-ea"/>
                <a:cs typeface="+mn-cs"/>
              </a:rPr>
              <a:t>Advice</a:t>
            </a:r>
            <a:r>
              <a:rPr lang="pl-PL" sz="1200" b="0" i="0" kern="1200" dirty="0" smtClean="0">
                <a:solidFill>
                  <a:schemeClr val="tx1"/>
                </a:solidFill>
                <a:effectLst/>
                <a:latin typeface="+mn-lt"/>
                <a:ea typeface="+mn-ea"/>
                <a:cs typeface="+mn-cs"/>
              </a:rPr>
              <a:t> – To kod </a:t>
            </a:r>
            <a:r>
              <a:rPr lang="pl-PL" sz="1200" b="0" i="0" kern="1200" dirty="0" err="1" smtClean="0">
                <a:solidFill>
                  <a:schemeClr val="tx1"/>
                </a:solidFill>
                <a:effectLst/>
                <a:latin typeface="+mn-lt"/>
                <a:ea typeface="+mn-ea"/>
                <a:cs typeface="+mn-cs"/>
              </a:rPr>
              <a:t>rezprezentujący</a:t>
            </a:r>
            <a:r>
              <a:rPr lang="pl-PL" sz="1200" b="0" i="0" kern="1200" baseline="0" dirty="0" smtClean="0">
                <a:solidFill>
                  <a:schemeClr val="tx1"/>
                </a:solidFill>
                <a:effectLst/>
                <a:latin typeface="+mn-lt"/>
                <a:ea typeface="+mn-ea"/>
                <a:cs typeface="+mn-cs"/>
              </a:rPr>
              <a:t> zadanie poboczne np. </a:t>
            </a:r>
            <a:r>
              <a:rPr lang="pl-PL" sz="1200" b="0" i="0" kern="1200" baseline="0" dirty="0" err="1" smtClean="0">
                <a:solidFill>
                  <a:schemeClr val="tx1"/>
                </a:solidFill>
                <a:effectLst/>
                <a:latin typeface="+mn-lt"/>
                <a:ea typeface="+mn-ea"/>
                <a:cs typeface="+mn-cs"/>
              </a:rPr>
              <a:t>cachowanie</a:t>
            </a:r>
            <a:r>
              <a:rPr lang="pl-PL" sz="1200" b="0" i="0" kern="1200" baseline="0" dirty="0" smtClean="0">
                <a:solidFill>
                  <a:schemeClr val="tx1"/>
                </a:solidFill>
                <a:effectLst/>
                <a:latin typeface="+mn-lt"/>
                <a:ea typeface="+mn-ea"/>
                <a:cs typeface="+mn-cs"/>
              </a:rPr>
              <a:t> wydzielone do jakiegoś umownego komponentu który będziemy aplikować do właściwego kodu</a:t>
            </a:r>
            <a:endParaRPr lang="pl-PL" sz="1200" b="0" i="0" kern="1200" dirty="0" smtClean="0">
              <a:solidFill>
                <a:schemeClr val="tx1"/>
              </a:solidFill>
              <a:effectLst/>
              <a:latin typeface="+mn-lt"/>
              <a:ea typeface="+mn-ea"/>
              <a:cs typeface="+mn-cs"/>
            </a:endParaRPr>
          </a:p>
          <a:p>
            <a:endParaRPr lang="pl-PL" sz="1200" b="0" i="0" kern="1200" dirty="0" smtClean="0">
              <a:solidFill>
                <a:schemeClr val="tx1"/>
              </a:solidFill>
              <a:effectLst/>
              <a:latin typeface="+mn-lt"/>
              <a:ea typeface="+mn-ea"/>
              <a:cs typeface="+mn-cs"/>
            </a:endParaRPr>
          </a:p>
          <a:p>
            <a:r>
              <a:rPr lang="pl-PL" sz="1200" b="0" i="0" kern="1200" dirty="0" err="1" smtClean="0">
                <a:solidFill>
                  <a:schemeClr val="tx1"/>
                </a:solidFill>
                <a:effectLst/>
                <a:latin typeface="+mn-lt"/>
                <a:ea typeface="+mn-ea"/>
                <a:cs typeface="+mn-cs"/>
              </a:rPr>
              <a:t>Pointcut</a:t>
            </a:r>
            <a:r>
              <a:rPr lang="pl-PL" sz="1200" b="0" i="0" kern="1200" dirty="0" smtClean="0">
                <a:solidFill>
                  <a:schemeClr val="tx1"/>
                </a:solidFill>
                <a:effectLst/>
                <a:latin typeface="+mn-lt"/>
                <a:ea typeface="+mn-ea"/>
                <a:cs typeface="+mn-cs"/>
              </a:rPr>
              <a:t> – To miejsce gdzie ten</a:t>
            </a:r>
            <a:r>
              <a:rPr lang="pl-PL" sz="1200" b="0" i="0" kern="1200" baseline="0" dirty="0" smtClean="0">
                <a:solidFill>
                  <a:schemeClr val="tx1"/>
                </a:solidFill>
                <a:effectLst/>
                <a:latin typeface="+mn-lt"/>
                <a:ea typeface="+mn-ea"/>
                <a:cs typeface="+mn-cs"/>
              </a:rPr>
              <a:t> komponent powinien zostać zaaplikowany, może to być pojedyncza metoda, klasa a nawet cały moduł./</a:t>
            </a:r>
            <a:endParaRPr lang="pl-PL" sz="1200" b="0" i="0" kern="1200" dirty="0" smtClean="0">
              <a:solidFill>
                <a:schemeClr val="tx1"/>
              </a:solidFill>
              <a:effectLst/>
              <a:latin typeface="+mn-lt"/>
              <a:ea typeface="+mn-ea"/>
              <a:cs typeface="+mn-cs"/>
            </a:endParaRPr>
          </a:p>
          <a:p>
            <a:endParaRPr lang="pl-PL" sz="1200" b="0" i="0" kern="1200" dirty="0" smtClean="0">
              <a:solidFill>
                <a:schemeClr val="tx1"/>
              </a:solidFill>
              <a:effectLst/>
              <a:latin typeface="+mn-lt"/>
              <a:ea typeface="+mn-ea"/>
              <a:cs typeface="+mn-cs"/>
            </a:endParaRPr>
          </a:p>
          <a:p>
            <a:r>
              <a:rPr lang="pl-PL" sz="1200" b="0" i="0" kern="1200" dirty="0" err="1" smtClean="0">
                <a:solidFill>
                  <a:schemeClr val="tx1"/>
                </a:solidFill>
                <a:effectLst/>
                <a:latin typeface="+mn-lt"/>
                <a:ea typeface="+mn-ea"/>
                <a:cs typeface="+mn-cs"/>
              </a:rPr>
              <a:t>Aspect</a:t>
            </a:r>
            <a:r>
              <a:rPr lang="pl-PL" sz="1200" b="0" i="0" kern="1200" baseline="0" dirty="0" smtClean="0">
                <a:solidFill>
                  <a:schemeClr val="tx1"/>
                </a:solidFill>
                <a:effectLst/>
                <a:latin typeface="+mn-lt"/>
                <a:ea typeface="+mn-ea"/>
                <a:cs typeface="+mn-cs"/>
              </a:rPr>
              <a:t> – to połączenie </a:t>
            </a:r>
            <a:r>
              <a:rPr lang="pl-PL" sz="1200" b="0" i="0" kern="1200" baseline="0" dirty="0" err="1" smtClean="0">
                <a:solidFill>
                  <a:schemeClr val="tx1"/>
                </a:solidFill>
                <a:effectLst/>
                <a:latin typeface="+mn-lt"/>
                <a:ea typeface="+mn-ea"/>
                <a:cs typeface="+mn-cs"/>
              </a:rPr>
              <a:t>advice</a:t>
            </a:r>
            <a:r>
              <a:rPr lang="pl-PL" sz="1200" b="0" i="0" kern="1200" baseline="0" dirty="0" smtClean="0">
                <a:solidFill>
                  <a:schemeClr val="tx1"/>
                </a:solidFill>
                <a:effectLst/>
                <a:latin typeface="+mn-lt"/>
                <a:ea typeface="+mn-ea"/>
                <a:cs typeface="+mn-cs"/>
              </a:rPr>
              <a:t> + </a:t>
            </a:r>
            <a:r>
              <a:rPr lang="pl-PL" sz="1200" b="0" i="0" kern="1200" baseline="0" dirty="0" err="1" smtClean="0">
                <a:solidFill>
                  <a:schemeClr val="tx1"/>
                </a:solidFill>
                <a:effectLst/>
                <a:latin typeface="+mn-lt"/>
                <a:ea typeface="+mn-ea"/>
                <a:cs typeface="+mn-cs"/>
              </a:rPr>
              <a:t>pointcut</a:t>
            </a:r>
            <a:r>
              <a:rPr lang="pl-PL" sz="1200" b="0" i="0" kern="1200" baseline="0" dirty="0" smtClean="0">
                <a:solidFill>
                  <a:schemeClr val="tx1"/>
                </a:solidFill>
                <a:effectLst/>
                <a:latin typeface="+mn-lt"/>
                <a:ea typeface="+mn-ea"/>
                <a:cs typeface="+mn-cs"/>
              </a:rPr>
              <a:t> </a:t>
            </a:r>
          </a:p>
          <a:p>
            <a:endParaRPr lang="pl-PL" sz="1200" b="0" i="0" kern="1200" baseline="0" dirty="0" smtClean="0">
              <a:solidFill>
                <a:schemeClr val="tx1"/>
              </a:solidFill>
              <a:effectLst/>
              <a:latin typeface="+mn-lt"/>
              <a:ea typeface="+mn-ea"/>
              <a:cs typeface="+mn-cs"/>
            </a:endParaRPr>
          </a:p>
          <a:p>
            <a:r>
              <a:rPr lang="pl-PL" sz="1200" b="0" i="0" kern="1200" baseline="0" dirty="0" smtClean="0">
                <a:solidFill>
                  <a:schemeClr val="tx1"/>
                </a:solidFill>
                <a:effectLst/>
                <a:latin typeface="+mn-lt"/>
                <a:ea typeface="+mn-ea"/>
                <a:cs typeface="+mn-cs"/>
              </a:rPr>
              <a:t>Na tym schemacie po prawej stronie mamy metodę zaznaczoną na czerwono która wykonuje tylko i wyłącznie operacje główne. Ona została otoczona naszym aspektem, może to być logowanie błędów, </a:t>
            </a:r>
            <a:r>
              <a:rPr lang="pl-PL" sz="1200" b="0" i="0" kern="1200" baseline="0" dirty="0" err="1" smtClean="0">
                <a:solidFill>
                  <a:schemeClr val="tx1"/>
                </a:solidFill>
                <a:effectLst/>
                <a:latin typeface="+mn-lt"/>
                <a:ea typeface="+mn-ea"/>
                <a:cs typeface="+mn-cs"/>
              </a:rPr>
              <a:t>cachowanie</a:t>
            </a:r>
            <a:r>
              <a:rPr lang="pl-PL" sz="1200" b="0" i="0" kern="1200" baseline="0" dirty="0" smtClean="0">
                <a:solidFill>
                  <a:schemeClr val="tx1"/>
                </a:solidFill>
                <a:effectLst/>
                <a:latin typeface="+mn-lt"/>
                <a:ea typeface="+mn-ea"/>
                <a:cs typeface="+mn-cs"/>
              </a:rPr>
              <a:t> cokolwiek. W aspekcie jesteśmy zwykle w stanie wykonać kod przed i po metodzie do której został zaaplikowany. I dzięki temu jesteśmy w stanie reagować na argumenty metody, na wartość zwracaną, czy wystąpił błąd itd. Operacja główna nie wie nic o aspekcie, a aspekt nie wie co tak naprawdę robi metoda, to gwarantuje </a:t>
            </a:r>
            <a:r>
              <a:rPr lang="pl-PL" sz="1200" b="0" i="0" kern="1200" baseline="0" dirty="0" err="1" smtClean="0">
                <a:solidFill>
                  <a:schemeClr val="tx1"/>
                </a:solidFill>
                <a:effectLst/>
                <a:latin typeface="+mn-lt"/>
                <a:ea typeface="+mn-ea"/>
                <a:cs typeface="+mn-cs"/>
              </a:rPr>
              <a:t>reużywalność</a:t>
            </a:r>
            <a:r>
              <a:rPr lang="pl-PL" sz="1200" b="0" i="0" kern="1200" baseline="0" dirty="0" smtClean="0">
                <a:solidFill>
                  <a:schemeClr val="tx1"/>
                </a:solidFill>
                <a:effectLst/>
                <a:latin typeface="+mn-lt"/>
                <a:ea typeface="+mn-ea"/>
                <a:cs typeface="+mn-cs"/>
              </a:rPr>
              <a:t> aspektu i  odpowiednią separacje logiki od infrastruktury.</a:t>
            </a:r>
          </a:p>
          <a:p>
            <a:endParaRPr lang="pl-PL" sz="1200" b="0" i="0" kern="1200" baseline="0" dirty="0" smtClean="0">
              <a:solidFill>
                <a:schemeClr val="tx1"/>
              </a:solidFill>
              <a:effectLst/>
              <a:latin typeface="+mn-lt"/>
              <a:ea typeface="+mn-ea"/>
              <a:cs typeface="+mn-cs"/>
            </a:endParaRPr>
          </a:p>
          <a:p>
            <a:endParaRPr lang="pl-PL" sz="1200" b="0" i="0" kern="1200" baseline="0" dirty="0" smtClean="0">
              <a:solidFill>
                <a:schemeClr val="tx1"/>
              </a:solidFill>
              <a:effectLst/>
              <a:latin typeface="+mn-lt"/>
              <a:ea typeface="+mn-ea"/>
              <a:cs typeface="+mn-cs"/>
            </a:endParaRPr>
          </a:p>
          <a:p>
            <a:endParaRPr lang="pl-PL" b="0" dirty="0"/>
          </a:p>
        </p:txBody>
      </p:sp>
      <p:sp>
        <p:nvSpPr>
          <p:cNvPr id="4" name="Symbol zastępczy numeru slajdu 3"/>
          <p:cNvSpPr>
            <a:spLocks noGrp="1"/>
          </p:cNvSpPr>
          <p:nvPr>
            <p:ph type="sldNum" sz="quarter" idx="10"/>
          </p:nvPr>
        </p:nvSpPr>
        <p:spPr/>
        <p:txBody>
          <a:bodyPr/>
          <a:lstStyle/>
          <a:p>
            <a:fld id="{9FCEFB57-C09C-481A-8872-26D69609AA1D}" type="slidenum">
              <a:rPr lang="pl-PL" smtClean="0"/>
              <a:t>4</a:t>
            </a:fld>
            <a:endParaRPr lang="pl-PL"/>
          </a:p>
        </p:txBody>
      </p:sp>
    </p:spTree>
    <p:extLst>
      <p:ext uri="{BB962C8B-B14F-4D97-AF65-F5344CB8AC3E}">
        <p14:creationId xmlns:p14="http://schemas.microsoft.com/office/powerpoint/2010/main" val="3116677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                       No dobra ale jak właściwie</a:t>
            </a:r>
            <a:r>
              <a:rPr lang="pl-PL" baseline="0" dirty="0" smtClean="0"/>
              <a:t> coś takiego osiągnąć?</a:t>
            </a:r>
          </a:p>
          <a:p>
            <a:endParaRPr lang="pl-PL" baseline="0" dirty="0" smtClean="0"/>
          </a:p>
          <a:p>
            <a:r>
              <a:rPr lang="pl-PL" baseline="0" dirty="0" smtClean="0"/>
              <a:t>Spróbujmy sobie to najpierw sami napisać, skorzystamy z przykładu dotyczącego </a:t>
            </a:r>
            <a:r>
              <a:rPr lang="pl-PL" baseline="0" dirty="0" err="1" smtClean="0"/>
              <a:t>cachowania</a:t>
            </a:r>
            <a:r>
              <a:rPr lang="pl-PL" baseline="0" dirty="0" smtClean="0"/>
              <a:t>.</a:t>
            </a:r>
          </a:p>
          <a:p>
            <a:endParaRPr lang="pl-PL" baseline="0" dirty="0" smtClean="0"/>
          </a:p>
          <a:p>
            <a:r>
              <a:rPr lang="pl-PL" baseline="0" dirty="0" smtClean="0"/>
              <a:t>Na początku wyglądało to tak – mamy wymieszane pobieranie danych z bazy z </a:t>
            </a:r>
            <a:r>
              <a:rPr lang="pl-PL" baseline="0" dirty="0" err="1" smtClean="0"/>
              <a:t>cachowaniem</a:t>
            </a:r>
            <a:r>
              <a:rPr lang="pl-PL" baseline="0" dirty="0" smtClean="0"/>
              <a:t>, chcemy by wyglądało to tak.</a:t>
            </a:r>
          </a:p>
          <a:p>
            <a:r>
              <a:rPr lang="pl-PL" baseline="0" dirty="0" smtClean="0"/>
              <a:t>Możemy skorzystać z wzorca projektowego Proxy. </a:t>
            </a:r>
          </a:p>
          <a:p>
            <a:endParaRPr lang="pl-PL" baseline="0" dirty="0" smtClean="0"/>
          </a:p>
          <a:p>
            <a:r>
              <a:rPr lang="pl-PL" baseline="0" dirty="0" smtClean="0"/>
              <a:t>Proxy mówiąc kolokwialnie to nic innego jak takie opakowanie zwykłej klasy </a:t>
            </a:r>
            <a:r>
              <a:rPr lang="pl-PL" baseline="0" dirty="0" err="1" smtClean="0"/>
              <a:t>poco</a:t>
            </a:r>
            <a:r>
              <a:rPr lang="pl-PL" baseline="0" dirty="0" smtClean="0"/>
              <a:t> dodatkowym kodem który  będzie wykonywał za nas i ukrywał przed nami pewne operacje gdy np. zechcemy wywołać jakąś metodę obiektu</a:t>
            </a:r>
          </a:p>
          <a:p>
            <a:endParaRPr lang="pl-PL" baseline="0" dirty="0" smtClean="0"/>
          </a:p>
          <a:p>
            <a:r>
              <a:rPr lang="pl-PL" baseline="0" dirty="0" smtClean="0"/>
              <a:t>Nasza </a:t>
            </a:r>
            <a:r>
              <a:rPr lang="pl-PL" baseline="0" dirty="0" err="1" smtClean="0"/>
              <a:t>implemntacja</a:t>
            </a:r>
            <a:r>
              <a:rPr lang="pl-PL" baseline="0" dirty="0" smtClean="0"/>
              <a:t> wyglądałaby tak. Tworzymy </a:t>
            </a:r>
            <a:r>
              <a:rPr lang="pl-PL" baseline="0" dirty="0" err="1" smtClean="0"/>
              <a:t>klase</a:t>
            </a:r>
            <a:r>
              <a:rPr lang="pl-PL" baseline="0" dirty="0" smtClean="0"/>
              <a:t> dziedziczącą po </a:t>
            </a:r>
            <a:r>
              <a:rPr lang="pl-PL" baseline="0" dirty="0" err="1" smtClean="0"/>
              <a:t>ProductsProvider</a:t>
            </a:r>
            <a:r>
              <a:rPr lang="pl-PL" baseline="0" dirty="0" smtClean="0"/>
              <a:t> która nadpisuje </a:t>
            </a:r>
            <a:r>
              <a:rPr lang="pl-PL" baseline="0" dirty="0" err="1" smtClean="0"/>
              <a:t>metode</a:t>
            </a:r>
            <a:r>
              <a:rPr lang="pl-PL" baseline="0" dirty="0" smtClean="0"/>
              <a:t> klasy bazowej dodając do niej kod odpowiedzialny za </a:t>
            </a:r>
            <a:r>
              <a:rPr lang="pl-PL" baseline="0" dirty="0" err="1" smtClean="0"/>
              <a:t>cachowanie</a:t>
            </a:r>
            <a:r>
              <a:rPr lang="pl-PL" baseline="0" dirty="0" smtClean="0"/>
              <a:t>. Użycie czegoś takiego wymagałoby jeszcze jakiegoś kontenera IOC lub fabryki która by tworzyła  nam instancje Proxy gdy po prosimy o products </a:t>
            </a:r>
            <a:r>
              <a:rPr lang="pl-PL" baseline="0" dirty="0" err="1" smtClean="0"/>
              <a:t>provider</a:t>
            </a:r>
            <a:endParaRPr lang="pl-PL" baseline="0" dirty="0" smtClean="0"/>
          </a:p>
          <a:p>
            <a:endParaRPr lang="pl-PL" baseline="0" dirty="0" smtClean="0"/>
          </a:p>
          <a:p>
            <a:r>
              <a:rPr lang="pl-PL" baseline="0" dirty="0" smtClean="0"/>
              <a:t>No i wszystko byłoby fajnie gdybyśmy nie musieli pisać tego </a:t>
            </a:r>
            <a:r>
              <a:rPr lang="pl-PL" baseline="0" dirty="0" err="1" smtClean="0"/>
              <a:t>proxy</a:t>
            </a:r>
            <a:r>
              <a:rPr lang="pl-PL" baseline="0" dirty="0" smtClean="0"/>
              <a:t> dla każdej klasy z osobna. </a:t>
            </a:r>
          </a:p>
          <a:p>
            <a:r>
              <a:rPr lang="pl-PL" baseline="0" dirty="0" smtClean="0"/>
              <a:t>Na całe szczęści w .NET jesteśmy w stanie budować takie </a:t>
            </a:r>
            <a:r>
              <a:rPr lang="pl-PL" baseline="0" dirty="0" err="1" smtClean="0"/>
              <a:t>proxy</a:t>
            </a:r>
            <a:r>
              <a:rPr lang="pl-PL" baseline="0" dirty="0" smtClean="0"/>
              <a:t> na dwa sposoby:</a:t>
            </a:r>
          </a:p>
          <a:p>
            <a:pPr marL="171450" indent="-171450">
              <a:buFont typeface="Arial" panose="020B0604020202020204" pitchFamily="34" charset="0"/>
              <a:buChar char="•"/>
            </a:pPr>
            <a:r>
              <a:rPr lang="pl-PL" baseline="0" dirty="0" err="1" smtClean="0"/>
              <a:t>Dynamic</a:t>
            </a:r>
            <a:r>
              <a:rPr lang="pl-PL" baseline="0" dirty="0" smtClean="0"/>
              <a:t> </a:t>
            </a:r>
            <a:r>
              <a:rPr lang="pl-PL" baseline="0" dirty="0" err="1" smtClean="0"/>
              <a:t>proxy</a:t>
            </a:r>
            <a:r>
              <a:rPr lang="pl-PL" baseline="0" dirty="0" smtClean="0"/>
              <a:t> – za pomocą refleksji możemy w czasie działania aplikacji wygenerować </a:t>
            </a:r>
            <a:r>
              <a:rPr lang="pl-PL" baseline="0" dirty="0" err="1" smtClean="0"/>
              <a:t>proxy</a:t>
            </a:r>
            <a:r>
              <a:rPr lang="pl-PL" baseline="0" dirty="0" smtClean="0"/>
              <a:t>. . Z dynamicznymi </a:t>
            </a:r>
            <a:r>
              <a:rPr lang="pl-PL" baseline="0" dirty="0" err="1" smtClean="0"/>
              <a:t>proxy</a:t>
            </a:r>
            <a:r>
              <a:rPr lang="pl-PL" baseline="0" dirty="0" smtClean="0"/>
              <a:t> spotkacie się jak spróbujecie skorzystać z dowolnego ORM jak </a:t>
            </a:r>
            <a:r>
              <a:rPr lang="pl-PL" baseline="0" dirty="0" err="1" smtClean="0"/>
              <a:t>entity</a:t>
            </a:r>
            <a:r>
              <a:rPr lang="pl-PL" baseline="0" dirty="0" smtClean="0"/>
              <a:t> </a:t>
            </a:r>
            <a:r>
              <a:rPr lang="pl-PL" baseline="0" dirty="0" err="1" smtClean="0"/>
              <a:t>framework</a:t>
            </a:r>
            <a:r>
              <a:rPr lang="pl-PL" baseline="0" dirty="0" smtClean="0"/>
              <a:t>, </a:t>
            </a:r>
            <a:r>
              <a:rPr lang="pl-PL" baseline="0" dirty="0" err="1" smtClean="0"/>
              <a:t>nhibernate</a:t>
            </a:r>
            <a:r>
              <a:rPr lang="pl-PL" baseline="0" dirty="0" smtClean="0"/>
              <a:t>, </a:t>
            </a:r>
            <a:r>
              <a:rPr lang="pl-PL" baseline="0" dirty="0" err="1" smtClean="0"/>
              <a:t>dapper</a:t>
            </a:r>
            <a:r>
              <a:rPr lang="pl-PL" baseline="0" dirty="0" smtClean="0"/>
              <a:t> itd., tam te </a:t>
            </a:r>
            <a:r>
              <a:rPr lang="pl-PL" baseline="0" dirty="0" err="1" smtClean="0"/>
              <a:t>proxy</a:t>
            </a:r>
            <a:r>
              <a:rPr lang="pl-PL" baseline="0" dirty="0" smtClean="0"/>
              <a:t> śledzą np. stan obiektu.</a:t>
            </a:r>
          </a:p>
          <a:p>
            <a:pPr marL="171450" indent="-171450">
              <a:buFont typeface="Arial" panose="020B0604020202020204" pitchFamily="34" charset="0"/>
              <a:buChar char="•"/>
            </a:pPr>
            <a:r>
              <a:rPr lang="pl-PL" baseline="0" dirty="0" err="1" smtClean="0"/>
              <a:t>Static</a:t>
            </a:r>
            <a:r>
              <a:rPr lang="pl-PL" baseline="0" dirty="0" smtClean="0"/>
              <a:t> </a:t>
            </a:r>
            <a:r>
              <a:rPr lang="pl-PL" baseline="0" dirty="0" err="1" smtClean="0"/>
              <a:t>proxy</a:t>
            </a:r>
            <a:r>
              <a:rPr lang="pl-PL" baseline="0" dirty="0" smtClean="0"/>
              <a:t>/</a:t>
            </a:r>
            <a:r>
              <a:rPr lang="pl-PL" baseline="0" dirty="0" err="1" smtClean="0"/>
              <a:t>Compile</a:t>
            </a:r>
            <a:r>
              <a:rPr lang="pl-PL" baseline="0" dirty="0" smtClean="0"/>
              <a:t> </a:t>
            </a:r>
            <a:r>
              <a:rPr lang="pl-PL" baseline="0" dirty="0" err="1" smtClean="0"/>
              <a:t>time</a:t>
            </a:r>
            <a:r>
              <a:rPr lang="pl-PL" baseline="0" dirty="0" smtClean="0"/>
              <a:t> </a:t>
            </a:r>
            <a:r>
              <a:rPr lang="pl-PL" baseline="0" dirty="0" err="1" smtClean="0"/>
              <a:t>proxy</a:t>
            </a:r>
            <a:r>
              <a:rPr lang="pl-PL" baseline="0" dirty="0" smtClean="0"/>
              <a:t> – w tym przypadku </a:t>
            </a:r>
            <a:r>
              <a:rPr lang="pl-PL" baseline="0" dirty="0" err="1" smtClean="0"/>
              <a:t>proxy</a:t>
            </a:r>
            <a:r>
              <a:rPr lang="pl-PL" baseline="0" dirty="0" smtClean="0"/>
              <a:t> tworzone jest dopiero w czasie kompilacji a najczęściej tuż po niej poprzez zmodyfikowanie zbudowanego kodu i wtedy to się zachowuje tak jakbyśmy napisali kod własnoręcznie. </a:t>
            </a:r>
          </a:p>
          <a:p>
            <a:pPr marL="171450" indent="-171450">
              <a:buFont typeface="Arial" panose="020B0604020202020204" pitchFamily="34" charset="0"/>
              <a:buChar char="•"/>
            </a:pPr>
            <a:endParaRPr lang="pl-PL" baseline="0" dirty="0" smtClean="0"/>
          </a:p>
          <a:p>
            <a:pPr marL="0" indent="0">
              <a:buFont typeface="Arial" panose="020B0604020202020204" pitchFamily="34" charset="0"/>
              <a:buNone/>
            </a:pPr>
            <a:r>
              <a:rPr lang="pl-PL" baseline="0" dirty="0" smtClean="0"/>
              <a:t>To drugie rozwiązanie jest wydajniejsze i znacznie ciekawsze więc to nim się zajmiemy.</a:t>
            </a:r>
          </a:p>
          <a:p>
            <a:pPr marL="0" indent="0">
              <a:buFont typeface="Arial" panose="020B0604020202020204" pitchFamily="34" charset="0"/>
              <a:buNone/>
            </a:pPr>
            <a:endParaRPr lang="pl-PL" baseline="0" dirty="0" smtClean="0"/>
          </a:p>
          <a:p>
            <a:pPr marL="0" indent="0">
              <a:buFont typeface="Arial" panose="020B0604020202020204" pitchFamily="34" charset="0"/>
              <a:buNone/>
            </a:pPr>
            <a:r>
              <a:rPr lang="pl-PL" baseline="0" dirty="0" smtClean="0"/>
              <a:t>Modyfikacja już zbudowanego kodu nie jest prosta, nie jest to coś co .NET daje nam sam z siebie, trzeba wykorzystać specjalne narzędzia które pozwolą nam to zrobić. </a:t>
            </a:r>
          </a:p>
          <a:p>
            <a:pPr marL="171450" indent="-171450">
              <a:buFont typeface="Arial" panose="020B0604020202020204" pitchFamily="34" charset="0"/>
              <a:buChar char="•"/>
            </a:pPr>
            <a:endParaRPr lang="pl-PL" baseline="0" dirty="0" smtClean="0"/>
          </a:p>
          <a:p>
            <a:pPr marL="0" indent="0">
              <a:buFont typeface="Arial" panose="020B0604020202020204" pitchFamily="34" charset="0"/>
              <a:buNone/>
            </a:pPr>
            <a:endParaRPr lang="pl-PL" baseline="0" dirty="0" smtClean="0"/>
          </a:p>
          <a:p>
            <a:endParaRPr lang="pl-PL" baseline="0" dirty="0" smtClean="0"/>
          </a:p>
          <a:p>
            <a:endParaRPr lang="pl-PL" b="0" baseline="0" dirty="0" smtClean="0"/>
          </a:p>
          <a:p>
            <a:endParaRPr lang="pl-PL" b="0" dirty="0"/>
          </a:p>
        </p:txBody>
      </p:sp>
      <p:sp>
        <p:nvSpPr>
          <p:cNvPr id="4" name="Symbol zastępczy numeru slajdu 3"/>
          <p:cNvSpPr>
            <a:spLocks noGrp="1"/>
          </p:cNvSpPr>
          <p:nvPr>
            <p:ph type="sldNum" sz="quarter" idx="10"/>
          </p:nvPr>
        </p:nvSpPr>
        <p:spPr/>
        <p:txBody>
          <a:bodyPr/>
          <a:lstStyle/>
          <a:p>
            <a:fld id="{9FCEFB57-C09C-481A-8872-26D69609AA1D}" type="slidenum">
              <a:rPr lang="pl-PL" smtClean="0"/>
              <a:t>5</a:t>
            </a:fld>
            <a:endParaRPr lang="pl-PL"/>
          </a:p>
        </p:txBody>
      </p:sp>
    </p:spTree>
    <p:extLst>
      <p:ext uri="{BB962C8B-B14F-4D97-AF65-F5344CB8AC3E}">
        <p14:creationId xmlns:p14="http://schemas.microsoft.com/office/powerpoint/2010/main" val="1979992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baseline="0" dirty="0" smtClean="0"/>
              <a:t>W .NET mamy dwa popularne rozwiązania związane z AOP które korzystają z </a:t>
            </a:r>
            <a:r>
              <a:rPr lang="pl-PL" baseline="0" dirty="0" err="1" smtClean="0"/>
              <a:t>il</a:t>
            </a:r>
            <a:r>
              <a:rPr lang="pl-PL" baseline="0" dirty="0" smtClean="0"/>
              <a:t> </a:t>
            </a:r>
            <a:r>
              <a:rPr lang="pl-PL" baseline="0" dirty="0" err="1" smtClean="0"/>
              <a:t>weavingu</a:t>
            </a:r>
            <a:r>
              <a:rPr lang="pl-PL" baseline="0" dirty="0" smtClean="0"/>
              <a:t> czyli tego modyfikowania kodu.</a:t>
            </a:r>
          </a:p>
          <a:p>
            <a:r>
              <a:rPr lang="pl-PL" b="0" dirty="0" smtClean="0"/>
              <a:t>Jednym z nich jest </a:t>
            </a:r>
            <a:r>
              <a:rPr lang="pl-PL" b="0" dirty="0" err="1" smtClean="0"/>
              <a:t>PostSharp</a:t>
            </a:r>
            <a:r>
              <a:rPr lang="pl-PL" b="0" baseline="0" dirty="0" smtClean="0"/>
              <a:t> drugim </a:t>
            </a:r>
            <a:r>
              <a:rPr lang="pl-PL" b="0" baseline="0" dirty="0" err="1" smtClean="0"/>
              <a:t>Fody</a:t>
            </a:r>
            <a:endParaRPr lang="pl-PL" b="0" baseline="0" dirty="0" smtClean="0"/>
          </a:p>
          <a:p>
            <a:endParaRPr lang="pl-PL" b="0" baseline="0" dirty="0" smtClean="0"/>
          </a:p>
          <a:p>
            <a:r>
              <a:rPr lang="pl-PL" b="0" baseline="0" dirty="0" smtClean="0"/>
              <a:t>Pierwszy z nich to komercyjny produkt który posiada dużo wbudowanych rozwiązań związanych z </a:t>
            </a:r>
            <a:r>
              <a:rPr lang="pl-PL" b="0" baseline="0" dirty="0" err="1" smtClean="0"/>
              <a:t>aop</a:t>
            </a:r>
            <a:r>
              <a:rPr lang="pl-PL" b="0" baseline="0" dirty="0" smtClean="0"/>
              <a:t> i nie tylko. Ma szerokie grono użytkowników i jest bardzo ceniony. </a:t>
            </a:r>
          </a:p>
          <a:p>
            <a:r>
              <a:rPr lang="pl-PL" b="0" baseline="0" dirty="0" smtClean="0"/>
              <a:t>Posiada on też darmową ograniczoną licencję która w większości przypadków jest pewnie wystarczająca. </a:t>
            </a:r>
            <a:r>
              <a:rPr lang="pl-PL" b="0" baseline="0" dirty="0" err="1" smtClean="0"/>
              <a:t>Postsharp</a:t>
            </a:r>
            <a:r>
              <a:rPr lang="pl-PL" b="0" baseline="0" dirty="0" smtClean="0"/>
              <a:t> działa na zasadzie dodatku instalowanego do </a:t>
            </a:r>
            <a:r>
              <a:rPr lang="pl-PL" b="0" baseline="0" dirty="0" err="1" smtClean="0"/>
              <a:t>visual</a:t>
            </a:r>
            <a:r>
              <a:rPr lang="pl-PL" b="0" baseline="0" dirty="0" smtClean="0"/>
              <a:t> studio, dodatek działa tak że po </a:t>
            </a:r>
            <a:r>
              <a:rPr lang="pl-PL" b="0" baseline="0" dirty="0" err="1" smtClean="0"/>
              <a:t>buildzie</a:t>
            </a:r>
            <a:r>
              <a:rPr lang="pl-PL" b="0" baseline="0" dirty="0" smtClean="0"/>
              <a:t> </a:t>
            </a:r>
            <a:r>
              <a:rPr lang="pl-PL" b="0" baseline="0" dirty="0" err="1" smtClean="0"/>
              <a:t>uruchami</a:t>
            </a:r>
            <a:r>
              <a:rPr lang="pl-PL" b="0" baseline="0" dirty="0" smtClean="0"/>
              <a:t> się i modyfikuje kod </a:t>
            </a:r>
          </a:p>
          <a:p>
            <a:endParaRPr lang="pl-PL" b="0" baseline="0" dirty="0" smtClean="0"/>
          </a:p>
          <a:p>
            <a:r>
              <a:rPr lang="pl-PL" b="0" baseline="0" dirty="0" smtClean="0"/>
              <a:t>Drugim bardzo podobnym rozwiązaniem jest </a:t>
            </a:r>
            <a:r>
              <a:rPr lang="pl-PL" b="0" baseline="0" dirty="0" err="1" smtClean="0"/>
              <a:t>fody</a:t>
            </a:r>
            <a:r>
              <a:rPr lang="pl-PL" b="0" baseline="0" dirty="0" smtClean="0"/>
              <a:t>, to jest projekt open </a:t>
            </a:r>
            <a:r>
              <a:rPr lang="pl-PL" b="0" baseline="0" dirty="0" err="1" smtClean="0"/>
              <a:t>source</a:t>
            </a:r>
            <a:r>
              <a:rPr lang="pl-PL" b="0" baseline="0" dirty="0" smtClean="0"/>
              <a:t> posiada spore </a:t>
            </a:r>
            <a:r>
              <a:rPr lang="pl-PL" b="0" baseline="0" dirty="0" err="1" smtClean="0"/>
              <a:t>community</a:t>
            </a:r>
            <a:r>
              <a:rPr lang="pl-PL" b="0" baseline="0" dirty="0" smtClean="0"/>
              <a:t>. Zaletą jest na pewno to że nie potrzebujemy żadnych dodatków do </a:t>
            </a:r>
            <a:r>
              <a:rPr lang="pl-PL" b="0" baseline="0" dirty="0" err="1" smtClean="0"/>
              <a:t>visual</a:t>
            </a:r>
            <a:r>
              <a:rPr lang="pl-PL" b="0" baseline="0" dirty="0" smtClean="0"/>
              <a:t> studio. A jak jeszcze zerkniemy na stronę </a:t>
            </a:r>
            <a:r>
              <a:rPr lang="pl-PL" b="0" baseline="0" dirty="0" err="1" smtClean="0"/>
              <a:t>fodego</a:t>
            </a:r>
            <a:r>
              <a:rPr lang="pl-PL" b="0" baseline="0" dirty="0" smtClean="0"/>
              <a:t> to zobaczymy że </a:t>
            </a:r>
            <a:r>
              <a:rPr lang="pl-PL" b="0" baseline="0" dirty="0" err="1" smtClean="0"/>
              <a:t>community</a:t>
            </a:r>
            <a:r>
              <a:rPr lang="pl-PL" b="0" baseline="0" dirty="0" smtClean="0"/>
              <a:t> przygotowała masę gotowców do rozwiązywania różnych problemów w projektach za pomocą AOP. </a:t>
            </a:r>
          </a:p>
          <a:p>
            <a:endParaRPr lang="pl-PL" b="0" baseline="0" dirty="0" smtClean="0"/>
          </a:p>
          <a:p>
            <a:r>
              <a:rPr lang="pl-PL" b="0" baseline="0" dirty="0" smtClean="0"/>
              <a:t>I to właśnie z </a:t>
            </a:r>
            <a:r>
              <a:rPr lang="pl-PL" b="0" baseline="0" dirty="0" err="1" smtClean="0"/>
              <a:t>fodego</a:t>
            </a:r>
            <a:r>
              <a:rPr lang="pl-PL" b="0" baseline="0" dirty="0" smtClean="0"/>
              <a:t> dziś skorzystamy, dokładnie to samo można osiągnąć za pomocą </a:t>
            </a:r>
            <a:r>
              <a:rPr lang="pl-PL" b="0" baseline="0" dirty="0" err="1" smtClean="0"/>
              <a:t>postsharpa</a:t>
            </a:r>
            <a:r>
              <a:rPr lang="pl-PL" b="0" baseline="0" dirty="0" smtClean="0"/>
              <a:t>.</a:t>
            </a:r>
          </a:p>
          <a:p>
            <a:endParaRPr lang="pl-PL" b="0" baseline="0" dirty="0" smtClean="0"/>
          </a:p>
          <a:p>
            <a:endParaRPr lang="pl-PL" b="0" dirty="0"/>
          </a:p>
        </p:txBody>
      </p:sp>
      <p:sp>
        <p:nvSpPr>
          <p:cNvPr id="4" name="Symbol zastępczy numeru slajdu 3"/>
          <p:cNvSpPr>
            <a:spLocks noGrp="1"/>
          </p:cNvSpPr>
          <p:nvPr>
            <p:ph type="sldNum" sz="quarter" idx="10"/>
          </p:nvPr>
        </p:nvSpPr>
        <p:spPr/>
        <p:txBody>
          <a:bodyPr/>
          <a:lstStyle/>
          <a:p>
            <a:fld id="{9FCEFB57-C09C-481A-8872-26D69609AA1D}" type="slidenum">
              <a:rPr lang="pl-PL" smtClean="0"/>
              <a:t>6</a:t>
            </a:fld>
            <a:endParaRPr lang="pl-PL"/>
          </a:p>
        </p:txBody>
      </p:sp>
    </p:spTree>
    <p:extLst>
      <p:ext uri="{BB962C8B-B14F-4D97-AF65-F5344CB8AC3E}">
        <p14:creationId xmlns:p14="http://schemas.microsoft.com/office/powerpoint/2010/main" val="1793621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Zaczniemy</a:t>
            </a:r>
            <a:r>
              <a:rPr lang="pl-PL" baseline="0" dirty="0" smtClean="0"/>
              <a:t> od wykorzystania gotowca </a:t>
            </a:r>
            <a:r>
              <a:rPr lang="pl-PL" baseline="0" dirty="0" err="1" smtClean="0"/>
              <a:t>Fody</a:t>
            </a:r>
            <a:r>
              <a:rPr lang="pl-PL" baseline="0" dirty="0" smtClean="0"/>
              <a:t> oferuje nam gotowe rozwiązanie które upraszcza implementacje </a:t>
            </a:r>
            <a:r>
              <a:rPr lang="pl-PL" baseline="0" dirty="0" err="1" smtClean="0"/>
              <a:t>property</a:t>
            </a:r>
            <a:r>
              <a:rPr lang="pl-PL" baseline="0" dirty="0" smtClean="0"/>
              <a:t> </a:t>
            </a:r>
            <a:r>
              <a:rPr lang="pl-PL" baseline="0" dirty="0" err="1" smtClean="0"/>
              <a:t>changed</a:t>
            </a:r>
            <a:r>
              <a:rPr lang="pl-PL" baseline="0" dirty="0" smtClean="0"/>
              <a:t> w </a:t>
            </a:r>
            <a:r>
              <a:rPr lang="pl-PL" baseline="0" dirty="0" err="1" smtClean="0"/>
              <a:t>viewmodelach</a:t>
            </a:r>
            <a:endParaRPr lang="pl-PL" baseline="0" dirty="0" smtClean="0"/>
          </a:p>
          <a:p>
            <a:endParaRPr lang="pl-PL" baseline="0" dirty="0" smtClean="0"/>
          </a:p>
          <a:p>
            <a:r>
              <a:rPr lang="pl-PL" baseline="0" dirty="0" smtClean="0"/>
              <a:t>Ok większość gotowych rozwiązań używa się tak samo oznaczamy atrybutem metodę bądź klasę i </a:t>
            </a:r>
            <a:r>
              <a:rPr lang="pl-PL" baseline="0" dirty="0" err="1" smtClean="0"/>
              <a:t>fody</a:t>
            </a:r>
            <a:r>
              <a:rPr lang="pl-PL" baseline="0" dirty="0" smtClean="0"/>
              <a:t> robi </a:t>
            </a:r>
            <a:r>
              <a:rPr lang="pl-PL" baseline="0" dirty="0" err="1" smtClean="0"/>
              <a:t>reszte</a:t>
            </a:r>
            <a:r>
              <a:rPr lang="pl-PL" baseline="0" dirty="0" smtClean="0"/>
              <a:t>.</a:t>
            </a:r>
          </a:p>
          <a:p>
            <a:r>
              <a:rPr lang="pl-PL" baseline="0" dirty="0" smtClean="0"/>
              <a:t>Gdybyśmy chcieli stworzyć </a:t>
            </a:r>
            <a:r>
              <a:rPr lang="pl-PL" baseline="0" dirty="0" err="1" smtClean="0"/>
              <a:t>wlasny</a:t>
            </a:r>
            <a:r>
              <a:rPr lang="pl-PL" baseline="0" dirty="0" smtClean="0"/>
              <a:t> aspekt / własny dodatek do </a:t>
            </a:r>
            <a:r>
              <a:rPr lang="pl-PL" baseline="0" dirty="0" err="1" smtClean="0"/>
              <a:t>fodego</a:t>
            </a:r>
            <a:r>
              <a:rPr lang="pl-PL" baseline="0" dirty="0" smtClean="0"/>
              <a:t> mamy kilka opcji po pierwsze możemy skorzystać z </a:t>
            </a:r>
            <a:r>
              <a:rPr lang="pl-PL" baseline="0" dirty="0" err="1" smtClean="0"/>
              <a:t>fodego</a:t>
            </a:r>
            <a:r>
              <a:rPr lang="pl-PL" baseline="0" dirty="0" smtClean="0"/>
              <a:t>, jest to opcja która daje największe możliwości jeśli chodzi o wpływanie na kod, niestety jest nieco trudniejsze i czasochłonne, na szczęście są </a:t>
            </a:r>
            <a:r>
              <a:rPr lang="pl-PL" baseline="0" dirty="0" err="1" smtClean="0"/>
              <a:t>prostrze</a:t>
            </a:r>
            <a:r>
              <a:rPr lang="pl-PL" baseline="0" dirty="0" smtClean="0"/>
              <a:t> sposoby i do AOP całkowicie nam wystarczą.</a:t>
            </a:r>
          </a:p>
          <a:p>
            <a:endParaRPr lang="pl-PL" baseline="0" dirty="0" smtClean="0"/>
          </a:p>
          <a:p>
            <a:r>
              <a:rPr lang="pl-PL" baseline="0" dirty="0" smtClean="0"/>
              <a:t>Powstał dodatek do </a:t>
            </a:r>
            <a:r>
              <a:rPr lang="pl-PL" baseline="0" dirty="0" err="1" smtClean="0"/>
              <a:t>fodego</a:t>
            </a:r>
            <a:r>
              <a:rPr lang="pl-PL" baseline="0" dirty="0" smtClean="0"/>
              <a:t> o nazwie </a:t>
            </a:r>
            <a:r>
              <a:rPr lang="pl-PL" baseline="0" dirty="0" err="1" smtClean="0"/>
              <a:t>MrAdvice</a:t>
            </a:r>
            <a:r>
              <a:rPr lang="pl-PL" baseline="0" dirty="0" smtClean="0"/>
              <a:t> który sprawia że tworzenie </a:t>
            </a:r>
            <a:r>
              <a:rPr lang="pl-PL" baseline="0" dirty="0" err="1" smtClean="0"/>
              <a:t>aspectów</a:t>
            </a:r>
            <a:r>
              <a:rPr lang="pl-PL" baseline="0" dirty="0" smtClean="0"/>
              <a:t> jest równie proste co w </a:t>
            </a:r>
            <a:r>
              <a:rPr lang="pl-PL" baseline="0" dirty="0" err="1" smtClean="0"/>
              <a:t>postsharpie</a:t>
            </a:r>
            <a:r>
              <a:rPr lang="pl-PL" baseline="0" dirty="0" smtClean="0"/>
              <a:t>.</a:t>
            </a:r>
          </a:p>
          <a:p>
            <a:endParaRPr lang="pl-PL" baseline="0" dirty="0" smtClean="0"/>
          </a:p>
          <a:p>
            <a:r>
              <a:rPr lang="pl-PL" baseline="0" dirty="0" smtClean="0"/>
              <a:t>Jeżeli chodzi o przykłady to można by je mnożyć, w większości to co zrobimy zależy tylko i wyłącznie od naszej wyobraźni od tego </a:t>
            </a:r>
            <a:r>
              <a:rPr lang="pl-PL" baseline="0" dirty="0" err="1" smtClean="0"/>
              <a:t>doczego</a:t>
            </a:r>
            <a:r>
              <a:rPr lang="pl-PL" baseline="0" dirty="0" smtClean="0"/>
              <a:t> chcielibyśmy to wykorzystać.</a:t>
            </a:r>
          </a:p>
          <a:p>
            <a:r>
              <a:rPr lang="pl-PL" baseline="0" dirty="0" smtClean="0"/>
              <a:t>Mamy dosyć szeroki wachlarz możliwości </a:t>
            </a:r>
          </a:p>
        </p:txBody>
      </p:sp>
      <p:sp>
        <p:nvSpPr>
          <p:cNvPr id="4" name="Symbol zastępczy numeru slajdu 3"/>
          <p:cNvSpPr>
            <a:spLocks noGrp="1"/>
          </p:cNvSpPr>
          <p:nvPr>
            <p:ph type="sldNum" sz="quarter" idx="10"/>
          </p:nvPr>
        </p:nvSpPr>
        <p:spPr/>
        <p:txBody>
          <a:bodyPr/>
          <a:lstStyle/>
          <a:p>
            <a:fld id="{9FCEFB57-C09C-481A-8872-26D69609AA1D}" type="slidenum">
              <a:rPr lang="pl-PL" smtClean="0"/>
              <a:t>7</a:t>
            </a:fld>
            <a:endParaRPr lang="pl-PL"/>
          </a:p>
        </p:txBody>
      </p:sp>
    </p:spTree>
    <p:extLst>
      <p:ext uri="{BB962C8B-B14F-4D97-AF65-F5344CB8AC3E}">
        <p14:creationId xmlns:p14="http://schemas.microsoft.com/office/powerpoint/2010/main" val="376442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Generalnie</a:t>
            </a:r>
            <a:r>
              <a:rPr lang="pl-PL" baseline="0" dirty="0" smtClean="0"/>
              <a:t> AOP warto stosować wtedy gdy doskwierają nam wcześniej wspomniane problemy, powtarzanie tego samego kodu i mieszamy operacje głównych z pobocznymi.</a:t>
            </a:r>
          </a:p>
          <a:p>
            <a:r>
              <a:rPr lang="pl-PL" baseline="0" dirty="0" smtClean="0"/>
              <a:t>Jak już zdecydujemy zastosować się AOP to warto też pomyśleć czego użyć do implementacji. </a:t>
            </a:r>
          </a:p>
          <a:p>
            <a:r>
              <a:rPr lang="pl-PL" baseline="0" dirty="0" smtClean="0"/>
              <a:t>Często bardziej zaawansowane </a:t>
            </a:r>
            <a:r>
              <a:rPr lang="pl-PL" baseline="0" dirty="0" err="1" smtClean="0"/>
              <a:t>frameworki</a:t>
            </a:r>
            <a:r>
              <a:rPr lang="pl-PL" baseline="0" dirty="0" smtClean="0"/>
              <a:t> mają wbudowane mechanizmy z </a:t>
            </a:r>
            <a:r>
              <a:rPr lang="pl-PL" baseline="0" dirty="0" err="1" smtClean="0"/>
              <a:t>aspectami</a:t>
            </a:r>
            <a:r>
              <a:rPr lang="pl-PL" baseline="0" dirty="0" smtClean="0"/>
              <a:t>, albo coś co skutecznie je zastępuje jak np. </a:t>
            </a:r>
            <a:r>
              <a:rPr lang="pl-PL" baseline="0" dirty="0" err="1" smtClean="0"/>
              <a:t>ActionFilters</a:t>
            </a:r>
            <a:r>
              <a:rPr lang="pl-PL" baseline="0" dirty="0" smtClean="0"/>
              <a:t> w MVC,</a:t>
            </a:r>
          </a:p>
          <a:p>
            <a:r>
              <a:rPr lang="pl-PL" baseline="0" dirty="0" smtClean="0"/>
              <a:t>Jeśli korzystamy z jakiegoś  kontenera IOC jak </a:t>
            </a:r>
            <a:r>
              <a:rPr lang="pl-PL" baseline="0" dirty="0" err="1" smtClean="0"/>
              <a:t>Ninject</a:t>
            </a:r>
            <a:r>
              <a:rPr lang="pl-PL" baseline="0" dirty="0" smtClean="0"/>
              <a:t>, i </a:t>
            </a:r>
            <a:r>
              <a:rPr lang="pl-PL" baseline="0" dirty="0" err="1" smtClean="0"/>
              <a:t>Castle.Windsor</a:t>
            </a:r>
            <a:r>
              <a:rPr lang="pl-PL" baseline="0" dirty="0" smtClean="0"/>
              <a:t> to mamy możliwość zarejestrowania własnego </a:t>
            </a:r>
            <a:r>
              <a:rPr lang="pl-PL" baseline="0" dirty="0" err="1" smtClean="0"/>
              <a:t>Interceptora</a:t>
            </a:r>
            <a:r>
              <a:rPr lang="pl-PL" baseline="0" dirty="0" smtClean="0"/>
              <a:t> – czyli takiego naszego </a:t>
            </a:r>
            <a:r>
              <a:rPr lang="pl-PL" baseline="0" dirty="0" err="1" smtClean="0"/>
              <a:t>aspectu</a:t>
            </a:r>
            <a:endParaRPr lang="pl-PL" baseline="0" dirty="0" smtClean="0"/>
          </a:p>
          <a:p>
            <a:endParaRPr lang="pl-PL" baseline="0" dirty="0" smtClean="0"/>
          </a:p>
          <a:p>
            <a:r>
              <a:rPr lang="pl-PL" baseline="0" dirty="0" smtClean="0"/>
              <a:t>Ale jak tworzymy inny rodzaj projektu, powiedzmy bibliotekę kodu gdzie takich </a:t>
            </a:r>
            <a:r>
              <a:rPr lang="pl-PL" baseline="0" dirty="0" err="1" smtClean="0"/>
              <a:t>frameworków</a:t>
            </a:r>
            <a:r>
              <a:rPr lang="pl-PL" baseline="0" dirty="0" smtClean="0"/>
              <a:t> nie mamy i nie chcemy to warto zastosować dedykowane narzędzia do AOP jak POSTSHARP czy FODY,  lub coś co generuje dynamiczne </a:t>
            </a:r>
            <a:r>
              <a:rPr lang="pl-PL" baseline="0" dirty="0" err="1" smtClean="0"/>
              <a:t>proxy</a:t>
            </a:r>
            <a:r>
              <a:rPr lang="pl-PL" baseline="0" dirty="0" smtClean="0"/>
              <a:t>.</a:t>
            </a:r>
          </a:p>
          <a:p>
            <a:endParaRPr lang="pl-PL" baseline="0" dirty="0" smtClean="0"/>
          </a:p>
          <a:p>
            <a:r>
              <a:rPr lang="pl-PL" baseline="0" dirty="0" smtClean="0"/>
              <a:t>Należy też wiedzieć że jak korzystamy z tej opcji pierwszej gdzie kod modyfikowany jest po </a:t>
            </a:r>
            <a:r>
              <a:rPr lang="pl-PL" baseline="0" dirty="0" err="1" smtClean="0"/>
              <a:t>buildzie</a:t>
            </a:r>
            <a:r>
              <a:rPr lang="pl-PL" baseline="0" dirty="0" smtClean="0"/>
              <a:t> to </a:t>
            </a:r>
            <a:r>
              <a:rPr lang="pl-PL" baseline="0" dirty="0" err="1" smtClean="0"/>
              <a:t>żadko</a:t>
            </a:r>
            <a:r>
              <a:rPr lang="pl-PL" baseline="0" dirty="0" smtClean="0"/>
              <a:t> ale jednak zdarzy się błąd generowania kodu. </a:t>
            </a:r>
          </a:p>
          <a:p>
            <a:r>
              <a:rPr lang="pl-PL" baseline="0" dirty="0" smtClean="0"/>
              <a:t>Mamy .NET 4.6 i nowego C# i nowy Kompilator </a:t>
            </a:r>
            <a:r>
              <a:rPr lang="pl-PL" baseline="0" dirty="0" err="1" smtClean="0"/>
              <a:t>Roslyn</a:t>
            </a:r>
            <a:r>
              <a:rPr lang="pl-PL" baseline="0" dirty="0" smtClean="0"/>
              <a:t> i niestety w tej chwili </a:t>
            </a:r>
            <a:r>
              <a:rPr lang="pl-PL" baseline="0" dirty="0" err="1" smtClean="0"/>
              <a:t>fody</a:t>
            </a:r>
            <a:r>
              <a:rPr lang="pl-PL" baseline="0" dirty="0" smtClean="0"/>
              <a:t> bądź </a:t>
            </a:r>
            <a:r>
              <a:rPr lang="pl-PL" baseline="0" dirty="0" err="1" smtClean="0"/>
              <a:t>niekótre</a:t>
            </a:r>
            <a:r>
              <a:rPr lang="pl-PL" baseline="0" dirty="0" smtClean="0"/>
              <a:t> </a:t>
            </a:r>
            <a:r>
              <a:rPr lang="pl-PL" baseline="0" dirty="0" err="1" smtClean="0"/>
              <a:t>pluginy</a:t>
            </a:r>
            <a:r>
              <a:rPr lang="pl-PL" baseline="0" dirty="0" smtClean="0"/>
              <a:t> mogą sobie </a:t>
            </a:r>
            <a:r>
              <a:rPr lang="pl-PL" baseline="0" dirty="0" err="1" smtClean="0"/>
              <a:t>nieradzić</a:t>
            </a:r>
            <a:r>
              <a:rPr lang="pl-PL" baseline="0" dirty="0" smtClean="0"/>
              <a:t> z niektórymi cukierkami językowymi które doszły  w tej wersji. Te ważniejsze są już </a:t>
            </a:r>
            <a:r>
              <a:rPr lang="pl-PL" baseline="0" dirty="0" err="1" smtClean="0"/>
              <a:t>obsłygiwane</a:t>
            </a:r>
            <a:r>
              <a:rPr lang="pl-PL" baseline="0" dirty="0" smtClean="0"/>
              <a:t> a pozostały są rozwijane.</a:t>
            </a:r>
          </a:p>
          <a:p>
            <a:endParaRPr lang="pl-PL" baseline="0" dirty="0" smtClean="0"/>
          </a:p>
          <a:p>
            <a:r>
              <a:rPr lang="pl-PL" baseline="0" dirty="0" smtClean="0"/>
              <a:t>Na koniec chciałbym zachęcić do zabawy z samą techniką </a:t>
            </a:r>
            <a:r>
              <a:rPr lang="pl-PL" baseline="0" dirty="0" err="1" smtClean="0"/>
              <a:t>code</a:t>
            </a:r>
            <a:r>
              <a:rPr lang="pl-PL" baseline="0" dirty="0" smtClean="0"/>
              <a:t> </a:t>
            </a:r>
            <a:r>
              <a:rPr lang="pl-PL" baseline="0" dirty="0" err="1" smtClean="0"/>
              <a:t>viewingu</a:t>
            </a:r>
            <a:r>
              <a:rPr lang="pl-PL" baseline="0" dirty="0" smtClean="0"/>
              <a:t>, bo dzięki temu można tworzyć rzeczy w języku które wcześniej wydawały się nieosiągalne.</a:t>
            </a:r>
          </a:p>
          <a:p>
            <a:r>
              <a:rPr lang="pl-PL" baseline="0" dirty="0" smtClean="0"/>
              <a:t>Jako przykład mogę podać np. to że w c# 6 doszło słowo kluczowe </a:t>
            </a:r>
            <a:r>
              <a:rPr lang="pl-PL" baseline="0" dirty="0" err="1" smtClean="0"/>
              <a:t>nameof</a:t>
            </a:r>
            <a:r>
              <a:rPr lang="pl-PL" baseline="0" dirty="0" smtClean="0"/>
              <a:t> która pozwala na pobranie nazwy dowolnego symbolu, a coś takiego można uzyskać nawet w wcześniejszych wersji za pomocą </a:t>
            </a:r>
            <a:r>
              <a:rPr lang="pl-PL" baseline="0" dirty="0" err="1" smtClean="0"/>
              <a:t>fodego</a:t>
            </a:r>
            <a:r>
              <a:rPr lang="pl-PL" baseline="0" dirty="0" smtClean="0"/>
              <a:t>.</a:t>
            </a:r>
          </a:p>
          <a:p>
            <a:endParaRPr lang="pl-PL" baseline="0" dirty="0" smtClean="0"/>
          </a:p>
          <a:p>
            <a:r>
              <a:rPr lang="pl-PL" baseline="0" dirty="0" smtClean="0"/>
              <a:t>Dodatkową motywacją do zainteresowania się </a:t>
            </a:r>
            <a:r>
              <a:rPr lang="pl-PL" baseline="0" dirty="0" err="1" smtClean="0"/>
              <a:t>codeviewingiem</a:t>
            </a:r>
            <a:r>
              <a:rPr lang="pl-PL" baseline="0" dirty="0" smtClean="0"/>
              <a:t> jest to że nowy kompilator c# </a:t>
            </a:r>
            <a:r>
              <a:rPr lang="pl-PL" baseline="0" dirty="0" err="1" smtClean="0"/>
              <a:t>roslyn</a:t>
            </a:r>
            <a:r>
              <a:rPr lang="pl-PL" baseline="0" dirty="0" smtClean="0"/>
              <a:t> daje developerom możliwość analizowania kodu jak i wpięcia się w proces </a:t>
            </a:r>
            <a:r>
              <a:rPr lang="pl-PL" baseline="0" dirty="0" err="1" smtClean="0"/>
              <a:t>buildowania</a:t>
            </a:r>
            <a:r>
              <a:rPr lang="pl-PL" baseline="0" dirty="0" smtClean="0"/>
              <a:t> i choć jeszcze w tej chwili nie udostępnia to możliwości modyfikowania kodu w trakcie kompilacji, to Twórcy pytani na forach publicznych to mają zamiar cos takiego udostępnić.</a:t>
            </a:r>
          </a:p>
          <a:p>
            <a:endParaRPr lang="pl-PL" baseline="0" dirty="0" smtClean="0"/>
          </a:p>
        </p:txBody>
      </p:sp>
      <p:sp>
        <p:nvSpPr>
          <p:cNvPr id="4" name="Symbol zastępczy numeru slajdu 3"/>
          <p:cNvSpPr>
            <a:spLocks noGrp="1"/>
          </p:cNvSpPr>
          <p:nvPr>
            <p:ph type="sldNum" sz="quarter" idx="10"/>
          </p:nvPr>
        </p:nvSpPr>
        <p:spPr/>
        <p:txBody>
          <a:bodyPr/>
          <a:lstStyle/>
          <a:p>
            <a:fld id="{9FCEFB57-C09C-481A-8872-26D69609AA1D}" type="slidenum">
              <a:rPr lang="pl-PL" smtClean="0"/>
              <a:t>8</a:t>
            </a:fld>
            <a:endParaRPr lang="pl-PL"/>
          </a:p>
        </p:txBody>
      </p:sp>
    </p:spTree>
    <p:extLst>
      <p:ext uri="{BB962C8B-B14F-4D97-AF65-F5344CB8AC3E}">
        <p14:creationId xmlns:p14="http://schemas.microsoft.com/office/powerpoint/2010/main" val="230413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pl-PL" smtClean="0"/>
              <a:t>Kliknij, aby edytować styl</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600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pl-PL" smtClean="0"/>
              <a:t>Kliknij, aby edytować styl</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smtClean="0"/>
              <a:t>Kliknij ikonę, aby dodać obraz</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Date Placeholder 4"/>
          <p:cNvSpPr>
            <a:spLocks noGrp="1"/>
          </p:cNvSpPr>
          <p:nvPr>
            <p:ph type="dt" sz="half" idx="10"/>
          </p:nvPr>
        </p:nvSpPr>
        <p:spPr/>
        <p:txBody>
          <a:bodyPr/>
          <a:lstStyle/>
          <a:p>
            <a:fld id="{B61BEF0D-F0BB-DE4B-95CE-6DB70DBA9567}" type="datetimeFigureOut">
              <a:rPr lang="en-US" smtClean="0"/>
              <a:pPr/>
              <a:t>12/15/2015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954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pl-PL" smtClean="0"/>
              <a:t>Kliknij, aby edytować styl</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4" name="Date Placeholder 3"/>
          <p:cNvSpPr>
            <a:spLocks noGrp="1"/>
          </p:cNvSpPr>
          <p:nvPr>
            <p:ph type="dt" sz="half" idx="10"/>
          </p:nvPr>
        </p:nvSpPr>
        <p:spPr/>
        <p:txBody>
          <a:bodyPr/>
          <a:lstStyle/>
          <a:p>
            <a:fld id="{B61BEF0D-F0BB-DE4B-95CE-6DB70DBA9567}" type="datetimeFigureOut">
              <a:rPr lang="en-US" smtClean="0"/>
              <a:pPr/>
              <a:t>12/15/2015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4399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pl-PL" smtClean="0"/>
              <a:t>Kliknij, aby edytować styl</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pl-PL" smtClean="0"/>
              <a:t>Kliknij, aby edytować style wzorca tekstu</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4" name="Date Placeholder 3"/>
          <p:cNvSpPr>
            <a:spLocks noGrp="1"/>
          </p:cNvSpPr>
          <p:nvPr>
            <p:ph type="dt" sz="half" idx="10"/>
          </p:nvPr>
        </p:nvSpPr>
        <p:spPr/>
        <p:txBody>
          <a:bodyPr/>
          <a:lstStyle/>
          <a:p>
            <a:fld id="{B61BEF0D-F0BB-DE4B-95CE-6DB70DBA9567}" type="datetimeFigureOut">
              <a:rPr lang="en-US" smtClean="0"/>
              <a:pPr/>
              <a:t>12/15/2015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66694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pl-PL" smtClean="0"/>
              <a:t>Kliknij, aby edytować styl</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Date Placeholder 3"/>
          <p:cNvSpPr>
            <a:spLocks noGrp="1"/>
          </p:cNvSpPr>
          <p:nvPr>
            <p:ph type="dt" sz="half" idx="10"/>
          </p:nvPr>
        </p:nvSpPr>
        <p:spPr/>
        <p:txBody>
          <a:bodyPr/>
          <a:lstStyle/>
          <a:p>
            <a:fld id="{B61BEF0D-F0BB-DE4B-95CE-6DB70DBA9567}" type="datetimeFigureOut">
              <a:rPr lang="en-US" smtClean="0"/>
              <a:pPr/>
              <a:t>12/15/2015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1092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umn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l-PL" smtClean="0"/>
              <a:t>Kliknij, aby edytować styl</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12/15/2015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4227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umna obraz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l-PL" smtClean="0"/>
              <a:t>Kliknij, aby edytować styl</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smtClean="0"/>
              <a:t>Kliknij ikonę, aby dodać obraz</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smtClean="0"/>
              <a:t>Kliknij ikonę, aby dodać obraz</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smtClean="0"/>
              <a:t>Kliknij ikonę, aby dodać obraz</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12/15/2015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8058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Vertical Text Placeholder 2"/>
          <p:cNvSpPr>
            <a:spLocks noGrp="1"/>
          </p:cNvSpPr>
          <p:nvPr>
            <p:ph type="body" orient="vert" idx="1"/>
          </p:nvPr>
        </p:nvSpPr>
        <p:spPr/>
        <p:txBody>
          <a:bodyPr vert="eaVert" anchor="t" anchorCtr="0"/>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0459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pl-PL" smtClean="0"/>
              <a:t>Kliknij, aby edytować styl</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7545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Content Placeholder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12/15/2015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3664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pl-PL" smtClean="0"/>
              <a:t>Kliknij, aby edytować styl</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Date Placeholder 3"/>
          <p:cNvSpPr>
            <a:spLocks noGrp="1"/>
          </p:cNvSpPr>
          <p:nvPr>
            <p:ph type="dt" sz="half" idx="10"/>
          </p:nvPr>
        </p:nvSpPr>
        <p:spPr/>
        <p:txBody>
          <a:bodyPr/>
          <a:lstStyle/>
          <a:p>
            <a:fld id="{B61BEF0D-F0BB-DE4B-95CE-6DB70DBA9567}" type="datetimeFigureOut">
              <a:rPr lang="en-US" smtClean="0"/>
              <a:pPr/>
              <a:t>12/15/2015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2860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7153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smtClean="0"/>
              <a:t>Kliknij, aby edytować styl</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187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12/15/2015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1073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12/15/2015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9513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pl-PL" smtClean="0"/>
              <a:t>Kliknij, aby edytować styl</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7" name="Date Placeholder 4"/>
          <p:cNvSpPr>
            <a:spLocks noGrp="1"/>
          </p:cNvSpPr>
          <p:nvPr>
            <p:ph type="dt" sz="half" idx="10"/>
          </p:nvPr>
        </p:nvSpPr>
        <p:spPr/>
        <p:txBody>
          <a:bodyPr/>
          <a:lstStyle/>
          <a:p>
            <a:fld id="{B61BEF0D-F0BB-DE4B-95CE-6DB70DBA9567}" type="datetimeFigureOut">
              <a:rPr lang="en-US" smtClean="0"/>
              <a:pPr/>
              <a:t>12/15/2015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0592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pl-PL" smtClean="0"/>
              <a:t>Kliknij, aby edytować styl</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smtClean="0"/>
              <a:t>Kliknij ikonę, aby dodać obraz</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Date Placeholder 4"/>
          <p:cNvSpPr>
            <a:spLocks noGrp="1"/>
          </p:cNvSpPr>
          <p:nvPr>
            <p:ph type="dt" sz="half" idx="10"/>
          </p:nvPr>
        </p:nvSpPr>
        <p:spPr/>
        <p:txBody>
          <a:bodyPr/>
          <a:lstStyle/>
          <a:p>
            <a:fld id="{B61BEF0D-F0BB-DE4B-95CE-6DB70DBA9567}" type="datetimeFigureOut">
              <a:rPr lang="en-US" smtClean="0"/>
              <a:pPr/>
              <a:t>12/15/2015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3472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pl-PL" smtClean="0"/>
              <a:t>Kliknij, aby edytować styl</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12/15/2015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1066967"/>
      </p:ext>
    </p:extLst>
  </p:cSld>
  <p:clrMap bg1="dk1" tx1="lt1" bg2="dk2" tx2="lt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smtClean="0"/>
              <a:t>Nie powtarzaj się!</a:t>
            </a:r>
            <a:br>
              <a:rPr lang="pl-PL" dirty="0" smtClean="0"/>
            </a:br>
            <a:endParaRPr lang="pl-PL" dirty="0"/>
          </a:p>
        </p:txBody>
      </p:sp>
      <p:sp>
        <p:nvSpPr>
          <p:cNvPr id="3" name="Podtytuł 2"/>
          <p:cNvSpPr>
            <a:spLocks noGrp="1"/>
          </p:cNvSpPr>
          <p:nvPr>
            <p:ph type="subTitle" idx="1"/>
          </p:nvPr>
        </p:nvSpPr>
        <p:spPr/>
        <p:txBody>
          <a:bodyPr/>
          <a:lstStyle/>
          <a:p>
            <a:r>
              <a:rPr lang="pl-PL" dirty="0"/>
              <a:t>O AOP słów kilka</a:t>
            </a:r>
          </a:p>
        </p:txBody>
      </p:sp>
    </p:spTree>
    <p:extLst>
      <p:ext uri="{BB962C8B-B14F-4D97-AF65-F5344CB8AC3E}">
        <p14:creationId xmlns:p14="http://schemas.microsoft.com/office/powerpoint/2010/main" val="158166270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Agenda</a:t>
            </a:r>
            <a:endParaRPr lang="pl-PL" dirty="0"/>
          </a:p>
        </p:txBody>
      </p:sp>
      <p:sp>
        <p:nvSpPr>
          <p:cNvPr id="3" name="Symbol zastępczy zawartości 2"/>
          <p:cNvSpPr>
            <a:spLocks noGrp="1"/>
          </p:cNvSpPr>
          <p:nvPr>
            <p:ph idx="1"/>
          </p:nvPr>
        </p:nvSpPr>
        <p:spPr/>
        <p:txBody>
          <a:bodyPr/>
          <a:lstStyle/>
          <a:p>
            <a:r>
              <a:rPr lang="pl-PL" dirty="0" smtClean="0"/>
              <a:t>Problem</a:t>
            </a:r>
          </a:p>
          <a:p>
            <a:r>
              <a:rPr lang="pl-PL" dirty="0" smtClean="0"/>
              <a:t>Rozwiązanie?</a:t>
            </a:r>
          </a:p>
          <a:p>
            <a:r>
              <a:rPr lang="pl-PL" dirty="0" smtClean="0"/>
              <a:t>Przykłady zastosowania</a:t>
            </a:r>
          </a:p>
          <a:p>
            <a:r>
              <a:rPr lang="pl-PL" dirty="0" smtClean="0"/>
              <a:t>Podsumowanie</a:t>
            </a:r>
          </a:p>
          <a:p>
            <a:r>
              <a:rPr lang="pl-PL" smtClean="0"/>
              <a:t>Pytania</a:t>
            </a:r>
            <a:endParaRPr lang="pl-PL" dirty="0" smtClean="0"/>
          </a:p>
          <a:p>
            <a:endParaRPr lang="pl-PL" dirty="0" smtClean="0"/>
          </a:p>
          <a:p>
            <a:endParaRPr lang="pl-PL" dirty="0"/>
          </a:p>
        </p:txBody>
      </p:sp>
    </p:spTree>
    <p:extLst>
      <p:ext uri="{BB962C8B-B14F-4D97-AF65-F5344CB8AC3E}">
        <p14:creationId xmlns:p14="http://schemas.microsoft.com/office/powerpoint/2010/main" val="22719543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Problem?</a:t>
            </a:r>
            <a:endParaRPr lang="pl-PL" dirty="0"/>
          </a:p>
        </p:txBody>
      </p:sp>
      <p:pic>
        <p:nvPicPr>
          <p:cNvPr id="3" name="Obraz 2"/>
          <p:cNvPicPr>
            <a:picLocks noChangeAspect="1"/>
          </p:cNvPicPr>
          <p:nvPr/>
        </p:nvPicPr>
        <p:blipFill>
          <a:blip r:embed="rId3"/>
          <a:stretch>
            <a:fillRect/>
          </a:stretch>
        </p:blipFill>
        <p:spPr>
          <a:xfrm>
            <a:off x="7556500" y="1980248"/>
            <a:ext cx="3810000" cy="3810000"/>
          </a:xfrm>
          <a:prstGeom prst="rect">
            <a:avLst/>
          </a:prstGeom>
          <a:ln>
            <a:noFill/>
          </a:ln>
          <a:effectLst>
            <a:outerShdw blurRad="292100" dist="139700" dir="2700000" algn="tl" rotWithShape="0">
              <a:srgbClr val="333333">
                <a:alpha val="65000"/>
              </a:srgbClr>
            </a:outerShdw>
          </a:effectLst>
        </p:spPr>
      </p:pic>
      <p:pic>
        <p:nvPicPr>
          <p:cNvPr id="4" name="Obraz 3"/>
          <p:cNvPicPr>
            <a:picLocks noChangeAspect="1"/>
          </p:cNvPicPr>
          <p:nvPr/>
        </p:nvPicPr>
        <p:blipFill>
          <a:blip r:embed="rId4"/>
          <a:stretch>
            <a:fillRect/>
          </a:stretch>
        </p:blipFill>
        <p:spPr>
          <a:xfrm>
            <a:off x="488950" y="1980248"/>
            <a:ext cx="6852518" cy="381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1258840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solidFill>
                  <a:srgbClr val="FF0000"/>
                </a:solidFill>
              </a:rPr>
              <a:t>A</a:t>
            </a:r>
            <a:r>
              <a:rPr lang="pl-PL" dirty="0" err="1" smtClean="0"/>
              <a:t>spect</a:t>
            </a:r>
            <a:r>
              <a:rPr lang="pl-PL" dirty="0" smtClean="0"/>
              <a:t> </a:t>
            </a:r>
            <a:r>
              <a:rPr lang="pl-PL" dirty="0" err="1" smtClean="0">
                <a:solidFill>
                  <a:srgbClr val="FF0000"/>
                </a:solidFill>
              </a:rPr>
              <a:t>O</a:t>
            </a:r>
            <a:r>
              <a:rPr lang="pl-PL" dirty="0" err="1" smtClean="0"/>
              <a:t>riented</a:t>
            </a:r>
            <a:r>
              <a:rPr lang="pl-PL" dirty="0" smtClean="0"/>
              <a:t> </a:t>
            </a:r>
            <a:r>
              <a:rPr lang="pl-PL" dirty="0" smtClean="0">
                <a:solidFill>
                  <a:srgbClr val="FF0000"/>
                </a:solidFill>
              </a:rPr>
              <a:t>P</a:t>
            </a:r>
            <a:r>
              <a:rPr lang="pl-PL" dirty="0" smtClean="0"/>
              <a:t>rogramming</a:t>
            </a:r>
            <a:endParaRPr lang="pl-PL" dirty="0"/>
          </a:p>
        </p:txBody>
      </p:sp>
      <p:sp>
        <p:nvSpPr>
          <p:cNvPr id="3" name="Symbol zastępczy zawartości 2"/>
          <p:cNvSpPr>
            <a:spLocks noGrp="1"/>
          </p:cNvSpPr>
          <p:nvPr>
            <p:ph idx="1"/>
          </p:nvPr>
        </p:nvSpPr>
        <p:spPr/>
        <p:txBody>
          <a:bodyPr>
            <a:normAutofit/>
          </a:bodyPr>
          <a:lstStyle/>
          <a:p>
            <a:r>
              <a:rPr lang="pl-PL" b="1" dirty="0"/>
              <a:t>Cross-</a:t>
            </a:r>
            <a:r>
              <a:rPr lang="pl-PL" b="1" dirty="0" err="1"/>
              <a:t>cutting</a:t>
            </a:r>
            <a:r>
              <a:rPr lang="pl-PL" b="1" dirty="0"/>
              <a:t> </a:t>
            </a:r>
            <a:r>
              <a:rPr lang="pl-PL" b="1" dirty="0" err="1"/>
              <a:t>concerns</a:t>
            </a:r>
            <a:endParaRPr lang="pl-PL" b="1" dirty="0"/>
          </a:p>
          <a:p>
            <a:endParaRPr lang="pl-PL" b="1" dirty="0"/>
          </a:p>
          <a:p>
            <a:r>
              <a:rPr lang="pl-PL" b="1" dirty="0" err="1"/>
              <a:t>Advice</a:t>
            </a:r>
            <a:endParaRPr lang="pl-PL" b="1" dirty="0"/>
          </a:p>
          <a:p>
            <a:endParaRPr lang="pl-PL" b="1" dirty="0"/>
          </a:p>
          <a:p>
            <a:r>
              <a:rPr lang="pl-PL" b="1" dirty="0" err="1"/>
              <a:t>Pointcut</a:t>
            </a:r>
            <a:endParaRPr lang="pl-PL" b="1" dirty="0"/>
          </a:p>
          <a:p>
            <a:endParaRPr lang="pl-PL" b="1" dirty="0"/>
          </a:p>
          <a:p>
            <a:r>
              <a:rPr lang="pl-PL" b="1" dirty="0" err="1"/>
              <a:t>Aspect</a:t>
            </a:r>
            <a:endParaRPr lang="pl-PL" dirty="0"/>
          </a:p>
          <a:p>
            <a:pPr marL="0" indent="0">
              <a:buNone/>
            </a:pPr>
            <a:endParaRPr lang="pl-PL" dirty="0"/>
          </a:p>
        </p:txBody>
      </p:sp>
      <p:sp>
        <p:nvSpPr>
          <p:cNvPr id="4" name="Prostokąt 3"/>
          <p:cNvSpPr/>
          <p:nvPr/>
        </p:nvSpPr>
        <p:spPr>
          <a:xfrm>
            <a:off x="4708768" y="2052917"/>
            <a:ext cx="6794255" cy="4347883"/>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3500000" scaled="1"/>
            <a:tileRect/>
          </a:gra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l-PL" dirty="0"/>
          </a:p>
        </p:txBody>
      </p:sp>
      <p:sp>
        <p:nvSpPr>
          <p:cNvPr id="5" name="Prostokąt 4"/>
          <p:cNvSpPr/>
          <p:nvPr/>
        </p:nvSpPr>
        <p:spPr>
          <a:xfrm>
            <a:off x="5474426" y="2848380"/>
            <a:ext cx="6028597" cy="2818890"/>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13500000" scaled="1"/>
            <a:tileRect/>
          </a:gra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l-PL" b="1" dirty="0" smtClean="0">
                <a:effectLst>
                  <a:outerShdw blurRad="38100" dist="38100" dir="2700000" algn="tl">
                    <a:srgbClr val="000000">
                      <a:alpha val="43137"/>
                    </a:srgbClr>
                  </a:outerShdw>
                </a:effectLst>
              </a:rPr>
              <a:t>Operation1</a:t>
            </a:r>
          </a:p>
          <a:p>
            <a:pPr algn="ctr"/>
            <a:r>
              <a:rPr lang="pl-PL" b="1" dirty="0" smtClean="0">
                <a:effectLst>
                  <a:outerShdw blurRad="38100" dist="38100" dir="2700000" algn="tl">
                    <a:srgbClr val="000000">
                      <a:alpha val="43137"/>
                    </a:srgbClr>
                  </a:outerShdw>
                </a:effectLst>
              </a:rPr>
              <a:t>Operation2</a:t>
            </a:r>
          </a:p>
          <a:p>
            <a:pPr algn="ctr"/>
            <a:r>
              <a:rPr lang="pl-PL" b="1" dirty="0" smtClean="0">
                <a:effectLst>
                  <a:outerShdw blurRad="38100" dist="38100" dir="2700000" algn="tl">
                    <a:srgbClr val="000000">
                      <a:alpha val="43137"/>
                    </a:srgbClr>
                  </a:outerShdw>
                </a:effectLst>
              </a:rPr>
              <a:t>Operation3</a:t>
            </a:r>
          </a:p>
          <a:p>
            <a:pPr algn="ctr"/>
            <a:r>
              <a:rPr lang="pl-PL" b="1" dirty="0" smtClean="0">
                <a:effectLst>
                  <a:outerShdw blurRad="38100" dist="38100" dir="2700000" algn="tl">
                    <a:srgbClr val="000000">
                      <a:alpha val="43137"/>
                    </a:srgbClr>
                  </a:outerShdw>
                </a:effectLst>
              </a:rPr>
              <a:t>Operation4</a:t>
            </a:r>
          </a:p>
          <a:p>
            <a:pPr algn="ctr"/>
            <a:r>
              <a:rPr lang="pl-PL" b="1" dirty="0" smtClean="0">
                <a:effectLst>
                  <a:outerShdw blurRad="38100" dist="38100" dir="2700000" algn="tl">
                    <a:srgbClr val="000000">
                      <a:alpha val="43137"/>
                    </a:srgbClr>
                  </a:outerShdw>
                </a:effectLst>
              </a:rPr>
              <a:t>Operation5</a:t>
            </a:r>
            <a:endParaRPr lang="pl-PL" b="1" dirty="0">
              <a:effectLst>
                <a:outerShdw blurRad="38100" dist="38100" dir="2700000" algn="tl">
                  <a:srgbClr val="000000">
                    <a:alpha val="43137"/>
                  </a:srgbClr>
                </a:outerShdw>
              </a:effectLst>
            </a:endParaRPr>
          </a:p>
        </p:txBody>
      </p:sp>
      <p:sp>
        <p:nvSpPr>
          <p:cNvPr id="6" name="pole tekstowe 5"/>
          <p:cNvSpPr txBox="1"/>
          <p:nvPr/>
        </p:nvSpPr>
        <p:spPr>
          <a:xfrm>
            <a:off x="7659537" y="2161518"/>
            <a:ext cx="1849279" cy="369332"/>
          </a:xfrm>
          <a:prstGeom prst="rect">
            <a:avLst/>
          </a:prstGeom>
          <a:noFill/>
        </p:spPr>
        <p:txBody>
          <a:bodyPr wrap="square" rtlCol="0">
            <a:spAutoFit/>
          </a:bodyPr>
          <a:lstStyle/>
          <a:p>
            <a:r>
              <a:rPr lang="pl-PL" b="1" dirty="0" err="1" smtClean="0">
                <a:effectLst>
                  <a:outerShdw blurRad="38100" dist="38100" dir="2700000" algn="tl">
                    <a:srgbClr val="000000">
                      <a:alpha val="43137"/>
                    </a:srgbClr>
                  </a:outerShdw>
                </a:effectLst>
              </a:rPr>
              <a:t>Advice</a:t>
            </a:r>
            <a:r>
              <a:rPr lang="pl-PL" b="1" dirty="0" smtClean="0">
                <a:effectLst>
                  <a:outerShdw blurRad="38100" dist="38100" dir="2700000" algn="tl">
                    <a:srgbClr val="000000">
                      <a:alpha val="43137"/>
                    </a:srgbClr>
                  </a:outerShdw>
                </a:effectLst>
              </a:rPr>
              <a:t> </a:t>
            </a:r>
            <a:r>
              <a:rPr lang="pl-PL" b="1" dirty="0" err="1" smtClean="0">
                <a:effectLst>
                  <a:outerShdw blurRad="38100" dist="38100" dir="2700000" algn="tl">
                    <a:srgbClr val="000000">
                      <a:alpha val="43137"/>
                    </a:srgbClr>
                  </a:outerShdw>
                </a:effectLst>
              </a:rPr>
              <a:t>Before</a:t>
            </a:r>
            <a:endParaRPr lang="pl-PL" b="1" dirty="0">
              <a:effectLst>
                <a:outerShdw blurRad="38100" dist="38100" dir="2700000" algn="tl">
                  <a:srgbClr val="000000">
                    <a:alpha val="43137"/>
                  </a:srgbClr>
                </a:outerShdw>
              </a:effectLst>
            </a:endParaRPr>
          </a:p>
        </p:txBody>
      </p:sp>
      <p:sp>
        <p:nvSpPr>
          <p:cNvPr id="7" name="pole tekstowe 6"/>
          <p:cNvSpPr txBox="1"/>
          <p:nvPr/>
        </p:nvSpPr>
        <p:spPr>
          <a:xfrm>
            <a:off x="7756490" y="5907527"/>
            <a:ext cx="1655372" cy="369332"/>
          </a:xfrm>
          <a:prstGeom prst="rect">
            <a:avLst/>
          </a:prstGeom>
          <a:noFill/>
        </p:spPr>
        <p:txBody>
          <a:bodyPr wrap="square" rtlCol="0">
            <a:spAutoFit/>
          </a:bodyPr>
          <a:lstStyle/>
          <a:p>
            <a:r>
              <a:rPr lang="pl-PL" b="1" dirty="0" err="1" smtClean="0">
                <a:effectLst>
                  <a:outerShdw blurRad="38100" dist="38100" dir="2700000" algn="tl">
                    <a:srgbClr val="000000">
                      <a:alpha val="43137"/>
                    </a:srgbClr>
                  </a:outerShdw>
                </a:effectLst>
              </a:rPr>
              <a:t>Advice</a:t>
            </a:r>
            <a:r>
              <a:rPr lang="pl-PL" b="1" dirty="0" smtClean="0">
                <a:effectLst>
                  <a:outerShdw blurRad="38100" dist="38100" dir="2700000" algn="tl">
                    <a:srgbClr val="000000">
                      <a:alpha val="43137"/>
                    </a:srgbClr>
                  </a:outerShdw>
                </a:effectLst>
              </a:rPr>
              <a:t> </a:t>
            </a:r>
            <a:r>
              <a:rPr lang="pl-PL" b="1" dirty="0" err="1" smtClean="0">
                <a:effectLst>
                  <a:outerShdw blurRad="38100" dist="38100" dir="2700000" algn="tl">
                    <a:srgbClr val="000000">
                      <a:alpha val="43137"/>
                    </a:srgbClr>
                  </a:outerShdw>
                </a:effectLst>
              </a:rPr>
              <a:t>After</a:t>
            </a:r>
            <a:endParaRPr lang="pl-PL" b="1" dirty="0">
              <a:effectLst>
                <a:outerShdw blurRad="38100" dist="38100" dir="2700000" algn="tl">
                  <a:srgbClr val="000000">
                    <a:alpha val="43137"/>
                  </a:srgbClr>
                </a:outerShdw>
              </a:effectLst>
            </a:endParaRPr>
          </a:p>
        </p:txBody>
      </p:sp>
      <p:sp>
        <p:nvSpPr>
          <p:cNvPr id="8" name="Prostokąt 7"/>
          <p:cNvSpPr/>
          <p:nvPr/>
        </p:nvSpPr>
        <p:spPr>
          <a:xfrm>
            <a:off x="5474415" y="2730520"/>
            <a:ext cx="6028607" cy="139211"/>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Prostokąt 8"/>
          <p:cNvSpPr/>
          <p:nvPr/>
        </p:nvSpPr>
        <p:spPr>
          <a:xfrm>
            <a:off x="5474415" y="5663698"/>
            <a:ext cx="6028607" cy="139211"/>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291867156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solidFill>
                  <a:srgbClr val="FF0000"/>
                </a:solidFill>
              </a:rPr>
              <a:t>A</a:t>
            </a:r>
            <a:r>
              <a:rPr lang="pl-PL" dirty="0" err="1" smtClean="0"/>
              <a:t>spect</a:t>
            </a:r>
            <a:r>
              <a:rPr lang="pl-PL" dirty="0" smtClean="0"/>
              <a:t> </a:t>
            </a:r>
            <a:r>
              <a:rPr lang="pl-PL" dirty="0" err="1" smtClean="0">
                <a:solidFill>
                  <a:srgbClr val="FF0000"/>
                </a:solidFill>
              </a:rPr>
              <a:t>O</a:t>
            </a:r>
            <a:r>
              <a:rPr lang="pl-PL" dirty="0" err="1" smtClean="0"/>
              <a:t>riented</a:t>
            </a:r>
            <a:r>
              <a:rPr lang="pl-PL" dirty="0" smtClean="0"/>
              <a:t> </a:t>
            </a:r>
            <a:r>
              <a:rPr lang="pl-PL" dirty="0" smtClean="0">
                <a:solidFill>
                  <a:srgbClr val="FF0000"/>
                </a:solidFill>
              </a:rPr>
              <a:t>P</a:t>
            </a:r>
            <a:r>
              <a:rPr lang="pl-PL" dirty="0" smtClean="0"/>
              <a:t>rogramming</a:t>
            </a:r>
            <a:endParaRPr lang="pl-PL" dirty="0"/>
          </a:p>
        </p:txBody>
      </p:sp>
      <p:sp>
        <p:nvSpPr>
          <p:cNvPr id="10" name="Symbol zastępczy zawartości 9"/>
          <p:cNvSpPr>
            <a:spLocks noGrp="1"/>
          </p:cNvSpPr>
          <p:nvPr>
            <p:ph idx="1"/>
          </p:nvPr>
        </p:nvSpPr>
        <p:spPr/>
        <p:txBody>
          <a:bodyPr/>
          <a:lstStyle/>
          <a:p>
            <a:r>
              <a:rPr lang="pl-PL" dirty="0" err="1" smtClean="0"/>
              <a:t>Dynamic</a:t>
            </a:r>
            <a:r>
              <a:rPr lang="pl-PL" dirty="0" smtClean="0"/>
              <a:t> Proxy </a:t>
            </a:r>
          </a:p>
          <a:p>
            <a:r>
              <a:rPr lang="pl-PL" dirty="0" err="1" smtClean="0"/>
              <a:t>Static</a:t>
            </a:r>
            <a:r>
              <a:rPr lang="pl-PL" dirty="0" smtClean="0"/>
              <a:t> Proxy / </a:t>
            </a:r>
            <a:r>
              <a:rPr lang="pl-PL" dirty="0" err="1" smtClean="0"/>
              <a:t>Compile</a:t>
            </a:r>
            <a:r>
              <a:rPr lang="pl-PL" dirty="0" smtClean="0"/>
              <a:t> Time Proxy</a:t>
            </a:r>
            <a:endParaRPr lang="pl-PL" dirty="0"/>
          </a:p>
        </p:txBody>
      </p:sp>
    </p:spTree>
    <p:extLst>
      <p:ext uri="{BB962C8B-B14F-4D97-AF65-F5344CB8AC3E}">
        <p14:creationId xmlns:p14="http://schemas.microsoft.com/office/powerpoint/2010/main" val="319911613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solidFill>
                  <a:srgbClr val="FF0000"/>
                </a:solidFill>
              </a:rPr>
              <a:t>A</a:t>
            </a:r>
            <a:r>
              <a:rPr lang="pl-PL" dirty="0" err="1" smtClean="0"/>
              <a:t>spect</a:t>
            </a:r>
            <a:r>
              <a:rPr lang="pl-PL" dirty="0" smtClean="0"/>
              <a:t> </a:t>
            </a:r>
            <a:r>
              <a:rPr lang="pl-PL" dirty="0" err="1" smtClean="0">
                <a:solidFill>
                  <a:srgbClr val="FF0000"/>
                </a:solidFill>
              </a:rPr>
              <a:t>O</a:t>
            </a:r>
            <a:r>
              <a:rPr lang="pl-PL" dirty="0" err="1" smtClean="0"/>
              <a:t>riented</a:t>
            </a:r>
            <a:r>
              <a:rPr lang="pl-PL" dirty="0" smtClean="0"/>
              <a:t> </a:t>
            </a:r>
            <a:r>
              <a:rPr lang="pl-PL" dirty="0" smtClean="0">
                <a:solidFill>
                  <a:srgbClr val="FF0000"/>
                </a:solidFill>
              </a:rPr>
              <a:t>P</a:t>
            </a:r>
            <a:r>
              <a:rPr lang="pl-PL" dirty="0" smtClean="0"/>
              <a:t>rogramming</a:t>
            </a:r>
            <a:endParaRPr lang="pl-PL" dirty="0"/>
          </a:p>
        </p:txBody>
      </p:sp>
      <p:pic>
        <p:nvPicPr>
          <p:cNvPr id="4098" name="Picture 2" descr="http://firststatedot.net/Images/PostSharp-cl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4617" y="2438399"/>
            <a:ext cx="7658100" cy="14859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100" name="Picture 4" descr="https://camo.githubusercontent.com/5765643b25e9e30770ce1b9a7719e36f82739c9f/68747470733a2f2f7261772e6769746875622e636f6d2f466f64792f466f64792f6d61737465722f49636f6e732f7061636b6167655f69636f6e2e706e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4174" y="4279899"/>
            <a:ext cx="1533525" cy="1533525"/>
          </a:xfrm>
          <a:prstGeom prst="rect">
            <a:avLst/>
          </a:prstGeom>
          <a:noFill/>
          <a:extLst>
            <a:ext uri="{909E8E84-426E-40DD-AFC4-6F175D3DCCD1}">
              <a14:hiddenFill xmlns:a14="http://schemas.microsoft.com/office/drawing/2010/main">
                <a:solidFill>
                  <a:srgbClr val="FFFFFF"/>
                </a:solidFill>
              </a14:hiddenFill>
            </a:ext>
          </a:extLst>
        </p:spPr>
      </p:pic>
      <p:sp>
        <p:nvSpPr>
          <p:cNvPr id="4" name="Prostokąt 3"/>
          <p:cNvSpPr/>
          <p:nvPr/>
        </p:nvSpPr>
        <p:spPr>
          <a:xfrm>
            <a:off x="4418377" y="4279899"/>
            <a:ext cx="2847254" cy="1446550"/>
          </a:xfrm>
          <a:prstGeom prst="rect">
            <a:avLst/>
          </a:prstGeom>
        </p:spPr>
        <p:txBody>
          <a:bodyPr wrap="none">
            <a:spAutoFit/>
          </a:bodyPr>
          <a:lstStyle/>
          <a:p>
            <a:pPr algn="ctr"/>
            <a:r>
              <a:rPr lang="pl-PL" sz="8800" dirty="0" err="1" smtClean="0">
                <a:ln w="0"/>
                <a:solidFill>
                  <a:schemeClr val="bg1"/>
                </a:solidFill>
                <a:effectLst>
                  <a:outerShdw blurRad="38100" dist="19050" dir="2700000" algn="tl" rotWithShape="0">
                    <a:schemeClr val="dk1">
                      <a:alpha val="40000"/>
                    </a:schemeClr>
                  </a:outerShdw>
                </a:effectLst>
              </a:rPr>
              <a:t>Fody</a:t>
            </a:r>
            <a:endParaRPr lang="pl-PL" sz="880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662380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Fody</a:t>
            </a:r>
            <a:endParaRPr lang="pl-PL" dirty="0"/>
          </a:p>
        </p:txBody>
      </p:sp>
      <p:sp>
        <p:nvSpPr>
          <p:cNvPr id="3" name="Symbol zastępczy zawartości 2"/>
          <p:cNvSpPr>
            <a:spLocks noGrp="1"/>
          </p:cNvSpPr>
          <p:nvPr>
            <p:ph idx="1"/>
          </p:nvPr>
        </p:nvSpPr>
        <p:spPr/>
        <p:txBody>
          <a:bodyPr/>
          <a:lstStyle/>
          <a:p>
            <a:r>
              <a:rPr lang="pl-PL" dirty="0"/>
              <a:t>https://github.com/Fody/Fody</a:t>
            </a:r>
          </a:p>
        </p:txBody>
      </p:sp>
      <p:pic>
        <p:nvPicPr>
          <p:cNvPr id="3076" name="Picture 4" descr="http://extinct-website.com/extinct-website/images/S1a-7d05c8b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375" y="2438399"/>
            <a:ext cx="3438525" cy="39338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65917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Podsumowanie</a:t>
            </a:r>
            <a:endParaRPr lang="pl-PL" dirty="0"/>
          </a:p>
        </p:txBody>
      </p:sp>
      <p:pic>
        <p:nvPicPr>
          <p:cNvPr id="2050" name="Picture 2" descr="yoda star wars - THE CODE IS STRONG WITH AOP"/>
          <p:cNvPicPr>
            <a:picLocks noChangeAspect="1" noChangeArrowheads="1"/>
          </p:cNvPicPr>
          <p:nvPr/>
        </p:nvPicPr>
        <p:blipFill rotWithShape="1">
          <a:blip r:embed="rId3">
            <a:extLst>
              <a:ext uri="{28A0092B-C50C-407E-A947-70E740481C1C}">
                <a14:useLocalDpi xmlns:a14="http://schemas.microsoft.com/office/drawing/2010/main" val="0"/>
              </a:ext>
            </a:extLst>
          </a:blip>
          <a:srcRect b="3666"/>
          <a:stretch/>
        </p:blipFill>
        <p:spPr bwMode="auto">
          <a:xfrm>
            <a:off x="4588667" y="2438399"/>
            <a:ext cx="3810000" cy="36703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76865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Pytania?</a:t>
            </a:r>
            <a:endParaRPr lang="pl-PL" dirty="0"/>
          </a:p>
        </p:txBody>
      </p:sp>
      <p:pic>
        <p:nvPicPr>
          <p:cNvPr id="2050" name="Picture 2" descr="http://memytutaj.pl/uploads/2013/10/29/a-komu-to-potrzebne-a-dlacze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2975" y="1853248"/>
            <a:ext cx="5715000" cy="30765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86968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Jon">
  <a:themeElements>
    <a:clrScheme name="J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J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J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1381</TotalTime>
  <Words>1867</Words>
  <Application>Microsoft Office PowerPoint</Application>
  <PresentationFormat>Panoramiczny</PresentationFormat>
  <Paragraphs>148</Paragraphs>
  <Slides>9</Slides>
  <Notes>8</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9</vt:i4>
      </vt:variant>
    </vt:vector>
  </HeadingPairs>
  <TitlesOfParts>
    <vt:vector size="14" baseType="lpstr">
      <vt:lpstr>Arial</vt:lpstr>
      <vt:lpstr>Calibri</vt:lpstr>
      <vt:lpstr>Century Gothic</vt:lpstr>
      <vt:lpstr>Wingdings 3</vt:lpstr>
      <vt:lpstr>Jon</vt:lpstr>
      <vt:lpstr>Nie powtarzaj się! </vt:lpstr>
      <vt:lpstr>Agenda</vt:lpstr>
      <vt:lpstr>Problem?</vt:lpstr>
      <vt:lpstr>Aspect Oriented Programming</vt:lpstr>
      <vt:lpstr>Aspect Oriented Programming</vt:lpstr>
      <vt:lpstr>Aspect Oriented Programming</vt:lpstr>
      <vt:lpstr>Fody</vt:lpstr>
      <vt:lpstr>Podsumowanie</vt:lpstr>
      <vt:lpstr>Pytania?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Nie powtarzaj się! </dc:title>
  <dc:creator>Rafał Łopatka</dc:creator>
  <cp:lastModifiedBy>Rafał Łopatka</cp:lastModifiedBy>
  <cp:revision>96</cp:revision>
  <dcterms:created xsi:type="dcterms:W3CDTF">2015-12-07T21:08:12Z</dcterms:created>
  <dcterms:modified xsi:type="dcterms:W3CDTF">2015-12-15T18:11:27Z</dcterms:modified>
</cp:coreProperties>
</file>