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3" autoAdjust="0"/>
  </p:normalViewPr>
  <p:slideViewPr>
    <p:cSldViewPr snapToGrid="0">
      <p:cViewPr varScale="1">
        <p:scale>
          <a:sx n="68" d="100"/>
          <a:sy n="68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A8B80-5491-41FE-9ED2-029348B2E669}" type="datetimeFigureOut">
              <a:rPr lang="pl-PL" smtClean="0"/>
              <a:t>2014-05-08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AD5C5-B697-4AAE-A88B-21CD2743EA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36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AD5C5-B697-4AAE-A88B-21CD2743EAC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1967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trakcie tej prezentacji powiem:</a:t>
            </a:r>
          </a:p>
          <a:p>
            <a:pPr lvl="0"/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 to jest i co to nam daje ?</a:t>
            </a:r>
          </a:p>
          <a:p>
            <a:pPr lvl="0"/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to działa?</a:t>
            </a:r>
          </a:p>
          <a:p>
            <a:pPr lvl="0"/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tego użyć i co jeszcze może nam się przydać ?</a:t>
            </a:r>
          </a:p>
          <a:p>
            <a:pPr lvl="0"/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Praktyczna aplikacja</a:t>
            </a:r>
          </a:p>
          <a:p>
            <a:pPr lvl="0"/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i w zasadzie to tyle, Pokaże jak używać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angulara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jego możliwości, z tym że prezentacja nie będzie na jakimś bardzo podstawowym poziomie, do tego może wam świetny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tutorial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stronie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angulara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zamiast tego potraktuje ten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bardziej przekrojowo żeby pokazać większość jego kluczowych możliwości.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Dzieki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temu skorzystają zarówno osoby które chcą poznać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angulara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osoby które już coś w nim robiły. Możemy zaczynać.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AD5C5-B697-4AAE-A88B-21CD2743EAC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956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samej bibliotece już pewnie słyszeliście, niedawno było DWO a tam krótka prezentacja 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Angularze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więc zakładam że coś już tam pewnie wiecie. 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skrócie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który ułatwia nam tworzenie aplikacji internetowych. Robi to na kilka sposobów </a:t>
            </a:r>
          </a:p>
          <a:p>
            <a:endParaRPr lang="pl-PL" dirty="0" smtClean="0"/>
          </a:p>
          <a:p>
            <a:pPr lvl="0"/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Organizacja kodu - Model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– Przede wszystkim zapewnia organizacje kodu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Mamy tu ten sam wzorzec Model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który znamy z ASP.NET tyle że przeniesiony całkowicie do przeglądarki. Model to jakieś tam dane,  Widok to kod HTML który np. wyświetla model, a Controller obsługuje między innymi interakcje z użytkownikiem.</a:t>
            </a:r>
          </a:p>
          <a:p>
            <a:pPr lvl="0"/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Data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bindings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kolejną ważną funkcjonalnością oferowaną przez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angulara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są różnego rodzaju wyrażenia oraz data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binding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które pozwalają na wyświetlanie, przekształcanie modelu i jego automatyczną aktualizacje ilekroć coś zmienimy wartości w kontrolkach.</a:t>
            </a:r>
          </a:p>
          <a:p>
            <a:pPr lvl="0"/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Serwisy – Kolejną bardzo ważną rzeczą są Serwisy, Jest to nic innego jak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reużywalne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moduły które mogą być wykorzystane w wielu kontrolerach i wielu aplikacjach. Przykładem takiego serwisu może być serwis do obsługi żądań HTPP,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restserwisów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routingu itp. Oprócz tego że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daje nam całkiem sporo  tych wbudowanych serwisów, to programista może sam tworzyć nowe i jest to dosyć częsta praktyka gdy robi się już prawdziwe aplikacje.</a:t>
            </a:r>
          </a:p>
          <a:p>
            <a:pPr lvl="0"/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Kolejną fajną koncepcją w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angularze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są dyrektywy, dyrektywy to mechanizm który pozwala nam tworzyć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reużywalne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komponenty interfejsu użytkownika, bazując tylko na kodzie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injecton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wbudowany mechanizm rozwiązywania zależności, co oznacza że ilekroć będzie nam potrzebny jakiś obiekt w module to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go dostarczy.</a:t>
            </a: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musimy się martwić o tworzenie i odpowiednią inicjalizacje obiektów.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&amp; E2E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z takich ciekawych rzeczy w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angularze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to że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został zaprojektowany po to by kod tworzony z jego użyciem był w pełni testowalny.</a:t>
            </a:r>
          </a:p>
          <a:p>
            <a:pPr lvl="0"/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Animacje – oprócz</a:t>
            </a: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tego </a:t>
            </a:r>
            <a:r>
              <a:rPr lang="pl-P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 z siebie wspiera tworzenie różnego rodzaju animacji elementów interfejsu użytkownika. I takie animacje tworzy się korzystając z możliwości css3</a:t>
            </a:r>
          </a:p>
          <a:p>
            <a:pPr lvl="0"/>
            <a:endParaRPr lang="pl-PL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Warto też wspomnieć o tym że </a:t>
            </a:r>
            <a:r>
              <a:rPr lang="pl-P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chroni nas domyślnie przed atakami </a:t>
            </a:r>
            <a:r>
              <a:rPr lang="pl-P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Sprawdza czy przypadkiem fragmenty kodu który chcemy wykonać u klienta nie są niebezpieczne i jeśli są to jest zablokuje.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AD5C5-B697-4AAE-A88B-21CD2743EAC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05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ekranie widzicie taką podstawową strukturę aplikacji w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angularze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Jest ona podzielona na moduły które się w sobie zagnieżdżają. Na samej górze mamy zawsze aplikacje, to może być cała strona bądź nawet mały wycinek który ma być zarządzany przez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angulara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powiedzmy np. jakiś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 środku tej aplikacji są kontrolery a w kontrolerach dyrektywy i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expressiony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które odwołują się do modelu. </a:t>
            </a:r>
          </a:p>
          <a:p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AD5C5-B697-4AAE-A88B-21CD2743EAC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972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 wszystkie moduły komunikują się ze sobą i wymieniają informacje żeby to było możliwe potrzebne jest miejsce gdzie mogą te dane zapisywać i odczytywać. No i tu w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angularze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pojawia się koncepcja SCOPA, czyli takiej przestrzeni w pamięci gdzie każdy moduł może sobie definiować potrzebne mu rzeczy. No i tak każdy moduł ma własny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Przy czym te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scopy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zagnieżdżają dokładnie tak samo jak te elementy które widzicie na ekranie. Na samej górze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hierarhi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mamy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rootScope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w sobie zawiera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controlera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w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scopie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kontrolera mogą być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scopy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dyrektyw. Jak już mówiłem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scopy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umożliwiają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wymiane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informacji pomiędzy modułami. I domyślnie jest tak że moduły wewnętrzne mają bezpośredni dostęp do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scopów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modułów zewnętrznych. A moduły zewnętrzne do wewnętrznych już nie. Jest to o tyle fajne że każdy taki moduł można odizolować od pozostałych i trochę ciężej jest napisać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spagethi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AD5C5-B697-4AAE-A88B-21CD2743EAC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1429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Teraz ostatnia rzecz w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powerpoincie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zaczniemy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zabawe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Widzieliście strukturę prostej aplikacji i tego jak współdzielone są w niej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scopy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teraz czas na coś trochę bardziej rozbudowanego i jak najbardziej realnego. To co chce wam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pokazac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po prostu to że te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moduly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mogą się dowolnie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zagnieżdzac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Aplikacja może mieć wiele kontrolerów. Kontrolery mogą mieć w sobie wiele dyrektyw, a oprócz tego w kontrolerach mogą być zagnieżdżone inne kontrolery itd. Oprócz tego mamy serwisy, które będą używane w kontrolerach no i ich zagnieżdżanie i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scopy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interesują, one są definiowane poza aplikacją. Bo mogą być używane w wielu aplikacjach,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AD5C5-B697-4AAE-A88B-21CD2743EAC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643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i to tyle z tych teoretycznych rzeczy przejdziemy sobie do Visual Studio i pokaże wam jak się używa tych wszystkich rzeczy o których powiedziałem.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AD5C5-B697-4AAE-A88B-21CD2743EAC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2314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9E25-AC8C-48BF-94FC-C2289CCEC6D9}" type="datetimeFigureOut">
              <a:rPr lang="pl-PL" smtClean="0"/>
              <a:t>2014-05-08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6F21-A1D0-40F2-B053-C23ED0A597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8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9E25-AC8C-48BF-94FC-C2289CCEC6D9}" type="datetimeFigureOut">
              <a:rPr lang="pl-PL" smtClean="0"/>
              <a:t>2014-05-08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6F21-A1D0-40F2-B053-C23ED0A597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19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9E25-AC8C-48BF-94FC-C2289CCEC6D9}" type="datetimeFigureOut">
              <a:rPr lang="pl-PL" smtClean="0"/>
              <a:t>2014-05-08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6F21-A1D0-40F2-B053-C23ED0A597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712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9E25-AC8C-48BF-94FC-C2289CCEC6D9}" type="datetimeFigureOut">
              <a:rPr lang="pl-PL" smtClean="0"/>
              <a:t>2014-05-08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6F21-A1D0-40F2-B053-C23ED0A597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14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9E25-AC8C-48BF-94FC-C2289CCEC6D9}" type="datetimeFigureOut">
              <a:rPr lang="pl-PL" smtClean="0"/>
              <a:t>2014-05-08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6F21-A1D0-40F2-B053-C23ED0A597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418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9E25-AC8C-48BF-94FC-C2289CCEC6D9}" type="datetimeFigureOut">
              <a:rPr lang="pl-PL" smtClean="0"/>
              <a:t>2014-05-08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6F21-A1D0-40F2-B053-C23ED0A597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501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9E25-AC8C-48BF-94FC-C2289CCEC6D9}" type="datetimeFigureOut">
              <a:rPr lang="pl-PL" smtClean="0"/>
              <a:t>2014-05-08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6F21-A1D0-40F2-B053-C23ED0A597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626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9E25-AC8C-48BF-94FC-C2289CCEC6D9}" type="datetimeFigureOut">
              <a:rPr lang="pl-PL" smtClean="0"/>
              <a:t>2014-05-08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6F21-A1D0-40F2-B053-C23ED0A597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205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9E25-AC8C-48BF-94FC-C2289CCEC6D9}" type="datetimeFigureOut">
              <a:rPr lang="pl-PL" smtClean="0"/>
              <a:t>2014-05-08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6F21-A1D0-40F2-B053-C23ED0A597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905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9E25-AC8C-48BF-94FC-C2289CCEC6D9}" type="datetimeFigureOut">
              <a:rPr lang="pl-PL" smtClean="0"/>
              <a:t>2014-05-08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6F21-A1D0-40F2-B053-C23ED0A597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481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9E25-AC8C-48BF-94FC-C2289CCEC6D9}" type="datetimeFigureOut">
              <a:rPr lang="pl-PL" smtClean="0"/>
              <a:t>2014-05-08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6F21-A1D0-40F2-B053-C23ED0A597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601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59E25-AC8C-48BF-94FC-C2289CCEC6D9}" type="datetimeFigureOut">
              <a:rPr lang="pl-PL" smtClean="0"/>
              <a:t>2014-05-08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06F21-A1D0-40F2-B053-C23ED0A597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303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024" y="2281716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/>
          <p:cNvSpPr txBox="1"/>
          <p:nvPr/>
        </p:nvSpPr>
        <p:spPr>
          <a:xfrm>
            <a:off x="6619575" y="4947685"/>
            <a:ext cx="14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Rafał Łopatka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78894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4951562" y="534157"/>
            <a:ext cx="2113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 smtClean="0">
                <a:solidFill>
                  <a:srgbClr val="C00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</a:t>
            </a:r>
            <a:r>
              <a:rPr lang="pl-PL" sz="4400" dirty="0" smtClean="0">
                <a:latin typeface="Lao UI" panose="020B0502040204020203" pitchFamily="34" charset="0"/>
                <a:cs typeface="Lao UI" panose="020B0502040204020203" pitchFamily="34" charset="0"/>
              </a:rPr>
              <a:t>genda</a:t>
            </a:r>
            <a:endParaRPr lang="pl-PL" sz="44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68" y="5793806"/>
            <a:ext cx="904875" cy="981075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1602657" y="2018582"/>
            <a:ext cx="94286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l-PL" sz="3200" dirty="0" smtClean="0">
                <a:latin typeface="Lao UI" panose="020B0502040204020203" pitchFamily="34" charset="0"/>
                <a:cs typeface="Lao UI" panose="020B0502040204020203" pitchFamily="34" charset="0"/>
              </a:rPr>
              <a:t>Opis możliwości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l-PL" sz="3200" dirty="0" smtClean="0">
                <a:latin typeface="Lao UI" panose="020B0502040204020203" pitchFamily="34" charset="0"/>
                <a:cs typeface="Lao UI" panose="020B0502040204020203" pitchFamily="34" charset="0"/>
              </a:rPr>
              <a:t>Sposób działania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l-PL" sz="3200" dirty="0" smtClean="0">
                <a:latin typeface="Lao UI" panose="020B0502040204020203" pitchFamily="34" charset="0"/>
                <a:cs typeface="Lao UI" panose="020B0502040204020203" pitchFamily="34" charset="0"/>
              </a:rPr>
              <a:t>Przykłady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l-PL" sz="3200" dirty="0" smtClean="0">
                <a:latin typeface="Lao UI" panose="020B0502040204020203" pitchFamily="34" charset="0"/>
                <a:cs typeface="Lao UI" panose="020B0502040204020203" pitchFamily="34" charset="0"/>
              </a:rPr>
              <a:t>Praktyczna aplikacja</a:t>
            </a:r>
            <a:endParaRPr lang="pl-PL" sz="3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10627743" y="6405549"/>
            <a:ext cx="14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Rafał Łopatka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51369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4103918" y="577722"/>
            <a:ext cx="44261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 smtClean="0">
                <a:solidFill>
                  <a:srgbClr val="C00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O</a:t>
            </a:r>
            <a:r>
              <a:rPr lang="pl-PL" sz="4400" dirty="0" smtClean="0">
                <a:latin typeface="Lao UI" panose="020B0502040204020203" pitchFamily="34" charset="0"/>
                <a:cs typeface="Lao UI" panose="020B0502040204020203" pitchFamily="34" charset="0"/>
              </a:rPr>
              <a:t>pis i możliwości</a:t>
            </a:r>
            <a:endParaRPr lang="pl-PL" sz="44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68" y="5793806"/>
            <a:ext cx="904875" cy="981075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1602657" y="2018582"/>
            <a:ext cx="94286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l-PL" sz="3200" dirty="0" smtClean="0">
                <a:latin typeface="Lao UI" panose="020B0502040204020203" pitchFamily="34" charset="0"/>
                <a:cs typeface="Lao UI" panose="020B0502040204020203" pitchFamily="34" charset="0"/>
              </a:rPr>
              <a:t>Model </a:t>
            </a:r>
            <a:r>
              <a:rPr lang="pl-PL" sz="3200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View</a:t>
            </a:r>
            <a:r>
              <a:rPr lang="pl-PL" sz="3200" dirty="0" smtClean="0">
                <a:latin typeface="Lao UI" panose="020B0502040204020203" pitchFamily="34" charset="0"/>
                <a:cs typeface="Lao UI" panose="020B0502040204020203" pitchFamily="34" charset="0"/>
              </a:rPr>
              <a:t> Controller 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l-PL" sz="3200" dirty="0" err="1"/>
              <a:t>Expressions</a:t>
            </a:r>
            <a:r>
              <a:rPr lang="pl-PL" sz="3200" dirty="0"/>
              <a:t> </a:t>
            </a:r>
            <a:r>
              <a:rPr lang="pl-PL" sz="3200" dirty="0" smtClean="0">
                <a:latin typeface="Lao UI" panose="020B0502040204020203" pitchFamily="34" charset="0"/>
                <a:cs typeface="Lao UI" panose="020B0502040204020203" pitchFamily="34" charset="0"/>
              </a:rPr>
              <a:t>&amp; Data </a:t>
            </a:r>
            <a:r>
              <a:rPr lang="pl-PL" sz="3200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bindings</a:t>
            </a:r>
            <a:r>
              <a:rPr lang="pl-PL" sz="3200" dirty="0" smtClean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l-PL" sz="3200" dirty="0" smtClean="0">
                <a:latin typeface="Lao UI" panose="020B0502040204020203" pitchFamily="34" charset="0"/>
                <a:cs typeface="Lao UI" panose="020B0502040204020203" pitchFamily="34" charset="0"/>
              </a:rPr>
              <a:t>Services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l-PL" sz="3200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Directives</a:t>
            </a:r>
            <a:r>
              <a:rPr lang="pl-PL" sz="3200" dirty="0" smtClean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l-PL" sz="3200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Dependency</a:t>
            </a:r>
            <a:r>
              <a:rPr lang="pl-PL" sz="3200" dirty="0" smtClean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pl-PL" sz="3200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injection</a:t>
            </a:r>
            <a:r>
              <a:rPr lang="pl-PL" sz="3200" dirty="0" smtClean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l-PL" sz="3200" dirty="0" smtClean="0">
                <a:latin typeface="Lao UI" panose="020B0502040204020203" pitchFamily="34" charset="0"/>
                <a:cs typeface="Lao UI" panose="020B0502040204020203" pitchFamily="34" charset="0"/>
              </a:rPr>
              <a:t>Unit </a:t>
            </a:r>
            <a:r>
              <a:rPr lang="pl-PL" sz="3200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testing</a:t>
            </a:r>
            <a:r>
              <a:rPr lang="pl-PL" sz="3200" dirty="0" smtClean="0">
                <a:latin typeface="Lao UI" panose="020B0502040204020203" pitchFamily="34" charset="0"/>
                <a:cs typeface="Lao UI" panose="020B0502040204020203" pitchFamily="34" charset="0"/>
              </a:rPr>
              <a:t>  &amp; E2E </a:t>
            </a:r>
            <a:r>
              <a:rPr lang="pl-PL" sz="3200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testing</a:t>
            </a:r>
            <a:r>
              <a:rPr lang="pl-PL" sz="3200" dirty="0" smtClean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l-PL" sz="3200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Animations</a:t>
            </a:r>
            <a:endParaRPr lang="pl-PL" sz="32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l-PL" sz="3200" dirty="0" smtClean="0">
                <a:latin typeface="Lao UI" panose="020B0502040204020203" pitchFamily="34" charset="0"/>
                <a:cs typeface="Lao UI" panose="020B0502040204020203" pitchFamily="34" charset="0"/>
              </a:rPr>
              <a:t>Security</a:t>
            </a:r>
            <a:endParaRPr lang="pl-PL" sz="3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10627743" y="6405549"/>
            <a:ext cx="14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Rafał Łopatka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35492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4191758" y="603169"/>
            <a:ext cx="439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 smtClean="0">
                <a:solidFill>
                  <a:srgbClr val="C00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</a:t>
            </a:r>
            <a:r>
              <a:rPr lang="pl-PL" sz="4400" dirty="0" smtClean="0">
                <a:latin typeface="Lao UI" panose="020B0502040204020203" pitchFamily="34" charset="0"/>
                <a:cs typeface="Lao UI" panose="020B0502040204020203" pitchFamily="34" charset="0"/>
              </a:rPr>
              <a:t>posób działania</a:t>
            </a:r>
            <a:endParaRPr lang="pl-PL" sz="44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68" y="5793806"/>
            <a:ext cx="904875" cy="981075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10627743" y="6405549"/>
            <a:ext cx="14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Rafał Łopatka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2555630" y="1828800"/>
            <a:ext cx="6907547" cy="3838755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3113472" y="2311879"/>
            <a:ext cx="5771735" cy="2760454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3628181" y="2858220"/>
            <a:ext cx="4767916" cy="1662022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/>
          <p:cNvSpPr txBox="1"/>
          <p:nvPr/>
        </p:nvSpPr>
        <p:spPr>
          <a:xfrm>
            <a:off x="2648309" y="1899117"/>
            <a:ext cx="145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C00000"/>
                </a:solidFill>
              </a:rPr>
              <a:t>APPLICATION</a:t>
            </a:r>
            <a:endParaRPr lang="pl-PL" b="1" dirty="0">
              <a:solidFill>
                <a:srgbClr val="C00000"/>
              </a:solidFill>
            </a:endParaRPr>
          </a:p>
        </p:txBody>
      </p:sp>
      <p:sp>
        <p:nvSpPr>
          <p:cNvPr id="18" name="pole tekstowe 17"/>
          <p:cNvSpPr txBox="1"/>
          <p:nvPr/>
        </p:nvSpPr>
        <p:spPr>
          <a:xfrm>
            <a:off x="3156605" y="2346681"/>
            <a:ext cx="144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00B0F0"/>
                </a:solidFill>
              </a:rPr>
              <a:t>CONTROLLER</a:t>
            </a:r>
            <a:endParaRPr lang="pl-PL" b="1" dirty="0">
              <a:solidFill>
                <a:srgbClr val="00B0F0"/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3657531" y="2888916"/>
            <a:ext cx="11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accent6"/>
                </a:solidFill>
              </a:rPr>
              <a:t>DIRECTIVE</a:t>
            </a:r>
            <a:endParaRPr lang="pl-PL" b="1" dirty="0">
              <a:solidFill>
                <a:schemeClr val="accent6"/>
              </a:solidFill>
            </a:endParaRPr>
          </a:p>
        </p:txBody>
      </p:sp>
      <p:sp>
        <p:nvSpPr>
          <p:cNvPr id="20" name="pole tekstowe 19"/>
          <p:cNvSpPr txBox="1"/>
          <p:nvPr/>
        </p:nvSpPr>
        <p:spPr>
          <a:xfrm>
            <a:off x="3692144" y="3504565"/>
            <a:ext cx="16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{{EXPRESSION}}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4243233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68" y="5793806"/>
            <a:ext cx="904875" cy="981075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10627743" y="6405549"/>
            <a:ext cx="14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Rafał Łopatka</a:t>
            </a:r>
            <a:endParaRPr lang="pl-PL" dirty="0"/>
          </a:p>
        </p:txBody>
      </p:sp>
      <p:sp>
        <p:nvSpPr>
          <p:cNvPr id="2" name="Prostokąt 1"/>
          <p:cNvSpPr/>
          <p:nvPr/>
        </p:nvSpPr>
        <p:spPr>
          <a:xfrm>
            <a:off x="2555630" y="1828800"/>
            <a:ext cx="6907547" cy="3838755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3113472" y="2311879"/>
            <a:ext cx="5771735" cy="2760454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3628181" y="2858220"/>
            <a:ext cx="4767916" cy="1662022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2648309" y="1899117"/>
            <a:ext cx="145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C00000"/>
                </a:solidFill>
              </a:rPr>
              <a:t>APPLICATION</a:t>
            </a:r>
            <a:endParaRPr lang="pl-PL" b="1" dirty="0">
              <a:solidFill>
                <a:srgbClr val="C00000"/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156605" y="2346681"/>
            <a:ext cx="144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00B0F0"/>
                </a:solidFill>
              </a:rPr>
              <a:t>CONTROLLER</a:t>
            </a:r>
            <a:endParaRPr lang="pl-PL" b="1" dirty="0">
              <a:solidFill>
                <a:srgbClr val="00B0F0"/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3657531" y="2888916"/>
            <a:ext cx="11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accent6"/>
                </a:solidFill>
              </a:rPr>
              <a:t>DIRECTIVE</a:t>
            </a:r>
            <a:endParaRPr lang="pl-PL" b="1" dirty="0">
              <a:solidFill>
                <a:schemeClr val="accent6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692144" y="3504565"/>
            <a:ext cx="16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{{EXPRESSION}}</a:t>
            </a:r>
            <a:endParaRPr lang="pl-PL" b="1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7458021" y="1899117"/>
            <a:ext cx="142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C00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$</a:t>
            </a:r>
            <a:r>
              <a:rPr lang="pl-PL" b="1" dirty="0" err="1" smtClean="0">
                <a:solidFill>
                  <a:srgbClr val="C00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rootScope</a:t>
            </a:r>
            <a:endParaRPr lang="pl-PL" b="1" dirty="0">
              <a:solidFill>
                <a:srgbClr val="C00000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8" name="pole tekstowe 17"/>
          <p:cNvSpPr txBox="1"/>
          <p:nvPr/>
        </p:nvSpPr>
        <p:spPr>
          <a:xfrm>
            <a:off x="7458020" y="2391141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00B0F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$</a:t>
            </a:r>
            <a:r>
              <a:rPr lang="pl-PL" b="1" dirty="0" err="1" smtClean="0">
                <a:solidFill>
                  <a:srgbClr val="00B0F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scope</a:t>
            </a:r>
            <a:endParaRPr lang="pl-PL" b="1" dirty="0">
              <a:solidFill>
                <a:srgbClr val="00B0F0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7458021" y="288316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accent6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$</a:t>
            </a:r>
            <a:r>
              <a:rPr lang="pl-PL" b="1" dirty="0" err="1" smtClean="0">
                <a:solidFill>
                  <a:schemeClr val="accent6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scope</a:t>
            </a:r>
            <a:endParaRPr lang="pl-PL" b="1" dirty="0">
              <a:solidFill>
                <a:schemeClr val="accent6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6" name="Strzałka w górę 25"/>
          <p:cNvSpPr/>
          <p:nvPr/>
        </p:nvSpPr>
        <p:spPr>
          <a:xfrm>
            <a:off x="9963509" y="1690777"/>
            <a:ext cx="897148" cy="2389517"/>
          </a:xfrm>
          <a:prstGeom prst="up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7030A0"/>
              </a:solidFill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4191758" y="603169"/>
            <a:ext cx="439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 smtClean="0">
                <a:solidFill>
                  <a:srgbClr val="C00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</a:t>
            </a:r>
            <a:r>
              <a:rPr lang="pl-PL" sz="4400" dirty="0" smtClean="0">
                <a:latin typeface="Lao UI" panose="020B0502040204020203" pitchFamily="34" charset="0"/>
                <a:cs typeface="Lao UI" panose="020B0502040204020203" pitchFamily="34" charset="0"/>
              </a:rPr>
              <a:t>posób działania</a:t>
            </a:r>
            <a:endParaRPr lang="pl-PL" sz="44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358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68" y="5793806"/>
            <a:ext cx="904875" cy="981075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10627743" y="6405549"/>
            <a:ext cx="14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Rafał Łopatka</a:t>
            </a:r>
            <a:endParaRPr lang="pl-PL" dirty="0"/>
          </a:p>
        </p:txBody>
      </p:sp>
      <p:sp>
        <p:nvSpPr>
          <p:cNvPr id="2" name="Prostokąt 1"/>
          <p:cNvSpPr/>
          <p:nvPr/>
        </p:nvSpPr>
        <p:spPr>
          <a:xfrm>
            <a:off x="1658483" y="1828800"/>
            <a:ext cx="6088037" cy="4576749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1923692" y="2311879"/>
            <a:ext cx="2622430" cy="1768415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222075" y="2824930"/>
            <a:ext cx="1875472" cy="893055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1751162" y="1899117"/>
            <a:ext cx="145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C00000"/>
                </a:solidFill>
              </a:rPr>
              <a:t>APPLICATION</a:t>
            </a:r>
            <a:endParaRPr lang="pl-PL" b="1" dirty="0">
              <a:solidFill>
                <a:srgbClr val="C00000"/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2007470" y="2377268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00B0F0"/>
                </a:solidFill>
              </a:rPr>
              <a:t>CONTROLLER 1</a:t>
            </a:r>
            <a:endParaRPr lang="pl-PL" b="1" dirty="0">
              <a:solidFill>
                <a:srgbClr val="00B0F0"/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2251425" y="2855626"/>
            <a:ext cx="11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accent6"/>
                </a:solidFill>
              </a:rPr>
              <a:t>DIRECTIVE</a:t>
            </a:r>
            <a:endParaRPr lang="pl-PL" b="1" dirty="0">
              <a:solidFill>
                <a:schemeClr val="accent6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285251" y="3192931"/>
            <a:ext cx="16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{{EXPRESSION}}</a:t>
            </a:r>
            <a:endParaRPr lang="pl-PL" b="1" dirty="0"/>
          </a:p>
        </p:txBody>
      </p:sp>
      <p:sp>
        <p:nvSpPr>
          <p:cNvPr id="16" name="Prostokąt 15"/>
          <p:cNvSpPr/>
          <p:nvPr/>
        </p:nvSpPr>
        <p:spPr>
          <a:xfrm>
            <a:off x="4804913" y="2308723"/>
            <a:ext cx="2622430" cy="3813672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5103296" y="2821774"/>
            <a:ext cx="1875472" cy="893055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/>
          <p:cNvSpPr txBox="1"/>
          <p:nvPr/>
        </p:nvSpPr>
        <p:spPr>
          <a:xfrm>
            <a:off x="4888691" y="2374112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00B0F0"/>
                </a:solidFill>
              </a:rPr>
              <a:t>CONTROLLER 3</a:t>
            </a:r>
            <a:endParaRPr lang="pl-PL" b="1" dirty="0">
              <a:solidFill>
                <a:srgbClr val="00B0F0"/>
              </a:solidFill>
            </a:endParaRPr>
          </a:p>
        </p:txBody>
      </p:sp>
      <p:sp>
        <p:nvSpPr>
          <p:cNvPr id="22" name="pole tekstowe 21"/>
          <p:cNvSpPr txBox="1"/>
          <p:nvPr/>
        </p:nvSpPr>
        <p:spPr>
          <a:xfrm>
            <a:off x="5132646" y="2852470"/>
            <a:ext cx="11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accent6"/>
                </a:solidFill>
              </a:rPr>
              <a:t>DIRECTIVE</a:t>
            </a:r>
            <a:endParaRPr lang="pl-PL" b="1" dirty="0">
              <a:solidFill>
                <a:schemeClr val="accent6"/>
              </a:solidFill>
            </a:endParaRPr>
          </a:p>
        </p:txBody>
      </p:sp>
      <p:sp>
        <p:nvSpPr>
          <p:cNvPr id="23" name="pole tekstowe 22"/>
          <p:cNvSpPr txBox="1"/>
          <p:nvPr/>
        </p:nvSpPr>
        <p:spPr>
          <a:xfrm>
            <a:off x="5166472" y="3189775"/>
            <a:ext cx="16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{{EXPRESSION}}</a:t>
            </a:r>
            <a:endParaRPr lang="pl-PL" b="1" dirty="0"/>
          </a:p>
        </p:txBody>
      </p:sp>
      <p:sp>
        <p:nvSpPr>
          <p:cNvPr id="24" name="Prostokąt 23"/>
          <p:cNvSpPr/>
          <p:nvPr/>
        </p:nvSpPr>
        <p:spPr>
          <a:xfrm>
            <a:off x="1923692" y="4353980"/>
            <a:ext cx="2622430" cy="1768415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2222075" y="4867031"/>
            <a:ext cx="1875472" cy="893055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ole tekstowe 26"/>
          <p:cNvSpPr txBox="1"/>
          <p:nvPr/>
        </p:nvSpPr>
        <p:spPr>
          <a:xfrm>
            <a:off x="2007470" y="4419369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00B0F0"/>
                </a:solidFill>
              </a:rPr>
              <a:t>CONTROLLER 2</a:t>
            </a:r>
            <a:endParaRPr lang="pl-PL" b="1" dirty="0">
              <a:solidFill>
                <a:srgbClr val="00B0F0"/>
              </a:solidFill>
            </a:endParaRPr>
          </a:p>
        </p:txBody>
      </p:sp>
      <p:sp>
        <p:nvSpPr>
          <p:cNvPr id="28" name="pole tekstowe 27"/>
          <p:cNvSpPr txBox="1"/>
          <p:nvPr/>
        </p:nvSpPr>
        <p:spPr>
          <a:xfrm>
            <a:off x="2251425" y="4897727"/>
            <a:ext cx="11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accent6"/>
                </a:solidFill>
              </a:rPr>
              <a:t>DIRECTIVE</a:t>
            </a:r>
            <a:endParaRPr lang="pl-PL" b="1" dirty="0">
              <a:solidFill>
                <a:schemeClr val="accent6"/>
              </a:solidFill>
            </a:endParaRPr>
          </a:p>
        </p:txBody>
      </p:sp>
      <p:sp>
        <p:nvSpPr>
          <p:cNvPr id="29" name="pole tekstowe 28"/>
          <p:cNvSpPr txBox="1"/>
          <p:nvPr/>
        </p:nvSpPr>
        <p:spPr>
          <a:xfrm>
            <a:off x="2285251" y="5235032"/>
            <a:ext cx="16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{{EXPRESSION}}</a:t>
            </a:r>
            <a:endParaRPr lang="pl-PL" b="1" dirty="0"/>
          </a:p>
        </p:txBody>
      </p:sp>
      <p:sp>
        <p:nvSpPr>
          <p:cNvPr id="35" name="Prostokąt 34"/>
          <p:cNvSpPr/>
          <p:nvPr/>
        </p:nvSpPr>
        <p:spPr>
          <a:xfrm>
            <a:off x="4994695" y="4353980"/>
            <a:ext cx="2249282" cy="1624126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/>
          <p:cNvSpPr txBox="1"/>
          <p:nvPr/>
        </p:nvSpPr>
        <p:spPr>
          <a:xfrm>
            <a:off x="5083603" y="4419369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00B0F0"/>
                </a:solidFill>
              </a:rPr>
              <a:t>CONTROLLER 4</a:t>
            </a:r>
            <a:endParaRPr lang="pl-PL" b="1" dirty="0">
              <a:solidFill>
                <a:srgbClr val="00B0F0"/>
              </a:solidFill>
            </a:endParaRPr>
          </a:p>
        </p:txBody>
      </p:sp>
      <p:sp>
        <p:nvSpPr>
          <p:cNvPr id="37" name="Prostokąt 36"/>
          <p:cNvSpPr/>
          <p:nvPr/>
        </p:nvSpPr>
        <p:spPr>
          <a:xfrm>
            <a:off x="5157600" y="4895145"/>
            <a:ext cx="1875472" cy="893055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/>
          <p:cNvSpPr txBox="1"/>
          <p:nvPr/>
        </p:nvSpPr>
        <p:spPr>
          <a:xfrm>
            <a:off x="5186950" y="4925841"/>
            <a:ext cx="11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accent6"/>
                </a:solidFill>
              </a:rPr>
              <a:t>DIRECTIVE</a:t>
            </a:r>
            <a:endParaRPr lang="pl-PL" b="1" dirty="0">
              <a:solidFill>
                <a:schemeClr val="accent6"/>
              </a:solidFill>
            </a:endParaRPr>
          </a:p>
        </p:txBody>
      </p:sp>
      <p:sp>
        <p:nvSpPr>
          <p:cNvPr id="39" name="pole tekstowe 38"/>
          <p:cNvSpPr txBox="1"/>
          <p:nvPr/>
        </p:nvSpPr>
        <p:spPr>
          <a:xfrm>
            <a:off x="5220776" y="5263146"/>
            <a:ext cx="16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{{EXPRESSION}}</a:t>
            </a:r>
            <a:endParaRPr lang="pl-PL" b="1" dirty="0"/>
          </a:p>
        </p:txBody>
      </p:sp>
      <p:sp>
        <p:nvSpPr>
          <p:cNvPr id="40" name="Prostokąt 39"/>
          <p:cNvSpPr/>
          <p:nvPr/>
        </p:nvSpPr>
        <p:spPr>
          <a:xfrm>
            <a:off x="8121396" y="1828800"/>
            <a:ext cx="2168421" cy="797863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1" name="Prostokąt 40"/>
          <p:cNvSpPr/>
          <p:nvPr/>
        </p:nvSpPr>
        <p:spPr>
          <a:xfrm>
            <a:off x="8143842" y="3095089"/>
            <a:ext cx="2168421" cy="797863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2" name="Prostokąt 41"/>
          <p:cNvSpPr/>
          <p:nvPr/>
        </p:nvSpPr>
        <p:spPr>
          <a:xfrm>
            <a:off x="8121395" y="4312885"/>
            <a:ext cx="2168421" cy="797863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3" name="Prostokąt 42"/>
          <p:cNvSpPr/>
          <p:nvPr/>
        </p:nvSpPr>
        <p:spPr>
          <a:xfrm>
            <a:off x="8143842" y="5579174"/>
            <a:ext cx="2168421" cy="797863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4" name="pole tekstowe 43"/>
          <p:cNvSpPr txBox="1"/>
          <p:nvPr/>
        </p:nvSpPr>
        <p:spPr>
          <a:xfrm>
            <a:off x="8638591" y="2043065"/>
            <a:ext cx="11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7030A0"/>
                </a:solidFill>
              </a:rPr>
              <a:t>SERVICE 1</a:t>
            </a:r>
            <a:endParaRPr lang="pl-PL" b="1" dirty="0">
              <a:solidFill>
                <a:srgbClr val="7030A0"/>
              </a:solidFill>
            </a:endParaRPr>
          </a:p>
        </p:txBody>
      </p:sp>
      <p:sp>
        <p:nvSpPr>
          <p:cNvPr id="45" name="pole tekstowe 44"/>
          <p:cNvSpPr txBox="1"/>
          <p:nvPr/>
        </p:nvSpPr>
        <p:spPr>
          <a:xfrm>
            <a:off x="8638591" y="3309354"/>
            <a:ext cx="11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7030A0"/>
                </a:solidFill>
              </a:rPr>
              <a:t>SERVICE 2</a:t>
            </a:r>
            <a:endParaRPr lang="pl-PL" b="1" dirty="0">
              <a:solidFill>
                <a:srgbClr val="7030A0"/>
              </a:solidFill>
            </a:endParaRPr>
          </a:p>
        </p:txBody>
      </p:sp>
      <p:sp>
        <p:nvSpPr>
          <p:cNvPr id="46" name="pole tekstowe 45"/>
          <p:cNvSpPr txBox="1"/>
          <p:nvPr/>
        </p:nvSpPr>
        <p:spPr>
          <a:xfrm>
            <a:off x="8661038" y="4527150"/>
            <a:ext cx="11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7030A0"/>
                </a:solidFill>
              </a:rPr>
              <a:t>SERVICE 3</a:t>
            </a:r>
            <a:endParaRPr lang="pl-PL" b="1" dirty="0">
              <a:solidFill>
                <a:srgbClr val="7030A0"/>
              </a:solidFill>
            </a:endParaRPr>
          </a:p>
        </p:txBody>
      </p:sp>
      <p:sp>
        <p:nvSpPr>
          <p:cNvPr id="47" name="pole tekstowe 46"/>
          <p:cNvSpPr txBox="1"/>
          <p:nvPr/>
        </p:nvSpPr>
        <p:spPr>
          <a:xfrm>
            <a:off x="8661038" y="5793439"/>
            <a:ext cx="11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7030A0"/>
                </a:solidFill>
              </a:rPr>
              <a:t>SERVICE 4</a:t>
            </a:r>
            <a:endParaRPr lang="pl-PL" b="1" dirty="0">
              <a:solidFill>
                <a:srgbClr val="7030A0"/>
              </a:solidFill>
            </a:endParaRPr>
          </a:p>
        </p:txBody>
      </p:sp>
      <p:sp>
        <p:nvSpPr>
          <p:cNvPr id="48" name="pole tekstowe 47"/>
          <p:cNvSpPr txBox="1"/>
          <p:nvPr/>
        </p:nvSpPr>
        <p:spPr>
          <a:xfrm>
            <a:off x="4191758" y="603169"/>
            <a:ext cx="439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 smtClean="0">
                <a:solidFill>
                  <a:srgbClr val="C00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</a:t>
            </a:r>
            <a:r>
              <a:rPr lang="pl-PL" sz="4400" dirty="0" smtClean="0">
                <a:latin typeface="Lao UI" panose="020B0502040204020203" pitchFamily="34" charset="0"/>
                <a:cs typeface="Lao UI" panose="020B0502040204020203" pitchFamily="34" charset="0"/>
              </a:rPr>
              <a:t>posób działania</a:t>
            </a:r>
            <a:endParaRPr lang="pl-PL" sz="44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62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 animBg="1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4681311" y="603169"/>
            <a:ext cx="2559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 smtClean="0">
                <a:solidFill>
                  <a:srgbClr val="C00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P</a:t>
            </a:r>
            <a:r>
              <a:rPr lang="pl-PL" sz="4400" dirty="0" smtClean="0">
                <a:latin typeface="Lao UI" panose="020B0502040204020203" pitchFamily="34" charset="0"/>
                <a:cs typeface="Lao UI" panose="020B0502040204020203" pitchFamily="34" charset="0"/>
              </a:rPr>
              <a:t>rzykłady</a:t>
            </a:r>
            <a:endParaRPr lang="pl-PL" sz="44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68" y="5793806"/>
            <a:ext cx="904875" cy="981075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10627743" y="6405549"/>
            <a:ext cx="14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Rafał Łopatka</a:t>
            </a:r>
            <a:endParaRPr lang="pl-PL" dirty="0"/>
          </a:p>
        </p:txBody>
      </p:sp>
      <p:pic>
        <p:nvPicPr>
          <p:cNvPr id="5126" name="Picture 6" descr="https://cdn1.iconfinder.com/data/icons/metro-ui-icon-set/512/Visual_Studio_20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64" y="158680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861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939</Words>
  <Application>Microsoft Office PowerPoint</Application>
  <PresentationFormat>Panoramiczny</PresentationFormat>
  <Paragraphs>89</Paragraphs>
  <Slides>7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Lao UI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Rafał Łopatka</dc:creator>
  <cp:lastModifiedBy>Rafał Łopatka</cp:lastModifiedBy>
  <cp:revision>46</cp:revision>
  <dcterms:created xsi:type="dcterms:W3CDTF">2014-04-07T19:09:36Z</dcterms:created>
  <dcterms:modified xsi:type="dcterms:W3CDTF">2014-05-08T05:07:24Z</dcterms:modified>
</cp:coreProperties>
</file>