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B29B71-0C0D-4977-906E-8D0255E3D266}">
  <a:tblStyle styleId="{A5B29B71-0C0D-4977-906E-8D0255E3D26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2"/>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8" name="Google Shape;18;p2"/>
          <p:cNvSpPr/>
          <p:nvPr/>
        </p:nvSpPr>
        <p:spPr>
          <a:xfrm>
            <a:off x="4191003" y="1030773"/>
            <a:ext cx="7776895" cy="5510015"/>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9" name="Google Shape;19;p2"/>
          <p:cNvSpPr txBox="1"/>
          <p:nvPr>
            <p:ph type="ctrTitle"/>
          </p:nvPr>
        </p:nvSpPr>
        <p:spPr>
          <a:xfrm>
            <a:off x="4623085" y="3047857"/>
            <a:ext cx="6044915" cy="1322246"/>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Times New Roman"/>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4623085" y="4719058"/>
            <a:ext cx="6044915" cy="825500"/>
          </a:xfrm>
          <a:prstGeom prst="rect">
            <a:avLst/>
          </a:prstGeom>
          <a:noFill/>
          <a:ln>
            <a:noFill/>
          </a:ln>
        </p:spPr>
        <p:txBody>
          <a:bodyPr anchorCtr="0" anchor="t" bIns="45700" lIns="91425" spcFirstLastPara="1" rIns="91425" wrap="square" tIns="45700"/>
          <a:lstStyle>
            <a:lvl1pPr lvl="0" algn="l">
              <a:lnSpc>
                <a:spcPct val="90000"/>
              </a:lnSpc>
              <a:spcBef>
                <a:spcPts val="750"/>
              </a:spcBef>
              <a:spcAft>
                <a:spcPts val="0"/>
              </a:spcAft>
              <a:buClr>
                <a:schemeClr val="dk1"/>
              </a:buClr>
              <a:buSzPts val="2000"/>
              <a:buNone/>
              <a:defRPr sz="2000">
                <a:latin typeface="Times New Roman"/>
                <a:ea typeface="Times New Roman"/>
                <a:cs typeface="Times New Roman"/>
                <a:sym typeface="Times New Roman"/>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4330700" y="242891"/>
            <a:ext cx="7569200" cy="5873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24" name="Shape 24"/>
        <p:cNvGrpSpPr/>
        <p:nvPr/>
      </p:nvGrpSpPr>
      <p:grpSpPr>
        <a:xfrm>
          <a:off x="0" y="0"/>
          <a:ext cx="0" cy="0"/>
          <a:chOff x="0" y="0"/>
          <a:chExt cx="0" cy="0"/>
        </a:xfrm>
      </p:grpSpPr>
      <p:sp>
        <p:nvSpPr>
          <p:cNvPr id="25" name="Google Shape;25;p4"/>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p:cSld name="Encabezado de sección">
    <p:spTree>
      <p:nvGrpSpPr>
        <p:cNvPr id="26" name="Shape 26"/>
        <p:cNvGrpSpPr/>
        <p:nvPr/>
      </p:nvGrpSpPr>
      <p:grpSpPr>
        <a:xfrm>
          <a:off x="0" y="0"/>
          <a:ext cx="0" cy="0"/>
          <a:chOff x="0" y="0"/>
          <a:chExt cx="0" cy="0"/>
        </a:xfrm>
      </p:grpSpPr>
      <p:sp>
        <p:nvSpPr>
          <p:cNvPr id="27" name="Google Shape;27;p5"/>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28" name="Google Shape;28;p5"/>
          <p:cNvSpPr/>
          <p:nvPr/>
        </p:nvSpPr>
        <p:spPr>
          <a:xfrm>
            <a:off x="4191003" y="1030773"/>
            <a:ext cx="7776895" cy="5510015"/>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29" name="Google Shape;29;p5"/>
          <p:cNvSpPr txBox="1"/>
          <p:nvPr>
            <p:ph type="title"/>
          </p:nvPr>
        </p:nvSpPr>
        <p:spPr>
          <a:xfrm>
            <a:off x="4432302" y="4693760"/>
            <a:ext cx="5651500" cy="1133475"/>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800"/>
              <a:buFont typeface="Times New Roman"/>
              <a:buNone/>
              <a:defRPr b="1"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30" name="Shape 30"/>
        <p:cNvGrpSpPr/>
        <p:nvPr/>
      </p:nvGrpSpPr>
      <p:grpSpPr>
        <a:xfrm>
          <a:off x="0" y="0"/>
          <a:ext cx="0" cy="0"/>
          <a:chOff x="0" y="0"/>
          <a:chExt cx="0" cy="0"/>
        </a:xfrm>
      </p:grpSpPr>
      <p:sp>
        <p:nvSpPr>
          <p:cNvPr id="31" name="Google Shape;31;p6"/>
          <p:cNvSpPr txBox="1"/>
          <p:nvPr>
            <p:ph type="title"/>
          </p:nvPr>
        </p:nvSpPr>
        <p:spPr>
          <a:xfrm>
            <a:off x="4267202" y="212728"/>
            <a:ext cx="7581900" cy="6000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2400"/>
              <a:buFont typeface="Times New Roman"/>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2821172" y="1095153"/>
            <a:ext cx="8768077" cy="5435360"/>
          </a:xfrm>
          <a:prstGeom prst="rect">
            <a:avLst/>
          </a:prstGeom>
          <a:noFill/>
          <a:ln>
            <a:noFill/>
          </a:ln>
        </p:spPr>
        <p:txBody>
          <a:bodyPr anchorCtr="0" anchor="t" bIns="45700" lIns="91425" spcFirstLastPara="1" rIns="91425" wrap="square" tIns="45700"/>
          <a:lstStyle>
            <a:lvl1pPr indent="-228600" lvl="0" marL="457200" algn="just">
              <a:lnSpc>
                <a:spcPct val="100000"/>
              </a:lnSpc>
              <a:spcBef>
                <a:spcPts val="0"/>
              </a:spcBef>
              <a:spcAft>
                <a:spcPts val="0"/>
              </a:spcAft>
              <a:buClr>
                <a:schemeClr val="dk1"/>
              </a:buClr>
              <a:buSzPts val="1800"/>
              <a:buNone/>
              <a:defRPr sz="1800">
                <a:latin typeface="Arial"/>
                <a:ea typeface="Arial"/>
                <a:cs typeface="Arial"/>
                <a:sym typeface="Arial"/>
              </a:defRPr>
            </a:lvl1pPr>
            <a:lvl2pPr indent="-365760" lvl="1" marL="914400" algn="just">
              <a:lnSpc>
                <a:spcPct val="100000"/>
              </a:lnSpc>
              <a:spcBef>
                <a:spcPts val="0"/>
              </a:spcBef>
              <a:spcAft>
                <a:spcPts val="0"/>
              </a:spcAft>
              <a:buClr>
                <a:schemeClr val="dk1"/>
              </a:buClr>
              <a:buSzPts val="2160"/>
              <a:buChar char="•"/>
              <a:defRPr sz="1800">
                <a:latin typeface="Arial"/>
                <a:ea typeface="Arial"/>
                <a:cs typeface="Arial"/>
                <a:sym typeface="Arial"/>
              </a:defRPr>
            </a:lvl2pPr>
            <a:lvl3pPr indent="-320039" lvl="2" marL="1371600" algn="just">
              <a:lnSpc>
                <a:spcPct val="100000"/>
              </a:lnSpc>
              <a:spcBef>
                <a:spcPts val="0"/>
              </a:spcBef>
              <a:spcAft>
                <a:spcPts val="0"/>
              </a:spcAft>
              <a:buClr>
                <a:schemeClr val="dk1"/>
              </a:buClr>
              <a:buSzPts val="1440"/>
              <a:buFont typeface="Courier New"/>
              <a:buChar char="o"/>
              <a:defRPr sz="1800">
                <a:latin typeface="Arial"/>
                <a:ea typeface="Arial"/>
                <a:cs typeface="Arial"/>
                <a:sym typeface="Arial"/>
              </a:defRPr>
            </a:lvl3pPr>
            <a:lvl4pPr indent="-342900" lvl="3" marL="1828800" algn="just">
              <a:lnSpc>
                <a:spcPct val="100000"/>
              </a:lnSpc>
              <a:spcBef>
                <a:spcPts val="0"/>
              </a:spcBef>
              <a:spcAft>
                <a:spcPts val="0"/>
              </a:spcAft>
              <a:buClr>
                <a:schemeClr val="dk1"/>
              </a:buClr>
              <a:buSzPts val="1800"/>
              <a:buChar char="•"/>
              <a:defRPr sz="1800">
                <a:latin typeface="Arial"/>
                <a:ea typeface="Arial"/>
                <a:cs typeface="Arial"/>
                <a:sym typeface="Arial"/>
              </a:defRPr>
            </a:lvl4pPr>
            <a:lvl5pPr indent="-342900" lvl="4" marL="2286000" algn="just">
              <a:lnSpc>
                <a:spcPct val="100000"/>
              </a:lnSpc>
              <a:spcBef>
                <a:spcPts val="0"/>
              </a:spcBef>
              <a:spcAft>
                <a:spcPts val="0"/>
              </a:spcAft>
              <a:buClr>
                <a:schemeClr val="dk1"/>
              </a:buClr>
              <a:buSzPts val="1800"/>
              <a:buChar char="•"/>
              <a:defRPr sz="1800">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6"/>
          <p:cNvSpPr txBox="1"/>
          <p:nvPr>
            <p:ph idx="12" type="sldNum"/>
          </p:nvPr>
        </p:nvSpPr>
        <p:spPr>
          <a:xfrm>
            <a:off x="9397431" y="653051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Times New Roman"/>
                <a:ea typeface="Times New Roman"/>
                <a:cs typeface="Times New Roman"/>
                <a:sym typeface="Times New Roman"/>
              </a:defRPr>
            </a:lvl1pPr>
            <a:lvl2pPr indent="0" lvl="1" marL="0" algn="r">
              <a:spcBef>
                <a:spcPts val="0"/>
              </a:spcBef>
              <a:buNone/>
              <a:defRPr sz="1200">
                <a:solidFill>
                  <a:schemeClr val="dk1"/>
                </a:solidFill>
                <a:latin typeface="Times New Roman"/>
                <a:ea typeface="Times New Roman"/>
                <a:cs typeface="Times New Roman"/>
                <a:sym typeface="Times New Roman"/>
              </a:defRPr>
            </a:lvl2pPr>
            <a:lvl3pPr indent="0" lvl="2" marL="0" algn="r">
              <a:spcBef>
                <a:spcPts val="0"/>
              </a:spcBef>
              <a:buNone/>
              <a:defRPr sz="1200">
                <a:solidFill>
                  <a:schemeClr val="dk1"/>
                </a:solidFill>
                <a:latin typeface="Times New Roman"/>
                <a:ea typeface="Times New Roman"/>
                <a:cs typeface="Times New Roman"/>
                <a:sym typeface="Times New Roman"/>
              </a:defRPr>
            </a:lvl3pPr>
            <a:lvl4pPr indent="0" lvl="3" marL="0" algn="r">
              <a:spcBef>
                <a:spcPts val="0"/>
              </a:spcBef>
              <a:buNone/>
              <a:defRPr sz="1200">
                <a:solidFill>
                  <a:schemeClr val="dk1"/>
                </a:solidFill>
                <a:latin typeface="Times New Roman"/>
                <a:ea typeface="Times New Roman"/>
                <a:cs typeface="Times New Roman"/>
                <a:sym typeface="Times New Roman"/>
              </a:defRPr>
            </a:lvl4pPr>
            <a:lvl5pPr indent="0" lvl="4" marL="0" algn="r">
              <a:spcBef>
                <a:spcPts val="0"/>
              </a:spcBef>
              <a:buNone/>
              <a:defRPr sz="1200">
                <a:solidFill>
                  <a:schemeClr val="dk1"/>
                </a:solidFill>
                <a:latin typeface="Times New Roman"/>
                <a:ea typeface="Times New Roman"/>
                <a:cs typeface="Times New Roman"/>
                <a:sym typeface="Times New Roman"/>
              </a:defRPr>
            </a:lvl5pPr>
            <a:lvl6pPr indent="0" lvl="5" marL="0" algn="r">
              <a:spcBef>
                <a:spcPts val="0"/>
              </a:spcBef>
              <a:buNone/>
              <a:defRPr sz="1200">
                <a:solidFill>
                  <a:schemeClr val="dk1"/>
                </a:solidFill>
                <a:latin typeface="Times New Roman"/>
                <a:ea typeface="Times New Roman"/>
                <a:cs typeface="Times New Roman"/>
                <a:sym typeface="Times New Roman"/>
              </a:defRPr>
            </a:lvl6pPr>
            <a:lvl7pPr indent="0" lvl="6" marL="0" algn="r">
              <a:spcBef>
                <a:spcPts val="0"/>
              </a:spcBef>
              <a:buNone/>
              <a:defRPr sz="1200">
                <a:solidFill>
                  <a:schemeClr val="dk1"/>
                </a:solidFill>
                <a:latin typeface="Times New Roman"/>
                <a:ea typeface="Times New Roman"/>
                <a:cs typeface="Times New Roman"/>
                <a:sym typeface="Times New Roman"/>
              </a:defRPr>
            </a:lvl7pPr>
            <a:lvl8pPr indent="0" lvl="7" marL="0" algn="r">
              <a:spcBef>
                <a:spcPts val="0"/>
              </a:spcBef>
              <a:buNone/>
              <a:defRPr sz="1200">
                <a:solidFill>
                  <a:schemeClr val="dk1"/>
                </a:solidFill>
                <a:latin typeface="Times New Roman"/>
                <a:ea typeface="Times New Roman"/>
                <a:cs typeface="Times New Roman"/>
                <a:sym typeface="Times New Roman"/>
              </a:defRPr>
            </a:lvl8pPr>
            <a:lvl9pPr indent="0" lvl="8" marL="0" algn="r">
              <a:spcBef>
                <a:spcPts val="0"/>
              </a:spcBef>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texto">
  <p:cSld name="Sólo texto">
    <p:spTree>
      <p:nvGrpSpPr>
        <p:cNvPr id="34" name="Shape 34"/>
        <p:cNvGrpSpPr/>
        <p:nvPr/>
      </p:nvGrpSpPr>
      <p:grpSpPr>
        <a:xfrm>
          <a:off x="0" y="0"/>
          <a:ext cx="0" cy="0"/>
          <a:chOff x="0" y="0"/>
          <a:chExt cx="0" cy="0"/>
        </a:xfrm>
      </p:grpSpPr>
      <p:sp>
        <p:nvSpPr>
          <p:cNvPr id="35" name="Google Shape;35;p7"/>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36" name="Google Shape;36;p7"/>
          <p:cNvSpPr txBox="1"/>
          <p:nvPr>
            <p:ph idx="1" type="body"/>
          </p:nvPr>
        </p:nvSpPr>
        <p:spPr>
          <a:xfrm>
            <a:off x="2821172" y="1095153"/>
            <a:ext cx="8768077" cy="5435360"/>
          </a:xfrm>
          <a:prstGeom prst="rect">
            <a:avLst/>
          </a:prstGeom>
          <a:noFill/>
          <a:ln>
            <a:noFill/>
          </a:ln>
        </p:spPr>
        <p:txBody>
          <a:bodyPr anchorCtr="0" anchor="t" bIns="45700" lIns="91425" spcFirstLastPara="1" rIns="91425" wrap="square" tIns="45700"/>
          <a:lstStyle>
            <a:lvl1pPr indent="-228600" lvl="0" marL="457200" algn="just">
              <a:lnSpc>
                <a:spcPct val="100000"/>
              </a:lnSpc>
              <a:spcBef>
                <a:spcPts val="0"/>
              </a:spcBef>
              <a:spcAft>
                <a:spcPts val="0"/>
              </a:spcAft>
              <a:buClr>
                <a:schemeClr val="dk1"/>
              </a:buClr>
              <a:buSzPts val="1800"/>
              <a:buNone/>
              <a:defRPr sz="1800">
                <a:latin typeface="Arial"/>
                <a:ea typeface="Arial"/>
                <a:cs typeface="Arial"/>
                <a:sym typeface="Arial"/>
              </a:defRPr>
            </a:lvl1pPr>
            <a:lvl2pPr indent="-365760" lvl="1" marL="914400" algn="just">
              <a:lnSpc>
                <a:spcPct val="100000"/>
              </a:lnSpc>
              <a:spcBef>
                <a:spcPts val="0"/>
              </a:spcBef>
              <a:spcAft>
                <a:spcPts val="0"/>
              </a:spcAft>
              <a:buClr>
                <a:schemeClr val="dk1"/>
              </a:buClr>
              <a:buSzPts val="2160"/>
              <a:buChar char="•"/>
              <a:defRPr sz="1800">
                <a:latin typeface="Arial"/>
                <a:ea typeface="Arial"/>
                <a:cs typeface="Arial"/>
                <a:sym typeface="Arial"/>
              </a:defRPr>
            </a:lvl2pPr>
            <a:lvl3pPr indent="-320039" lvl="2" marL="1371600" algn="just">
              <a:lnSpc>
                <a:spcPct val="100000"/>
              </a:lnSpc>
              <a:spcBef>
                <a:spcPts val="0"/>
              </a:spcBef>
              <a:spcAft>
                <a:spcPts val="0"/>
              </a:spcAft>
              <a:buClr>
                <a:schemeClr val="dk1"/>
              </a:buClr>
              <a:buSzPts val="1440"/>
              <a:buFont typeface="Courier New"/>
              <a:buChar char="o"/>
              <a:defRPr sz="1800">
                <a:latin typeface="Arial"/>
                <a:ea typeface="Arial"/>
                <a:cs typeface="Arial"/>
                <a:sym typeface="Arial"/>
              </a:defRPr>
            </a:lvl3pPr>
            <a:lvl4pPr indent="-342900" lvl="3" marL="1828800" algn="just">
              <a:lnSpc>
                <a:spcPct val="100000"/>
              </a:lnSpc>
              <a:spcBef>
                <a:spcPts val="0"/>
              </a:spcBef>
              <a:spcAft>
                <a:spcPts val="0"/>
              </a:spcAft>
              <a:buClr>
                <a:schemeClr val="dk1"/>
              </a:buClr>
              <a:buSzPts val="1800"/>
              <a:buChar char="•"/>
              <a:defRPr sz="1800">
                <a:latin typeface="Arial"/>
                <a:ea typeface="Arial"/>
                <a:cs typeface="Arial"/>
                <a:sym typeface="Arial"/>
              </a:defRPr>
            </a:lvl4pPr>
            <a:lvl5pPr indent="-342900" lvl="4" marL="2286000" algn="just">
              <a:lnSpc>
                <a:spcPct val="100000"/>
              </a:lnSpc>
              <a:spcBef>
                <a:spcPts val="0"/>
              </a:spcBef>
              <a:spcAft>
                <a:spcPts val="0"/>
              </a:spcAft>
              <a:buClr>
                <a:schemeClr val="dk1"/>
              </a:buClr>
              <a:buSzPts val="1800"/>
              <a:buChar char="•"/>
              <a:defRPr sz="1800">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MX"/>
              <a:t>‹#›</a:t>
            </a:fld>
            <a:endParaRPr/>
          </a:p>
        </p:txBody>
      </p:sp>
      <p:sp>
        <p:nvSpPr>
          <p:cNvPr id="13" name="Google Shape;13;p1"/>
          <p:cNvSpPr/>
          <p:nvPr/>
        </p:nvSpPr>
        <p:spPr>
          <a:xfrm>
            <a:off x="205484" y="123291"/>
            <a:ext cx="3833117" cy="7808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4" name="Google Shape;14;p1"/>
          <p:cNvSpPr/>
          <p:nvPr/>
        </p:nvSpPr>
        <p:spPr>
          <a:xfrm>
            <a:off x="4179443" y="123291"/>
            <a:ext cx="7807076" cy="780836"/>
          </a:xfrm>
          <a:prstGeom prst="rect">
            <a:avLst/>
          </a:prstGeom>
          <a:solidFill>
            <a:srgbClr val="66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5" name="Google Shape;15;p1"/>
          <p:cNvSpPr/>
          <p:nvPr/>
        </p:nvSpPr>
        <p:spPr>
          <a:xfrm>
            <a:off x="205481" y="6673850"/>
            <a:ext cx="11322123" cy="98994"/>
          </a:xfrm>
          <a:prstGeom prst="rect">
            <a:avLst/>
          </a:prstGeom>
          <a:solidFill>
            <a:srgbClr val="00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8"/>
          <p:cNvSpPr txBox="1"/>
          <p:nvPr>
            <p:ph type="ctrTitle"/>
          </p:nvPr>
        </p:nvSpPr>
        <p:spPr>
          <a:xfrm>
            <a:off x="4623085" y="3047857"/>
            <a:ext cx="6044915" cy="132224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lang="es-MX"/>
              <a:t>Percepciones políticas y segmentos electorales en el eje</a:t>
            </a:r>
            <a:endParaRPr/>
          </a:p>
        </p:txBody>
      </p:sp>
      <p:pic>
        <p:nvPicPr>
          <p:cNvPr id="42" name="Google Shape;42;p8"/>
          <p:cNvPicPr preferRelativeResize="0"/>
          <p:nvPr/>
        </p:nvPicPr>
        <p:blipFill rotWithShape="1">
          <a:blip r:embed="rId3">
            <a:alphaModFix/>
          </a:blip>
          <a:srcRect b="0" l="0" r="0" t="0"/>
          <a:stretch/>
        </p:blipFill>
        <p:spPr>
          <a:xfrm>
            <a:off x="1109525" y="4266703"/>
            <a:ext cx="1947100" cy="1947100"/>
          </a:xfrm>
          <a:prstGeom prst="rect">
            <a:avLst/>
          </a:prstGeom>
          <a:noFill/>
          <a:ln>
            <a:noFill/>
          </a:ln>
        </p:spPr>
      </p:pic>
      <p:sp>
        <p:nvSpPr>
          <p:cNvPr id="43" name="Google Shape;43;p8"/>
          <p:cNvSpPr txBox="1"/>
          <p:nvPr>
            <p:ph idx="1" type="subTitle"/>
          </p:nvPr>
        </p:nvSpPr>
        <p:spPr>
          <a:xfrm>
            <a:off x="4623085" y="4719058"/>
            <a:ext cx="6044915" cy="82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pic>
        <p:nvPicPr>
          <p:cNvPr id="129" name="Google Shape;129;p17"/>
          <p:cNvPicPr preferRelativeResize="0"/>
          <p:nvPr/>
        </p:nvPicPr>
        <p:blipFill rotWithShape="1">
          <a:blip r:embed="rId3">
            <a:alphaModFix/>
          </a:blip>
          <a:srcRect b="0" l="0" r="0" t="0"/>
          <a:stretch/>
        </p:blipFill>
        <p:spPr>
          <a:xfrm>
            <a:off x="4697776" y="983525"/>
            <a:ext cx="4588149" cy="5715651"/>
          </a:xfrm>
          <a:prstGeom prst="rect">
            <a:avLst/>
          </a:prstGeom>
          <a:noFill/>
          <a:ln>
            <a:noFill/>
          </a:ln>
        </p:spPr>
      </p:pic>
      <p:sp>
        <p:nvSpPr>
          <p:cNvPr id="130" name="Google Shape;130;p17"/>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3.2. Percepciones Bolivia</a:t>
            </a:r>
            <a:endParaRPr/>
          </a:p>
        </p:txBody>
      </p:sp>
      <p:sp>
        <p:nvSpPr>
          <p:cNvPr id="131" name="Google Shape;131;p17"/>
          <p:cNvSpPr txBox="1"/>
          <p:nvPr/>
        </p:nvSpPr>
        <p:spPr>
          <a:xfrm>
            <a:off x="261587" y="220644"/>
            <a:ext cx="364094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3. Polarización</a:t>
            </a:r>
            <a:endParaRPr/>
          </a:p>
        </p:txBody>
      </p:sp>
      <p:sp>
        <p:nvSpPr>
          <p:cNvPr id="132" name="Google Shape;132;p17"/>
          <p:cNvSpPr txBox="1"/>
          <p:nvPr/>
        </p:nvSpPr>
        <p:spPr>
          <a:xfrm>
            <a:off x="109631" y="1201657"/>
            <a:ext cx="458813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Arial"/>
                <a:ea typeface="Arial"/>
                <a:cs typeface="Arial"/>
                <a:sym typeface="Arial"/>
              </a:rPr>
              <a:t>¿Aprueba o desaprueba la gestión del Presidente?</a:t>
            </a:r>
            <a:endParaRPr/>
          </a:p>
        </p:txBody>
      </p:sp>
      <p:sp>
        <p:nvSpPr>
          <p:cNvPr id="133" name="Google Shape;133;p17"/>
          <p:cNvSpPr txBox="1"/>
          <p:nvPr/>
        </p:nvSpPr>
        <p:spPr>
          <a:xfrm>
            <a:off x="346216" y="6222737"/>
            <a:ext cx="26308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400">
                <a:solidFill>
                  <a:schemeClr val="dk1"/>
                </a:solidFill>
                <a:latin typeface="Arial"/>
                <a:ea typeface="Arial"/>
                <a:cs typeface="Arial"/>
                <a:sym typeface="Arial"/>
              </a:rPr>
              <a:t>Fuente: Encuesta eje, 12-2018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ppt_w</p:attrName>
                                        </p:attrNameLst>
                                      </p:cBhvr>
                                      <p:tavLst>
                                        <p:tav fmla="" tm="0">
                                          <p:val>
                                            <p:strVal val="0"/>
                                          </p:val>
                                        </p:tav>
                                        <p:tav fmla="" tm="100000">
                                          <p:val>
                                            <p:strVal val="#ppt_w"/>
                                          </p:val>
                                        </p:tav>
                                      </p:tavLst>
                                    </p:anim>
                                    <p:anim calcmode="lin" valueType="num">
                                      <p:cBhvr additive="base">
                                        <p:cTn dur="500"/>
                                        <p:tgtEl>
                                          <p:spTgt spid="1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ppt_w</p:attrName>
                                        </p:attrNameLst>
                                      </p:cBhvr>
                                      <p:tavLst>
                                        <p:tav fmla="" tm="0">
                                          <p:val>
                                            <p:strVal val="0"/>
                                          </p:val>
                                        </p:tav>
                                        <p:tav fmla="" tm="100000">
                                          <p:val>
                                            <p:strVal val="#ppt_w"/>
                                          </p:val>
                                        </p:tav>
                                      </p:tavLst>
                                    </p:anim>
                                    <p:anim calcmode="lin" valueType="num">
                                      <p:cBhvr additive="base">
                                        <p:cTn dur="500"/>
                                        <p:tgtEl>
                                          <p:spTgt spid="1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ppt_w</p:attrName>
                                        </p:attrNameLst>
                                      </p:cBhvr>
                                      <p:tavLst>
                                        <p:tav fmla="" tm="0">
                                          <p:val>
                                            <p:strVal val="0"/>
                                          </p:val>
                                        </p:tav>
                                        <p:tav fmla="" tm="100000">
                                          <p:val>
                                            <p:strVal val="#ppt_w"/>
                                          </p:val>
                                        </p:tav>
                                      </p:tavLst>
                                    </p:anim>
                                    <p:anim calcmode="lin" valueType="num">
                                      <p:cBhvr additive="base">
                                        <p:cTn dur="500"/>
                                        <p:tgtEl>
                                          <p:spTgt spid="1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pic>
        <p:nvPicPr>
          <p:cNvPr id="139" name="Google Shape;139;p18"/>
          <p:cNvPicPr preferRelativeResize="0"/>
          <p:nvPr/>
        </p:nvPicPr>
        <p:blipFill rotWithShape="1">
          <a:blip r:embed="rId3">
            <a:alphaModFix/>
          </a:blip>
          <a:srcRect b="0" l="0" r="0" t="0"/>
          <a:stretch/>
        </p:blipFill>
        <p:spPr>
          <a:xfrm>
            <a:off x="3523164" y="985286"/>
            <a:ext cx="7869329" cy="5689834"/>
          </a:xfrm>
          <a:prstGeom prst="rect">
            <a:avLst/>
          </a:prstGeom>
          <a:noFill/>
          <a:ln>
            <a:noFill/>
          </a:ln>
        </p:spPr>
      </p:pic>
      <p:sp>
        <p:nvSpPr>
          <p:cNvPr id="140" name="Google Shape;140;p18"/>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3.3. Favorabilidad de Candidatos</a:t>
            </a:r>
            <a:endParaRPr/>
          </a:p>
        </p:txBody>
      </p:sp>
      <p:sp>
        <p:nvSpPr>
          <p:cNvPr id="141" name="Google Shape;141;p18"/>
          <p:cNvSpPr txBox="1"/>
          <p:nvPr/>
        </p:nvSpPr>
        <p:spPr>
          <a:xfrm>
            <a:off x="261587" y="220644"/>
            <a:ext cx="364094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3. Polarización</a:t>
            </a:r>
            <a:endParaRPr/>
          </a:p>
        </p:txBody>
      </p:sp>
      <p:sp>
        <p:nvSpPr>
          <p:cNvPr id="142" name="Google Shape;142;p18"/>
          <p:cNvSpPr txBox="1"/>
          <p:nvPr/>
        </p:nvSpPr>
        <p:spPr>
          <a:xfrm>
            <a:off x="0" y="1059417"/>
            <a:ext cx="395436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Arial"/>
                <a:ea typeface="Arial"/>
                <a:cs typeface="Arial"/>
                <a:sym typeface="Arial"/>
              </a:rPr>
              <a:t>¿Cuál es su opinión de los líderes políticos?</a:t>
            </a:r>
            <a:endParaRPr/>
          </a:p>
        </p:txBody>
      </p:sp>
      <p:sp>
        <p:nvSpPr>
          <p:cNvPr id="143" name="Google Shape;143;p18"/>
          <p:cNvSpPr txBox="1"/>
          <p:nvPr/>
        </p:nvSpPr>
        <p:spPr>
          <a:xfrm>
            <a:off x="346216" y="6222737"/>
            <a:ext cx="26308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400">
                <a:solidFill>
                  <a:schemeClr val="dk1"/>
                </a:solidFill>
                <a:latin typeface="Arial"/>
                <a:ea typeface="Arial"/>
                <a:cs typeface="Arial"/>
                <a:sym typeface="Arial"/>
              </a:rPr>
              <a:t>Fuente: Encuesta eje, 12-2018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ppt_w</p:attrName>
                                        </p:attrNameLst>
                                      </p:cBhvr>
                                      <p:tavLst>
                                        <p:tav fmla="" tm="0">
                                          <p:val>
                                            <p:strVal val="0"/>
                                          </p:val>
                                        </p:tav>
                                        <p:tav fmla="" tm="100000">
                                          <p:val>
                                            <p:strVal val="#ppt_w"/>
                                          </p:val>
                                        </p:tav>
                                      </p:tavLst>
                                    </p:anim>
                                    <p:anim calcmode="lin" valueType="num">
                                      <p:cBhvr additive="base">
                                        <p:cTn dur="500"/>
                                        <p:tgtEl>
                                          <p:spTgt spid="14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ppt_w</p:attrName>
                                        </p:attrNameLst>
                                      </p:cBhvr>
                                      <p:tavLst>
                                        <p:tav fmla="" tm="0">
                                          <p:val>
                                            <p:strVal val="0"/>
                                          </p:val>
                                        </p:tav>
                                        <p:tav fmla="" tm="100000">
                                          <p:val>
                                            <p:strVal val="#ppt_w"/>
                                          </p:val>
                                        </p:tav>
                                      </p:tavLst>
                                    </p:anim>
                                    <p:anim calcmode="lin" valueType="num">
                                      <p:cBhvr additive="base">
                                        <p:cTn dur="500"/>
                                        <p:tgtEl>
                                          <p:spTgt spid="13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ppt_w</p:attrName>
                                        </p:attrNameLst>
                                      </p:cBhvr>
                                      <p:tavLst>
                                        <p:tav fmla="" tm="0">
                                          <p:val>
                                            <p:strVal val="0"/>
                                          </p:val>
                                        </p:tav>
                                        <p:tav fmla="" tm="100000">
                                          <p:val>
                                            <p:strVal val="#ppt_w"/>
                                          </p:val>
                                        </p:tav>
                                      </p:tavLst>
                                    </p:anim>
                                    <p:anim calcmode="lin" valueType="num">
                                      <p:cBhvr additive="base">
                                        <p:cTn dur="500"/>
                                        <p:tgtEl>
                                          <p:spTgt spid="14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9"/>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149" name="Google Shape;149;p19"/>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3.4. Intención de voto 2019</a:t>
            </a:r>
            <a:endParaRPr/>
          </a:p>
        </p:txBody>
      </p:sp>
      <p:sp>
        <p:nvSpPr>
          <p:cNvPr id="150" name="Google Shape;150;p19"/>
          <p:cNvSpPr txBox="1"/>
          <p:nvPr/>
        </p:nvSpPr>
        <p:spPr>
          <a:xfrm>
            <a:off x="261587" y="220644"/>
            <a:ext cx="364094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3. Polarización</a:t>
            </a:r>
            <a:endParaRPr/>
          </a:p>
        </p:txBody>
      </p:sp>
      <p:pic>
        <p:nvPicPr>
          <p:cNvPr id="151" name="Google Shape;151;p19"/>
          <p:cNvPicPr preferRelativeResize="0"/>
          <p:nvPr/>
        </p:nvPicPr>
        <p:blipFill rotWithShape="1">
          <a:blip r:embed="rId3">
            <a:alphaModFix/>
          </a:blip>
          <a:srcRect b="0" l="0" r="0" t="0"/>
          <a:stretch/>
        </p:blipFill>
        <p:spPr>
          <a:xfrm>
            <a:off x="4237813" y="1238119"/>
            <a:ext cx="7049947" cy="4392736"/>
          </a:xfrm>
          <a:prstGeom prst="rect">
            <a:avLst/>
          </a:prstGeom>
          <a:noFill/>
          <a:ln>
            <a:noFill/>
          </a:ln>
        </p:spPr>
      </p:pic>
      <p:sp>
        <p:nvSpPr>
          <p:cNvPr id="152" name="Google Shape;152;p19"/>
          <p:cNvSpPr txBox="1"/>
          <p:nvPr/>
        </p:nvSpPr>
        <p:spPr>
          <a:xfrm>
            <a:off x="4947920" y="5701453"/>
            <a:ext cx="1003223" cy="646331"/>
          </a:xfrm>
          <a:prstGeom prst="rect">
            <a:avLst/>
          </a:prstGeom>
          <a:solidFill>
            <a:srgbClr val="0070C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Times New Roman"/>
                <a:ea typeface="Times New Roman"/>
                <a:cs typeface="Times New Roman"/>
                <a:sym typeface="Times New Roman"/>
              </a:rPr>
              <a:t>50% fav.</a:t>
            </a:r>
            <a:endParaRPr/>
          </a:p>
          <a:p>
            <a:pPr indent="0" lvl="0" marL="0" marR="0" rtl="0" algn="ctr">
              <a:spcBef>
                <a:spcPts val="0"/>
              </a:spcBef>
              <a:spcAft>
                <a:spcPts val="0"/>
              </a:spcAft>
              <a:buNone/>
            </a:pPr>
            <a:r>
              <a:rPr lang="es-MX" sz="1800">
                <a:solidFill>
                  <a:schemeClr val="lt1"/>
                </a:solidFill>
                <a:latin typeface="Times New Roman"/>
                <a:ea typeface="Times New Roman"/>
                <a:cs typeface="Times New Roman"/>
                <a:sym typeface="Times New Roman"/>
              </a:rPr>
              <a:t>Evo</a:t>
            </a:r>
            <a:endParaRPr/>
          </a:p>
        </p:txBody>
      </p:sp>
      <p:sp>
        <p:nvSpPr>
          <p:cNvPr id="153" name="Google Shape;153;p19"/>
          <p:cNvSpPr txBox="1"/>
          <p:nvPr/>
        </p:nvSpPr>
        <p:spPr>
          <a:xfrm>
            <a:off x="6804300" y="5701453"/>
            <a:ext cx="1311000" cy="646331"/>
          </a:xfrm>
          <a:prstGeom prst="rect">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800">
                <a:solidFill>
                  <a:schemeClr val="lt1"/>
                </a:solidFill>
                <a:latin typeface="Times New Roman"/>
                <a:ea typeface="Times New Roman"/>
                <a:cs typeface="Times New Roman"/>
                <a:sym typeface="Times New Roman"/>
              </a:rPr>
              <a:t>50% desfav.</a:t>
            </a:r>
            <a:endParaRPr/>
          </a:p>
          <a:p>
            <a:pPr indent="0" lvl="0" marL="0" marR="0" rtl="0" algn="ctr">
              <a:spcBef>
                <a:spcPts val="0"/>
              </a:spcBef>
              <a:spcAft>
                <a:spcPts val="0"/>
              </a:spcAft>
              <a:buNone/>
            </a:pPr>
            <a:r>
              <a:rPr lang="es-MX" sz="1800">
                <a:solidFill>
                  <a:schemeClr val="lt1"/>
                </a:solidFill>
                <a:latin typeface="Times New Roman"/>
                <a:ea typeface="Times New Roman"/>
                <a:cs typeface="Times New Roman"/>
                <a:sym typeface="Times New Roman"/>
              </a:rPr>
              <a:t>Evo</a:t>
            </a:r>
            <a:endParaRPr/>
          </a:p>
        </p:txBody>
      </p:sp>
      <p:sp>
        <p:nvSpPr>
          <p:cNvPr id="154" name="Google Shape;154;p19"/>
          <p:cNvSpPr/>
          <p:nvPr/>
        </p:nvSpPr>
        <p:spPr>
          <a:xfrm>
            <a:off x="6421120" y="5283200"/>
            <a:ext cx="314960" cy="701040"/>
          </a:xfrm>
          <a:custGeom>
            <a:rect b="b" l="l" r="r" t="t"/>
            <a:pathLst>
              <a:path extrusionOk="0" h="701040" w="314960">
                <a:moveTo>
                  <a:pt x="10160" y="0"/>
                </a:moveTo>
                <a:lnTo>
                  <a:pt x="0" y="701040"/>
                </a:lnTo>
                <a:lnTo>
                  <a:pt x="314960" y="701040"/>
                </a:lnTo>
              </a:path>
            </a:pathLst>
          </a:custGeom>
          <a:noFill/>
          <a:ln cap="flat" cmpd="sng" w="28575">
            <a:solidFill>
              <a:schemeClr val="dk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55" name="Google Shape;155;p19"/>
          <p:cNvCxnSpPr>
            <a:stCxn id="154" idx="1"/>
          </p:cNvCxnSpPr>
          <p:nvPr/>
        </p:nvCxnSpPr>
        <p:spPr>
          <a:xfrm rot="10800000">
            <a:off x="6095920" y="5984240"/>
            <a:ext cx="325200" cy="0"/>
          </a:xfrm>
          <a:prstGeom prst="straightConnector1">
            <a:avLst/>
          </a:prstGeom>
          <a:noFill/>
          <a:ln cap="flat" cmpd="sng" w="28575">
            <a:solidFill>
              <a:schemeClr val="dk1"/>
            </a:solidFill>
            <a:prstDash val="solid"/>
            <a:miter lim="800000"/>
            <a:headEnd len="sm" w="sm" type="none"/>
            <a:tailEnd len="med" w="med" type="triangle"/>
          </a:ln>
        </p:spPr>
      </p:cxnSp>
      <p:sp>
        <p:nvSpPr>
          <p:cNvPr id="156" name="Google Shape;156;p19"/>
          <p:cNvSpPr txBox="1"/>
          <p:nvPr/>
        </p:nvSpPr>
        <p:spPr>
          <a:xfrm>
            <a:off x="104875" y="1313417"/>
            <a:ext cx="3954369"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Arial"/>
                <a:ea typeface="Arial"/>
                <a:cs typeface="Arial"/>
                <a:sym typeface="Arial"/>
              </a:rPr>
              <a:t>¿Si hoy fueran las elecciones por quién votaría?</a:t>
            </a:r>
            <a:endParaRPr/>
          </a:p>
        </p:txBody>
      </p:sp>
      <p:sp>
        <p:nvSpPr>
          <p:cNvPr id="157" name="Google Shape;157;p19"/>
          <p:cNvSpPr txBox="1"/>
          <p:nvPr/>
        </p:nvSpPr>
        <p:spPr>
          <a:xfrm>
            <a:off x="407176" y="6024618"/>
            <a:ext cx="23800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400">
                <a:solidFill>
                  <a:schemeClr val="dk1"/>
                </a:solidFill>
                <a:latin typeface="Arial"/>
                <a:ea typeface="Arial"/>
                <a:cs typeface="Arial"/>
                <a:sym typeface="Arial"/>
              </a:rPr>
              <a:t>Fuente: Encuesta Tal Cual, </a:t>
            </a:r>
            <a:endParaRPr/>
          </a:p>
          <a:p>
            <a:pPr indent="0" lvl="0" marL="0" marR="0" rtl="0" algn="l">
              <a:spcBef>
                <a:spcPts val="0"/>
              </a:spcBef>
              <a:spcAft>
                <a:spcPts val="0"/>
              </a:spcAft>
              <a:buNone/>
            </a:pPr>
            <a:r>
              <a:rPr lang="es-MX" sz="1400">
                <a:solidFill>
                  <a:schemeClr val="dk1"/>
                </a:solidFill>
                <a:latin typeface="Arial"/>
                <a:ea typeface="Arial"/>
                <a:cs typeface="Arial"/>
                <a:sym typeface="Arial"/>
              </a:rPr>
              <a:t>              capitales 2-2019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ppt_w</p:attrName>
                                        </p:attrNameLst>
                                      </p:cBhvr>
                                      <p:tavLst>
                                        <p:tav fmla="" tm="0">
                                          <p:val>
                                            <p:strVal val="0"/>
                                          </p:val>
                                        </p:tav>
                                        <p:tav fmla="" tm="100000">
                                          <p:val>
                                            <p:strVal val="#ppt_w"/>
                                          </p:val>
                                        </p:tav>
                                      </p:tavLst>
                                    </p:anim>
                                    <p:anim calcmode="lin" valueType="num">
                                      <p:cBhvr additive="base">
                                        <p:cTn dur="500"/>
                                        <p:tgtEl>
                                          <p:spTgt spid="15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ppt_w</p:attrName>
                                        </p:attrNameLst>
                                      </p:cBhvr>
                                      <p:tavLst>
                                        <p:tav fmla="" tm="0">
                                          <p:val>
                                            <p:strVal val="0"/>
                                          </p:val>
                                        </p:tav>
                                        <p:tav fmla="" tm="100000">
                                          <p:val>
                                            <p:strVal val="#ppt_w"/>
                                          </p:val>
                                        </p:tav>
                                      </p:tavLst>
                                    </p:anim>
                                    <p:anim calcmode="lin" valueType="num">
                                      <p:cBhvr additive="base">
                                        <p:cTn dur="500"/>
                                        <p:tgtEl>
                                          <p:spTgt spid="15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ppt_w</p:attrName>
                                        </p:attrNameLst>
                                      </p:cBhvr>
                                      <p:tavLst>
                                        <p:tav fmla="" tm="0">
                                          <p:val>
                                            <p:strVal val="0"/>
                                          </p:val>
                                        </p:tav>
                                        <p:tav fmla="" tm="100000">
                                          <p:val>
                                            <p:strVal val="#ppt_w"/>
                                          </p:val>
                                        </p:tav>
                                      </p:tavLst>
                                    </p:anim>
                                    <p:anim calcmode="lin" valueType="num">
                                      <p:cBhvr additive="base">
                                        <p:cTn dur="500"/>
                                        <p:tgtEl>
                                          <p:spTgt spid="1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ppt_w</p:attrName>
                                        </p:attrNameLst>
                                      </p:cBhvr>
                                      <p:tavLst>
                                        <p:tav fmla="" tm="0">
                                          <p:val>
                                            <p:strVal val="0"/>
                                          </p:val>
                                        </p:tav>
                                        <p:tav fmla="" tm="100000">
                                          <p:val>
                                            <p:strVal val="#ppt_w"/>
                                          </p:val>
                                        </p:tav>
                                      </p:tavLst>
                                    </p:anim>
                                    <p:anim calcmode="lin" valueType="num">
                                      <p:cBhvr additive="base">
                                        <p:cTn dur="500"/>
                                        <p:tgtEl>
                                          <p:spTgt spid="15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ppt_w</p:attrName>
                                        </p:attrNameLst>
                                      </p:cBhvr>
                                      <p:tavLst>
                                        <p:tav fmla="" tm="0">
                                          <p:val>
                                            <p:strVal val="0"/>
                                          </p:val>
                                        </p:tav>
                                        <p:tav fmla="" tm="100000">
                                          <p:val>
                                            <p:strVal val="#ppt_w"/>
                                          </p:val>
                                        </p:tav>
                                      </p:tavLst>
                                    </p:anim>
                                    <p:anim calcmode="lin" valueType="num">
                                      <p:cBhvr additive="base">
                                        <p:cTn dur="500"/>
                                        <p:tgtEl>
                                          <p:spTgt spid="15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ppt_w</p:attrName>
                                        </p:attrNameLst>
                                      </p:cBhvr>
                                      <p:tavLst>
                                        <p:tav fmla="" tm="0">
                                          <p:val>
                                            <p:strVal val="0"/>
                                          </p:val>
                                        </p:tav>
                                        <p:tav fmla="" tm="100000">
                                          <p:val>
                                            <p:strVal val="#ppt_w"/>
                                          </p:val>
                                        </p:tav>
                                      </p:tavLst>
                                    </p:anim>
                                    <p:anim calcmode="lin" valueType="num">
                                      <p:cBhvr additive="base">
                                        <p:cTn dur="500"/>
                                        <p:tgtEl>
                                          <p:spTgt spid="15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ppt_w</p:attrName>
                                        </p:attrNameLst>
                                      </p:cBhvr>
                                      <p:tavLst>
                                        <p:tav fmla="" tm="0">
                                          <p:val>
                                            <p:strVal val="0"/>
                                          </p:val>
                                        </p:tav>
                                        <p:tav fmla="" tm="100000">
                                          <p:val>
                                            <p:strVal val="#ppt_w"/>
                                          </p:val>
                                        </p:tav>
                                      </p:tavLst>
                                    </p:anim>
                                    <p:anim calcmode="lin" valueType="num">
                                      <p:cBhvr additive="base">
                                        <p:cTn dur="500"/>
                                        <p:tgtEl>
                                          <p:spTgt spid="15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163" name="Google Shape;163;p20"/>
          <p:cNvSpPr txBox="1"/>
          <p:nvPr>
            <p:ph type="title"/>
          </p:nvPr>
        </p:nvSpPr>
        <p:spPr>
          <a:xfrm>
            <a:off x="4432302" y="4693760"/>
            <a:ext cx="5651500" cy="1133475"/>
          </a:xfrm>
          <a:prstGeom prst="rect">
            <a:avLst/>
          </a:prstGeom>
          <a:noFill/>
          <a:ln>
            <a:noFill/>
          </a:ln>
        </p:spPr>
        <p:txBody>
          <a:bodyPr anchorCtr="0" anchor="b" bIns="45700" lIns="91425" spcFirstLastPara="1" rIns="91425" wrap="square" tIns="45700">
            <a:noAutofit/>
          </a:bodyPr>
          <a:lstStyle/>
          <a:p>
            <a:pPr indent="-447675" lvl="0" marL="447675" rtl="0" algn="l">
              <a:lnSpc>
                <a:spcPct val="90000"/>
              </a:lnSpc>
              <a:spcBef>
                <a:spcPts val="0"/>
              </a:spcBef>
              <a:spcAft>
                <a:spcPts val="0"/>
              </a:spcAft>
              <a:buClr>
                <a:schemeClr val="dk1"/>
              </a:buClr>
              <a:buSzPts val="3200"/>
              <a:buFont typeface="Times New Roman"/>
              <a:buNone/>
            </a:pPr>
            <a:r>
              <a:rPr lang="es-MX" sz="3200"/>
              <a:t>4. Segmentos Electorales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4330700" y="242891"/>
            <a:ext cx="7569200" cy="5873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lang="es-MX" sz="3200"/>
              <a:t>4.1. Factores de segmentación</a:t>
            </a:r>
            <a:endParaRPr/>
          </a:p>
        </p:txBody>
      </p:sp>
      <p:sp>
        <p:nvSpPr>
          <p:cNvPr id="169" name="Google Shape;169;p21"/>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pic>
        <p:nvPicPr>
          <p:cNvPr id="170" name="Google Shape;170;p21"/>
          <p:cNvPicPr preferRelativeResize="0"/>
          <p:nvPr/>
        </p:nvPicPr>
        <p:blipFill rotWithShape="1">
          <a:blip r:embed="rId3">
            <a:alphaModFix/>
          </a:blip>
          <a:srcRect b="0" l="0" r="0" t="0"/>
          <a:stretch/>
        </p:blipFill>
        <p:spPr>
          <a:xfrm>
            <a:off x="2445778" y="2398998"/>
            <a:ext cx="7434822" cy="3165637"/>
          </a:xfrm>
          <a:prstGeom prst="rect">
            <a:avLst/>
          </a:prstGeom>
          <a:noFill/>
          <a:ln>
            <a:noFill/>
          </a:ln>
        </p:spPr>
      </p:pic>
      <p:sp>
        <p:nvSpPr>
          <p:cNvPr id="171" name="Google Shape;171;p21"/>
          <p:cNvSpPr txBox="1"/>
          <p:nvPr/>
        </p:nvSpPr>
        <p:spPr>
          <a:xfrm>
            <a:off x="2311400" y="1293365"/>
            <a:ext cx="7569200"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s-MX" sz="2400" u="none" cap="none" strike="noStrike">
                <a:solidFill>
                  <a:srgbClr val="000000"/>
                </a:solidFill>
                <a:latin typeface="Arial"/>
                <a:ea typeface="Arial"/>
                <a:cs typeface="Arial"/>
                <a:sym typeface="Arial"/>
              </a:rPr>
              <a:t>Pruebas de dependencia estadística de variables sociodemográficas con intención de voto</a:t>
            </a:r>
            <a:endParaRPr/>
          </a:p>
        </p:txBody>
      </p:sp>
      <p:sp>
        <p:nvSpPr>
          <p:cNvPr id="172" name="Google Shape;172;p21"/>
          <p:cNvSpPr txBox="1"/>
          <p:nvPr/>
        </p:nvSpPr>
        <p:spPr>
          <a:xfrm>
            <a:off x="346216" y="6222737"/>
            <a:ext cx="26308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400">
                <a:solidFill>
                  <a:schemeClr val="dk1"/>
                </a:solidFill>
                <a:latin typeface="Arial"/>
                <a:ea typeface="Arial"/>
                <a:cs typeface="Arial"/>
                <a:sym typeface="Arial"/>
              </a:rPr>
              <a:t>Fuente: Encuesta eje, 12-2018</a:t>
            </a:r>
            <a:endParaRPr/>
          </a:p>
        </p:txBody>
      </p:sp>
      <p:sp>
        <p:nvSpPr>
          <p:cNvPr id="173" name="Google Shape;173;p21"/>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ppt_w</p:attrName>
                                        </p:attrNameLst>
                                      </p:cBhvr>
                                      <p:tavLst>
                                        <p:tav fmla="" tm="0">
                                          <p:val>
                                            <p:strVal val="0"/>
                                          </p:val>
                                        </p:tav>
                                        <p:tav fmla="" tm="100000">
                                          <p:val>
                                            <p:strVal val="#ppt_w"/>
                                          </p:val>
                                        </p:tav>
                                      </p:tavLst>
                                    </p:anim>
                                    <p:anim calcmode="lin" valueType="num">
                                      <p:cBhvr additive="base">
                                        <p:cTn dur="500"/>
                                        <p:tgtEl>
                                          <p:spTgt spid="17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ppt_w</p:attrName>
                                        </p:attrNameLst>
                                      </p:cBhvr>
                                      <p:tavLst>
                                        <p:tav fmla="" tm="0">
                                          <p:val>
                                            <p:strVal val="0"/>
                                          </p:val>
                                        </p:tav>
                                        <p:tav fmla="" tm="100000">
                                          <p:val>
                                            <p:strVal val="#ppt_w"/>
                                          </p:val>
                                        </p:tav>
                                      </p:tavLst>
                                    </p:anim>
                                    <p:anim calcmode="lin" valueType="num">
                                      <p:cBhvr additive="base">
                                        <p:cTn dur="500"/>
                                        <p:tgtEl>
                                          <p:spTgt spid="1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ppt_w</p:attrName>
                                        </p:attrNameLst>
                                      </p:cBhvr>
                                      <p:tavLst>
                                        <p:tav fmla="" tm="0">
                                          <p:val>
                                            <p:strVal val="0"/>
                                          </p:val>
                                        </p:tav>
                                        <p:tav fmla="" tm="100000">
                                          <p:val>
                                            <p:strVal val="#ppt_w"/>
                                          </p:val>
                                        </p:tav>
                                      </p:tavLst>
                                    </p:anim>
                                    <p:anim calcmode="lin" valueType="num">
                                      <p:cBhvr additive="base">
                                        <p:cTn dur="500"/>
                                        <p:tgtEl>
                                          <p:spTgt spid="1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179" name="Google Shape;179;p22"/>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4.2. Clase social</a:t>
            </a:r>
            <a:endParaRPr/>
          </a:p>
        </p:txBody>
      </p:sp>
      <p:sp>
        <p:nvSpPr>
          <p:cNvPr id="180" name="Google Shape;180;p22"/>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181" name="Google Shape;181;p22"/>
          <p:cNvSpPr txBox="1"/>
          <p:nvPr/>
        </p:nvSpPr>
        <p:spPr>
          <a:xfrm>
            <a:off x="1631876" y="1793323"/>
            <a:ext cx="22813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Media alta/alta = 5%</a:t>
            </a:r>
            <a:endParaRPr/>
          </a:p>
        </p:txBody>
      </p:sp>
      <p:sp>
        <p:nvSpPr>
          <p:cNvPr id="182" name="Google Shape;182;p22"/>
          <p:cNvSpPr txBox="1"/>
          <p:nvPr/>
        </p:nvSpPr>
        <p:spPr>
          <a:xfrm>
            <a:off x="1302233" y="2424012"/>
            <a:ext cx="21531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Media típica = 15%</a:t>
            </a:r>
            <a:endParaRPr/>
          </a:p>
        </p:txBody>
      </p:sp>
      <p:sp>
        <p:nvSpPr>
          <p:cNvPr id="183" name="Google Shape;183;p22"/>
          <p:cNvSpPr txBox="1"/>
          <p:nvPr/>
        </p:nvSpPr>
        <p:spPr>
          <a:xfrm>
            <a:off x="1104074" y="3540472"/>
            <a:ext cx="20377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Media baja = 35%</a:t>
            </a:r>
            <a:endParaRPr/>
          </a:p>
        </p:txBody>
      </p:sp>
      <p:sp>
        <p:nvSpPr>
          <p:cNvPr id="184" name="Google Shape;184;p22"/>
          <p:cNvSpPr txBox="1"/>
          <p:nvPr/>
        </p:nvSpPr>
        <p:spPr>
          <a:xfrm>
            <a:off x="0" y="4799307"/>
            <a:ext cx="262764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Baja ascendente = 20%</a:t>
            </a:r>
            <a:endParaRPr/>
          </a:p>
        </p:txBody>
      </p:sp>
      <p:sp>
        <p:nvSpPr>
          <p:cNvPr id="185" name="Google Shape;185;p22"/>
          <p:cNvSpPr txBox="1"/>
          <p:nvPr/>
        </p:nvSpPr>
        <p:spPr>
          <a:xfrm>
            <a:off x="21321" y="5611940"/>
            <a:ext cx="22044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Baja popular = 25%</a:t>
            </a:r>
            <a:endParaRPr/>
          </a:p>
        </p:txBody>
      </p:sp>
      <p:grpSp>
        <p:nvGrpSpPr>
          <p:cNvPr id="186" name="Google Shape;186;p22"/>
          <p:cNvGrpSpPr/>
          <p:nvPr/>
        </p:nvGrpSpPr>
        <p:grpSpPr>
          <a:xfrm>
            <a:off x="1882046" y="1737360"/>
            <a:ext cx="4800600" cy="4796766"/>
            <a:chOff x="0" y="0"/>
            <a:chExt cx="4800600" cy="4796766"/>
          </a:xfrm>
        </p:grpSpPr>
        <p:sp>
          <p:nvSpPr>
            <p:cNvPr id="187" name="Google Shape;187;p22"/>
            <p:cNvSpPr/>
            <p:nvPr/>
          </p:nvSpPr>
          <p:spPr>
            <a:xfrm>
              <a:off x="2142818" y="0"/>
              <a:ext cx="514963" cy="514552"/>
            </a:xfrm>
            <a:prstGeom prst="trapezoid">
              <a:avLst>
                <a:gd fmla="val 50040" name="adj"/>
              </a:avLst>
            </a:prstGeom>
            <a:solidFill>
              <a:srgbClr val="FF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nvSpPr>
          <p:spPr>
            <a:xfrm>
              <a:off x="2142818" y="0"/>
              <a:ext cx="514963" cy="514552"/>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dk1"/>
                </a:buClr>
                <a:buSzPts val="3200"/>
                <a:buFont typeface="Arial"/>
                <a:buNone/>
              </a:pPr>
              <a:r>
                <a:t/>
              </a:r>
              <a:endParaRPr sz="3200">
                <a:solidFill>
                  <a:srgbClr val="FF0000"/>
                </a:solidFill>
                <a:latin typeface="Arial"/>
                <a:ea typeface="Arial"/>
                <a:cs typeface="Arial"/>
                <a:sym typeface="Arial"/>
              </a:endParaRPr>
            </a:p>
          </p:txBody>
        </p:sp>
        <p:sp>
          <p:nvSpPr>
            <p:cNvPr id="189" name="Google Shape;189;p22"/>
            <p:cNvSpPr/>
            <p:nvPr/>
          </p:nvSpPr>
          <p:spPr>
            <a:xfrm>
              <a:off x="1715485" y="514552"/>
              <a:ext cx="1369629" cy="853983"/>
            </a:xfrm>
            <a:prstGeom prst="trapezoid">
              <a:avLst>
                <a:gd fmla="val 50040" name="adj"/>
              </a:avLst>
            </a:prstGeom>
            <a:solidFill>
              <a:srgbClr val="FF7C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a:off x="1955170" y="514552"/>
              <a:ext cx="890259" cy="853983"/>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5400"/>
                <a:buFont typeface="Arial"/>
                <a:buNone/>
              </a:pPr>
              <a:r>
                <a:t/>
              </a:r>
              <a:endParaRPr sz="5400">
                <a:solidFill>
                  <a:schemeClr val="lt1"/>
                </a:solidFill>
                <a:latin typeface="Arial"/>
                <a:ea typeface="Arial"/>
                <a:cs typeface="Arial"/>
                <a:sym typeface="Arial"/>
              </a:endParaRPr>
            </a:p>
          </p:txBody>
        </p:sp>
        <p:sp>
          <p:nvSpPr>
            <p:cNvPr id="191" name="Google Shape;191;p22"/>
            <p:cNvSpPr/>
            <p:nvPr/>
          </p:nvSpPr>
          <p:spPr>
            <a:xfrm>
              <a:off x="1032789" y="1368535"/>
              <a:ext cx="2735020" cy="1364301"/>
            </a:xfrm>
            <a:prstGeom prst="trapezoid">
              <a:avLst>
                <a:gd fmla="val 50040" name="adj"/>
              </a:avLst>
            </a:prstGeom>
            <a:solidFill>
              <a:srgbClr val="FFFF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nvSpPr>
          <p:spPr>
            <a:xfrm>
              <a:off x="1511418" y="1368535"/>
              <a:ext cx="1777763" cy="1364301"/>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sp>
          <p:nvSpPr>
            <p:cNvPr id="193" name="Google Shape;193;p22"/>
            <p:cNvSpPr/>
            <p:nvPr/>
          </p:nvSpPr>
          <p:spPr>
            <a:xfrm>
              <a:off x="550410" y="2732837"/>
              <a:ext cx="3699779" cy="963988"/>
            </a:xfrm>
            <a:prstGeom prst="trapezoid">
              <a:avLst>
                <a:gd fmla="val 50040" name="adj"/>
              </a:avLst>
            </a:prstGeom>
            <a:solidFill>
              <a:srgbClr val="93B3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txBox="1"/>
            <p:nvPr/>
          </p:nvSpPr>
          <p:spPr>
            <a:xfrm>
              <a:off x="1197871" y="2732837"/>
              <a:ext cx="2404856" cy="963988"/>
            </a:xfrm>
            <a:prstGeom prst="rect">
              <a:avLst/>
            </a:prstGeom>
            <a:noFill/>
            <a:ln>
              <a:noFill/>
            </a:ln>
          </p:spPr>
          <p:txBody>
            <a:bodyPr anchorCtr="0" anchor="ctr" bIns="77450" lIns="77450" spcFirstLastPara="1" rIns="77450" wrap="square" tIns="77450">
              <a:noAutofit/>
            </a:bodyPr>
            <a:lstStyle/>
            <a:p>
              <a:pPr indent="0" lvl="0" marL="0" marR="0" rtl="0" algn="ctr">
                <a:lnSpc>
                  <a:spcPct val="90000"/>
                </a:lnSpc>
                <a:spcBef>
                  <a:spcPts val="0"/>
                </a:spcBef>
                <a:spcAft>
                  <a:spcPts val="0"/>
                </a:spcAft>
                <a:buClr>
                  <a:schemeClr val="dk1"/>
                </a:buClr>
                <a:buSzPts val="6100"/>
                <a:buFont typeface="Arial"/>
                <a:buNone/>
              </a:pPr>
              <a:r>
                <a:t/>
              </a:r>
              <a:endParaRPr sz="6100">
                <a:solidFill>
                  <a:schemeClr val="lt1"/>
                </a:solidFill>
                <a:latin typeface="Arial"/>
                <a:ea typeface="Arial"/>
                <a:cs typeface="Arial"/>
                <a:sym typeface="Arial"/>
              </a:endParaRPr>
            </a:p>
          </p:txBody>
        </p:sp>
        <p:sp>
          <p:nvSpPr>
            <p:cNvPr id="195" name="Google Shape;195;p22"/>
            <p:cNvSpPr/>
            <p:nvPr/>
          </p:nvSpPr>
          <p:spPr>
            <a:xfrm>
              <a:off x="0" y="3696825"/>
              <a:ext cx="4800600" cy="1099941"/>
            </a:xfrm>
            <a:prstGeom prst="trapezoid">
              <a:avLst>
                <a:gd fmla="val 50040" name="adj"/>
              </a:avLst>
            </a:pr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840104" y="3696825"/>
              <a:ext cx="3120390" cy="1099941"/>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grpSp>
      <p:grpSp>
        <p:nvGrpSpPr>
          <p:cNvPr id="197" name="Google Shape;197;p22"/>
          <p:cNvGrpSpPr/>
          <p:nvPr/>
        </p:nvGrpSpPr>
        <p:grpSpPr>
          <a:xfrm>
            <a:off x="6932816" y="1645920"/>
            <a:ext cx="4800599" cy="4884593"/>
            <a:chOff x="0" y="0"/>
            <a:chExt cx="4800599" cy="4884593"/>
          </a:xfrm>
        </p:grpSpPr>
        <p:sp>
          <p:nvSpPr>
            <p:cNvPr id="198" name="Google Shape;198;p22"/>
            <p:cNvSpPr/>
            <p:nvPr/>
          </p:nvSpPr>
          <p:spPr>
            <a:xfrm>
              <a:off x="2142818" y="0"/>
              <a:ext cx="514963" cy="523973"/>
            </a:xfrm>
            <a:prstGeom prst="trapezoid">
              <a:avLst>
                <a:gd fmla="val 50000" name="adj"/>
              </a:avLst>
            </a:prstGeom>
            <a:solidFill>
              <a:srgbClr val="FF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txBox="1"/>
            <p:nvPr/>
          </p:nvSpPr>
          <p:spPr>
            <a:xfrm>
              <a:off x="2142818" y="0"/>
              <a:ext cx="514963" cy="52397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chemeClr val="dk1"/>
                </a:buClr>
                <a:buSzPts val="3300"/>
                <a:buFont typeface="Arial"/>
                <a:buNone/>
              </a:pPr>
              <a:r>
                <a:t/>
              </a:r>
              <a:endParaRPr sz="3300">
                <a:solidFill>
                  <a:srgbClr val="FF0000"/>
                </a:solidFill>
                <a:latin typeface="Arial"/>
                <a:ea typeface="Arial"/>
                <a:cs typeface="Arial"/>
                <a:sym typeface="Arial"/>
              </a:endParaRPr>
            </a:p>
          </p:txBody>
        </p:sp>
        <p:sp>
          <p:nvSpPr>
            <p:cNvPr id="200" name="Google Shape;200;p22"/>
            <p:cNvSpPr/>
            <p:nvPr/>
          </p:nvSpPr>
          <p:spPr>
            <a:xfrm>
              <a:off x="1715485" y="523973"/>
              <a:ext cx="1369629" cy="869619"/>
            </a:xfrm>
            <a:prstGeom prst="trapezoid">
              <a:avLst>
                <a:gd fmla="val 49140" name="adj"/>
              </a:avLst>
            </a:prstGeom>
            <a:solidFill>
              <a:srgbClr val="FF7C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nvSpPr>
          <p:spPr>
            <a:xfrm>
              <a:off x="1955170" y="523973"/>
              <a:ext cx="890259" cy="869619"/>
            </a:xfrm>
            <a:prstGeom prst="rect">
              <a:avLst/>
            </a:prstGeom>
            <a:noFill/>
            <a:ln>
              <a:noFill/>
            </a:ln>
          </p:spPr>
          <p:txBody>
            <a:bodyPr anchorCtr="0" anchor="ctr" bIns="69850" lIns="69850" spcFirstLastPara="1" rIns="69850" wrap="square" tIns="69850">
              <a:noAutofit/>
            </a:bodyPr>
            <a:lstStyle/>
            <a:p>
              <a:pPr indent="0" lvl="0" marL="0" marR="0" rtl="0" algn="ctr">
                <a:lnSpc>
                  <a:spcPct val="90000"/>
                </a:lnSpc>
                <a:spcBef>
                  <a:spcPts val="0"/>
                </a:spcBef>
                <a:spcAft>
                  <a:spcPts val="0"/>
                </a:spcAft>
                <a:buClr>
                  <a:schemeClr val="dk1"/>
                </a:buClr>
                <a:buSzPts val="5500"/>
                <a:buFont typeface="Arial"/>
                <a:buNone/>
              </a:pPr>
              <a:r>
                <a:t/>
              </a:r>
              <a:endParaRPr sz="5500">
                <a:solidFill>
                  <a:schemeClr val="lt1"/>
                </a:solidFill>
                <a:latin typeface="Arial"/>
                <a:ea typeface="Arial"/>
                <a:cs typeface="Arial"/>
                <a:sym typeface="Arial"/>
              </a:endParaRPr>
            </a:p>
          </p:txBody>
        </p:sp>
        <p:sp>
          <p:nvSpPr>
            <p:cNvPr id="202" name="Google Shape;202;p22"/>
            <p:cNvSpPr/>
            <p:nvPr/>
          </p:nvSpPr>
          <p:spPr>
            <a:xfrm>
              <a:off x="1032789" y="1393593"/>
              <a:ext cx="2735020" cy="1389281"/>
            </a:xfrm>
            <a:prstGeom prst="trapezoid">
              <a:avLst>
                <a:gd fmla="val 49140" name="adj"/>
              </a:avLst>
            </a:prstGeom>
            <a:solidFill>
              <a:srgbClr val="FFFF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txBox="1"/>
            <p:nvPr/>
          </p:nvSpPr>
          <p:spPr>
            <a:xfrm>
              <a:off x="1511418" y="1393593"/>
              <a:ext cx="1777763" cy="1389281"/>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sp>
          <p:nvSpPr>
            <p:cNvPr id="204" name="Google Shape;204;p22"/>
            <p:cNvSpPr/>
            <p:nvPr/>
          </p:nvSpPr>
          <p:spPr>
            <a:xfrm>
              <a:off x="550410" y="2782874"/>
              <a:ext cx="3699779" cy="981638"/>
            </a:xfrm>
            <a:prstGeom prst="trapezoid">
              <a:avLst>
                <a:gd fmla="val 49140" name="adj"/>
              </a:avLst>
            </a:prstGeom>
            <a:solidFill>
              <a:srgbClr val="93B3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txBox="1"/>
            <p:nvPr/>
          </p:nvSpPr>
          <p:spPr>
            <a:xfrm>
              <a:off x="1197871" y="2782874"/>
              <a:ext cx="2404856" cy="981638"/>
            </a:xfrm>
            <a:prstGeom prst="rect">
              <a:avLst/>
            </a:prstGeom>
            <a:noFill/>
            <a:ln>
              <a:noFill/>
            </a:ln>
          </p:spPr>
          <p:txBody>
            <a:bodyPr anchorCtr="0" anchor="ctr" bIns="78725" lIns="78725" spcFirstLastPara="1" rIns="78725" wrap="square" tIns="78725">
              <a:noAutofit/>
            </a:bodyPr>
            <a:lstStyle/>
            <a:p>
              <a:pPr indent="0" lvl="0" marL="0" marR="0" rtl="0" algn="ctr">
                <a:lnSpc>
                  <a:spcPct val="90000"/>
                </a:lnSpc>
                <a:spcBef>
                  <a:spcPts val="0"/>
                </a:spcBef>
                <a:spcAft>
                  <a:spcPts val="0"/>
                </a:spcAft>
                <a:buClr>
                  <a:schemeClr val="dk1"/>
                </a:buClr>
                <a:buSzPts val="6200"/>
                <a:buFont typeface="Arial"/>
                <a:buNone/>
              </a:pPr>
              <a:r>
                <a:t/>
              </a:r>
              <a:endParaRPr sz="6200">
                <a:solidFill>
                  <a:schemeClr val="lt1"/>
                </a:solidFill>
                <a:latin typeface="Arial"/>
                <a:ea typeface="Arial"/>
                <a:cs typeface="Arial"/>
                <a:sym typeface="Arial"/>
              </a:endParaRPr>
            </a:p>
          </p:txBody>
        </p:sp>
        <p:sp>
          <p:nvSpPr>
            <p:cNvPr id="206" name="Google Shape;206;p22"/>
            <p:cNvSpPr/>
            <p:nvPr/>
          </p:nvSpPr>
          <p:spPr>
            <a:xfrm>
              <a:off x="0" y="3764513"/>
              <a:ext cx="4800599" cy="1120080"/>
            </a:xfrm>
            <a:prstGeom prst="trapezoid">
              <a:avLst>
                <a:gd fmla="val 49140" name="adj"/>
              </a:avLst>
            </a:pr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nvSpPr>
          <p:spPr>
            <a:xfrm>
              <a:off x="840105" y="3764513"/>
              <a:ext cx="3120390" cy="1120080"/>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grpSp>
      <p:sp>
        <p:nvSpPr>
          <p:cNvPr id="208" name="Google Shape;208;p22"/>
          <p:cNvSpPr txBox="1"/>
          <p:nvPr/>
        </p:nvSpPr>
        <p:spPr>
          <a:xfrm>
            <a:off x="3391981" y="982246"/>
            <a:ext cx="18774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u="sng">
                <a:solidFill>
                  <a:schemeClr val="dk1"/>
                </a:solidFill>
                <a:latin typeface="Arial"/>
                <a:ea typeface="Arial"/>
                <a:cs typeface="Arial"/>
                <a:sym typeface="Arial"/>
              </a:rPr>
              <a:t>Elecciones 2014</a:t>
            </a:r>
            <a:endParaRPr/>
          </a:p>
        </p:txBody>
      </p:sp>
      <p:sp>
        <p:nvSpPr>
          <p:cNvPr id="209" name="Google Shape;209;p22"/>
          <p:cNvSpPr txBox="1"/>
          <p:nvPr/>
        </p:nvSpPr>
        <p:spPr>
          <a:xfrm>
            <a:off x="8930705" y="982246"/>
            <a:ext cx="6463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u="sng">
                <a:solidFill>
                  <a:schemeClr val="dk1"/>
                </a:solidFill>
                <a:latin typeface="Arial"/>
                <a:ea typeface="Arial"/>
                <a:cs typeface="Arial"/>
                <a:sym typeface="Arial"/>
              </a:rPr>
              <a:t>21 F</a:t>
            </a:r>
            <a:endParaRPr/>
          </a:p>
        </p:txBody>
      </p:sp>
      <p:sp>
        <p:nvSpPr>
          <p:cNvPr id="210" name="Google Shape;210;p22"/>
          <p:cNvSpPr/>
          <p:nvPr/>
        </p:nvSpPr>
        <p:spPr>
          <a:xfrm>
            <a:off x="3391981" y="1977989"/>
            <a:ext cx="1965324" cy="1772754"/>
          </a:xfrm>
          <a:prstGeom prst="ellipse">
            <a:avLst/>
          </a:prstGeom>
          <a:solidFill>
            <a:srgbClr val="974806">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22"/>
          <p:cNvSpPr txBox="1"/>
          <p:nvPr/>
        </p:nvSpPr>
        <p:spPr>
          <a:xfrm>
            <a:off x="3666508" y="2608678"/>
            <a:ext cx="121058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Arial"/>
                <a:ea typeface="Arial"/>
                <a:cs typeface="Arial"/>
                <a:sym typeface="Arial"/>
              </a:rPr>
              <a:t>Oposición</a:t>
            </a:r>
            <a:endParaRPr/>
          </a:p>
          <a:p>
            <a:pPr indent="0" lvl="0" marL="0" marR="0" rtl="0" algn="ctr">
              <a:spcBef>
                <a:spcPts val="0"/>
              </a:spcBef>
              <a:spcAft>
                <a:spcPts val="0"/>
              </a:spcAft>
              <a:buNone/>
            </a:pPr>
            <a:r>
              <a:rPr lang="es-MX" sz="1800">
                <a:solidFill>
                  <a:schemeClr val="dk1"/>
                </a:solidFill>
                <a:latin typeface="Arial"/>
                <a:ea typeface="Arial"/>
                <a:cs typeface="Arial"/>
                <a:sym typeface="Arial"/>
              </a:rPr>
              <a:t>36%</a:t>
            </a:r>
            <a:endParaRPr/>
          </a:p>
        </p:txBody>
      </p:sp>
      <p:sp>
        <p:nvSpPr>
          <p:cNvPr id="212" name="Google Shape;212;p22"/>
          <p:cNvSpPr/>
          <p:nvPr/>
        </p:nvSpPr>
        <p:spPr>
          <a:xfrm>
            <a:off x="2588067" y="3783980"/>
            <a:ext cx="3492029" cy="2746534"/>
          </a:xfrm>
          <a:prstGeom prst="ellipse">
            <a:avLst/>
          </a:prstGeom>
          <a:solidFill>
            <a:srgbClr val="244061">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22"/>
          <p:cNvSpPr txBox="1"/>
          <p:nvPr/>
        </p:nvSpPr>
        <p:spPr>
          <a:xfrm>
            <a:off x="3730628" y="4794523"/>
            <a:ext cx="114646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Arial"/>
                <a:ea typeface="Arial"/>
                <a:cs typeface="Arial"/>
                <a:sym typeface="Arial"/>
              </a:rPr>
              <a:t>Evo/MAS</a:t>
            </a:r>
            <a:endParaRPr/>
          </a:p>
          <a:p>
            <a:pPr indent="0" lvl="0" marL="0" marR="0" rtl="0" algn="ctr">
              <a:spcBef>
                <a:spcPts val="0"/>
              </a:spcBef>
              <a:spcAft>
                <a:spcPts val="0"/>
              </a:spcAft>
              <a:buNone/>
            </a:pPr>
            <a:r>
              <a:rPr lang="es-MX" sz="1800">
                <a:solidFill>
                  <a:schemeClr val="dk1"/>
                </a:solidFill>
                <a:latin typeface="Arial"/>
                <a:ea typeface="Arial"/>
                <a:cs typeface="Arial"/>
                <a:sym typeface="Arial"/>
              </a:rPr>
              <a:t>64%</a:t>
            </a:r>
            <a:endParaRPr/>
          </a:p>
        </p:txBody>
      </p:sp>
      <p:sp>
        <p:nvSpPr>
          <p:cNvPr id="214" name="Google Shape;214;p22"/>
          <p:cNvSpPr/>
          <p:nvPr/>
        </p:nvSpPr>
        <p:spPr>
          <a:xfrm>
            <a:off x="8026400" y="1906966"/>
            <a:ext cx="2533724" cy="2330051"/>
          </a:xfrm>
          <a:prstGeom prst="ellipse">
            <a:avLst/>
          </a:prstGeom>
          <a:solidFill>
            <a:srgbClr val="974806">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22"/>
          <p:cNvSpPr/>
          <p:nvPr/>
        </p:nvSpPr>
        <p:spPr>
          <a:xfrm>
            <a:off x="7790925" y="4341422"/>
            <a:ext cx="3136966" cy="2232050"/>
          </a:xfrm>
          <a:prstGeom prst="ellipse">
            <a:avLst/>
          </a:prstGeom>
          <a:solidFill>
            <a:srgbClr val="974806">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22"/>
          <p:cNvSpPr txBox="1"/>
          <p:nvPr/>
        </p:nvSpPr>
        <p:spPr>
          <a:xfrm>
            <a:off x="8687968" y="2782669"/>
            <a:ext cx="121058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Arial"/>
                <a:ea typeface="Arial"/>
                <a:cs typeface="Arial"/>
                <a:sym typeface="Arial"/>
              </a:rPr>
              <a:t>Oposición</a:t>
            </a:r>
            <a:endParaRPr/>
          </a:p>
          <a:p>
            <a:pPr indent="0" lvl="0" marL="0" marR="0" rtl="0" algn="ctr">
              <a:spcBef>
                <a:spcPts val="0"/>
              </a:spcBef>
              <a:spcAft>
                <a:spcPts val="0"/>
              </a:spcAft>
              <a:buNone/>
            </a:pPr>
            <a:r>
              <a:rPr lang="es-MX" sz="1800">
                <a:solidFill>
                  <a:schemeClr val="dk1"/>
                </a:solidFill>
                <a:latin typeface="Arial"/>
                <a:ea typeface="Arial"/>
                <a:cs typeface="Arial"/>
                <a:sym typeface="Arial"/>
              </a:rPr>
              <a:t>52%</a:t>
            </a:r>
            <a:endParaRPr/>
          </a:p>
        </p:txBody>
      </p:sp>
      <p:sp>
        <p:nvSpPr>
          <p:cNvPr id="217" name="Google Shape;217;p22"/>
          <p:cNvSpPr txBox="1"/>
          <p:nvPr/>
        </p:nvSpPr>
        <p:spPr>
          <a:xfrm>
            <a:off x="8888713" y="5098565"/>
            <a:ext cx="1146468"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Arial"/>
                <a:ea typeface="Arial"/>
                <a:cs typeface="Arial"/>
                <a:sym typeface="Arial"/>
              </a:rPr>
              <a:t>Evo/MAS</a:t>
            </a:r>
            <a:endParaRPr/>
          </a:p>
          <a:p>
            <a:pPr indent="0" lvl="0" marL="0" marR="0" rtl="0" algn="ctr">
              <a:spcBef>
                <a:spcPts val="0"/>
              </a:spcBef>
              <a:spcAft>
                <a:spcPts val="0"/>
              </a:spcAft>
              <a:buNone/>
            </a:pPr>
            <a:r>
              <a:rPr lang="es-MX" sz="1800">
                <a:solidFill>
                  <a:schemeClr val="dk1"/>
                </a:solidFill>
                <a:latin typeface="Arial"/>
                <a:ea typeface="Arial"/>
                <a:cs typeface="Arial"/>
                <a:sym typeface="Arial"/>
              </a:rPr>
              <a:t>48%</a:t>
            </a:r>
            <a:endParaRPr/>
          </a:p>
        </p:txBody>
      </p:sp>
      <p:sp>
        <p:nvSpPr>
          <p:cNvPr id="218" name="Google Shape;218;p22"/>
          <p:cNvSpPr txBox="1"/>
          <p:nvPr/>
        </p:nvSpPr>
        <p:spPr>
          <a:xfrm>
            <a:off x="6329680" y="2608678"/>
            <a:ext cx="845103" cy="369332"/>
          </a:xfrm>
          <a:prstGeom prst="rect">
            <a:avLst/>
          </a:prstGeom>
          <a:solidFill>
            <a:srgbClr val="FF7C8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+ 16%</a:t>
            </a:r>
            <a:endParaRPr/>
          </a:p>
        </p:txBody>
      </p:sp>
      <p:sp>
        <p:nvSpPr>
          <p:cNvPr id="219" name="Google Shape;219;p22"/>
          <p:cNvSpPr txBox="1"/>
          <p:nvPr/>
        </p:nvSpPr>
        <p:spPr>
          <a:xfrm>
            <a:off x="6329680" y="4787915"/>
            <a:ext cx="787395" cy="369332"/>
          </a:xfrm>
          <a:prstGeom prst="rect">
            <a:avLst/>
          </a:prstGeom>
          <a:solidFill>
            <a:srgbClr val="8CB3E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- 16%</a:t>
            </a:r>
            <a:endParaRPr/>
          </a:p>
        </p:txBody>
      </p:sp>
      <p:sp>
        <p:nvSpPr>
          <p:cNvPr id="220" name="Google Shape;220;p22"/>
          <p:cNvSpPr txBox="1"/>
          <p:nvPr/>
        </p:nvSpPr>
        <p:spPr>
          <a:xfrm>
            <a:off x="58149" y="6286552"/>
            <a:ext cx="1491114"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100">
                <a:solidFill>
                  <a:schemeClr val="dk1"/>
                </a:solidFill>
                <a:latin typeface="Arial"/>
                <a:ea typeface="Arial"/>
                <a:cs typeface="Arial"/>
                <a:sym typeface="Arial"/>
              </a:rPr>
              <a:t>Fuente: GF, 12-2019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ppt_w</p:attrName>
                                        </p:attrNameLst>
                                      </p:cBhvr>
                                      <p:tavLst>
                                        <p:tav fmla="" tm="0">
                                          <p:val>
                                            <p:strVal val="0"/>
                                          </p:val>
                                        </p:tav>
                                        <p:tav fmla="" tm="100000">
                                          <p:val>
                                            <p:strVal val="#ppt_w"/>
                                          </p:val>
                                        </p:tav>
                                      </p:tavLst>
                                    </p:anim>
                                    <p:anim calcmode="lin" valueType="num">
                                      <p:cBhvr additive="base">
                                        <p:cTn dur="500"/>
                                        <p:tgtEl>
                                          <p:spTgt spid="2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ppt_w</p:attrName>
                                        </p:attrNameLst>
                                      </p:cBhvr>
                                      <p:tavLst>
                                        <p:tav fmla="" tm="0">
                                          <p:val>
                                            <p:strVal val="0"/>
                                          </p:val>
                                        </p:tav>
                                        <p:tav fmla="" tm="100000">
                                          <p:val>
                                            <p:strVal val="#ppt_w"/>
                                          </p:val>
                                        </p:tav>
                                      </p:tavLst>
                                    </p:anim>
                                    <p:anim calcmode="lin" valueType="num">
                                      <p:cBhvr additive="base">
                                        <p:cTn dur="500"/>
                                        <p:tgtEl>
                                          <p:spTgt spid="21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ppt_w</p:attrName>
                                        </p:attrNameLst>
                                      </p:cBhvr>
                                      <p:tavLst>
                                        <p:tav fmla="" tm="0">
                                          <p:val>
                                            <p:strVal val="0"/>
                                          </p:val>
                                        </p:tav>
                                        <p:tav fmla="" tm="100000">
                                          <p:val>
                                            <p:strVal val="#ppt_w"/>
                                          </p:val>
                                        </p:tav>
                                      </p:tavLst>
                                    </p:anim>
                                    <p:anim calcmode="lin" valueType="num">
                                      <p:cBhvr additive="base">
                                        <p:cTn dur="500"/>
                                        <p:tgtEl>
                                          <p:spTgt spid="21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ppt_w</p:attrName>
                                        </p:attrNameLst>
                                      </p:cBhvr>
                                      <p:tavLst>
                                        <p:tav fmla="" tm="0">
                                          <p:val>
                                            <p:strVal val="0"/>
                                          </p:val>
                                        </p:tav>
                                        <p:tav fmla="" tm="100000">
                                          <p:val>
                                            <p:strVal val="#ppt_w"/>
                                          </p:val>
                                        </p:tav>
                                      </p:tavLst>
                                    </p:anim>
                                    <p:anim calcmode="lin" valueType="num">
                                      <p:cBhvr additive="base">
                                        <p:cTn dur="500"/>
                                        <p:tgtEl>
                                          <p:spTgt spid="21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ppt_w</p:attrName>
                                        </p:attrNameLst>
                                      </p:cBhvr>
                                      <p:tavLst>
                                        <p:tav fmla="" tm="0">
                                          <p:val>
                                            <p:strVal val="0"/>
                                          </p:val>
                                        </p:tav>
                                        <p:tav fmla="" tm="100000">
                                          <p:val>
                                            <p:strVal val="#ppt_w"/>
                                          </p:val>
                                        </p:tav>
                                      </p:tavLst>
                                    </p:anim>
                                    <p:anim calcmode="lin" valueType="num">
                                      <p:cBhvr additive="base">
                                        <p:cTn dur="500"/>
                                        <p:tgtEl>
                                          <p:spTgt spid="21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ppt_w</p:attrName>
                                        </p:attrNameLst>
                                      </p:cBhvr>
                                      <p:tavLst>
                                        <p:tav fmla="" tm="0">
                                          <p:val>
                                            <p:strVal val="0"/>
                                          </p:val>
                                        </p:tav>
                                        <p:tav fmla="" tm="100000">
                                          <p:val>
                                            <p:strVal val="#ppt_w"/>
                                          </p:val>
                                        </p:tav>
                                      </p:tavLst>
                                    </p:anim>
                                    <p:anim calcmode="lin" valueType="num">
                                      <p:cBhvr additive="base">
                                        <p:cTn dur="500"/>
                                        <p:tgtEl>
                                          <p:spTgt spid="21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ppt_w</p:attrName>
                                        </p:attrNameLst>
                                      </p:cBhvr>
                                      <p:tavLst>
                                        <p:tav fmla="" tm="0">
                                          <p:val>
                                            <p:strVal val="0"/>
                                          </p:val>
                                        </p:tav>
                                        <p:tav fmla="" tm="100000">
                                          <p:val>
                                            <p:strVal val="#ppt_w"/>
                                          </p:val>
                                        </p:tav>
                                      </p:tavLst>
                                    </p:anim>
                                    <p:anim calcmode="lin" valueType="num">
                                      <p:cBhvr additive="base">
                                        <p:cTn dur="500"/>
                                        <p:tgtEl>
                                          <p:spTgt spid="2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226" name="Google Shape;226;p23"/>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4.2. Clase social y lugar de residencia</a:t>
            </a:r>
            <a:endParaRPr/>
          </a:p>
        </p:txBody>
      </p:sp>
      <p:sp>
        <p:nvSpPr>
          <p:cNvPr id="227" name="Google Shape;227;p23"/>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228" name="Google Shape;228;p23"/>
          <p:cNvSpPr txBox="1"/>
          <p:nvPr/>
        </p:nvSpPr>
        <p:spPr>
          <a:xfrm>
            <a:off x="3190003" y="1424807"/>
            <a:ext cx="22813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Media alta/alta = 5%</a:t>
            </a:r>
            <a:endParaRPr/>
          </a:p>
        </p:txBody>
      </p:sp>
      <p:sp>
        <p:nvSpPr>
          <p:cNvPr id="229" name="Google Shape;229;p23"/>
          <p:cNvSpPr txBox="1"/>
          <p:nvPr/>
        </p:nvSpPr>
        <p:spPr>
          <a:xfrm>
            <a:off x="2815701" y="2117184"/>
            <a:ext cx="21531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Media típica = 15%</a:t>
            </a:r>
            <a:endParaRPr/>
          </a:p>
        </p:txBody>
      </p:sp>
      <p:sp>
        <p:nvSpPr>
          <p:cNvPr id="230" name="Google Shape;230;p23"/>
          <p:cNvSpPr txBox="1"/>
          <p:nvPr/>
        </p:nvSpPr>
        <p:spPr>
          <a:xfrm>
            <a:off x="2392481" y="3169935"/>
            <a:ext cx="203773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Media baja = 35%</a:t>
            </a:r>
            <a:endParaRPr/>
          </a:p>
        </p:txBody>
      </p:sp>
      <p:sp>
        <p:nvSpPr>
          <p:cNvPr id="231" name="Google Shape;231;p23"/>
          <p:cNvSpPr txBox="1"/>
          <p:nvPr/>
        </p:nvSpPr>
        <p:spPr>
          <a:xfrm>
            <a:off x="1055342" y="4228004"/>
            <a:ext cx="262764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Baja ascendente = 20%</a:t>
            </a:r>
            <a:endParaRPr/>
          </a:p>
        </p:txBody>
      </p:sp>
      <p:sp>
        <p:nvSpPr>
          <p:cNvPr id="232" name="Google Shape;232;p23"/>
          <p:cNvSpPr txBox="1"/>
          <p:nvPr/>
        </p:nvSpPr>
        <p:spPr>
          <a:xfrm>
            <a:off x="773633" y="5240774"/>
            <a:ext cx="22044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Baja popular = 25%</a:t>
            </a:r>
            <a:endParaRPr/>
          </a:p>
        </p:txBody>
      </p:sp>
      <p:grpSp>
        <p:nvGrpSpPr>
          <p:cNvPr id="233" name="Google Shape;233;p23"/>
          <p:cNvGrpSpPr/>
          <p:nvPr/>
        </p:nvGrpSpPr>
        <p:grpSpPr>
          <a:xfrm>
            <a:off x="2772573" y="1432560"/>
            <a:ext cx="6630583" cy="4489268"/>
            <a:chOff x="0" y="0"/>
            <a:chExt cx="6630583" cy="4489268"/>
          </a:xfrm>
        </p:grpSpPr>
        <p:sp>
          <p:nvSpPr>
            <p:cNvPr id="234" name="Google Shape;234;p23"/>
            <p:cNvSpPr/>
            <p:nvPr/>
          </p:nvSpPr>
          <p:spPr>
            <a:xfrm>
              <a:off x="2959657" y="0"/>
              <a:ext cx="711267" cy="481567"/>
            </a:xfrm>
            <a:prstGeom prst="trapezoid">
              <a:avLst>
                <a:gd fmla="val 73849" name="adj"/>
              </a:avLst>
            </a:prstGeom>
            <a:solidFill>
              <a:srgbClr val="FF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txBox="1"/>
            <p:nvPr/>
          </p:nvSpPr>
          <p:spPr>
            <a:xfrm>
              <a:off x="2959657" y="0"/>
              <a:ext cx="711267" cy="481567"/>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3000"/>
                <a:buFont typeface="Arial"/>
                <a:buNone/>
              </a:pPr>
              <a:r>
                <a:t/>
              </a:r>
              <a:endParaRPr sz="3000">
                <a:solidFill>
                  <a:srgbClr val="FF0000"/>
                </a:solidFill>
                <a:latin typeface="Arial"/>
                <a:ea typeface="Arial"/>
                <a:cs typeface="Arial"/>
                <a:sym typeface="Arial"/>
              </a:endParaRPr>
            </a:p>
          </p:txBody>
        </p:sp>
        <p:sp>
          <p:nvSpPr>
            <p:cNvPr id="236" name="Google Shape;236;p23"/>
            <p:cNvSpPr/>
            <p:nvPr/>
          </p:nvSpPr>
          <p:spPr>
            <a:xfrm>
              <a:off x="2369426" y="481567"/>
              <a:ext cx="1891730" cy="799238"/>
            </a:xfrm>
            <a:prstGeom prst="trapezoid">
              <a:avLst>
                <a:gd fmla="val 73849" name="adj"/>
              </a:avLst>
            </a:prstGeom>
            <a:solidFill>
              <a:srgbClr val="FF7C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txBox="1"/>
            <p:nvPr/>
          </p:nvSpPr>
          <p:spPr>
            <a:xfrm>
              <a:off x="2700479" y="481567"/>
              <a:ext cx="1229624" cy="799238"/>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chemeClr val="dk1"/>
                </a:buClr>
                <a:buSzPts val="5000"/>
                <a:buFont typeface="Arial"/>
                <a:buNone/>
              </a:pPr>
              <a:r>
                <a:t/>
              </a:r>
              <a:endParaRPr sz="5000">
                <a:solidFill>
                  <a:schemeClr val="lt1"/>
                </a:solidFill>
                <a:latin typeface="Arial"/>
                <a:ea typeface="Arial"/>
                <a:cs typeface="Arial"/>
                <a:sym typeface="Arial"/>
              </a:endParaRPr>
            </a:p>
          </p:txBody>
        </p:sp>
        <p:sp>
          <p:nvSpPr>
            <p:cNvPr id="238" name="Google Shape;238;p23"/>
            <p:cNvSpPr/>
            <p:nvPr/>
          </p:nvSpPr>
          <p:spPr>
            <a:xfrm>
              <a:off x="1426487" y="1280805"/>
              <a:ext cx="3777607" cy="1276842"/>
            </a:xfrm>
            <a:prstGeom prst="trapezoid">
              <a:avLst>
                <a:gd fmla="val 73849" name="adj"/>
              </a:avLst>
            </a:prstGeom>
            <a:solidFill>
              <a:srgbClr val="FFFF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txBox="1"/>
            <p:nvPr/>
          </p:nvSpPr>
          <p:spPr>
            <a:xfrm>
              <a:off x="2087569" y="1280805"/>
              <a:ext cx="2455444" cy="1276842"/>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sp>
          <p:nvSpPr>
            <p:cNvPr id="240" name="Google Shape;240;p23"/>
            <p:cNvSpPr/>
            <p:nvPr/>
          </p:nvSpPr>
          <p:spPr>
            <a:xfrm>
              <a:off x="760225" y="2557647"/>
              <a:ext cx="5110131" cy="902191"/>
            </a:xfrm>
            <a:prstGeom prst="trapezoid">
              <a:avLst>
                <a:gd fmla="val 73849" name="adj"/>
              </a:avLst>
            </a:prstGeom>
            <a:solidFill>
              <a:srgbClr val="93B3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nvSpPr>
          <p:spPr>
            <a:xfrm>
              <a:off x="1654498" y="2557647"/>
              <a:ext cx="3321585" cy="902191"/>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5700"/>
                <a:buFont typeface="Arial"/>
                <a:buNone/>
              </a:pPr>
              <a:r>
                <a:t/>
              </a:r>
              <a:endParaRPr sz="5700">
                <a:solidFill>
                  <a:schemeClr val="lt1"/>
                </a:solidFill>
                <a:latin typeface="Arial"/>
                <a:ea typeface="Arial"/>
                <a:cs typeface="Arial"/>
                <a:sym typeface="Arial"/>
              </a:endParaRPr>
            </a:p>
          </p:txBody>
        </p:sp>
        <p:sp>
          <p:nvSpPr>
            <p:cNvPr id="242" name="Google Shape;242;p23"/>
            <p:cNvSpPr/>
            <p:nvPr/>
          </p:nvSpPr>
          <p:spPr>
            <a:xfrm>
              <a:off x="0" y="3459839"/>
              <a:ext cx="6630583" cy="1029429"/>
            </a:xfrm>
            <a:prstGeom prst="trapezoid">
              <a:avLst>
                <a:gd fmla="val 73849" name="adj"/>
              </a:avLst>
            </a:pr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txBox="1"/>
            <p:nvPr/>
          </p:nvSpPr>
          <p:spPr>
            <a:xfrm>
              <a:off x="1160352" y="3459839"/>
              <a:ext cx="4309878" cy="1029429"/>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grpSp>
      <p:cxnSp>
        <p:nvCxnSpPr>
          <p:cNvPr id="244" name="Google Shape;244;p23"/>
          <p:cNvCxnSpPr/>
          <p:nvPr/>
        </p:nvCxnSpPr>
        <p:spPr>
          <a:xfrm>
            <a:off x="6087864" y="1240971"/>
            <a:ext cx="8136" cy="5289543"/>
          </a:xfrm>
          <a:prstGeom prst="straightConnector1">
            <a:avLst/>
          </a:prstGeom>
          <a:noFill/>
          <a:ln cap="flat" cmpd="sng" w="9525">
            <a:solidFill>
              <a:schemeClr val="dk1"/>
            </a:solidFill>
            <a:prstDash val="solid"/>
            <a:miter lim="800000"/>
            <a:headEnd len="sm" w="sm" type="none"/>
            <a:tailEnd len="sm" w="sm" type="none"/>
          </a:ln>
        </p:spPr>
      </p:cxnSp>
      <p:sp>
        <p:nvSpPr>
          <p:cNvPr id="245" name="Google Shape;245;p23"/>
          <p:cNvSpPr txBox="1"/>
          <p:nvPr/>
        </p:nvSpPr>
        <p:spPr>
          <a:xfrm>
            <a:off x="4247985" y="6041505"/>
            <a:ext cx="12234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Occidente</a:t>
            </a:r>
            <a:endParaRPr/>
          </a:p>
        </p:txBody>
      </p:sp>
      <p:sp>
        <p:nvSpPr>
          <p:cNvPr id="246" name="Google Shape;246;p23"/>
          <p:cNvSpPr txBox="1"/>
          <p:nvPr/>
        </p:nvSpPr>
        <p:spPr>
          <a:xfrm>
            <a:off x="6712467" y="6041505"/>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Oriente</a:t>
            </a:r>
            <a:endParaRPr/>
          </a:p>
        </p:txBody>
      </p:sp>
      <p:sp>
        <p:nvSpPr>
          <p:cNvPr id="247" name="Google Shape;247;p23"/>
          <p:cNvSpPr/>
          <p:nvPr/>
        </p:nvSpPr>
        <p:spPr>
          <a:xfrm>
            <a:off x="3881120" y="4371485"/>
            <a:ext cx="2831347" cy="1464668"/>
          </a:xfrm>
          <a:prstGeom prst="ellipse">
            <a:avLst/>
          </a:prstGeom>
          <a:solidFill>
            <a:srgbClr val="00B0F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23"/>
          <p:cNvSpPr txBox="1"/>
          <p:nvPr/>
        </p:nvSpPr>
        <p:spPr>
          <a:xfrm>
            <a:off x="4762303" y="4802462"/>
            <a:ext cx="912495" cy="467360"/>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2400">
                <a:solidFill>
                  <a:srgbClr val="000000"/>
                </a:solidFill>
                <a:latin typeface="Arial"/>
                <a:ea typeface="Arial"/>
                <a:cs typeface="Arial"/>
                <a:sym typeface="Arial"/>
              </a:rPr>
              <a:t>Evo</a:t>
            </a:r>
            <a:endParaRPr sz="2000">
              <a:solidFill>
                <a:srgbClr val="000000"/>
              </a:solidFill>
              <a:latin typeface="Arial"/>
              <a:ea typeface="Arial"/>
              <a:cs typeface="Arial"/>
              <a:sym typeface="Arial"/>
            </a:endParaRPr>
          </a:p>
        </p:txBody>
      </p:sp>
      <p:sp>
        <p:nvSpPr>
          <p:cNvPr id="249" name="Google Shape;249;p23"/>
          <p:cNvSpPr/>
          <p:nvPr/>
        </p:nvSpPr>
        <p:spPr>
          <a:xfrm>
            <a:off x="5001333" y="2212345"/>
            <a:ext cx="1850568" cy="1538918"/>
          </a:xfrm>
          <a:prstGeom prst="ellipse">
            <a:avLst/>
          </a:prstGeom>
          <a:solidFill>
            <a:srgbClr val="FF00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23"/>
          <p:cNvSpPr txBox="1"/>
          <p:nvPr/>
        </p:nvSpPr>
        <p:spPr>
          <a:xfrm>
            <a:off x="5516663" y="2784340"/>
            <a:ext cx="912495" cy="467360"/>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2000">
                <a:solidFill>
                  <a:srgbClr val="000000"/>
                </a:solidFill>
                <a:latin typeface="Arial"/>
                <a:ea typeface="Arial"/>
                <a:cs typeface="Arial"/>
                <a:sym typeface="Arial"/>
              </a:rPr>
              <a:t>Mesa</a:t>
            </a:r>
            <a:endParaRPr sz="1800">
              <a:solidFill>
                <a:srgbClr val="000000"/>
              </a:solidFill>
              <a:latin typeface="Arial"/>
              <a:ea typeface="Arial"/>
              <a:cs typeface="Arial"/>
              <a:sym typeface="Arial"/>
            </a:endParaRPr>
          </a:p>
        </p:txBody>
      </p:sp>
      <p:sp>
        <p:nvSpPr>
          <p:cNvPr id="251" name="Google Shape;251;p23"/>
          <p:cNvSpPr/>
          <p:nvPr/>
        </p:nvSpPr>
        <p:spPr>
          <a:xfrm>
            <a:off x="6904330" y="3588281"/>
            <a:ext cx="605790" cy="727368"/>
          </a:xfrm>
          <a:prstGeom prst="ellipse">
            <a:avLst/>
          </a:prstGeom>
          <a:solidFill>
            <a:srgbClr val="974806">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23"/>
          <p:cNvSpPr txBox="1"/>
          <p:nvPr/>
        </p:nvSpPr>
        <p:spPr>
          <a:xfrm>
            <a:off x="6741255" y="3783555"/>
            <a:ext cx="912495" cy="467360"/>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2000">
                <a:solidFill>
                  <a:srgbClr val="000000"/>
                </a:solidFill>
                <a:latin typeface="Arial"/>
                <a:ea typeface="Arial"/>
                <a:cs typeface="Arial"/>
                <a:sym typeface="Arial"/>
              </a:rPr>
              <a:t>Ortiz</a:t>
            </a:r>
            <a:endParaRPr sz="1800">
              <a:solidFill>
                <a:srgbClr val="000000"/>
              </a:solidFill>
              <a:latin typeface="Arial"/>
              <a:ea typeface="Arial"/>
              <a:cs typeface="Arial"/>
              <a:sym typeface="Arial"/>
            </a:endParaRPr>
          </a:p>
        </p:txBody>
      </p:sp>
      <p:sp>
        <p:nvSpPr>
          <p:cNvPr id="253" name="Google Shape;253;p23"/>
          <p:cNvSpPr/>
          <p:nvPr/>
        </p:nvSpPr>
        <p:spPr>
          <a:xfrm>
            <a:off x="3522921" y="4951052"/>
            <a:ext cx="318770" cy="318770"/>
          </a:xfrm>
          <a:prstGeom prst="ellipse">
            <a:avLst/>
          </a:prstGeom>
          <a:solidFill>
            <a:srgbClr val="632423">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23"/>
          <p:cNvSpPr/>
          <p:nvPr/>
        </p:nvSpPr>
        <p:spPr>
          <a:xfrm>
            <a:off x="4435948" y="3677854"/>
            <a:ext cx="318770" cy="318770"/>
          </a:xfrm>
          <a:prstGeom prst="ellipse">
            <a:avLst/>
          </a:prstGeom>
          <a:solidFill>
            <a:srgbClr val="632423">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23"/>
          <p:cNvSpPr/>
          <p:nvPr/>
        </p:nvSpPr>
        <p:spPr>
          <a:xfrm>
            <a:off x="6553082" y="3795991"/>
            <a:ext cx="318770" cy="318770"/>
          </a:xfrm>
          <a:prstGeom prst="ellipse">
            <a:avLst/>
          </a:prstGeom>
          <a:solidFill>
            <a:srgbClr val="632423">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23"/>
          <p:cNvSpPr/>
          <p:nvPr/>
        </p:nvSpPr>
        <p:spPr>
          <a:xfrm>
            <a:off x="5086716" y="3853994"/>
            <a:ext cx="1161684" cy="520093"/>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23"/>
          <p:cNvSpPr/>
          <p:nvPr/>
        </p:nvSpPr>
        <p:spPr>
          <a:xfrm>
            <a:off x="6904330" y="3853994"/>
            <a:ext cx="809285" cy="1264744"/>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23"/>
          <p:cNvSpPr/>
          <p:nvPr/>
        </p:nvSpPr>
        <p:spPr>
          <a:xfrm>
            <a:off x="5594192" y="1712782"/>
            <a:ext cx="958890" cy="814834"/>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23"/>
          <p:cNvSpPr txBox="1"/>
          <p:nvPr/>
        </p:nvSpPr>
        <p:spPr>
          <a:xfrm>
            <a:off x="205740" y="6280032"/>
            <a:ext cx="1728358"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100">
                <a:solidFill>
                  <a:schemeClr val="dk1"/>
                </a:solidFill>
                <a:latin typeface="Arial"/>
                <a:ea typeface="Arial"/>
                <a:cs typeface="Arial"/>
                <a:sym typeface="Arial"/>
              </a:rPr>
              <a:t>Fuente: Estudio 12-2019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ppt_w</p:attrName>
                                        </p:attrNameLst>
                                      </p:cBhvr>
                                      <p:tavLst>
                                        <p:tav fmla="" tm="0">
                                          <p:val>
                                            <p:strVal val="0"/>
                                          </p:val>
                                        </p:tav>
                                        <p:tav fmla="" tm="100000">
                                          <p:val>
                                            <p:strVal val="#ppt_w"/>
                                          </p:val>
                                        </p:tav>
                                      </p:tavLst>
                                    </p:anim>
                                    <p:anim calcmode="lin" valueType="num">
                                      <p:cBhvr additive="base">
                                        <p:cTn dur="500"/>
                                        <p:tgtEl>
                                          <p:spTgt spid="22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ppt_w</p:attrName>
                                        </p:attrNameLst>
                                      </p:cBhvr>
                                      <p:tavLst>
                                        <p:tav fmla="" tm="0">
                                          <p:val>
                                            <p:strVal val="0"/>
                                          </p:val>
                                        </p:tav>
                                        <p:tav fmla="" tm="100000">
                                          <p:val>
                                            <p:strVal val="#ppt_w"/>
                                          </p:val>
                                        </p:tav>
                                      </p:tavLst>
                                    </p:anim>
                                    <p:anim calcmode="lin" valueType="num">
                                      <p:cBhvr additive="base">
                                        <p:cTn dur="500"/>
                                        <p:tgtEl>
                                          <p:spTgt spid="2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ppt_w</p:attrName>
                                        </p:attrNameLst>
                                      </p:cBhvr>
                                      <p:tavLst>
                                        <p:tav fmla="" tm="0">
                                          <p:val>
                                            <p:strVal val="0"/>
                                          </p:val>
                                        </p:tav>
                                        <p:tav fmla="" tm="100000">
                                          <p:val>
                                            <p:strVal val="#ppt_w"/>
                                          </p:val>
                                        </p:tav>
                                      </p:tavLst>
                                    </p:anim>
                                    <p:anim calcmode="lin" valueType="num">
                                      <p:cBhvr additive="base">
                                        <p:cTn dur="500"/>
                                        <p:tgtEl>
                                          <p:spTgt spid="23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ppt_w</p:attrName>
                                        </p:attrNameLst>
                                      </p:cBhvr>
                                      <p:tavLst>
                                        <p:tav fmla="" tm="0">
                                          <p:val>
                                            <p:strVal val="0"/>
                                          </p:val>
                                        </p:tav>
                                        <p:tav fmla="" tm="100000">
                                          <p:val>
                                            <p:strVal val="#ppt_w"/>
                                          </p:val>
                                        </p:tav>
                                      </p:tavLst>
                                    </p:anim>
                                    <p:anim calcmode="lin" valueType="num">
                                      <p:cBhvr additive="base">
                                        <p:cTn dur="500"/>
                                        <p:tgtEl>
                                          <p:spTgt spid="2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ppt_w</p:attrName>
                                        </p:attrNameLst>
                                      </p:cBhvr>
                                      <p:tavLst>
                                        <p:tav fmla="" tm="0">
                                          <p:val>
                                            <p:strVal val="0"/>
                                          </p:val>
                                        </p:tav>
                                        <p:tav fmla="" tm="100000">
                                          <p:val>
                                            <p:strVal val="#ppt_w"/>
                                          </p:val>
                                        </p:tav>
                                      </p:tavLst>
                                    </p:anim>
                                    <p:anim calcmode="lin" valueType="num">
                                      <p:cBhvr additive="base">
                                        <p:cTn dur="500"/>
                                        <p:tgtEl>
                                          <p:spTgt spid="2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ppt_w</p:attrName>
                                        </p:attrNameLst>
                                      </p:cBhvr>
                                      <p:tavLst>
                                        <p:tav fmla="" tm="0">
                                          <p:val>
                                            <p:strVal val="0"/>
                                          </p:val>
                                        </p:tav>
                                        <p:tav fmla="" tm="100000">
                                          <p:val>
                                            <p:strVal val="#ppt_w"/>
                                          </p:val>
                                        </p:tav>
                                      </p:tavLst>
                                    </p:anim>
                                    <p:anim calcmode="lin" valueType="num">
                                      <p:cBhvr additive="base">
                                        <p:cTn dur="500"/>
                                        <p:tgtEl>
                                          <p:spTgt spid="2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ppt_w</p:attrName>
                                        </p:attrNameLst>
                                      </p:cBhvr>
                                      <p:tavLst>
                                        <p:tav fmla="" tm="0">
                                          <p:val>
                                            <p:strVal val="0"/>
                                          </p:val>
                                        </p:tav>
                                        <p:tav fmla="" tm="100000">
                                          <p:val>
                                            <p:strVal val="#ppt_w"/>
                                          </p:val>
                                        </p:tav>
                                      </p:tavLst>
                                    </p:anim>
                                    <p:anim calcmode="lin" valueType="num">
                                      <p:cBhvr additive="base">
                                        <p:cTn dur="500"/>
                                        <p:tgtEl>
                                          <p:spTgt spid="2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ppt_w</p:attrName>
                                        </p:attrNameLst>
                                      </p:cBhvr>
                                      <p:tavLst>
                                        <p:tav fmla="" tm="0">
                                          <p:val>
                                            <p:strVal val="0"/>
                                          </p:val>
                                        </p:tav>
                                        <p:tav fmla="" tm="100000">
                                          <p:val>
                                            <p:strVal val="#ppt_w"/>
                                          </p:val>
                                        </p:tav>
                                      </p:tavLst>
                                    </p:anim>
                                    <p:anim calcmode="lin" valueType="num">
                                      <p:cBhvr additive="base">
                                        <p:cTn dur="500"/>
                                        <p:tgtEl>
                                          <p:spTgt spid="24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ppt_w</p:attrName>
                                        </p:attrNameLst>
                                      </p:cBhvr>
                                      <p:tavLst>
                                        <p:tav fmla="" tm="0">
                                          <p:val>
                                            <p:strVal val="0"/>
                                          </p:val>
                                        </p:tav>
                                        <p:tav fmla="" tm="100000">
                                          <p:val>
                                            <p:strVal val="#ppt_w"/>
                                          </p:val>
                                        </p:tav>
                                      </p:tavLst>
                                    </p:anim>
                                    <p:anim calcmode="lin" valueType="num">
                                      <p:cBhvr additive="base">
                                        <p:cTn dur="500"/>
                                        <p:tgtEl>
                                          <p:spTgt spid="25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ppt_w</p:attrName>
                                        </p:attrNameLst>
                                      </p:cBhvr>
                                      <p:tavLst>
                                        <p:tav fmla="" tm="0">
                                          <p:val>
                                            <p:strVal val="0"/>
                                          </p:val>
                                        </p:tav>
                                        <p:tav fmla="" tm="100000">
                                          <p:val>
                                            <p:strVal val="#ppt_w"/>
                                          </p:val>
                                        </p:tav>
                                      </p:tavLst>
                                    </p:anim>
                                    <p:anim calcmode="lin" valueType="num">
                                      <p:cBhvr additive="base">
                                        <p:cTn dur="500"/>
                                        <p:tgtEl>
                                          <p:spTgt spid="24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ppt_w</p:attrName>
                                        </p:attrNameLst>
                                      </p:cBhvr>
                                      <p:tavLst>
                                        <p:tav fmla="" tm="0">
                                          <p:val>
                                            <p:strVal val="0"/>
                                          </p:val>
                                        </p:tav>
                                        <p:tav fmla="" tm="100000">
                                          <p:val>
                                            <p:strVal val="#ppt_w"/>
                                          </p:val>
                                        </p:tav>
                                      </p:tavLst>
                                    </p:anim>
                                    <p:anim calcmode="lin" valueType="num">
                                      <p:cBhvr additive="base">
                                        <p:cTn dur="500"/>
                                        <p:tgtEl>
                                          <p:spTgt spid="25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ppt_w</p:attrName>
                                        </p:attrNameLst>
                                      </p:cBhvr>
                                      <p:tavLst>
                                        <p:tav fmla="" tm="0">
                                          <p:val>
                                            <p:strVal val="0"/>
                                          </p:val>
                                        </p:tav>
                                        <p:tav fmla="" tm="100000">
                                          <p:val>
                                            <p:strVal val="#ppt_w"/>
                                          </p:val>
                                        </p:tav>
                                      </p:tavLst>
                                    </p:anim>
                                    <p:anim calcmode="lin" valueType="num">
                                      <p:cBhvr additive="base">
                                        <p:cTn dur="500"/>
                                        <p:tgtEl>
                                          <p:spTgt spid="25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ppt_w</p:attrName>
                                        </p:attrNameLst>
                                      </p:cBhvr>
                                      <p:tavLst>
                                        <p:tav fmla="" tm="0">
                                          <p:val>
                                            <p:strVal val="0"/>
                                          </p:val>
                                        </p:tav>
                                        <p:tav fmla="" tm="100000">
                                          <p:val>
                                            <p:strVal val="#ppt_w"/>
                                          </p:val>
                                        </p:tav>
                                      </p:tavLst>
                                    </p:anim>
                                    <p:anim calcmode="lin" valueType="num">
                                      <p:cBhvr additive="base">
                                        <p:cTn dur="500"/>
                                        <p:tgtEl>
                                          <p:spTgt spid="25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ppt_w</p:attrName>
                                        </p:attrNameLst>
                                      </p:cBhvr>
                                      <p:tavLst>
                                        <p:tav fmla="" tm="0">
                                          <p:val>
                                            <p:strVal val="0"/>
                                          </p:val>
                                        </p:tav>
                                        <p:tav fmla="" tm="100000">
                                          <p:val>
                                            <p:strVal val="#ppt_w"/>
                                          </p:val>
                                        </p:tav>
                                      </p:tavLst>
                                    </p:anim>
                                    <p:anim calcmode="lin" valueType="num">
                                      <p:cBhvr additive="base">
                                        <p:cTn dur="500"/>
                                        <p:tgtEl>
                                          <p:spTgt spid="25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ppt_w</p:attrName>
                                        </p:attrNameLst>
                                      </p:cBhvr>
                                      <p:tavLst>
                                        <p:tav fmla="" tm="0">
                                          <p:val>
                                            <p:strVal val="0"/>
                                          </p:val>
                                        </p:tav>
                                        <p:tav fmla="" tm="100000">
                                          <p:val>
                                            <p:strVal val="#ppt_w"/>
                                          </p:val>
                                        </p:tav>
                                      </p:tavLst>
                                    </p:anim>
                                    <p:anim calcmode="lin" valueType="num">
                                      <p:cBhvr additive="base">
                                        <p:cTn dur="500"/>
                                        <p:tgtEl>
                                          <p:spTgt spid="25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ppt_w</p:attrName>
                                        </p:attrNameLst>
                                      </p:cBhvr>
                                      <p:tavLst>
                                        <p:tav fmla="" tm="0">
                                          <p:val>
                                            <p:strVal val="0"/>
                                          </p:val>
                                        </p:tav>
                                        <p:tav fmla="" tm="100000">
                                          <p:val>
                                            <p:strVal val="#ppt_w"/>
                                          </p:val>
                                        </p:tav>
                                      </p:tavLst>
                                    </p:anim>
                                    <p:anim calcmode="lin" valueType="num">
                                      <p:cBhvr additive="base">
                                        <p:cTn dur="500"/>
                                        <p:tgtEl>
                                          <p:spTgt spid="2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ppt_w</p:attrName>
                                        </p:attrNameLst>
                                      </p:cBhvr>
                                      <p:tavLst>
                                        <p:tav fmla="" tm="0">
                                          <p:val>
                                            <p:strVal val="0"/>
                                          </p:val>
                                        </p:tav>
                                        <p:tav fmla="" tm="100000">
                                          <p:val>
                                            <p:strVal val="#ppt_w"/>
                                          </p:val>
                                        </p:tav>
                                      </p:tavLst>
                                    </p:anim>
                                    <p:anim calcmode="lin" valueType="num">
                                      <p:cBhvr additive="base">
                                        <p:cTn dur="500"/>
                                        <p:tgtEl>
                                          <p:spTgt spid="25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4"/>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265" name="Google Shape;265;p24"/>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4.2. Clase social y lugar de residencia</a:t>
            </a:r>
            <a:endParaRPr/>
          </a:p>
        </p:txBody>
      </p:sp>
      <p:sp>
        <p:nvSpPr>
          <p:cNvPr id="266" name="Google Shape;266;p24"/>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graphicFrame>
        <p:nvGraphicFramePr>
          <p:cNvPr id="267" name="Google Shape;267;p24"/>
          <p:cNvGraphicFramePr/>
          <p:nvPr/>
        </p:nvGraphicFramePr>
        <p:xfrm>
          <a:off x="2770632" y="1984030"/>
          <a:ext cx="3000000" cy="3000000"/>
        </p:xfrm>
        <a:graphic>
          <a:graphicData uri="http://schemas.openxmlformats.org/drawingml/2006/table">
            <a:tbl>
              <a:tblPr bandRow="1">
                <a:noFill/>
                <a:tableStyleId>{A5B29B71-0C0D-4977-906E-8D0255E3D266}</a:tableStyleId>
              </a:tblPr>
              <a:tblGrid>
                <a:gridCol w="4259900"/>
                <a:gridCol w="2634675"/>
              </a:tblGrid>
              <a:tr h="1295475">
                <a:tc>
                  <a:txBody>
                    <a:bodyPr>
                      <a:noAutofit/>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95475">
                <a:tc>
                  <a:txBody>
                    <a:bodyPr>
                      <a:noAutofit/>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95475">
                <a:tc>
                  <a:txBody>
                    <a:bodyPr>
                      <a:noAutofit/>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35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8" name="Google Shape;268;p24"/>
          <p:cNvSpPr txBox="1"/>
          <p:nvPr/>
        </p:nvSpPr>
        <p:spPr>
          <a:xfrm>
            <a:off x="1495741" y="2532888"/>
            <a:ext cx="98296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000">
                <a:solidFill>
                  <a:schemeClr val="dk1"/>
                </a:solidFill>
                <a:latin typeface="Arial"/>
                <a:ea typeface="Arial"/>
                <a:cs typeface="Arial"/>
                <a:sym typeface="Arial"/>
              </a:rPr>
              <a:t>La Paz</a:t>
            </a:r>
            <a:endParaRPr/>
          </a:p>
        </p:txBody>
      </p:sp>
      <p:sp>
        <p:nvSpPr>
          <p:cNvPr id="269" name="Google Shape;269;p24"/>
          <p:cNvSpPr txBox="1"/>
          <p:nvPr/>
        </p:nvSpPr>
        <p:spPr>
          <a:xfrm>
            <a:off x="841716" y="3874376"/>
            <a:ext cx="171072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000">
                <a:solidFill>
                  <a:schemeClr val="dk1"/>
                </a:solidFill>
                <a:latin typeface="Arial"/>
                <a:ea typeface="Arial"/>
                <a:cs typeface="Arial"/>
                <a:sym typeface="Arial"/>
              </a:rPr>
              <a:t>Cochabamba</a:t>
            </a:r>
            <a:endParaRPr/>
          </a:p>
        </p:txBody>
      </p:sp>
      <p:sp>
        <p:nvSpPr>
          <p:cNvPr id="270" name="Google Shape;270;p24"/>
          <p:cNvSpPr txBox="1"/>
          <p:nvPr/>
        </p:nvSpPr>
        <p:spPr>
          <a:xfrm>
            <a:off x="1059724" y="5221437"/>
            <a:ext cx="146706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000">
                <a:solidFill>
                  <a:schemeClr val="dk1"/>
                </a:solidFill>
                <a:latin typeface="Arial"/>
                <a:ea typeface="Arial"/>
                <a:cs typeface="Arial"/>
                <a:sym typeface="Arial"/>
              </a:rPr>
              <a:t>Santa Cruz</a:t>
            </a:r>
            <a:endParaRPr/>
          </a:p>
        </p:txBody>
      </p:sp>
      <p:sp>
        <p:nvSpPr>
          <p:cNvPr id="271" name="Google Shape;271;p24"/>
          <p:cNvSpPr txBox="1"/>
          <p:nvPr/>
        </p:nvSpPr>
        <p:spPr>
          <a:xfrm>
            <a:off x="4330700" y="1343598"/>
            <a:ext cx="125547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000">
                <a:solidFill>
                  <a:schemeClr val="dk1"/>
                </a:solidFill>
                <a:latin typeface="Arial"/>
                <a:ea typeface="Arial"/>
                <a:cs typeface="Arial"/>
                <a:sym typeface="Arial"/>
              </a:rPr>
              <a:t>Capitales</a:t>
            </a:r>
            <a:endParaRPr/>
          </a:p>
        </p:txBody>
      </p:sp>
      <p:sp>
        <p:nvSpPr>
          <p:cNvPr id="272" name="Google Shape;272;p24"/>
          <p:cNvSpPr txBox="1"/>
          <p:nvPr/>
        </p:nvSpPr>
        <p:spPr>
          <a:xfrm>
            <a:off x="7659116" y="1155983"/>
            <a:ext cx="151035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000">
                <a:solidFill>
                  <a:schemeClr val="dk1"/>
                </a:solidFill>
                <a:latin typeface="Arial"/>
                <a:ea typeface="Arial"/>
                <a:cs typeface="Arial"/>
                <a:sym typeface="Arial"/>
              </a:rPr>
              <a:t>Ciudades</a:t>
            </a:r>
            <a:endParaRPr/>
          </a:p>
          <a:p>
            <a:pPr indent="0" lvl="0" marL="0" marR="0" rtl="0" algn="ctr">
              <a:spcBef>
                <a:spcPts val="0"/>
              </a:spcBef>
              <a:spcAft>
                <a:spcPts val="0"/>
              </a:spcAft>
              <a:buNone/>
            </a:pPr>
            <a:r>
              <a:rPr lang="es-MX" sz="2000">
                <a:solidFill>
                  <a:schemeClr val="dk1"/>
                </a:solidFill>
                <a:latin typeface="Arial"/>
                <a:ea typeface="Arial"/>
                <a:cs typeface="Arial"/>
                <a:sym typeface="Arial"/>
              </a:rPr>
              <a:t>intermedias</a:t>
            </a:r>
            <a:endParaRPr/>
          </a:p>
        </p:txBody>
      </p:sp>
      <p:sp>
        <p:nvSpPr>
          <p:cNvPr id="273" name="Google Shape;273;p24"/>
          <p:cNvSpPr/>
          <p:nvPr/>
        </p:nvSpPr>
        <p:spPr>
          <a:xfrm>
            <a:off x="5984240" y="2011609"/>
            <a:ext cx="2831347" cy="2459807"/>
          </a:xfrm>
          <a:prstGeom prst="ellipse">
            <a:avLst/>
          </a:prstGeom>
          <a:solidFill>
            <a:srgbClr val="00B0F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24"/>
          <p:cNvSpPr/>
          <p:nvPr/>
        </p:nvSpPr>
        <p:spPr>
          <a:xfrm>
            <a:off x="3328417" y="2510771"/>
            <a:ext cx="1316736" cy="2459807"/>
          </a:xfrm>
          <a:prstGeom prst="ellipse">
            <a:avLst/>
          </a:prstGeom>
          <a:solidFill>
            <a:srgbClr val="FF00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24"/>
          <p:cNvSpPr/>
          <p:nvPr/>
        </p:nvSpPr>
        <p:spPr>
          <a:xfrm>
            <a:off x="5011801" y="4787034"/>
            <a:ext cx="605790" cy="727368"/>
          </a:xfrm>
          <a:prstGeom prst="ellipse">
            <a:avLst/>
          </a:prstGeom>
          <a:solidFill>
            <a:srgbClr val="974806">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24"/>
          <p:cNvSpPr/>
          <p:nvPr/>
        </p:nvSpPr>
        <p:spPr>
          <a:xfrm>
            <a:off x="5586172" y="4110941"/>
            <a:ext cx="1161684" cy="1118823"/>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24"/>
          <p:cNvSpPr/>
          <p:nvPr/>
        </p:nvSpPr>
        <p:spPr>
          <a:xfrm>
            <a:off x="7922570" y="4662025"/>
            <a:ext cx="1161684" cy="1118823"/>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24"/>
          <p:cNvSpPr txBox="1"/>
          <p:nvPr/>
        </p:nvSpPr>
        <p:spPr>
          <a:xfrm>
            <a:off x="6954117" y="2949124"/>
            <a:ext cx="80342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800">
                <a:solidFill>
                  <a:schemeClr val="dk1"/>
                </a:solidFill>
                <a:latin typeface="Arial"/>
                <a:ea typeface="Arial"/>
                <a:cs typeface="Arial"/>
                <a:sym typeface="Arial"/>
              </a:rPr>
              <a:t>Evo</a:t>
            </a:r>
            <a:endParaRPr/>
          </a:p>
        </p:txBody>
      </p:sp>
      <p:sp>
        <p:nvSpPr>
          <p:cNvPr id="279" name="Google Shape;279;p24"/>
          <p:cNvSpPr txBox="1"/>
          <p:nvPr/>
        </p:nvSpPr>
        <p:spPr>
          <a:xfrm>
            <a:off x="3444716" y="3556562"/>
            <a:ext cx="106471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800">
                <a:solidFill>
                  <a:schemeClr val="dk1"/>
                </a:solidFill>
                <a:latin typeface="Arial"/>
                <a:ea typeface="Arial"/>
                <a:cs typeface="Arial"/>
                <a:sym typeface="Arial"/>
              </a:rPr>
              <a:t>Mesa</a:t>
            </a:r>
            <a:endParaRPr/>
          </a:p>
        </p:txBody>
      </p:sp>
      <p:sp>
        <p:nvSpPr>
          <p:cNvPr id="280" name="Google Shape;280;p24"/>
          <p:cNvSpPr txBox="1"/>
          <p:nvPr/>
        </p:nvSpPr>
        <p:spPr>
          <a:xfrm>
            <a:off x="4948576" y="4941114"/>
            <a:ext cx="72487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000">
                <a:solidFill>
                  <a:schemeClr val="dk1"/>
                </a:solidFill>
                <a:latin typeface="Arial"/>
                <a:ea typeface="Arial"/>
                <a:cs typeface="Arial"/>
                <a:sym typeface="Arial"/>
              </a:rPr>
              <a:t>Ortiz</a:t>
            </a:r>
            <a:endParaRPr/>
          </a:p>
        </p:txBody>
      </p:sp>
      <p:sp>
        <p:nvSpPr>
          <p:cNvPr id="281" name="Google Shape;281;p24"/>
          <p:cNvSpPr txBox="1"/>
          <p:nvPr/>
        </p:nvSpPr>
        <p:spPr>
          <a:xfrm>
            <a:off x="205740" y="6280032"/>
            <a:ext cx="1728358"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100">
                <a:solidFill>
                  <a:schemeClr val="dk1"/>
                </a:solidFill>
                <a:latin typeface="Arial"/>
                <a:ea typeface="Arial"/>
                <a:cs typeface="Arial"/>
                <a:sym typeface="Arial"/>
              </a:rPr>
              <a:t>Fuente: Estudio 12-2019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ppt_w</p:attrName>
                                        </p:attrNameLst>
                                      </p:cBhvr>
                                      <p:tavLst>
                                        <p:tav fmla="" tm="0">
                                          <p:val>
                                            <p:strVal val="0"/>
                                          </p:val>
                                        </p:tav>
                                        <p:tav fmla="" tm="100000">
                                          <p:val>
                                            <p:strVal val="#ppt_w"/>
                                          </p:val>
                                        </p:tav>
                                      </p:tavLst>
                                    </p:anim>
                                    <p:anim calcmode="lin" valueType="num">
                                      <p:cBhvr additive="base">
                                        <p:cTn dur="500"/>
                                        <p:tgtEl>
                                          <p:spTgt spid="2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ppt_w</p:attrName>
                                        </p:attrNameLst>
                                      </p:cBhvr>
                                      <p:tavLst>
                                        <p:tav fmla="" tm="0">
                                          <p:val>
                                            <p:strVal val="0"/>
                                          </p:val>
                                        </p:tav>
                                        <p:tav fmla="" tm="100000">
                                          <p:val>
                                            <p:strVal val="#ppt_w"/>
                                          </p:val>
                                        </p:tav>
                                      </p:tavLst>
                                    </p:anim>
                                    <p:anim calcmode="lin" valueType="num">
                                      <p:cBhvr additive="base">
                                        <p:cTn dur="500"/>
                                        <p:tgtEl>
                                          <p:spTgt spid="26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ppt_w</p:attrName>
                                        </p:attrNameLst>
                                      </p:cBhvr>
                                      <p:tavLst>
                                        <p:tav fmla="" tm="0">
                                          <p:val>
                                            <p:strVal val="0"/>
                                          </p:val>
                                        </p:tav>
                                        <p:tav fmla="" tm="100000">
                                          <p:val>
                                            <p:strVal val="#ppt_w"/>
                                          </p:val>
                                        </p:tav>
                                      </p:tavLst>
                                    </p:anim>
                                    <p:anim calcmode="lin" valueType="num">
                                      <p:cBhvr additive="base">
                                        <p:cTn dur="500"/>
                                        <p:tgtEl>
                                          <p:spTgt spid="2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ppt_w</p:attrName>
                                        </p:attrNameLst>
                                      </p:cBhvr>
                                      <p:tavLst>
                                        <p:tav fmla="" tm="0">
                                          <p:val>
                                            <p:strVal val="0"/>
                                          </p:val>
                                        </p:tav>
                                        <p:tav fmla="" tm="100000">
                                          <p:val>
                                            <p:strVal val="#ppt_w"/>
                                          </p:val>
                                        </p:tav>
                                      </p:tavLst>
                                    </p:anim>
                                    <p:anim calcmode="lin" valueType="num">
                                      <p:cBhvr additive="base">
                                        <p:cTn dur="500"/>
                                        <p:tgtEl>
                                          <p:spTgt spid="2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ppt_w</p:attrName>
                                        </p:attrNameLst>
                                      </p:cBhvr>
                                      <p:tavLst>
                                        <p:tav fmla="" tm="0">
                                          <p:val>
                                            <p:strVal val="0"/>
                                          </p:val>
                                        </p:tav>
                                        <p:tav fmla="" tm="100000">
                                          <p:val>
                                            <p:strVal val="#ppt_w"/>
                                          </p:val>
                                        </p:tav>
                                      </p:tavLst>
                                    </p:anim>
                                    <p:anim calcmode="lin" valueType="num">
                                      <p:cBhvr additive="base">
                                        <p:cTn dur="500"/>
                                        <p:tgtEl>
                                          <p:spTgt spid="27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ppt_w</p:attrName>
                                        </p:attrNameLst>
                                      </p:cBhvr>
                                      <p:tavLst>
                                        <p:tav fmla="" tm="0">
                                          <p:val>
                                            <p:strVal val="0"/>
                                          </p:val>
                                        </p:tav>
                                        <p:tav fmla="" tm="100000">
                                          <p:val>
                                            <p:strVal val="#ppt_w"/>
                                          </p:val>
                                        </p:tav>
                                      </p:tavLst>
                                    </p:anim>
                                    <p:anim calcmode="lin" valueType="num">
                                      <p:cBhvr additive="base">
                                        <p:cTn dur="500"/>
                                        <p:tgtEl>
                                          <p:spTgt spid="27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ppt_w</p:attrName>
                                        </p:attrNameLst>
                                      </p:cBhvr>
                                      <p:tavLst>
                                        <p:tav fmla="" tm="0">
                                          <p:val>
                                            <p:strVal val="0"/>
                                          </p:val>
                                        </p:tav>
                                        <p:tav fmla="" tm="100000">
                                          <p:val>
                                            <p:strVal val="#ppt_w"/>
                                          </p:val>
                                        </p:tav>
                                      </p:tavLst>
                                    </p:anim>
                                    <p:anim calcmode="lin" valueType="num">
                                      <p:cBhvr additive="base">
                                        <p:cTn dur="500"/>
                                        <p:tgtEl>
                                          <p:spTgt spid="27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ppt_w</p:attrName>
                                        </p:attrNameLst>
                                      </p:cBhvr>
                                      <p:tavLst>
                                        <p:tav fmla="" tm="0">
                                          <p:val>
                                            <p:strVal val="0"/>
                                          </p:val>
                                        </p:tav>
                                        <p:tav fmla="" tm="100000">
                                          <p:val>
                                            <p:strVal val="#ppt_w"/>
                                          </p:val>
                                        </p:tav>
                                      </p:tavLst>
                                    </p:anim>
                                    <p:anim calcmode="lin" valueType="num">
                                      <p:cBhvr additive="base">
                                        <p:cTn dur="500"/>
                                        <p:tgtEl>
                                          <p:spTgt spid="27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ppt_w</p:attrName>
                                        </p:attrNameLst>
                                      </p:cBhvr>
                                      <p:tavLst>
                                        <p:tav fmla="" tm="0">
                                          <p:val>
                                            <p:strVal val="0"/>
                                          </p:val>
                                        </p:tav>
                                        <p:tav fmla="" tm="100000">
                                          <p:val>
                                            <p:strVal val="#ppt_w"/>
                                          </p:val>
                                        </p:tav>
                                      </p:tavLst>
                                    </p:anim>
                                    <p:anim calcmode="lin" valueType="num">
                                      <p:cBhvr additive="base">
                                        <p:cTn dur="500"/>
                                        <p:tgtEl>
                                          <p:spTgt spid="2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ppt_w</p:attrName>
                                        </p:attrNameLst>
                                      </p:cBhvr>
                                      <p:tavLst>
                                        <p:tav fmla="" tm="0">
                                          <p:val>
                                            <p:strVal val="0"/>
                                          </p:val>
                                        </p:tav>
                                        <p:tav fmla="" tm="100000">
                                          <p:val>
                                            <p:strVal val="#ppt_w"/>
                                          </p:val>
                                        </p:tav>
                                      </p:tavLst>
                                    </p:anim>
                                    <p:anim calcmode="lin" valueType="num">
                                      <p:cBhvr additive="base">
                                        <p:cTn dur="500"/>
                                        <p:tgtEl>
                                          <p:spTgt spid="28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ppt_w</p:attrName>
                                        </p:attrNameLst>
                                      </p:cBhvr>
                                      <p:tavLst>
                                        <p:tav fmla="" tm="0">
                                          <p:val>
                                            <p:strVal val="0"/>
                                          </p:val>
                                        </p:tav>
                                        <p:tav fmla="" tm="100000">
                                          <p:val>
                                            <p:strVal val="#ppt_w"/>
                                          </p:val>
                                        </p:tav>
                                      </p:tavLst>
                                    </p:anim>
                                    <p:anim calcmode="lin" valueType="num">
                                      <p:cBhvr additive="base">
                                        <p:cTn dur="500"/>
                                        <p:tgtEl>
                                          <p:spTgt spid="27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ppt_w</p:attrName>
                                        </p:attrNameLst>
                                      </p:cBhvr>
                                      <p:tavLst>
                                        <p:tav fmla="" tm="0">
                                          <p:val>
                                            <p:strVal val="0"/>
                                          </p:val>
                                        </p:tav>
                                        <p:tav fmla="" tm="100000">
                                          <p:val>
                                            <p:strVal val="#ppt_w"/>
                                          </p:val>
                                        </p:tav>
                                      </p:tavLst>
                                    </p:anim>
                                    <p:anim calcmode="lin" valueType="num">
                                      <p:cBhvr additive="base">
                                        <p:cTn dur="500"/>
                                        <p:tgtEl>
                                          <p:spTgt spid="27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ppt_w</p:attrName>
                                        </p:attrNameLst>
                                      </p:cBhvr>
                                      <p:tavLst>
                                        <p:tav fmla="" tm="0">
                                          <p:val>
                                            <p:strVal val="0"/>
                                          </p:val>
                                        </p:tav>
                                        <p:tav fmla="" tm="100000">
                                          <p:val>
                                            <p:strVal val="#ppt_w"/>
                                          </p:val>
                                        </p:tav>
                                      </p:tavLst>
                                    </p:anim>
                                    <p:anim calcmode="lin" valueType="num">
                                      <p:cBhvr additive="base">
                                        <p:cTn dur="500"/>
                                        <p:tgtEl>
                                          <p:spTgt spid="2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5"/>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287" name="Google Shape;287;p25"/>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288" name="Google Shape;288;p25"/>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4.3. Caracterización</a:t>
            </a:r>
            <a:endParaRPr/>
          </a:p>
        </p:txBody>
      </p:sp>
      <p:grpSp>
        <p:nvGrpSpPr>
          <p:cNvPr id="289" name="Google Shape;289;p25"/>
          <p:cNvGrpSpPr/>
          <p:nvPr/>
        </p:nvGrpSpPr>
        <p:grpSpPr>
          <a:xfrm>
            <a:off x="1095850" y="1664208"/>
            <a:ext cx="5000150" cy="4464498"/>
            <a:chOff x="0" y="0"/>
            <a:chExt cx="5000150" cy="4464498"/>
          </a:xfrm>
        </p:grpSpPr>
        <p:sp>
          <p:nvSpPr>
            <p:cNvPr id="290" name="Google Shape;290;p25"/>
            <p:cNvSpPr/>
            <p:nvPr/>
          </p:nvSpPr>
          <p:spPr>
            <a:xfrm>
              <a:off x="2231890" y="0"/>
              <a:ext cx="536369" cy="478909"/>
            </a:xfrm>
            <a:prstGeom prst="trapezoid">
              <a:avLst>
                <a:gd fmla="val 55999" name="adj"/>
              </a:avLst>
            </a:prstGeom>
            <a:solidFill>
              <a:srgbClr val="FF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txBox="1"/>
            <p:nvPr/>
          </p:nvSpPr>
          <p:spPr>
            <a:xfrm>
              <a:off x="2231890" y="0"/>
              <a:ext cx="536369" cy="478909"/>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3000"/>
                <a:buFont typeface="Arial"/>
                <a:buNone/>
              </a:pPr>
              <a:r>
                <a:t/>
              </a:r>
              <a:endParaRPr sz="3000">
                <a:solidFill>
                  <a:srgbClr val="FF0000"/>
                </a:solidFill>
                <a:latin typeface="Arial"/>
                <a:ea typeface="Arial"/>
                <a:cs typeface="Arial"/>
                <a:sym typeface="Arial"/>
              </a:endParaRPr>
            </a:p>
          </p:txBody>
        </p:sp>
        <p:sp>
          <p:nvSpPr>
            <p:cNvPr id="292" name="Google Shape;292;p25"/>
            <p:cNvSpPr/>
            <p:nvPr/>
          </p:nvSpPr>
          <p:spPr>
            <a:xfrm>
              <a:off x="1786794" y="478909"/>
              <a:ext cx="1426561" cy="794828"/>
            </a:xfrm>
            <a:prstGeom prst="trapezoid">
              <a:avLst>
                <a:gd fmla="val 55999" name="adj"/>
              </a:avLst>
            </a:prstGeom>
            <a:solidFill>
              <a:srgbClr val="FF7C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txBox="1"/>
            <p:nvPr/>
          </p:nvSpPr>
          <p:spPr>
            <a:xfrm>
              <a:off x="2036442" y="478909"/>
              <a:ext cx="927265" cy="794828"/>
            </a:xfrm>
            <a:prstGeom prst="rect">
              <a:avLst/>
            </a:prstGeom>
            <a:noFill/>
            <a:ln>
              <a:noFill/>
            </a:ln>
          </p:spPr>
          <p:txBody>
            <a:bodyPr anchorCtr="0" anchor="ctr" bIns="63500" lIns="63500" spcFirstLastPara="1" rIns="63500" wrap="square" tIns="63500">
              <a:noAutofit/>
            </a:bodyPr>
            <a:lstStyle/>
            <a:p>
              <a:pPr indent="0" lvl="0" marL="0" marR="0" rtl="0" algn="ctr">
                <a:lnSpc>
                  <a:spcPct val="90000"/>
                </a:lnSpc>
                <a:spcBef>
                  <a:spcPts val="0"/>
                </a:spcBef>
                <a:spcAft>
                  <a:spcPts val="0"/>
                </a:spcAft>
                <a:buClr>
                  <a:schemeClr val="dk1"/>
                </a:buClr>
                <a:buSzPts val="5000"/>
                <a:buFont typeface="Arial"/>
                <a:buNone/>
              </a:pPr>
              <a:r>
                <a:t/>
              </a:r>
              <a:endParaRPr sz="5000">
                <a:solidFill>
                  <a:schemeClr val="lt1"/>
                </a:solidFill>
                <a:latin typeface="Arial"/>
                <a:ea typeface="Arial"/>
                <a:cs typeface="Arial"/>
                <a:sym typeface="Arial"/>
              </a:endParaRPr>
            </a:p>
          </p:txBody>
        </p:sp>
        <p:sp>
          <p:nvSpPr>
            <p:cNvPr id="294" name="Google Shape;294;p25"/>
            <p:cNvSpPr/>
            <p:nvPr/>
          </p:nvSpPr>
          <p:spPr>
            <a:xfrm>
              <a:off x="1075720" y="1273738"/>
              <a:ext cx="2848709" cy="1269797"/>
            </a:xfrm>
            <a:prstGeom prst="trapezoid">
              <a:avLst>
                <a:gd fmla="val 55999" name="adj"/>
              </a:avLst>
            </a:prstGeom>
            <a:solidFill>
              <a:srgbClr val="FFFF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txBox="1"/>
            <p:nvPr/>
          </p:nvSpPr>
          <p:spPr>
            <a:xfrm>
              <a:off x="1574244" y="1273738"/>
              <a:ext cx="1851661" cy="1269797"/>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sp>
          <p:nvSpPr>
            <p:cNvPr id="296" name="Google Shape;296;p25"/>
            <p:cNvSpPr/>
            <p:nvPr/>
          </p:nvSpPr>
          <p:spPr>
            <a:xfrm>
              <a:off x="573289" y="2543535"/>
              <a:ext cx="3853571" cy="897213"/>
            </a:xfrm>
            <a:prstGeom prst="trapezoid">
              <a:avLst>
                <a:gd fmla="val 55999" name="adj"/>
              </a:avLst>
            </a:prstGeom>
            <a:solidFill>
              <a:srgbClr val="93B3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txBox="1"/>
            <p:nvPr/>
          </p:nvSpPr>
          <p:spPr>
            <a:xfrm>
              <a:off x="1247664" y="2543535"/>
              <a:ext cx="2504821" cy="897213"/>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5700"/>
                <a:buFont typeface="Arial"/>
                <a:buNone/>
              </a:pPr>
              <a:r>
                <a:t/>
              </a:r>
              <a:endParaRPr sz="5700">
                <a:solidFill>
                  <a:schemeClr val="lt1"/>
                </a:solidFill>
                <a:latin typeface="Arial"/>
                <a:ea typeface="Arial"/>
                <a:cs typeface="Arial"/>
                <a:sym typeface="Arial"/>
              </a:endParaRPr>
            </a:p>
          </p:txBody>
        </p:sp>
        <p:sp>
          <p:nvSpPr>
            <p:cNvPr id="298" name="Google Shape;298;p25"/>
            <p:cNvSpPr/>
            <p:nvPr/>
          </p:nvSpPr>
          <p:spPr>
            <a:xfrm>
              <a:off x="0" y="3440749"/>
              <a:ext cx="5000150" cy="1023749"/>
            </a:xfrm>
            <a:prstGeom prst="trapezoid">
              <a:avLst>
                <a:gd fmla="val 55999" name="adj"/>
              </a:avLst>
            </a:pr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txBox="1"/>
            <p:nvPr/>
          </p:nvSpPr>
          <p:spPr>
            <a:xfrm>
              <a:off x="875026" y="3440749"/>
              <a:ext cx="3250097" cy="1023749"/>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grpSp>
      <p:grpSp>
        <p:nvGrpSpPr>
          <p:cNvPr id="300" name="Google Shape;300;p25"/>
          <p:cNvGrpSpPr/>
          <p:nvPr/>
        </p:nvGrpSpPr>
        <p:grpSpPr>
          <a:xfrm>
            <a:off x="6733266" y="1552806"/>
            <a:ext cx="5000149" cy="4546241"/>
            <a:chOff x="0" y="0"/>
            <a:chExt cx="5000149" cy="4546241"/>
          </a:xfrm>
        </p:grpSpPr>
        <p:sp>
          <p:nvSpPr>
            <p:cNvPr id="301" name="Google Shape;301;p25"/>
            <p:cNvSpPr/>
            <p:nvPr/>
          </p:nvSpPr>
          <p:spPr>
            <a:xfrm>
              <a:off x="2231890" y="0"/>
              <a:ext cx="536369" cy="487678"/>
            </a:xfrm>
            <a:prstGeom prst="trapezoid">
              <a:avLst>
                <a:gd fmla="val 54992" name="adj"/>
              </a:avLst>
            </a:prstGeom>
            <a:solidFill>
              <a:srgbClr val="FF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txBox="1"/>
            <p:nvPr/>
          </p:nvSpPr>
          <p:spPr>
            <a:xfrm>
              <a:off x="2231890" y="0"/>
              <a:ext cx="536369" cy="487678"/>
            </a:xfrm>
            <a:prstGeom prst="rect">
              <a:avLst/>
            </a:prstGeom>
            <a:noFill/>
            <a:ln>
              <a:noFill/>
            </a:ln>
          </p:spPr>
          <p:txBody>
            <a:bodyPr anchorCtr="0" anchor="ctr" bIns="39350" lIns="39350" spcFirstLastPara="1" rIns="39350" wrap="square" tIns="39350">
              <a:noAutofit/>
            </a:bodyPr>
            <a:lstStyle/>
            <a:p>
              <a:pPr indent="0" lvl="0" marL="0" marR="0" rtl="0" algn="ctr">
                <a:lnSpc>
                  <a:spcPct val="90000"/>
                </a:lnSpc>
                <a:spcBef>
                  <a:spcPts val="0"/>
                </a:spcBef>
                <a:spcAft>
                  <a:spcPts val="0"/>
                </a:spcAft>
                <a:buClr>
                  <a:schemeClr val="dk1"/>
                </a:buClr>
                <a:buSzPts val="3100"/>
                <a:buFont typeface="Arial"/>
                <a:buNone/>
              </a:pPr>
              <a:r>
                <a:t/>
              </a:r>
              <a:endParaRPr sz="3100">
                <a:solidFill>
                  <a:srgbClr val="FF0000"/>
                </a:solidFill>
                <a:latin typeface="Arial"/>
                <a:ea typeface="Arial"/>
                <a:cs typeface="Arial"/>
                <a:sym typeface="Arial"/>
              </a:endParaRPr>
            </a:p>
          </p:txBody>
        </p:sp>
        <p:sp>
          <p:nvSpPr>
            <p:cNvPr id="303" name="Google Shape;303;p25"/>
            <p:cNvSpPr/>
            <p:nvPr/>
          </p:nvSpPr>
          <p:spPr>
            <a:xfrm>
              <a:off x="1786794" y="487678"/>
              <a:ext cx="1426561" cy="809381"/>
            </a:xfrm>
            <a:prstGeom prst="trapezoid">
              <a:avLst>
                <a:gd fmla="val 54992" name="adj"/>
              </a:avLst>
            </a:prstGeom>
            <a:solidFill>
              <a:srgbClr val="FF7C8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txBox="1"/>
            <p:nvPr/>
          </p:nvSpPr>
          <p:spPr>
            <a:xfrm>
              <a:off x="2036442" y="487678"/>
              <a:ext cx="927265" cy="809381"/>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5100"/>
                <a:buFont typeface="Arial"/>
                <a:buNone/>
              </a:pPr>
              <a:r>
                <a:t/>
              </a:r>
              <a:endParaRPr sz="5100">
                <a:solidFill>
                  <a:schemeClr val="lt1"/>
                </a:solidFill>
                <a:latin typeface="Arial"/>
                <a:ea typeface="Arial"/>
                <a:cs typeface="Arial"/>
                <a:sym typeface="Arial"/>
              </a:endParaRPr>
            </a:p>
          </p:txBody>
        </p:sp>
        <p:sp>
          <p:nvSpPr>
            <p:cNvPr id="305" name="Google Shape;305;p25"/>
            <p:cNvSpPr/>
            <p:nvPr/>
          </p:nvSpPr>
          <p:spPr>
            <a:xfrm>
              <a:off x="1075720" y="1297060"/>
              <a:ext cx="2848709" cy="1293046"/>
            </a:xfrm>
            <a:prstGeom prst="trapezoid">
              <a:avLst>
                <a:gd fmla="val 54992" name="adj"/>
              </a:avLst>
            </a:prstGeom>
            <a:solidFill>
              <a:srgbClr val="FFFF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5"/>
            <p:cNvSpPr txBox="1"/>
            <p:nvPr/>
          </p:nvSpPr>
          <p:spPr>
            <a:xfrm>
              <a:off x="1574244" y="1297060"/>
              <a:ext cx="1851661" cy="1293046"/>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sp>
          <p:nvSpPr>
            <p:cNvPr id="307" name="Google Shape;307;p25"/>
            <p:cNvSpPr/>
            <p:nvPr/>
          </p:nvSpPr>
          <p:spPr>
            <a:xfrm>
              <a:off x="573289" y="2590106"/>
              <a:ext cx="3853571" cy="913641"/>
            </a:xfrm>
            <a:prstGeom prst="trapezoid">
              <a:avLst>
                <a:gd fmla="val 54992" name="adj"/>
              </a:avLst>
            </a:prstGeom>
            <a:solidFill>
              <a:srgbClr val="93B3D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txBox="1"/>
            <p:nvPr/>
          </p:nvSpPr>
          <p:spPr>
            <a:xfrm>
              <a:off x="1247664" y="2590106"/>
              <a:ext cx="2504821" cy="913641"/>
            </a:xfrm>
            <a:prstGeom prst="rect">
              <a:avLst/>
            </a:prstGeom>
            <a:noFill/>
            <a:ln>
              <a:noFill/>
            </a:ln>
          </p:spPr>
          <p:txBody>
            <a:bodyPr anchorCtr="0" anchor="ctr" bIns="73650" lIns="73650" spcFirstLastPara="1" rIns="73650" wrap="square" tIns="73650">
              <a:noAutofit/>
            </a:bodyPr>
            <a:lstStyle/>
            <a:p>
              <a:pPr indent="0" lvl="0" marL="0" marR="0" rtl="0" algn="ctr">
                <a:lnSpc>
                  <a:spcPct val="90000"/>
                </a:lnSpc>
                <a:spcBef>
                  <a:spcPts val="0"/>
                </a:spcBef>
                <a:spcAft>
                  <a:spcPts val="0"/>
                </a:spcAft>
                <a:buClr>
                  <a:schemeClr val="dk1"/>
                </a:buClr>
                <a:buSzPts val="5800"/>
                <a:buFont typeface="Arial"/>
                <a:buNone/>
              </a:pPr>
              <a:r>
                <a:t/>
              </a:r>
              <a:endParaRPr sz="5800">
                <a:solidFill>
                  <a:schemeClr val="lt1"/>
                </a:solidFill>
                <a:latin typeface="Arial"/>
                <a:ea typeface="Arial"/>
                <a:cs typeface="Arial"/>
                <a:sym typeface="Arial"/>
              </a:endParaRPr>
            </a:p>
          </p:txBody>
        </p:sp>
        <p:sp>
          <p:nvSpPr>
            <p:cNvPr id="309" name="Google Shape;309;p25"/>
            <p:cNvSpPr/>
            <p:nvPr/>
          </p:nvSpPr>
          <p:spPr>
            <a:xfrm>
              <a:off x="0" y="3503748"/>
              <a:ext cx="5000149" cy="1042493"/>
            </a:xfrm>
            <a:prstGeom prst="trapezoid">
              <a:avLst>
                <a:gd fmla="val 54992" name="adj"/>
              </a:avLst>
            </a:pr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txBox="1"/>
            <p:nvPr/>
          </p:nvSpPr>
          <p:spPr>
            <a:xfrm>
              <a:off x="875026" y="3503748"/>
              <a:ext cx="3250097" cy="1042493"/>
            </a:xfrm>
            <a:prstGeom prst="rect">
              <a:avLst/>
            </a:prstGeom>
            <a:noFill/>
            <a:ln>
              <a:noFill/>
            </a:ln>
          </p:spPr>
          <p:txBody>
            <a:bodyPr anchorCtr="0" anchor="ctr" bIns="82550" lIns="82550" spcFirstLastPara="1" rIns="82550" wrap="square" tIns="82550">
              <a:noAutofit/>
            </a:bodyPr>
            <a:lstStyle/>
            <a:p>
              <a:pPr indent="0" lvl="0" marL="0" marR="0" rtl="0" algn="ctr">
                <a:lnSpc>
                  <a:spcPct val="90000"/>
                </a:lnSpc>
                <a:spcBef>
                  <a:spcPts val="0"/>
                </a:spcBef>
                <a:spcAft>
                  <a:spcPts val="0"/>
                </a:spcAft>
                <a:buClr>
                  <a:schemeClr val="dk1"/>
                </a:buClr>
                <a:buSzPts val="6500"/>
                <a:buFont typeface="Arial"/>
                <a:buNone/>
              </a:pPr>
              <a:r>
                <a:t/>
              </a:r>
              <a:endParaRPr sz="6500">
                <a:solidFill>
                  <a:schemeClr val="lt1"/>
                </a:solidFill>
                <a:latin typeface="Arial"/>
                <a:ea typeface="Arial"/>
                <a:cs typeface="Arial"/>
                <a:sym typeface="Arial"/>
              </a:endParaRPr>
            </a:p>
          </p:txBody>
        </p:sp>
      </p:grpSp>
      <p:sp>
        <p:nvSpPr>
          <p:cNvPr id="311" name="Google Shape;311;p25"/>
          <p:cNvSpPr txBox="1"/>
          <p:nvPr/>
        </p:nvSpPr>
        <p:spPr>
          <a:xfrm>
            <a:off x="2697037" y="991576"/>
            <a:ext cx="19415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u="sng">
                <a:solidFill>
                  <a:schemeClr val="dk1"/>
                </a:solidFill>
                <a:latin typeface="Arial"/>
                <a:ea typeface="Arial"/>
                <a:cs typeface="Arial"/>
                <a:sym typeface="Arial"/>
              </a:rPr>
              <a:t>Intención de voto</a:t>
            </a:r>
            <a:endParaRPr/>
          </a:p>
        </p:txBody>
      </p:sp>
      <p:sp>
        <p:nvSpPr>
          <p:cNvPr id="312" name="Google Shape;312;p25"/>
          <p:cNvSpPr txBox="1"/>
          <p:nvPr/>
        </p:nvSpPr>
        <p:spPr>
          <a:xfrm>
            <a:off x="8617436" y="990955"/>
            <a:ext cx="13516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u="sng">
                <a:solidFill>
                  <a:schemeClr val="dk1"/>
                </a:solidFill>
                <a:latin typeface="Arial"/>
                <a:ea typeface="Arial"/>
                <a:cs typeface="Arial"/>
                <a:sym typeface="Arial"/>
              </a:rPr>
              <a:t>Segmentos</a:t>
            </a:r>
            <a:endParaRPr/>
          </a:p>
        </p:txBody>
      </p:sp>
      <p:cxnSp>
        <p:nvCxnSpPr>
          <p:cNvPr id="313" name="Google Shape;313;p25"/>
          <p:cNvCxnSpPr/>
          <p:nvPr/>
        </p:nvCxnSpPr>
        <p:spPr>
          <a:xfrm>
            <a:off x="3595925" y="1519017"/>
            <a:ext cx="0" cy="4754880"/>
          </a:xfrm>
          <a:prstGeom prst="straightConnector1">
            <a:avLst/>
          </a:prstGeom>
          <a:noFill/>
          <a:ln cap="flat" cmpd="sng" w="19050">
            <a:solidFill>
              <a:schemeClr val="dk1"/>
            </a:solidFill>
            <a:prstDash val="solid"/>
            <a:miter lim="800000"/>
            <a:headEnd len="sm" w="sm" type="none"/>
            <a:tailEnd len="sm" w="sm" type="none"/>
          </a:ln>
        </p:spPr>
      </p:cxnSp>
      <p:cxnSp>
        <p:nvCxnSpPr>
          <p:cNvPr id="314" name="Google Shape;314;p25"/>
          <p:cNvCxnSpPr/>
          <p:nvPr/>
        </p:nvCxnSpPr>
        <p:spPr>
          <a:xfrm>
            <a:off x="9244818" y="1448487"/>
            <a:ext cx="0" cy="4754880"/>
          </a:xfrm>
          <a:prstGeom prst="straightConnector1">
            <a:avLst/>
          </a:prstGeom>
          <a:noFill/>
          <a:ln cap="flat" cmpd="sng" w="19050">
            <a:solidFill>
              <a:schemeClr val="dk1"/>
            </a:solidFill>
            <a:prstDash val="solid"/>
            <a:miter lim="800000"/>
            <a:headEnd len="sm" w="sm" type="none"/>
            <a:tailEnd len="sm" w="sm" type="none"/>
          </a:ln>
        </p:spPr>
      </p:cxnSp>
      <p:sp>
        <p:nvSpPr>
          <p:cNvPr id="315" name="Google Shape;315;p25"/>
          <p:cNvSpPr txBox="1"/>
          <p:nvPr/>
        </p:nvSpPr>
        <p:spPr>
          <a:xfrm>
            <a:off x="2043430" y="6222994"/>
            <a:ext cx="110799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600">
                <a:solidFill>
                  <a:schemeClr val="dk1"/>
                </a:solidFill>
                <a:latin typeface="Arial"/>
                <a:ea typeface="Arial"/>
                <a:cs typeface="Arial"/>
                <a:sym typeface="Arial"/>
              </a:rPr>
              <a:t>Occidente</a:t>
            </a:r>
            <a:endParaRPr/>
          </a:p>
        </p:txBody>
      </p:sp>
      <p:sp>
        <p:nvSpPr>
          <p:cNvPr id="316" name="Google Shape;316;p25"/>
          <p:cNvSpPr txBox="1"/>
          <p:nvPr/>
        </p:nvSpPr>
        <p:spPr>
          <a:xfrm>
            <a:off x="3945382" y="6222768"/>
            <a:ext cx="85792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600">
                <a:solidFill>
                  <a:schemeClr val="dk1"/>
                </a:solidFill>
                <a:latin typeface="Arial"/>
                <a:ea typeface="Arial"/>
                <a:cs typeface="Arial"/>
                <a:sym typeface="Arial"/>
              </a:rPr>
              <a:t>Oriente</a:t>
            </a:r>
            <a:endParaRPr/>
          </a:p>
        </p:txBody>
      </p:sp>
      <p:sp>
        <p:nvSpPr>
          <p:cNvPr id="317" name="Google Shape;317;p25"/>
          <p:cNvSpPr txBox="1"/>
          <p:nvPr/>
        </p:nvSpPr>
        <p:spPr>
          <a:xfrm>
            <a:off x="7822438" y="6222768"/>
            <a:ext cx="110799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600">
                <a:solidFill>
                  <a:schemeClr val="dk1"/>
                </a:solidFill>
                <a:latin typeface="Arial"/>
                <a:ea typeface="Arial"/>
                <a:cs typeface="Arial"/>
                <a:sym typeface="Arial"/>
              </a:rPr>
              <a:t>Occidente</a:t>
            </a:r>
            <a:endParaRPr/>
          </a:p>
        </p:txBody>
      </p:sp>
      <p:sp>
        <p:nvSpPr>
          <p:cNvPr id="318" name="Google Shape;318;p25"/>
          <p:cNvSpPr txBox="1"/>
          <p:nvPr/>
        </p:nvSpPr>
        <p:spPr>
          <a:xfrm>
            <a:off x="9724390" y="6222542"/>
            <a:ext cx="85792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600">
                <a:solidFill>
                  <a:schemeClr val="dk1"/>
                </a:solidFill>
                <a:latin typeface="Arial"/>
                <a:ea typeface="Arial"/>
                <a:cs typeface="Arial"/>
                <a:sym typeface="Arial"/>
              </a:rPr>
              <a:t>Oriente</a:t>
            </a:r>
            <a:endParaRPr/>
          </a:p>
        </p:txBody>
      </p:sp>
      <p:sp>
        <p:nvSpPr>
          <p:cNvPr id="319" name="Google Shape;319;p25"/>
          <p:cNvSpPr/>
          <p:nvPr/>
        </p:nvSpPr>
        <p:spPr>
          <a:xfrm>
            <a:off x="1827203" y="4767943"/>
            <a:ext cx="2053917" cy="1303374"/>
          </a:xfrm>
          <a:prstGeom prst="ellipse">
            <a:avLst/>
          </a:prstGeom>
          <a:solidFill>
            <a:srgbClr val="00B0F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25"/>
          <p:cNvSpPr/>
          <p:nvPr/>
        </p:nvSpPr>
        <p:spPr>
          <a:xfrm>
            <a:off x="2791536" y="2595367"/>
            <a:ext cx="1268835" cy="1347284"/>
          </a:xfrm>
          <a:prstGeom prst="ellipse">
            <a:avLst/>
          </a:prstGeom>
          <a:solidFill>
            <a:srgbClr val="FF00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1" name="Google Shape;321;p25"/>
          <p:cNvSpPr/>
          <p:nvPr/>
        </p:nvSpPr>
        <p:spPr>
          <a:xfrm>
            <a:off x="4086222" y="3664481"/>
            <a:ext cx="605790" cy="727368"/>
          </a:xfrm>
          <a:prstGeom prst="ellipse">
            <a:avLst/>
          </a:prstGeom>
          <a:solidFill>
            <a:srgbClr val="974806">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2" name="Google Shape;322;p25"/>
          <p:cNvSpPr txBox="1"/>
          <p:nvPr/>
        </p:nvSpPr>
        <p:spPr>
          <a:xfrm>
            <a:off x="2364797" y="5185950"/>
            <a:ext cx="912495" cy="467360"/>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2000">
                <a:solidFill>
                  <a:srgbClr val="000000"/>
                </a:solidFill>
                <a:latin typeface="Arial"/>
                <a:ea typeface="Arial"/>
                <a:cs typeface="Arial"/>
                <a:sym typeface="Arial"/>
              </a:rPr>
              <a:t>Evo</a:t>
            </a:r>
            <a:endParaRPr sz="1800">
              <a:solidFill>
                <a:srgbClr val="000000"/>
              </a:solidFill>
              <a:latin typeface="Arial"/>
              <a:ea typeface="Arial"/>
              <a:cs typeface="Arial"/>
              <a:sym typeface="Arial"/>
            </a:endParaRPr>
          </a:p>
        </p:txBody>
      </p:sp>
      <p:sp>
        <p:nvSpPr>
          <p:cNvPr id="323" name="Google Shape;323;p25"/>
          <p:cNvSpPr txBox="1"/>
          <p:nvPr/>
        </p:nvSpPr>
        <p:spPr>
          <a:xfrm>
            <a:off x="2962237" y="3035329"/>
            <a:ext cx="912495" cy="467360"/>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2000">
                <a:solidFill>
                  <a:srgbClr val="000000"/>
                </a:solidFill>
                <a:latin typeface="Arial"/>
                <a:ea typeface="Arial"/>
                <a:cs typeface="Arial"/>
                <a:sym typeface="Arial"/>
              </a:rPr>
              <a:t>Mesa</a:t>
            </a:r>
            <a:endParaRPr sz="1800">
              <a:solidFill>
                <a:srgbClr val="000000"/>
              </a:solidFill>
              <a:latin typeface="Arial"/>
              <a:ea typeface="Arial"/>
              <a:cs typeface="Arial"/>
              <a:sym typeface="Arial"/>
            </a:endParaRPr>
          </a:p>
        </p:txBody>
      </p:sp>
      <p:sp>
        <p:nvSpPr>
          <p:cNvPr id="324" name="Google Shape;324;p25"/>
          <p:cNvSpPr txBox="1"/>
          <p:nvPr/>
        </p:nvSpPr>
        <p:spPr>
          <a:xfrm>
            <a:off x="3935927" y="3854162"/>
            <a:ext cx="912495" cy="467360"/>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1800">
                <a:solidFill>
                  <a:srgbClr val="000000"/>
                </a:solidFill>
                <a:latin typeface="Arial"/>
                <a:ea typeface="Arial"/>
                <a:cs typeface="Arial"/>
                <a:sym typeface="Arial"/>
              </a:rPr>
              <a:t>Ortiz</a:t>
            </a:r>
            <a:endParaRPr sz="1600">
              <a:solidFill>
                <a:srgbClr val="000000"/>
              </a:solidFill>
              <a:latin typeface="Arial"/>
              <a:ea typeface="Arial"/>
              <a:cs typeface="Arial"/>
              <a:sym typeface="Arial"/>
            </a:endParaRPr>
          </a:p>
        </p:txBody>
      </p:sp>
      <p:sp>
        <p:nvSpPr>
          <p:cNvPr id="325" name="Google Shape;325;p25"/>
          <p:cNvSpPr/>
          <p:nvPr/>
        </p:nvSpPr>
        <p:spPr>
          <a:xfrm>
            <a:off x="2597428" y="4095250"/>
            <a:ext cx="1161684" cy="520093"/>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6" name="Google Shape;326;p25"/>
          <p:cNvSpPr/>
          <p:nvPr/>
        </p:nvSpPr>
        <p:spPr>
          <a:xfrm>
            <a:off x="3997173" y="4613763"/>
            <a:ext cx="912493" cy="966554"/>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25"/>
          <p:cNvSpPr/>
          <p:nvPr/>
        </p:nvSpPr>
        <p:spPr>
          <a:xfrm>
            <a:off x="3173729" y="1962537"/>
            <a:ext cx="912493" cy="537989"/>
          </a:xfrm>
          <a:prstGeom prst="ellipse">
            <a:avLst/>
          </a:prstGeom>
          <a:solidFill>
            <a:srgbClr val="FFFF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25"/>
          <p:cNvSpPr/>
          <p:nvPr/>
        </p:nvSpPr>
        <p:spPr>
          <a:xfrm>
            <a:off x="7933391" y="4862082"/>
            <a:ext cx="2053917" cy="1236966"/>
          </a:xfrm>
          <a:prstGeom prst="ellipse">
            <a:avLst/>
          </a:prstGeom>
          <a:solidFill>
            <a:srgbClr val="00B0F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9" name="Google Shape;329;p25"/>
          <p:cNvSpPr txBox="1"/>
          <p:nvPr/>
        </p:nvSpPr>
        <p:spPr>
          <a:xfrm>
            <a:off x="8093702" y="5174534"/>
            <a:ext cx="1875386" cy="762732"/>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2000">
                <a:solidFill>
                  <a:srgbClr val="000000"/>
                </a:solidFill>
                <a:latin typeface="Arial"/>
                <a:ea typeface="Arial"/>
                <a:cs typeface="Arial"/>
                <a:sym typeface="Arial"/>
              </a:rPr>
              <a:t>Segmento 1</a:t>
            </a:r>
            <a:endParaRPr/>
          </a:p>
          <a:p>
            <a:pPr indent="0" lvl="0" marL="0" marR="35560" rtl="0" algn="ctr">
              <a:spcBef>
                <a:spcPts val="0"/>
              </a:spcBef>
              <a:spcAft>
                <a:spcPts val="0"/>
              </a:spcAft>
              <a:buNone/>
            </a:pPr>
            <a:r>
              <a:rPr lang="es-MX" sz="1800">
                <a:solidFill>
                  <a:srgbClr val="000000"/>
                </a:solidFill>
                <a:latin typeface="Arial"/>
                <a:ea typeface="Arial"/>
                <a:cs typeface="Arial"/>
                <a:sym typeface="Arial"/>
              </a:rPr>
              <a:t>30%</a:t>
            </a:r>
            <a:endParaRPr/>
          </a:p>
        </p:txBody>
      </p:sp>
      <p:sp>
        <p:nvSpPr>
          <p:cNvPr id="330" name="Google Shape;330;p25"/>
          <p:cNvSpPr/>
          <p:nvPr/>
        </p:nvSpPr>
        <p:spPr>
          <a:xfrm>
            <a:off x="8241201" y="4013165"/>
            <a:ext cx="2383374" cy="1161369"/>
          </a:xfrm>
          <a:custGeom>
            <a:rect b="b" l="l" r="r" t="t"/>
            <a:pathLst>
              <a:path extrusionOk="0" h="1621991" w="3071074">
                <a:moveTo>
                  <a:pt x="642323" y="42368"/>
                </a:moveTo>
                <a:cubicBezTo>
                  <a:pt x="433680" y="62325"/>
                  <a:pt x="357480" y="73211"/>
                  <a:pt x="250437" y="151225"/>
                </a:cubicBezTo>
                <a:cubicBezTo>
                  <a:pt x="143394" y="229239"/>
                  <a:pt x="-3564" y="390710"/>
                  <a:pt x="65" y="510453"/>
                </a:cubicBezTo>
                <a:cubicBezTo>
                  <a:pt x="3693" y="630196"/>
                  <a:pt x="127065" y="813439"/>
                  <a:pt x="272208" y="869682"/>
                </a:cubicBezTo>
                <a:cubicBezTo>
                  <a:pt x="417351" y="925925"/>
                  <a:pt x="870923" y="847910"/>
                  <a:pt x="870923" y="847910"/>
                </a:cubicBezTo>
                <a:cubicBezTo>
                  <a:pt x="1039652" y="842467"/>
                  <a:pt x="1090452" y="759011"/>
                  <a:pt x="1284580" y="837025"/>
                </a:cubicBezTo>
                <a:cubicBezTo>
                  <a:pt x="1478708" y="915039"/>
                  <a:pt x="1816166" y="1185368"/>
                  <a:pt x="2035694" y="1315996"/>
                </a:cubicBezTo>
                <a:cubicBezTo>
                  <a:pt x="2255222" y="1446624"/>
                  <a:pt x="2429394" y="1638939"/>
                  <a:pt x="2601751" y="1620796"/>
                </a:cubicBezTo>
                <a:cubicBezTo>
                  <a:pt x="2774108" y="1602653"/>
                  <a:pt x="3093423" y="1410339"/>
                  <a:pt x="3069837" y="1207139"/>
                </a:cubicBezTo>
                <a:cubicBezTo>
                  <a:pt x="3046251" y="1003939"/>
                  <a:pt x="2721494" y="597539"/>
                  <a:pt x="2460237" y="401596"/>
                </a:cubicBezTo>
                <a:cubicBezTo>
                  <a:pt x="2198980" y="205653"/>
                  <a:pt x="1805280" y="98610"/>
                  <a:pt x="1502294" y="31482"/>
                </a:cubicBezTo>
                <a:cubicBezTo>
                  <a:pt x="1199308" y="-35646"/>
                  <a:pt x="850966" y="22411"/>
                  <a:pt x="642323" y="42368"/>
                </a:cubicBezTo>
                <a:close/>
              </a:path>
            </a:pathLst>
          </a:custGeom>
          <a:solidFill>
            <a:srgbClr val="B2A0C7">
              <a:alpha val="6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25"/>
          <p:cNvSpPr txBox="1"/>
          <p:nvPr/>
        </p:nvSpPr>
        <p:spPr>
          <a:xfrm>
            <a:off x="8523640" y="4142752"/>
            <a:ext cx="1875386" cy="515517"/>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1400">
                <a:solidFill>
                  <a:srgbClr val="000000"/>
                </a:solidFill>
                <a:latin typeface="Arial"/>
                <a:ea typeface="Arial"/>
                <a:cs typeface="Arial"/>
                <a:sym typeface="Arial"/>
              </a:rPr>
              <a:t>Segmento 2</a:t>
            </a:r>
            <a:endParaRPr/>
          </a:p>
          <a:p>
            <a:pPr indent="0" lvl="0" marL="0" marR="35560" rtl="0" algn="ctr">
              <a:spcBef>
                <a:spcPts val="0"/>
              </a:spcBef>
              <a:spcAft>
                <a:spcPts val="0"/>
              </a:spcAft>
              <a:buNone/>
            </a:pPr>
            <a:r>
              <a:rPr lang="es-MX" sz="1200">
                <a:solidFill>
                  <a:srgbClr val="000000"/>
                </a:solidFill>
                <a:latin typeface="Arial"/>
                <a:ea typeface="Arial"/>
                <a:cs typeface="Arial"/>
                <a:sym typeface="Arial"/>
              </a:rPr>
              <a:t>20%</a:t>
            </a:r>
            <a:endParaRPr/>
          </a:p>
        </p:txBody>
      </p:sp>
      <p:sp>
        <p:nvSpPr>
          <p:cNvPr id="332" name="Google Shape;332;p25"/>
          <p:cNvSpPr/>
          <p:nvPr/>
        </p:nvSpPr>
        <p:spPr>
          <a:xfrm rot="3220310">
            <a:off x="8348917" y="2797268"/>
            <a:ext cx="1791801" cy="1001324"/>
          </a:xfrm>
          <a:prstGeom prst="ellipse">
            <a:avLst/>
          </a:prstGeom>
          <a:solidFill>
            <a:srgbClr val="FF0000">
              <a:alpha val="4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25"/>
          <p:cNvSpPr txBox="1"/>
          <p:nvPr/>
        </p:nvSpPr>
        <p:spPr>
          <a:xfrm>
            <a:off x="8507056" y="3081197"/>
            <a:ext cx="1516356" cy="515517"/>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1400">
                <a:solidFill>
                  <a:srgbClr val="000000"/>
                </a:solidFill>
                <a:latin typeface="Arial"/>
                <a:ea typeface="Arial"/>
                <a:cs typeface="Arial"/>
                <a:sym typeface="Arial"/>
              </a:rPr>
              <a:t>Segmento 3</a:t>
            </a:r>
            <a:endParaRPr/>
          </a:p>
          <a:p>
            <a:pPr indent="0" lvl="0" marL="0" marR="35560" rtl="0" algn="ctr">
              <a:spcBef>
                <a:spcPts val="0"/>
              </a:spcBef>
              <a:spcAft>
                <a:spcPts val="0"/>
              </a:spcAft>
              <a:buNone/>
            </a:pPr>
            <a:r>
              <a:rPr lang="es-MX" sz="1200">
                <a:solidFill>
                  <a:srgbClr val="000000"/>
                </a:solidFill>
                <a:latin typeface="Arial"/>
                <a:ea typeface="Arial"/>
                <a:cs typeface="Arial"/>
                <a:sym typeface="Arial"/>
              </a:rPr>
              <a:t>25%</a:t>
            </a:r>
            <a:endParaRPr/>
          </a:p>
        </p:txBody>
      </p:sp>
      <p:sp>
        <p:nvSpPr>
          <p:cNvPr id="334" name="Google Shape;334;p25"/>
          <p:cNvSpPr/>
          <p:nvPr/>
        </p:nvSpPr>
        <p:spPr>
          <a:xfrm>
            <a:off x="8793809" y="1847389"/>
            <a:ext cx="1515207" cy="1779121"/>
          </a:xfrm>
          <a:custGeom>
            <a:rect b="b" l="l" r="r" t="t"/>
            <a:pathLst>
              <a:path extrusionOk="0" h="1779121" w="1515207">
                <a:moveTo>
                  <a:pt x="393734" y="3182"/>
                </a:moveTo>
                <a:cubicBezTo>
                  <a:pt x="324791" y="-5890"/>
                  <a:pt x="208676" y="3182"/>
                  <a:pt x="143362" y="46725"/>
                </a:cubicBezTo>
                <a:cubicBezTo>
                  <a:pt x="78048" y="90268"/>
                  <a:pt x="10919" y="184611"/>
                  <a:pt x="1848" y="264440"/>
                </a:cubicBezTo>
                <a:cubicBezTo>
                  <a:pt x="-7223" y="344269"/>
                  <a:pt x="16363" y="464011"/>
                  <a:pt x="88934" y="525697"/>
                </a:cubicBezTo>
                <a:cubicBezTo>
                  <a:pt x="161505" y="587383"/>
                  <a:pt x="308463" y="556540"/>
                  <a:pt x="437277" y="634554"/>
                </a:cubicBezTo>
                <a:cubicBezTo>
                  <a:pt x="566091" y="712568"/>
                  <a:pt x="742077" y="848639"/>
                  <a:pt x="861820" y="993782"/>
                </a:cubicBezTo>
                <a:cubicBezTo>
                  <a:pt x="981563" y="1138925"/>
                  <a:pt x="1092234" y="1385668"/>
                  <a:pt x="1155734" y="1505411"/>
                </a:cubicBezTo>
                <a:cubicBezTo>
                  <a:pt x="1219234" y="1625154"/>
                  <a:pt x="1182949" y="1681397"/>
                  <a:pt x="1242820" y="1712240"/>
                </a:cubicBezTo>
                <a:cubicBezTo>
                  <a:pt x="1302691" y="1743083"/>
                  <a:pt x="1509519" y="1857382"/>
                  <a:pt x="1514962" y="1690468"/>
                </a:cubicBezTo>
                <a:cubicBezTo>
                  <a:pt x="1520405" y="1523554"/>
                  <a:pt x="1435134" y="975640"/>
                  <a:pt x="1275477" y="710754"/>
                </a:cubicBezTo>
                <a:cubicBezTo>
                  <a:pt x="1115820" y="445868"/>
                  <a:pt x="702163" y="213640"/>
                  <a:pt x="557020" y="101154"/>
                </a:cubicBezTo>
                <a:cubicBezTo>
                  <a:pt x="411877" y="-11332"/>
                  <a:pt x="462677" y="12254"/>
                  <a:pt x="393734" y="3182"/>
                </a:cubicBezTo>
                <a:close/>
              </a:path>
            </a:pathLst>
          </a:custGeom>
          <a:solidFill>
            <a:srgbClr val="FFFF00">
              <a:alpha val="69803"/>
            </a:srgbClr>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5" name="Google Shape;335;p25"/>
          <p:cNvSpPr txBox="1"/>
          <p:nvPr/>
        </p:nvSpPr>
        <p:spPr>
          <a:xfrm>
            <a:off x="9031395" y="2202302"/>
            <a:ext cx="1516356" cy="515517"/>
          </a:xfrm>
          <a:prstGeom prst="rect">
            <a:avLst/>
          </a:prstGeom>
          <a:noFill/>
          <a:ln>
            <a:noFill/>
          </a:ln>
        </p:spPr>
        <p:txBody>
          <a:bodyPr anchorCtr="0" anchor="t" bIns="45700" lIns="91425" spcFirstLastPara="1" rIns="91425" wrap="square" tIns="45700">
            <a:noAutofit/>
          </a:bodyPr>
          <a:lstStyle/>
          <a:p>
            <a:pPr indent="0" lvl="0" marL="0" marR="35560" rtl="0" algn="ctr">
              <a:spcBef>
                <a:spcPts val="0"/>
              </a:spcBef>
              <a:spcAft>
                <a:spcPts val="0"/>
              </a:spcAft>
              <a:buNone/>
            </a:pPr>
            <a:r>
              <a:rPr lang="es-MX" sz="1400">
                <a:solidFill>
                  <a:srgbClr val="000000"/>
                </a:solidFill>
                <a:latin typeface="Arial"/>
                <a:ea typeface="Arial"/>
                <a:cs typeface="Arial"/>
                <a:sym typeface="Arial"/>
              </a:rPr>
              <a:t>Segmento 4</a:t>
            </a:r>
            <a:endParaRPr/>
          </a:p>
          <a:p>
            <a:pPr indent="0" lvl="0" marL="0" marR="35560" rtl="0" algn="ctr">
              <a:spcBef>
                <a:spcPts val="0"/>
              </a:spcBef>
              <a:spcAft>
                <a:spcPts val="0"/>
              </a:spcAft>
              <a:buNone/>
            </a:pPr>
            <a:r>
              <a:rPr lang="es-MX" sz="1200">
                <a:solidFill>
                  <a:srgbClr val="000000"/>
                </a:solidFill>
                <a:latin typeface="Arial"/>
                <a:ea typeface="Arial"/>
                <a:cs typeface="Arial"/>
                <a:sym typeface="Arial"/>
              </a:rPr>
              <a:t>20%</a:t>
            </a:r>
            <a:endParaRPr/>
          </a:p>
        </p:txBody>
      </p:sp>
      <p:sp>
        <p:nvSpPr>
          <p:cNvPr id="336" name="Google Shape;336;p25"/>
          <p:cNvSpPr txBox="1"/>
          <p:nvPr/>
        </p:nvSpPr>
        <p:spPr>
          <a:xfrm>
            <a:off x="205740" y="6280032"/>
            <a:ext cx="1728358"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100">
                <a:solidFill>
                  <a:schemeClr val="dk1"/>
                </a:solidFill>
                <a:latin typeface="Arial"/>
                <a:ea typeface="Arial"/>
                <a:cs typeface="Arial"/>
                <a:sym typeface="Arial"/>
              </a:rPr>
              <a:t>Fuente: Estudio 12-2019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500"/>
                                        <p:tgtEl>
                                          <p:spTgt spid="311"/>
                                        </p:tgtEl>
                                        <p:attrNameLst>
                                          <p:attrName>ppt_w</p:attrName>
                                        </p:attrNameLst>
                                      </p:cBhvr>
                                      <p:tavLst>
                                        <p:tav fmla="" tm="0">
                                          <p:val>
                                            <p:strVal val="0"/>
                                          </p:val>
                                        </p:tav>
                                        <p:tav fmla="" tm="100000">
                                          <p:val>
                                            <p:strVal val="#ppt_w"/>
                                          </p:val>
                                        </p:tav>
                                      </p:tavLst>
                                    </p:anim>
                                    <p:anim calcmode="lin" valueType="num">
                                      <p:cBhvr additive="base">
                                        <p:cTn dur="500"/>
                                        <p:tgtEl>
                                          <p:spTgt spid="3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ppt_w</p:attrName>
                                        </p:attrNameLst>
                                      </p:cBhvr>
                                      <p:tavLst>
                                        <p:tav fmla="" tm="0">
                                          <p:val>
                                            <p:strVal val="0"/>
                                          </p:val>
                                        </p:tav>
                                        <p:tav fmla="" tm="100000">
                                          <p:val>
                                            <p:strVal val="#ppt_w"/>
                                          </p:val>
                                        </p:tav>
                                      </p:tavLst>
                                    </p:anim>
                                    <p:anim calcmode="lin" valueType="num">
                                      <p:cBhvr additive="base">
                                        <p:cTn dur="500"/>
                                        <p:tgtEl>
                                          <p:spTgt spid="31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ppt_w</p:attrName>
                                        </p:attrNameLst>
                                      </p:cBhvr>
                                      <p:tavLst>
                                        <p:tav fmla="" tm="0">
                                          <p:val>
                                            <p:strVal val="0"/>
                                          </p:val>
                                        </p:tav>
                                        <p:tav fmla="" tm="100000">
                                          <p:val>
                                            <p:strVal val="#ppt_w"/>
                                          </p:val>
                                        </p:tav>
                                      </p:tavLst>
                                    </p:anim>
                                    <p:anim calcmode="lin" valueType="num">
                                      <p:cBhvr additive="base">
                                        <p:cTn dur="500"/>
                                        <p:tgtEl>
                                          <p:spTgt spid="31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ppt_w</p:attrName>
                                        </p:attrNameLst>
                                      </p:cBhvr>
                                      <p:tavLst>
                                        <p:tav fmla="" tm="0">
                                          <p:val>
                                            <p:strVal val="0"/>
                                          </p:val>
                                        </p:tav>
                                        <p:tav fmla="" tm="100000">
                                          <p:val>
                                            <p:strVal val="#ppt_w"/>
                                          </p:val>
                                        </p:tav>
                                      </p:tavLst>
                                    </p:anim>
                                    <p:anim calcmode="lin" valueType="num">
                                      <p:cBhvr additive="base">
                                        <p:cTn dur="500"/>
                                        <p:tgtEl>
                                          <p:spTgt spid="31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ppt_w</p:attrName>
                                        </p:attrNameLst>
                                      </p:cBhvr>
                                      <p:tavLst>
                                        <p:tav fmla="" tm="0">
                                          <p:val>
                                            <p:strVal val="0"/>
                                          </p:val>
                                        </p:tav>
                                        <p:tav fmla="" tm="100000">
                                          <p:val>
                                            <p:strVal val="#ppt_w"/>
                                          </p:val>
                                        </p:tav>
                                      </p:tavLst>
                                    </p:anim>
                                    <p:anim calcmode="lin" valueType="num">
                                      <p:cBhvr additive="base">
                                        <p:cTn dur="500"/>
                                        <p:tgtEl>
                                          <p:spTgt spid="31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500"/>
                                        <p:tgtEl>
                                          <p:spTgt spid="320"/>
                                        </p:tgtEl>
                                        <p:attrNameLst>
                                          <p:attrName>ppt_w</p:attrName>
                                        </p:attrNameLst>
                                      </p:cBhvr>
                                      <p:tavLst>
                                        <p:tav fmla="" tm="0">
                                          <p:val>
                                            <p:strVal val="0"/>
                                          </p:val>
                                        </p:tav>
                                        <p:tav fmla="" tm="100000">
                                          <p:val>
                                            <p:strVal val="#ppt_w"/>
                                          </p:val>
                                        </p:tav>
                                      </p:tavLst>
                                    </p:anim>
                                    <p:anim calcmode="lin" valueType="num">
                                      <p:cBhvr additive="base">
                                        <p:cTn dur="500"/>
                                        <p:tgtEl>
                                          <p:spTgt spid="3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ppt_w</p:attrName>
                                        </p:attrNameLst>
                                      </p:cBhvr>
                                      <p:tavLst>
                                        <p:tav fmla="" tm="0">
                                          <p:val>
                                            <p:strVal val="0"/>
                                          </p:val>
                                        </p:tav>
                                        <p:tav fmla="" tm="100000">
                                          <p:val>
                                            <p:strVal val="#ppt_w"/>
                                          </p:val>
                                        </p:tav>
                                      </p:tavLst>
                                    </p:anim>
                                    <p:anim calcmode="lin" valueType="num">
                                      <p:cBhvr additive="base">
                                        <p:cTn dur="500"/>
                                        <p:tgtEl>
                                          <p:spTgt spid="3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ppt_w</p:attrName>
                                        </p:attrNameLst>
                                      </p:cBhvr>
                                      <p:tavLst>
                                        <p:tav fmla="" tm="0">
                                          <p:val>
                                            <p:strVal val="0"/>
                                          </p:val>
                                        </p:tav>
                                        <p:tav fmla="" tm="100000">
                                          <p:val>
                                            <p:strVal val="#ppt_w"/>
                                          </p:val>
                                        </p:tav>
                                      </p:tavLst>
                                    </p:anim>
                                    <p:anim calcmode="lin" valueType="num">
                                      <p:cBhvr additive="base">
                                        <p:cTn dur="500"/>
                                        <p:tgtEl>
                                          <p:spTgt spid="32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500"/>
                                        <p:tgtEl>
                                          <p:spTgt spid="323"/>
                                        </p:tgtEl>
                                        <p:attrNameLst>
                                          <p:attrName>ppt_w</p:attrName>
                                        </p:attrNameLst>
                                      </p:cBhvr>
                                      <p:tavLst>
                                        <p:tav fmla="" tm="0">
                                          <p:val>
                                            <p:strVal val="0"/>
                                          </p:val>
                                        </p:tav>
                                        <p:tav fmla="" tm="100000">
                                          <p:val>
                                            <p:strVal val="#ppt_w"/>
                                          </p:val>
                                        </p:tav>
                                      </p:tavLst>
                                    </p:anim>
                                    <p:anim calcmode="lin" valueType="num">
                                      <p:cBhvr additive="base">
                                        <p:cTn dur="500"/>
                                        <p:tgtEl>
                                          <p:spTgt spid="32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ppt_w</p:attrName>
                                        </p:attrNameLst>
                                      </p:cBhvr>
                                      <p:tavLst>
                                        <p:tav fmla="" tm="0">
                                          <p:val>
                                            <p:strVal val="0"/>
                                          </p:val>
                                        </p:tav>
                                        <p:tav fmla="" tm="100000">
                                          <p:val>
                                            <p:strVal val="#ppt_w"/>
                                          </p:val>
                                        </p:tav>
                                      </p:tavLst>
                                    </p:anim>
                                    <p:anim calcmode="lin" valueType="num">
                                      <p:cBhvr additive="base">
                                        <p:cTn dur="500"/>
                                        <p:tgtEl>
                                          <p:spTgt spid="32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ppt_w</p:attrName>
                                        </p:attrNameLst>
                                      </p:cBhvr>
                                      <p:tavLst>
                                        <p:tav fmla="" tm="0">
                                          <p:val>
                                            <p:strVal val="0"/>
                                          </p:val>
                                        </p:tav>
                                        <p:tav fmla="" tm="100000">
                                          <p:val>
                                            <p:strVal val="#ppt_w"/>
                                          </p:val>
                                        </p:tav>
                                      </p:tavLst>
                                    </p:anim>
                                    <p:anim calcmode="lin" valueType="num">
                                      <p:cBhvr additive="base">
                                        <p:cTn dur="500"/>
                                        <p:tgtEl>
                                          <p:spTgt spid="32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ppt_w</p:attrName>
                                        </p:attrNameLst>
                                      </p:cBhvr>
                                      <p:tavLst>
                                        <p:tav fmla="" tm="0">
                                          <p:val>
                                            <p:strVal val="0"/>
                                          </p:val>
                                        </p:tav>
                                        <p:tav fmla="" tm="100000">
                                          <p:val>
                                            <p:strVal val="#ppt_w"/>
                                          </p:val>
                                        </p:tav>
                                      </p:tavLst>
                                    </p:anim>
                                    <p:anim calcmode="lin" valueType="num">
                                      <p:cBhvr additive="base">
                                        <p:cTn dur="500"/>
                                        <p:tgtEl>
                                          <p:spTgt spid="32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ppt_w</p:attrName>
                                        </p:attrNameLst>
                                      </p:cBhvr>
                                      <p:tavLst>
                                        <p:tav fmla="" tm="0">
                                          <p:val>
                                            <p:strVal val="0"/>
                                          </p:val>
                                        </p:tav>
                                        <p:tav fmla="" tm="100000">
                                          <p:val>
                                            <p:strVal val="#ppt_w"/>
                                          </p:val>
                                        </p:tav>
                                      </p:tavLst>
                                    </p:anim>
                                    <p:anim calcmode="lin" valueType="num">
                                      <p:cBhvr additive="base">
                                        <p:cTn dur="500"/>
                                        <p:tgtEl>
                                          <p:spTgt spid="3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ppt_w</p:attrName>
                                        </p:attrNameLst>
                                      </p:cBhvr>
                                      <p:tavLst>
                                        <p:tav fmla="" tm="0">
                                          <p:val>
                                            <p:strVal val="0"/>
                                          </p:val>
                                        </p:tav>
                                        <p:tav fmla="" tm="100000">
                                          <p:val>
                                            <p:strVal val="#ppt_w"/>
                                          </p:val>
                                        </p:tav>
                                      </p:tavLst>
                                    </p:anim>
                                    <p:anim calcmode="lin" valueType="num">
                                      <p:cBhvr additive="base">
                                        <p:cTn dur="500"/>
                                        <p:tgtEl>
                                          <p:spTgt spid="31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ppt_w</p:attrName>
                                        </p:attrNameLst>
                                      </p:cBhvr>
                                      <p:tavLst>
                                        <p:tav fmla="" tm="0">
                                          <p:val>
                                            <p:strVal val="0"/>
                                          </p:val>
                                        </p:tav>
                                        <p:tav fmla="" tm="100000">
                                          <p:val>
                                            <p:strVal val="#ppt_w"/>
                                          </p:val>
                                        </p:tav>
                                      </p:tavLst>
                                    </p:anim>
                                    <p:anim calcmode="lin" valueType="num">
                                      <p:cBhvr additive="base">
                                        <p:cTn dur="500"/>
                                        <p:tgtEl>
                                          <p:spTgt spid="31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500"/>
                                        <p:tgtEl>
                                          <p:spTgt spid="314"/>
                                        </p:tgtEl>
                                        <p:attrNameLst>
                                          <p:attrName>ppt_w</p:attrName>
                                        </p:attrNameLst>
                                      </p:cBhvr>
                                      <p:tavLst>
                                        <p:tav fmla="" tm="0">
                                          <p:val>
                                            <p:strVal val="0"/>
                                          </p:val>
                                        </p:tav>
                                        <p:tav fmla="" tm="100000">
                                          <p:val>
                                            <p:strVal val="#ppt_w"/>
                                          </p:val>
                                        </p:tav>
                                      </p:tavLst>
                                    </p:anim>
                                    <p:anim calcmode="lin" valueType="num">
                                      <p:cBhvr additive="base">
                                        <p:cTn dur="500"/>
                                        <p:tgtEl>
                                          <p:spTgt spid="3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ppt_w</p:attrName>
                                        </p:attrNameLst>
                                      </p:cBhvr>
                                      <p:tavLst>
                                        <p:tav fmla="" tm="0">
                                          <p:val>
                                            <p:strVal val="0"/>
                                          </p:val>
                                        </p:tav>
                                        <p:tav fmla="" tm="100000">
                                          <p:val>
                                            <p:strVal val="#ppt_w"/>
                                          </p:val>
                                        </p:tav>
                                      </p:tavLst>
                                    </p:anim>
                                    <p:anim calcmode="lin" valueType="num">
                                      <p:cBhvr additive="base">
                                        <p:cTn dur="500"/>
                                        <p:tgtEl>
                                          <p:spTgt spid="32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500"/>
                                        <p:tgtEl>
                                          <p:spTgt spid="328"/>
                                        </p:tgtEl>
                                        <p:attrNameLst>
                                          <p:attrName>ppt_w</p:attrName>
                                        </p:attrNameLst>
                                      </p:cBhvr>
                                      <p:tavLst>
                                        <p:tav fmla="" tm="0">
                                          <p:val>
                                            <p:strVal val="0"/>
                                          </p:val>
                                        </p:tav>
                                        <p:tav fmla="" tm="100000">
                                          <p:val>
                                            <p:strVal val="#ppt_w"/>
                                          </p:val>
                                        </p:tav>
                                      </p:tavLst>
                                    </p:anim>
                                    <p:anim calcmode="lin" valueType="num">
                                      <p:cBhvr additive="base">
                                        <p:cTn dur="500"/>
                                        <p:tgtEl>
                                          <p:spTgt spid="32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ppt_w</p:attrName>
                                        </p:attrNameLst>
                                      </p:cBhvr>
                                      <p:tavLst>
                                        <p:tav fmla="" tm="0">
                                          <p:val>
                                            <p:strVal val="0"/>
                                          </p:val>
                                        </p:tav>
                                        <p:tav fmla="" tm="100000">
                                          <p:val>
                                            <p:strVal val="#ppt_w"/>
                                          </p:val>
                                        </p:tav>
                                      </p:tavLst>
                                    </p:anim>
                                    <p:anim calcmode="lin" valueType="num">
                                      <p:cBhvr additive="base">
                                        <p:cTn dur="500"/>
                                        <p:tgtEl>
                                          <p:spTgt spid="33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ppt_w</p:attrName>
                                        </p:attrNameLst>
                                      </p:cBhvr>
                                      <p:tavLst>
                                        <p:tav fmla="" tm="0">
                                          <p:val>
                                            <p:strVal val="0"/>
                                          </p:val>
                                        </p:tav>
                                        <p:tav fmla="" tm="100000">
                                          <p:val>
                                            <p:strVal val="#ppt_w"/>
                                          </p:val>
                                        </p:tav>
                                      </p:tavLst>
                                    </p:anim>
                                    <p:anim calcmode="lin" valueType="num">
                                      <p:cBhvr additive="base">
                                        <p:cTn dur="500"/>
                                        <p:tgtEl>
                                          <p:spTgt spid="3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ppt_w</p:attrName>
                                        </p:attrNameLst>
                                      </p:cBhvr>
                                      <p:tavLst>
                                        <p:tav fmla="" tm="0">
                                          <p:val>
                                            <p:strVal val="0"/>
                                          </p:val>
                                        </p:tav>
                                        <p:tav fmla="" tm="100000">
                                          <p:val>
                                            <p:strVal val="#ppt_w"/>
                                          </p:val>
                                        </p:tav>
                                      </p:tavLst>
                                    </p:anim>
                                    <p:anim calcmode="lin" valueType="num">
                                      <p:cBhvr additive="base">
                                        <p:cTn dur="500"/>
                                        <p:tgtEl>
                                          <p:spTgt spid="33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500"/>
                                        <p:tgtEl>
                                          <p:spTgt spid="332"/>
                                        </p:tgtEl>
                                        <p:attrNameLst>
                                          <p:attrName>ppt_w</p:attrName>
                                        </p:attrNameLst>
                                      </p:cBhvr>
                                      <p:tavLst>
                                        <p:tav fmla="" tm="0">
                                          <p:val>
                                            <p:strVal val="0"/>
                                          </p:val>
                                        </p:tav>
                                        <p:tav fmla="" tm="100000">
                                          <p:val>
                                            <p:strVal val="#ppt_w"/>
                                          </p:val>
                                        </p:tav>
                                      </p:tavLst>
                                    </p:anim>
                                    <p:anim calcmode="lin" valueType="num">
                                      <p:cBhvr additive="base">
                                        <p:cTn dur="500"/>
                                        <p:tgtEl>
                                          <p:spTgt spid="33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ppt_w</p:attrName>
                                        </p:attrNameLst>
                                      </p:cBhvr>
                                      <p:tavLst>
                                        <p:tav fmla="" tm="0">
                                          <p:val>
                                            <p:strVal val="0"/>
                                          </p:val>
                                        </p:tav>
                                        <p:tav fmla="" tm="100000">
                                          <p:val>
                                            <p:strVal val="#ppt_w"/>
                                          </p:val>
                                        </p:tav>
                                      </p:tavLst>
                                    </p:anim>
                                    <p:anim calcmode="lin" valueType="num">
                                      <p:cBhvr additive="base">
                                        <p:cTn dur="500"/>
                                        <p:tgtEl>
                                          <p:spTgt spid="33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ppt_w</p:attrName>
                                        </p:attrNameLst>
                                      </p:cBhvr>
                                      <p:tavLst>
                                        <p:tav fmla="" tm="0">
                                          <p:val>
                                            <p:strVal val="0"/>
                                          </p:val>
                                        </p:tav>
                                        <p:tav fmla="" tm="100000">
                                          <p:val>
                                            <p:strVal val="#ppt_w"/>
                                          </p:val>
                                        </p:tav>
                                      </p:tavLst>
                                    </p:anim>
                                    <p:anim calcmode="lin" valueType="num">
                                      <p:cBhvr additive="base">
                                        <p:cTn dur="500"/>
                                        <p:tgtEl>
                                          <p:spTgt spid="33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6"/>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42" name="Google Shape;342;p26"/>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343" name="Google Shape;343;p26"/>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4.3. Caracterización</a:t>
            </a:r>
            <a:endParaRPr/>
          </a:p>
        </p:txBody>
      </p:sp>
      <p:sp>
        <p:nvSpPr>
          <p:cNvPr id="344" name="Google Shape;344;p26"/>
          <p:cNvSpPr txBox="1"/>
          <p:nvPr/>
        </p:nvSpPr>
        <p:spPr>
          <a:xfrm>
            <a:off x="1665514" y="1239956"/>
            <a:ext cx="9633857"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400" u="sng">
                <a:solidFill>
                  <a:schemeClr val="dk1"/>
                </a:solidFill>
                <a:latin typeface="Arial"/>
                <a:ea typeface="Arial"/>
                <a:cs typeface="Arial"/>
                <a:sym typeface="Arial"/>
              </a:rPr>
              <a:t>Segmento 1.- Voto Consolidado del MAS (30%)</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u="sng">
              <a:solidFill>
                <a:schemeClr val="dk1"/>
              </a:solidFill>
              <a:latin typeface="Arial"/>
              <a:ea typeface="Arial"/>
              <a:cs typeface="Arial"/>
              <a:sym typeface="Arial"/>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Clase baja popular. Migrantes 1ra, 2da generación.</a:t>
            </a:r>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Varios se integraron al mercado electoral desde el 2005.</a:t>
            </a:r>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Apoyo electoral consistente a Evo desde el 2002 y 2005.</a:t>
            </a:r>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Evo simboliza para ellos la “inclusión” (no discriminación).</a:t>
            </a:r>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Evo nació pobre, conoce al pueblo, y lucha por el pueblo.</a:t>
            </a:r>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Resaltan la “modernización”, los “bonos” y acceso a educación/salud en su gestión.</a:t>
            </a:r>
            <a:endParaRPr/>
          </a:p>
          <a:p>
            <a:pPr indent="-342900" lvl="2" marL="1257300" marR="0" rtl="0" algn="l">
              <a:spcBef>
                <a:spcPts val="0"/>
              </a:spcBef>
              <a:spcAft>
                <a:spcPts val="0"/>
              </a:spcAft>
              <a:buClr>
                <a:schemeClr val="dk1"/>
              </a:buClr>
              <a:buSzPts val="2400"/>
              <a:buFont typeface="Arial"/>
              <a:buChar char="•"/>
            </a:pPr>
            <a:r>
              <a:rPr b="0" i="0" lang="es-MX" sz="2400" u="none" cap="none" strike="noStrike">
                <a:solidFill>
                  <a:schemeClr val="dk1"/>
                </a:solidFill>
                <a:latin typeface="Arial"/>
                <a:ea typeface="Arial"/>
                <a:cs typeface="Arial"/>
                <a:sym typeface="Arial"/>
              </a:rPr>
              <a:t>Demanda electoral básica: INCLUSIÓN.</a:t>
            </a:r>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i="1" lang="es-MX" sz="2400">
                <a:solidFill>
                  <a:schemeClr val="dk1"/>
                </a:solidFill>
                <a:latin typeface="Arial"/>
                <a:ea typeface="Arial"/>
                <a:cs typeface="Arial"/>
                <a:sym typeface="Arial"/>
              </a:rPr>
              <a:t>“Antes siempre nos discriminaban. Feo nos miraban en la calle. Indio nos decían. Ahora ya no. El Evo les ha demostrado que los indios también saben gobernar” (Albañil, El Alto)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animEffect filter="fade" transition="in">
                                      <p:cBhvr>
                                        <p:cTn dur="500"/>
                                        <p:tgtEl>
                                          <p:spTgt spid="3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animEffect filter="fade" transition="in">
                                      <p:cBhvr>
                                        <p:cTn dur="500"/>
                                        <p:tgtEl>
                                          <p:spTgt spid="3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animEffect filter="fade" transition="in">
                                      <p:cBhvr>
                                        <p:cTn dur="500"/>
                                        <p:tgtEl>
                                          <p:spTgt spid="3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animEffect filter="fade" transition="in">
                                      <p:cBhvr>
                                        <p:cTn dur="500"/>
                                        <p:tgtEl>
                                          <p:spTgt spid="3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animEffect filter="fade" transition="in">
                                      <p:cBhvr>
                                        <p:cTn dur="500"/>
                                        <p:tgtEl>
                                          <p:spTgt spid="3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animEffect filter="fade" transition="in">
                                      <p:cBhvr>
                                        <p:cTn dur="500"/>
                                        <p:tgtEl>
                                          <p:spTgt spid="3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animEffect filter="fade" transition="in">
                                      <p:cBhvr>
                                        <p:cTn dur="500"/>
                                        <p:tgtEl>
                                          <p:spTgt spid="3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animEffect filter="fade" transition="in">
                                      <p:cBhvr>
                                        <p:cTn dur="500"/>
                                        <p:tgtEl>
                                          <p:spTgt spid="3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8" st="8"/>
                                            </p:txEl>
                                          </p:spTgt>
                                        </p:tgtEl>
                                        <p:attrNameLst>
                                          <p:attrName>style.visibility</p:attrName>
                                        </p:attrNameLst>
                                      </p:cBhvr>
                                      <p:to>
                                        <p:strVal val="visible"/>
                                      </p:to>
                                    </p:set>
                                    <p:animEffect filter="fade" transition="in">
                                      <p:cBhvr>
                                        <p:cTn dur="500"/>
                                        <p:tgtEl>
                                          <p:spTgt spid="3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9" st="9"/>
                                            </p:txEl>
                                          </p:spTgt>
                                        </p:tgtEl>
                                        <p:attrNameLst>
                                          <p:attrName>style.visibility</p:attrName>
                                        </p:attrNameLst>
                                      </p:cBhvr>
                                      <p:to>
                                        <p:strVal val="visible"/>
                                      </p:to>
                                    </p:set>
                                    <p:animEffect filter="fade" transition="in">
                                      <p:cBhvr>
                                        <p:cTn dur="500"/>
                                        <p:tgtEl>
                                          <p:spTgt spid="3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xEl>
                                              <p:pRg end="10" st="10"/>
                                            </p:txEl>
                                          </p:spTgt>
                                        </p:tgtEl>
                                        <p:attrNameLst>
                                          <p:attrName>style.visibility</p:attrName>
                                        </p:attrNameLst>
                                      </p:cBhvr>
                                      <p:to>
                                        <p:strVal val="visible"/>
                                      </p:to>
                                    </p:set>
                                    <p:animEffect filter="fade" transition="in">
                                      <p:cBhvr>
                                        <p:cTn dur="500"/>
                                        <p:tgtEl>
                                          <p:spTgt spid="34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9"/>
          <p:cNvSpPr txBox="1"/>
          <p:nvPr>
            <p:ph type="title"/>
          </p:nvPr>
        </p:nvSpPr>
        <p:spPr>
          <a:xfrm>
            <a:off x="4330700" y="242891"/>
            <a:ext cx="7569200" cy="5873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lang="es-MX" sz="3200"/>
              <a:t>Contenido</a:t>
            </a:r>
            <a:endParaRPr/>
          </a:p>
        </p:txBody>
      </p:sp>
      <p:sp>
        <p:nvSpPr>
          <p:cNvPr id="49" name="Google Shape;49;p9"/>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50" name="Google Shape;50;p9"/>
          <p:cNvSpPr txBox="1"/>
          <p:nvPr/>
        </p:nvSpPr>
        <p:spPr>
          <a:xfrm>
            <a:off x="3456867" y="1833185"/>
            <a:ext cx="5041765" cy="3694409"/>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3200"/>
              <a:buFont typeface="Arial"/>
              <a:buAutoNum type="arabicPeriod"/>
            </a:pPr>
            <a:r>
              <a:rPr b="0" i="0" lang="es-MX" sz="3200" u="none" cap="none" strike="noStrike">
                <a:solidFill>
                  <a:schemeClr val="dk1"/>
                </a:solidFill>
                <a:latin typeface="Arial"/>
                <a:ea typeface="Arial"/>
                <a:cs typeface="Arial"/>
                <a:sym typeface="Arial"/>
              </a:rPr>
              <a:t>Objetivos y metodología</a:t>
            </a:r>
            <a:endParaRPr/>
          </a:p>
          <a:p>
            <a:pPr indent="-457200" lvl="0" marL="457200" marR="0" rtl="0" algn="l">
              <a:lnSpc>
                <a:spcPct val="150000"/>
              </a:lnSpc>
              <a:spcBef>
                <a:spcPts val="0"/>
              </a:spcBef>
              <a:spcAft>
                <a:spcPts val="0"/>
              </a:spcAft>
              <a:buClr>
                <a:schemeClr val="dk1"/>
              </a:buClr>
              <a:buSzPts val="3200"/>
              <a:buFont typeface="Arial"/>
              <a:buAutoNum type="arabicPeriod"/>
            </a:pPr>
            <a:r>
              <a:rPr b="0" i="0" lang="es-MX" sz="3200" u="none" cap="none" strike="noStrike">
                <a:solidFill>
                  <a:schemeClr val="dk1"/>
                </a:solidFill>
                <a:latin typeface="Arial"/>
                <a:ea typeface="Arial"/>
                <a:cs typeface="Arial"/>
                <a:sym typeface="Arial"/>
              </a:rPr>
              <a:t>Principales hallazgos</a:t>
            </a:r>
            <a:endParaRPr/>
          </a:p>
          <a:p>
            <a:pPr indent="-457200" lvl="0" marL="457200" marR="0" rtl="0" algn="l">
              <a:lnSpc>
                <a:spcPct val="150000"/>
              </a:lnSpc>
              <a:spcBef>
                <a:spcPts val="0"/>
              </a:spcBef>
              <a:spcAft>
                <a:spcPts val="0"/>
              </a:spcAft>
              <a:buClr>
                <a:schemeClr val="dk1"/>
              </a:buClr>
              <a:buSzPts val="3200"/>
              <a:buFont typeface="Arial"/>
              <a:buAutoNum type="arabicPeriod"/>
            </a:pPr>
            <a:r>
              <a:rPr b="0" i="0" lang="es-MX" sz="3200" u="none" cap="none" strike="noStrike">
                <a:solidFill>
                  <a:schemeClr val="dk1"/>
                </a:solidFill>
                <a:latin typeface="Arial"/>
                <a:ea typeface="Arial"/>
                <a:cs typeface="Arial"/>
                <a:sym typeface="Arial"/>
              </a:rPr>
              <a:t>Polarización electoral</a:t>
            </a:r>
            <a:endParaRPr/>
          </a:p>
          <a:p>
            <a:pPr indent="-457200" lvl="0" marL="457200" marR="0" rtl="0" algn="l">
              <a:lnSpc>
                <a:spcPct val="150000"/>
              </a:lnSpc>
              <a:spcBef>
                <a:spcPts val="0"/>
              </a:spcBef>
              <a:spcAft>
                <a:spcPts val="0"/>
              </a:spcAft>
              <a:buClr>
                <a:schemeClr val="dk1"/>
              </a:buClr>
              <a:buSzPts val="3200"/>
              <a:buFont typeface="Arial"/>
              <a:buAutoNum type="arabicPeriod"/>
            </a:pPr>
            <a:r>
              <a:rPr b="0" i="0" lang="es-MX" sz="3200" u="none" cap="none" strike="noStrike">
                <a:solidFill>
                  <a:schemeClr val="dk1"/>
                </a:solidFill>
                <a:latin typeface="Arial"/>
                <a:ea typeface="Arial"/>
                <a:cs typeface="Arial"/>
                <a:sym typeface="Arial"/>
              </a:rPr>
              <a:t>Segmentos electorales</a:t>
            </a:r>
            <a:endParaRPr/>
          </a:p>
          <a:p>
            <a:pPr indent="-457200" lvl="0" marL="457200" marR="0" rtl="0" algn="l">
              <a:lnSpc>
                <a:spcPct val="150000"/>
              </a:lnSpc>
              <a:spcBef>
                <a:spcPts val="0"/>
              </a:spcBef>
              <a:spcAft>
                <a:spcPts val="0"/>
              </a:spcAft>
              <a:buClr>
                <a:schemeClr val="dk1"/>
              </a:buClr>
              <a:buSzPts val="3200"/>
              <a:buFont typeface="Arial"/>
              <a:buAutoNum type="arabicPeriod"/>
            </a:pPr>
            <a:r>
              <a:rPr b="0" i="0" lang="es-MX" sz="3200" u="none" cap="none" strike="noStrike">
                <a:solidFill>
                  <a:schemeClr val="dk1"/>
                </a:solidFill>
                <a:latin typeface="Arial"/>
                <a:ea typeface="Arial"/>
                <a:cs typeface="Arial"/>
                <a:sym typeface="Arial"/>
              </a:rPr>
              <a:t>Conclusiones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xEl>
                                              <p:pRg end="0" st="0"/>
                                            </p:txEl>
                                          </p:spTgt>
                                        </p:tgtEl>
                                        <p:attrNameLst>
                                          <p:attrName>style.visibility</p:attrName>
                                        </p:attrNameLst>
                                      </p:cBhvr>
                                      <p:to>
                                        <p:strVal val="visible"/>
                                      </p:to>
                                    </p:set>
                                    <p:animEffect filter="fade" transition="in">
                                      <p:cBhvr>
                                        <p:cTn dur="500"/>
                                        <p:tgtEl>
                                          <p:spTgt spid="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xEl>
                                              <p:pRg end="1" st="1"/>
                                            </p:txEl>
                                          </p:spTgt>
                                        </p:tgtEl>
                                        <p:attrNameLst>
                                          <p:attrName>style.visibility</p:attrName>
                                        </p:attrNameLst>
                                      </p:cBhvr>
                                      <p:to>
                                        <p:strVal val="visible"/>
                                      </p:to>
                                    </p:set>
                                    <p:animEffect filter="fade" transition="in">
                                      <p:cBhvr>
                                        <p:cTn dur="500"/>
                                        <p:tgtEl>
                                          <p:spTgt spid="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xEl>
                                              <p:pRg end="2" st="2"/>
                                            </p:txEl>
                                          </p:spTgt>
                                        </p:tgtEl>
                                        <p:attrNameLst>
                                          <p:attrName>style.visibility</p:attrName>
                                        </p:attrNameLst>
                                      </p:cBhvr>
                                      <p:to>
                                        <p:strVal val="visible"/>
                                      </p:to>
                                    </p:set>
                                    <p:animEffect filter="fade" transition="in">
                                      <p:cBhvr>
                                        <p:cTn dur="500"/>
                                        <p:tgtEl>
                                          <p:spTgt spid="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xEl>
                                              <p:pRg end="3" st="3"/>
                                            </p:txEl>
                                          </p:spTgt>
                                        </p:tgtEl>
                                        <p:attrNameLst>
                                          <p:attrName>style.visibility</p:attrName>
                                        </p:attrNameLst>
                                      </p:cBhvr>
                                      <p:to>
                                        <p:strVal val="visible"/>
                                      </p:to>
                                    </p:set>
                                    <p:animEffect filter="fade" transition="in">
                                      <p:cBhvr>
                                        <p:cTn dur="500"/>
                                        <p:tgtEl>
                                          <p:spTgt spid="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xEl>
                                              <p:pRg end="4" st="4"/>
                                            </p:txEl>
                                          </p:spTgt>
                                        </p:tgtEl>
                                        <p:attrNameLst>
                                          <p:attrName>style.visibility</p:attrName>
                                        </p:attrNameLst>
                                      </p:cBhvr>
                                      <p:to>
                                        <p:strVal val="visible"/>
                                      </p:to>
                                    </p:set>
                                    <p:animEffect filter="fade" transition="in">
                                      <p:cBhvr>
                                        <p:cTn dur="500"/>
                                        <p:tgtEl>
                                          <p:spTgt spid="5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7"/>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50" name="Google Shape;350;p27"/>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351" name="Google Shape;351;p27"/>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4.3. Caracterización</a:t>
            </a:r>
            <a:endParaRPr/>
          </a:p>
        </p:txBody>
      </p:sp>
      <p:sp>
        <p:nvSpPr>
          <p:cNvPr id="352" name="Google Shape;352;p27"/>
          <p:cNvSpPr txBox="1"/>
          <p:nvPr/>
        </p:nvSpPr>
        <p:spPr>
          <a:xfrm>
            <a:off x="1676400" y="1284356"/>
            <a:ext cx="9808029"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200" u="sng">
                <a:solidFill>
                  <a:schemeClr val="dk1"/>
                </a:solidFill>
                <a:latin typeface="Arial"/>
                <a:ea typeface="Arial"/>
                <a:cs typeface="Arial"/>
                <a:sym typeface="Arial"/>
              </a:rPr>
              <a:t>Segmento 2.- Indecisos de la Clase Baja (20%)</a:t>
            </a:r>
            <a:endParaRPr sz="2200">
              <a:solidFill>
                <a:schemeClr val="dk1"/>
              </a:solidFill>
              <a:latin typeface="Arial"/>
              <a:ea typeface="Arial"/>
              <a:cs typeface="Arial"/>
              <a:sym typeface="Arial"/>
            </a:endParaRPr>
          </a:p>
          <a:p>
            <a:pPr indent="0" lvl="0" marL="0" marR="0" rtl="0" algn="l">
              <a:spcBef>
                <a:spcPts val="0"/>
              </a:spcBef>
              <a:spcAft>
                <a:spcPts val="0"/>
              </a:spcAft>
              <a:buNone/>
            </a:pPr>
            <a:r>
              <a:t/>
            </a:r>
            <a:endParaRPr sz="2200" u="sng">
              <a:solidFill>
                <a:schemeClr val="dk1"/>
              </a:solidFill>
              <a:latin typeface="Arial"/>
              <a:ea typeface="Arial"/>
              <a:cs typeface="Arial"/>
              <a:sym typeface="Arial"/>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Clase baja ascendente (y baja popular en oriente).</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Voto por outsider’s en etapa neoliberal.</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Mejoraron sus condiciones de vida con Evo (hijos en la U).</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Percepción positiva de la gestión (obras, carreteras)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Votaron por el MAS de 2005 a 2014. Pero ya no el 2016.</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Voto inseguro por Evo (5%), indecisos (15%).</a:t>
            </a:r>
            <a:endParaRPr/>
          </a:p>
          <a:p>
            <a:pPr indent="-342900" lvl="4" marL="21717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Aspiran al progreso de hijos. Evo ya no simboliza eso.</a:t>
            </a:r>
            <a:endParaRPr/>
          </a:p>
          <a:p>
            <a:pPr indent="-342900" lvl="4" marL="21717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Percepción negativa de opositores (p. tradicionales).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Demanda electoral básica: MODERNIZACIÓN.</a:t>
            </a:r>
            <a:endParaRPr/>
          </a:p>
          <a:p>
            <a:pPr indent="-203200" lvl="1" marL="800100" marR="0" rtl="0" algn="l">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i="1" lang="es-MX" sz="2200">
                <a:solidFill>
                  <a:schemeClr val="dk1"/>
                </a:solidFill>
                <a:latin typeface="Arial"/>
                <a:ea typeface="Arial"/>
                <a:cs typeface="Arial"/>
                <a:sym typeface="Arial"/>
              </a:rPr>
              <a:t>“El Evo ha hecho bien como Presidente. Pero ahora necesitamos un nuevo. Porque ya (el Evo) hizo su parte. Pero no se, el Mesa era aliado del Goni ¿no ve?” (Mujer, pequeño comercio, Cochabamba)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5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5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5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500"/>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500"/>
                                        <p:tgtEl>
                                          <p:spTgt spid="3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5" st="5"/>
                                            </p:txEl>
                                          </p:spTgt>
                                        </p:tgtEl>
                                        <p:attrNameLst>
                                          <p:attrName>style.visibility</p:attrName>
                                        </p:attrNameLst>
                                      </p:cBhvr>
                                      <p:to>
                                        <p:strVal val="visible"/>
                                      </p:to>
                                    </p:set>
                                    <p:animEffect filter="fade" transition="in">
                                      <p:cBhvr>
                                        <p:cTn dur="500"/>
                                        <p:tgtEl>
                                          <p:spTgt spid="3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6" st="6"/>
                                            </p:txEl>
                                          </p:spTgt>
                                        </p:tgtEl>
                                        <p:attrNameLst>
                                          <p:attrName>style.visibility</p:attrName>
                                        </p:attrNameLst>
                                      </p:cBhvr>
                                      <p:to>
                                        <p:strVal val="visible"/>
                                      </p:to>
                                    </p:set>
                                    <p:animEffect filter="fade" transition="in">
                                      <p:cBhvr>
                                        <p:cTn dur="500"/>
                                        <p:tgtEl>
                                          <p:spTgt spid="3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7" st="7"/>
                                            </p:txEl>
                                          </p:spTgt>
                                        </p:tgtEl>
                                        <p:attrNameLst>
                                          <p:attrName>style.visibility</p:attrName>
                                        </p:attrNameLst>
                                      </p:cBhvr>
                                      <p:to>
                                        <p:strVal val="visible"/>
                                      </p:to>
                                    </p:set>
                                    <p:animEffect filter="fade" transition="in">
                                      <p:cBhvr>
                                        <p:cTn dur="500"/>
                                        <p:tgtEl>
                                          <p:spTgt spid="3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8" st="8"/>
                                            </p:txEl>
                                          </p:spTgt>
                                        </p:tgtEl>
                                        <p:attrNameLst>
                                          <p:attrName>style.visibility</p:attrName>
                                        </p:attrNameLst>
                                      </p:cBhvr>
                                      <p:to>
                                        <p:strVal val="visible"/>
                                      </p:to>
                                    </p:set>
                                    <p:animEffect filter="fade" transition="in">
                                      <p:cBhvr>
                                        <p:cTn dur="500"/>
                                        <p:tgtEl>
                                          <p:spTgt spid="35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9" st="9"/>
                                            </p:txEl>
                                          </p:spTgt>
                                        </p:tgtEl>
                                        <p:attrNameLst>
                                          <p:attrName>style.visibility</p:attrName>
                                        </p:attrNameLst>
                                      </p:cBhvr>
                                      <p:to>
                                        <p:strVal val="visible"/>
                                      </p:to>
                                    </p:set>
                                    <p:animEffect filter="fade" transition="in">
                                      <p:cBhvr>
                                        <p:cTn dur="500"/>
                                        <p:tgtEl>
                                          <p:spTgt spid="35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0" st="10"/>
                                            </p:txEl>
                                          </p:spTgt>
                                        </p:tgtEl>
                                        <p:attrNameLst>
                                          <p:attrName>style.visibility</p:attrName>
                                        </p:attrNameLst>
                                      </p:cBhvr>
                                      <p:to>
                                        <p:strVal val="visible"/>
                                      </p:to>
                                    </p:set>
                                    <p:animEffect filter="fade" transition="in">
                                      <p:cBhvr>
                                        <p:cTn dur="500"/>
                                        <p:tgtEl>
                                          <p:spTgt spid="35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1" st="11"/>
                                            </p:txEl>
                                          </p:spTgt>
                                        </p:tgtEl>
                                        <p:attrNameLst>
                                          <p:attrName>style.visibility</p:attrName>
                                        </p:attrNameLst>
                                      </p:cBhvr>
                                      <p:to>
                                        <p:strVal val="visible"/>
                                      </p:to>
                                    </p:set>
                                    <p:animEffect filter="fade" transition="in">
                                      <p:cBhvr>
                                        <p:cTn dur="500"/>
                                        <p:tgtEl>
                                          <p:spTgt spid="35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2" st="12"/>
                                            </p:txEl>
                                          </p:spTgt>
                                        </p:tgtEl>
                                        <p:attrNameLst>
                                          <p:attrName>style.visibility</p:attrName>
                                        </p:attrNameLst>
                                      </p:cBhvr>
                                      <p:to>
                                        <p:strVal val="visible"/>
                                      </p:to>
                                    </p:set>
                                    <p:animEffect filter="fade" transition="in">
                                      <p:cBhvr>
                                        <p:cTn dur="500"/>
                                        <p:tgtEl>
                                          <p:spTgt spid="35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8"/>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58" name="Google Shape;358;p28"/>
          <p:cNvSpPr txBox="1"/>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9" name="Google Shape;359;p28"/>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360" name="Google Shape;360;p28"/>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4.3. Caracterización</a:t>
            </a:r>
            <a:endParaRPr/>
          </a:p>
        </p:txBody>
      </p:sp>
      <p:sp>
        <p:nvSpPr>
          <p:cNvPr id="361" name="Google Shape;361;p28"/>
          <p:cNvSpPr txBox="1"/>
          <p:nvPr/>
        </p:nvSpPr>
        <p:spPr>
          <a:xfrm>
            <a:off x="1426029" y="1575319"/>
            <a:ext cx="9808029" cy="44935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200" u="sng">
                <a:solidFill>
                  <a:schemeClr val="dk1"/>
                </a:solidFill>
                <a:latin typeface="Arial"/>
                <a:ea typeface="Arial"/>
                <a:cs typeface="Arial"/>
                <a:sym typeface="Arial"/>
              </a:rPr>
              <a:t>Segmento 3.- Opositores de Clase Media-Baja y Media (25%)</a:t>
            </a:r>
            <a:endParaRPr sz="2200">
              <a:solidFill>
                <a:schemeClr val="dk1"/>
              </a:solidFill>
              <a:latin typeface="Arial"/>
              <a:ea typeface="Arial"/>
              <a:cs typeface="Arial"/>
              <a:sym typeface="Arial"/>
            </a:endParaRPr>
          </a:p>
          <a:p>
            <a:pPr indent="0" lvl="0" marL="0" marR="0" rtl="0" algn="l">
              <a:spcBef>
                <a:spcPts val="0"/>
              </a:spcBef>
              <a:spcAft>
                <a:spcPts val="0"/>
              </a:spcAft>
              <a:buNone/>
            </a:pPr>
            <a:r>
              <a:t/>
            </a:r>
            <a:endParaRPr sz="2200" u="sng">
              <a:solidFill>
                <a:schemeClr val="dk1"/>
              </a:solidFill>
              <a:latin typeface="Arial"/>
              <a:ea typeface="Arial"/>
              <a:cs typeface="Arial"/>
              <a:sym typeface="Arial"/>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Clase media típica (occidente) y, sobre todo, media baja.</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Mercado electoral que dio estabilidad a partidos sistémicos.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Algunos votaron por Evo, 2009, 2014, por “nuevo”.</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Valoran obras (carreteras) de Evo; pero enfatizan autoritarismo.</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Imagen: “el pobre que sube al poder y olvida su origen. Soberbio”</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Voto consolidado por Mesa y Ortiz. Profesionales, institucionalidad.</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Demanda electoral básica: INSTITUCIONALIDAD.</a:t>
            </a:r>
            <a:endParaRPr/>
          </a:p>
          <a:p>
            <a:pPr indent="-203200" lvl="1" marL="800100" marR="0" rtl="0" algn="l">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i="1" lang="es-MX" sz="2200">
                <a:solidFill>
                  <a:schemeClr val="dk1"/>
                </a:solidFill>
                <a:latin typeface="Arial"/>
                <a:ea typeface="Arial"/>
                <a:cs typeface="Arial"/>
                <a:sym typeface="Arial"/>
              </a:rPr>
              <a:t>“Yo voté por el Evo antes porque parecía que haría bien. Pero me he equivocado. Se ha vuelto un soberbio, ya no trabaja por los pobres. Ahora sólo quiere enriquecerse” (Hombre, empleado sector privado, Santa Cruz).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5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5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5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500"/>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500"/>
                                        <p:tgtEl>
                                          <p:spTgt spid="3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Effect filter="fade" transition="in">
                                      <p:cBhvr>
                                        <p:cTn dur="500"/>
                                        <p:tgtEl>
                                          <p:spTgt spid="3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Effect filter="fade" transition="in">
                                      <p:cBhvr>
                                        <p:cTn dur="500"/>
                                        <p:tgtEl>
                                          <p:spTgt spid="3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Effect filter="fade" transition="in">
                                      <p:cBhvr>
                                        <p:cTn dur="500"/>
                                        <p:tgtEl>
                                          <p:spTgt spid="3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Effect filter="fade" transition="in">
                                      <p:cBhvr>
                                        <p:cTn dur="500"/>
                                        <p:tgtEl>
                                          <p:spTgt spid="3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9" st="9"/>
                                            </p:txEl>
                                          </p:spTgt>
                                        </p:tgtEl>
                                        <p:attrNameLst>
                                          <p:attrName>style.visibility</p:attrName>
                                        </p:attrNameLst>
                                      </p:cBhvr>
                                      <p:to>
                                        <p:strVal val="visible"/>
                                      </p:to>
                                    </p:set>
                                    <p:animEffect filter="fade" transition="in">
                                      <p:cBhvr>
                                        <p:cTn dur="500"/>
                                        <p:tgtEl>
                                          <p:spTgt spid="36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0" st="10"/>
                                            </p:txEl>
                                          </p:spTgt>
                                        </p:tgtEl>
                                        <p:attrNameLst>
                                          <p:attrName>style.visibility</p:attrName>
                                        </p:attrNameLst>
                                      </p:cBhvr>
                                      <p:to>
                                        <p:strVal val="visible"/>
                                      </p:to>
                                    </p:set>
                                    <p:animEffect filter="fade" transition="in">
                                      <p:cBhvr>
                                        <p:cTn dur="500"/>
                                        <p:tgtEl>
                                          <p:spTgt spid="36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9"/>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67" name="Google Shape;367;p29"/>
          <p:cNvSpPr txBox="1"/>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8" name="Google Shape;368;p29"/>
          <p:cNvSpPr txBox="1"/>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9" name="Google Shape;369;p29"/>
          <p:cNvSpPr txBox="1"/>
          <p:nvPr/>
        </p:nvSpPr>
        <p:spPr>
          <a:xfrm>
            <a:off x="205740" y="215312"/>
            <a:ext cx="367538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4. Segmentos</a:t>
            </a:r>
            <a:endParaRPr/>
          </a:p>
        </p:txBody>
      </p:sp>
      <p:sp>
        <p:nvSpPr>
          <p:cNvPr id="370" name="Google Shape;370;p29"/>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4.3. Caracterización</a:t>
            </a:r>
            <a:endParaRPr/>
          </a:p>
        </p:txBody>
      </p:sp>
      <p:sp>
        <p:nvSpPr>
          <p:cNvPr id="371" name="Google Shape;371;p29"/>
          <p:cNvSpPr txBox="1"/>
          <p:nvPr/>
        </p:nvSpPr>
        <p:spPr>
          <a:xfrm>
            <a:off x="1349830" y="1105909"/>
            <a:ext cx="9808029"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2200" u="sng">
                <a:solidFill>
                  <a:schemeClr val="dk1"/>
                </a:solidFill>
                <a:latin typeface="Arial"/>
                <a:ea typeface="Arial"/>
                <a:cs typeface="Arial"/>
                <a:sym typeface="Arial"/>
              </a:rPr>
              <a:t>Segmento 4.- Indecisos de Clase Media  (20%)</a:t>
            </a:r>
            <a:endParaRPr sz="2200">
              <a:solidFill>
                <a:schemeClr val="dk1"/>
              </a:solidFill>
              <a:latin typeface="Arial"/>
              <a:ea typeface="Arial"/>
              <a:cs typeface="Arial"/>
              <a:sym typeface="Arial"/>
            </a:endParaRPr>
          </a:p>
          <a:p>
            <a:pPr indent="0" lvl="0" marL="0" marR="0" rtl="0" algn="l">
              <a:spcBef>
                <a:spcPts val="0"/>
              </a:spcBef>
              <a:spcAft>
                <a:spcPts val="0"/>
              </a:spcAft>
              <a:buNone/>
            </a:pPr>
            <a:r>
              <a:t/>
            </a:r>
            <a:endParaRPr sz="2200" u="sng">
              <a:solidFill>
                <a:schemeClr val="dk1"/>
              </a:solidFill>
              <a:latin typeface="Arial"/>
              <a:ea typeface="Arial"/>
              <a:cs typeface="Arial"/>
              <a:sym typeface="Arial"/>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Clase media típica y media alta, y media-baja (oriente).</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Militancia de partidos sistémicos.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Voto consistente contra el MAS (2005-2014)</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Actitud de fuerte rechazo a Evo (autoritarismo, corrupción).</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Voto no consolidado de Mesa (15%) y sobre todo de Ortiz (50%). No simbolizan la confrontación que esperan contra el MAS.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Sobre todo indecisos. No encuentran expresiones políticas que expresen su alto rechazo al MAS.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Enfatizan peligro de delincuencia. Extranjeros.</a:t>
            </a:r>
            <a:endParaRPr/>
          </a:p>
          <a:p>
            <a:pPr indent="-342900" lvl="2" marL="1257300" marR="0" rtl="0" algn="l">
              <a:spcBef>
                <a:spcPts val="0"/>
              </a:spcBef>
              <a:spcAft>
                <a:spcPts val="0"/>
              </a:spcAft>
              <a:buClr>
                <a:schemeClr val="dk1"/>
              </a:buClr>
              <a:buSzPts val="2200"/>
              <a:buFont typeface="Arial"/>
              <a:buChar char="•"/>
            </a:pPr>
            <a:r>
              <a:rPr b="0" i="0" lang="es-MX" sz="2200" u="none" cap="none" strike="noStrike">
                <a:solidFill>
                  <a:schemeClr val="dk1"/>
                </a:solidFill>
                <a:latin typeface="Arial"/>
                <a:ea typeface="Arial"/>
                <a:cs typeface="Arial"/>
                <a:sym typeface="Arial"/>
              </a:rPr>
              <a:t>Demanda electoral básica: MANO DURA.</a:t>
            </a:r>
            <a:endParaRPr/>
          </a:p>
          <a:p>
            <a:pPr indent="-203200" lvl="1" marL="800100" marR="0" rtl="0" algn="l">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i="1" lang="es-MX" sz="2200">
                <a:solidFill>
                  <a:schemeClr val="dk1"/>
                </a:solidFill>
                <a:latin typeface="Arial"/>
                <a:ea typeface="Arial"/>
                <a:cs typeface="Arial"/>
                <a:sym typeface="Arial"/>
              </a:rPr>
              <a:t>“Oiga, el MAS está destrozando al país. Hay corrupción. Son unos narcotraficantes. Y nadie le para el coche. Necesitamos mano dura contra estos delincuentes. No hay opciones (electorales)” (Hombre, Santa Cruz).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Effect filter="fade" transition="in">
                                      <p:cBhvr>
                                        <p:cTn dur="500"/>
                                        <p:tgtEl>
                                          <p:spTgt spid="3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Effect filter="fade" transition="in">
                                      <p:cBhvr>
                                        <p:cTn dur="500"/>
                                        <p:tgtEl>
                                          <p:spTgt spid="3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animEffect filter="fade" transition="in">
                                      <p:cBhvr>
                                        <p:cTn dur="500"/>
                                        <p:tgtEl>
                                          <p:spTgt spid="3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animEffect filter="fade" transition="in">
                                      <p:cBhvr>
                                        <p:cTn dur="500"/>
                                        <p:tgtEl>
                                          <p:spTgt spid="3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4" st="4"/>
                                            </p:txEl>
                                          </p:spTgt>
                                        </p:tgtEl>
                                        <p:attrNameLst>
                                          <p:attrName>style.visibility</p:attrName>
                                        </p:attrNameLst>
                                      </p:cBhvr>
                                      <p:to>
                                        <p:strVal val="visible"/>
                                      </p:to>
                                    </p:set>
                                    <p:animEffect filter="fade" transition="in">
                                      <p:cBhvr>
                                        <p:cTn dur="500"/>
                                        <p:tgtEl>
                                          <p:spTgt spid="3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5" st="5"/>
                                            </p:txEl>
                                          </p:spTgt>
                                        </p:tgtEl>
                                        <p:attrNameLst>
                                          <p:attrName>style.visibility</p:attrName>
                                        </p:attrNameLst>
                                      </p:cBhvr>
                                      <p:to>
                                        <p:strVal val="visible"/>
                                      </p:to>
                                    </p:set>
                                    <p:animEffect filter="fade" transition="in">
                                      <p:cBhvr>
                                        <p:cTn dur="500"/>
                                        <p:tgtEl>
                                          <p:spTgt spid="3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6" st="6"/>
                                            </p:txEl>
                                          </p:spTgt>
                                        </p:tgtEl>
                                        <p:attrNameLst>
                                          <p:attrName>style.visibility</p:attrName>
                                        </p:attrNameLst>
                                      </p:cBhvr>
                                      <p:to>
                                        <p:strVal val="visible"/>
                                      </p:to>
                                    </p:set>
                                    <p:animEffect filter="fade" transition="in">
                                      <p:cBhvr>
                                        <p:cTn dur="500"/>
                                        <p:tgtEl>
                                          <p:spTgt spid="3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7" st="7"/>
                                            </p:txEl>
                                          </p:spTgt>
                                        </p:tgtEl>
                                        <p:attrNameLst>
                                          <p:attrName>style.visibility</p:attrName>
                                        </p:attrNameLst>
                                      </p:cBhvr>
                                      <p:to>
                                        <p:strVal val="visible"/>
                                      </p:to>
                                    </p:set>
                                    <p:animEffect filter="fade" transition="in">
                                      <p:cBhvr>
                                        <p:cTn dur="500"/>
                                        <p:tgtEl>
                                          <p:spTgt spid="3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8" st="8"/>
                                            </p:txEl>
                                          </p:spTgt>
                                        </p:tgtEl>
                                        <p:attrNameLst>
                                          <p:attrName>style.visibility</p:attrName>
                                        </p:attrNameLst>
                                      </p:cBhvr>
                                      <p:to>
                                        <p:strVal val="visible"/>
                                      </p:to>
                                    </p:set>
                                    <p:animEffect filter="fade" transition="in">
                                      <p:cBhvr>
                                        <p:cTn dur="500"/>
                                        <p:tgtEl>
                                          <p:spTgt spid="3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9" st="9"/>
                                            </p:txEl>
                                          </p:spTgt>
                                        </p:tgtEl>
                                        <p:attrNameLst>
                                          <p:attrName>style.visibility</p:attrName>
                                        </p:attrNameLst>
                                      </p:cBhvr>
                                      <p:to>
                                        <p:strVal val="visible"/>
                                      </p:to>
                                    </p:set>
                                    <p:animEffect filter="fade" transition="in">
                                      <p:cBhvr>
                                        <p:cTn dur="500"/>
                                        <p:tgtEl>
                                          <p:spTgt spid="3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10" st="10"/>
                                            </p:txEl>
                                          </p:spTgt>
                                        </p:tgtEl>
                                        <p:attrNameLst>
                                          <p:attrName>style.visibility</p:attrName>
                                        </p:attrNameLst>
                                      </p:cBhvr>
                                      <p:to>
                                        <p:strVal val="visible"/>
                                      </p:to>
                                    </p:set>
                                    <p:animEffect filter="fade" transition="in">
                                      <p:cBhvr>
                                        <p:cTn dur="500"/>
                                        <p:tgtEl>
                                          <p:spTgt spid="3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11" st="11"/>
                                            </p:txEl>
                                          </p:spTgt>
                                        </p:tgtEl>
                                        <p:attrNameLst>
                                          <p:attrName>style.visibility</p:attrName>
                                        </p:attrNameLst>
                                      </p:cBhvr>
                                      <p:to>
                                        <p:strVal val="visible"/>
                                      </p:to>
                                    </p:set>
                                    <p:animEffect filter="fade" transition="in">
                                      <p:cBhvr>
                                        <p:cTn dur="500"/>
                                        <p:tgtEl>
                                          <p:spTgt spid="37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0"/>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77" name="Google Shape;377;p30"/>
          <p:cNvSpPr txBox="1"/>
          <p:nvPr>
            <p:ph type="title"/>
          </p:nvPr>
        </p:nvSpPr>
        <p:spPr>
          <a:xfrm>
            <a:off x="4432302" y="4693760"/>
            <a:ext cx="5651500" cy="11334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lang="es-MX" sz="3600"/>
              <a:t>5. Conclusiones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324757" y="221120"/>
            <a:ext cx="3071586" cy="5873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lang="es-MX" sz="3200"/>
              <a:t>5. Conclusiones</a:t>
            </a:r>
            <a:endParaRPr/>
          </a:p>
        </p:txBody>
      </p:sp>
      <p:sp>
        <p:nvSpPr>
          <p:cNvPr id="383" name="Google Shape;383;p31"/>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84" name="Google Shape;384;p31"/>
          <p:cNvSpPr txBox="1"/>
          <p:nvPr/>
        </p:nvSpPr>
        <p:spPr>
          <a:xfrm>
            <a:off x="1698171" y="1262743"/>
            <a:ext cx="10145486" cy="5262979"/>
          </a:xfrm>
          <a:prstGeom prst="rect">
            <a:avLst/>
          </a:prstGeom>
          <a:noFill/>
          <a:ln>
            <a:noFill/>
          </a:ln>
        </p:spPr>
        <p:txBody>
          <a:bodyPr anchorCtr="0" anchor="t" bIns="45700" lIns="91425" spcFirstLastPara="1" rIns="91425" wrap="square" tIns="45700">
            <a:noAutofit/>
          </a:bodyPr>
          <a:lstStyle/>
          <a:p>
            <a:pPr indent="-358775" lvl="0" marL="358775" marR="0" rtl="0" algn="l">
              <a:spcBef>
                <a:spcPts val="0"/>
              </a:spcBef>
              <a:spcAft>
                <a:spcPts val="0"/>
              </a:spcAft>
              <a:buNone/>
            </a:pPr>
            <a:r>
              <a:rPr lang="es-MX" sz="2400">
                <a:solidFill>
                  <a:schemeClr val="dk1"/>
                </a:solidFill>
                <a:latin typeface="Arial"/>
                <a:ea typeface="Arial"/>
                <a:cs typeface="Arial"/>
                <a:sym typeface="Arial"/>
              </a:rPr>
              <a:t>1. </a:t>
            </a:r>
            <a:r>
              <a:rPr lang="es-MX" sz="2400" u="sng">
                <a:solidFill>
                  <a:schemeClr val="dk1"/>
                </a:solidFill>
                <a:latin typeface="Arial"/>
                <a:ea typeface="Arial"/>
                <a:cs typeface="Arial"/>
                <a:sym typeface="Arial"/>
              </a:rPr>
              <a:t>Consolidar base electoral </a:t>
            </a:r>
            <a:r>
              <a:rPr lang="es-MX" sz="2400">
                <a:solidFill>
                  <a:schemeClr val="dk1"/>
                </a:solidFill>
                <a:latin typeface="Arial"/>
                <a:ea typeface="Arial"/>
                <a:cs typeface="Arial"/>
                <a:sym typeface="Arial"/>
              </a:rPr>
              <a:t>del MAS y volver a enamorar a indecisos de clase baja ascendente (nuevas clases medias):</a:t>
            </a:r>
            <a:endParaRPr/>
          </a:p>
          <a:p>
            <a:pPr indent="-358775" lvl="0" marL="358775" marR="0" rtl="0" algn="l">
              <a:spcBef>
                <a:spcPts val="0"/>
              </a:spcBef>
              <a:spcAft>
                <a:spcPts val="0"/>
              </a:spcAft>
              <a:buNone/>
            </a:pPr>
            <a:r>
              <a:t/>
            </a:r>
            <a:endParaRPr sz="2400">
              <a:solidFill>
                <a:schemeClr val="dk1"/>
              </a:solidFill>
              <a:latin typeface="Arial"/>
              <a:ea typeface="Arial"/>
              <a:cs typeface="Arial"/>
              <a:sym typeface="Arial"/>
            </a:endParaRPr>
          </a:p>
          <a:p>
            <a:pPr indent="-358775" lvl="2" marL="1273175" marR="0" rtl="0" algn="l">
              <a:spcBef>
                <a:spcPts val="0"/>
              </a:spcBef>
              <a:spcAft>
                <a:spcPts val="0"/>
              </a:spcAft>
              <a:buNone/>
            </a:pPr>
            <a:r>
              <a:rPr b="0" i="0" lang="es-MX" sz="2400" u="none" cap="none" strike="noStrike">
                <a:solidFill>
                  <a:schemeClr val="dk1"/>
                </a:solidFill>
                <a:latin typeface="Arial"/>
                <a:ea typeface="Arial"/>
                <a:cs typeface="Arial"/>
                <a:sym typeface="Arial"/>
              </a:rPr>
              <a:t>a) Evo, el líder nacido del pueblo que lucha (clase baja popular)</a:t>
            </a:r>
            <a:endParaRPr/>
          </a:p>
          <a:p>
            <a:pPr indent="-358775" lvl="2" marL="1273175" marR="0" rtl="0" algn="l">
              <a:spcBef>
                <a:spcPts val="0"/>
              </a:spcBef>
              <a:spcAft>
                <a:spcPts val="0"/>
              </a:spcAft>
              <a:buNone/>
            </a:pPr>
            <a:r>
              <a:rPr b="0" i="0" lang="es-MX" sz="2400" u="none" cap="none" strike="noStrike">
                <a:solidFill>
                  <a:schemeClr val="dk1"/>
                </a:solidFill>
                <a:latin typeface="Arial"/>
                <a:ea typeface="Arial"/>
                <a:cs typeface="Arial"/>
                <a:sym typeface="Arial"/>
              </a:rPr>
              <a:t>b) Para consolidar una “Bolivia moderna” (clase baja ascendente)</a:t>
            </a:r>
            <a:endParaRPr/>
          </a:p>
          <a:p>
            <a:pPr indent="-358775" lvl="2" marL="1273175"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11113" lvl="1" marL="358775" marR="0" rtl="0" algn="l">
              <a:spcBef>
                <a:spcPts val="0"/>
              </a:spcBef>
              <a:spcAft>
                <a:spcPts val="0"/>
              </a:spcAft>
              <a:buNone/>
            </a:pPr>
            <a:r>
              <a:rPr b="0" i="0" lang="es-MX" sz="2400" u="none" cap="none" strike="noStrike">
                <a:solidFill>
                  <a:schemeClr val="dk1"/>
                </a:solidFill>
                <a:latin typeface="Arial"/>
                <a:ea typeface="Arial"/>
                <a:cs typeface="Arial"/>
                <a:sym typeface="Arial"/>
              </a:rPr>
              <a:t>El objetivo es acercarse al 40% en ciudades capital y secundarias.</a:t>
            </a:r>
            <a:endParaRPr/>
          </a:p>
          <a:p>
            <a:pPr indent="11113" lvl="1" marL="358775"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s-MX" sz="2400">
                <a:solidFill>
                  <a:schemeClr val="dk1"/>
                </a:solidFill>
                <a:latin typeface="Arial"/>
                <a:ea typeface="Arial"/>
                <a:cs typeface="Arial"/>
                <a:sym typeface="Arial"/>
              </a:rPr>
              <a:t>2. Colocar en el centro del debate electoral la dicotomía: </a:t>
            </a:r>
            <a:endParaRPr/>
          </a:p>
          <a:p>
            <a:pPr indent="23812" lvl="2" marL="892175" marR="0" rtl="0" algn="l">
              <a:spcBef>
                <a:spcPts val="0"/>
              </a:spcBef>
              <a:spcAft>
                <a:spcPts val="0"/>
              </a:spcAft>
              <a:buNone/>
            </a:pPr>
            <a:r>
              <a:rPr b="0" i="0" lang="es-MX" sz="2400" u="none" cap="none" strike="noStrike">
                <a:solidFill>
                  <a:schemeClr val="dk1"/>
                </a:solidFill>
                <a:latin typeface="Arial"/>
                <a:ea typeface="Arial"/>
                <a:cs typeface="Arial"/>
                <a:sym typeface="Arial"/>
              </a:rPr>
              <a:t>a) </a:t>
            </a:r>
            <a:r>
              <a:rPr b="0" i="0" lang="es-MX" sz="2400" u="sng" cap="none" strike="noStrike">
                <a:solidFill>
                  <a:schemeClr val="dk1"/>
                </a:solidFill>
                <a:latin typeface="Arial"/>
                <a:ea typeface="Arial"/>
                <a:cs typeface="Arial"/>
                <a:sym typeface="Arial"/>
              </a:rPr>
              <a:t>Futuro</a:t>
            </a:r>
            <a:r>
              <a:rPr b="0" i="0" lang="es-MX" sz="2400" u="none" cap="none" strike="noStrike">
                <a:solidFill>
                  <a:schemeClr val="dk1"/>
                </a:solidFill>
                <a:latin typeface="Arial"/>
                <a:ea typeface="Arial"/>
                <a:cs typeface="Arial"/>
                <a:sym typeface="Arial"/>
              </a:rPr>
              <a:t> (Bolivia moderna con Evo) Vs.</a:t>
            </a:r>
            <a:endParaRPr/>
          </a:p>
          <a:p>
            <a:pPr indent="23812" lvl="2" marL="892175" marR="0" rtl="0" algn="l">
              <a:spcBef>
                <a:spcPts val="0"/>
              </a:spcBef>
              <a:spcAft>
                <a:spcPts val="0"/>
              </a:spcAft>
              <a:buNone/>
            </a:pPr>
            <a:r>
              <a:rPr b="0" i="0" lang="es-MX" sz="2400" u="none" cap="none" strike="noStrike">
                <a:solidFill>
                  <a:schemeClr val="dk1"/>
                </a:solidFill>
                <a:latin typeface="Arial"/>
                <a:ea typeface="Arial"/>
                <a:cs typeface="Arial"/>
                <a:sym typeface="Arial"/>
              </a:rPr>
              <a:t>b) </a:t>
            </a:r>
            <a:r>
              <a:rPr b="0" i="0" lang="es-MX" sz="2400" u="sng" cap="none" strike="noStrike">
                <a:solidFill>
                  <a:schemeClr val="dk1"/>
                </a:solidFill>
                <a:latin typeface="Arial"/>
                <a:ea typeface="Arial"/>
                <a:cs typeface="Arial"/>
                <a:sym typeface="Arial"/>
              </a:rPr>
              <a:t>Pasado</a:t>
            </a:r>
            <a:r>
              <a:rPr b="0" i="0" lang="es-MX" sz="2400" u="none" cap="none" strike="noStrike">
                <a:solidFill>
                  <a:schemeClr val="dk1"/>
                </a:solidFill>
                <a:latin typeface="Arial"/>
                <a:ea typeface="Arial"/>
                <a:cs typeface="Arial"/>
                <a:sym typeface="Arial"/>
              </a:rPr>
              <a:t> (políticos tradicionales de las élites = discriminación)</a:t>
            </a:r>
            <a:endParaRPr/>
          </a:p>
          <a:p>
            <a:pPr indent="23812" lvl="2" marL="892175"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23813" lvl="1" marL="358775" marR="0" rtl="0" algn="l">
              <a:spcBef>
                <a:spcPts val="0"/>
              </a:spcBef>
              <a:spcAft>
                <a:spcPts val="0"/>
              </a:spcAft>
              <a:buNone/>
            </a:pPr>
            <a:r>
              <a:rPr b="0" i="0" lang="es-MX" sz="2400" u="none" cap="none" strike="noStrike">
                <a:solidFill>
                  <a:schemeClr val="dk1"/>
                </a:solidFill>
                <a:latin typeface="Arial"/>
                <a:ea typeface="Arial"/>
                <a:cs typeface="Arial"/>
                <a:sym typeface="Arial"/>
              </a:rPr>
              <a:t>Evitando dicotomías perjudiciales (democracia vs. autoritarismo) o ineficaces (izquierda vs. derecha)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Effect filter="fade" transition="in">
                                      <p:cBhvr>
                                        <p:cTn dur="500"/>
                                        <p:tgtEl>
                                          <p:spTgt spid="3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Effect filter="fade" transition="in">
                                      <p:cBhvr>
                                        <p:cTn dur="500"/>
                                        <p:tgtEl>
                                          <p:spTgt spid="3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animEffect filter="fade" transition="in">
                                      <p:cBhvr>
                                        <p:cTn dur="500"/>
                                        <p:tgtEl>
                                          <p:spTgt spid="3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animEffect filter="fade" transition="in">
                                      <p:cBhvr>
                                        <p:cTn dur="500"/>
                                        <p:tgtEl>
                                          <p:spTgt spid="3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animEffect filter="fade" transition="in">
                                      <p:cBhvr>
                                        <p:cTn dur="500"/>
                                        <p:tgtEl>
                                          <p:spTgt spid="3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animEffect filter="fade" transition="in">
                                      <p:cBhvr>
                                        <p:cTn dur="500"/>
                                        <p:tgtEl>
                                          <p:spTgt spid="3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animEffect filter="fade" transition="in">
                                      <p:cBhvr>
                                        <p:cTn dur="500"/>
                                        <p:tgtEl>
                                          <p:spTgt spid="3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7" st="7"/>
                                            </p:txEl>
                                          </p:spTgt>
                                        </p:tgtEl>
                                        <p:attrNameLst>
                                          <p:attrName>style.visibility</p:attrName>
                                        </p:attrNameLst>
                                      </p:cBhvr>
                                      <p:to>
                                        <p:strVal val="visible"/>
                                      </p:to>
                                    </p:set>
                                    <p:animEffect filter="fade" transition="in">
                                      <p:cBhvr>
                                        <p:cTn dur="500"/>
                                        <p:tgtEl>
                                          <p:spTgt spid="3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8" st="8"/>
                                            </p:txEl>
                                          </p:spTgt>
                                        </p:tgtEl>
                                        <p:attrNameLst>
                                          <p:attrName>style.visibility</p:attrName>
                                        </p:attrNameLst>
                                      </p:cBhvr>
                                      <p:to>
                                        <p:strVal val="visible"/>
                                      </p:to>
                                    </p:set>
                                    <p:animEffect filter="fade" transition="in">
                                      <p:cBhvr>
                                        <p:cTn dur="500"/>
                                        <p:tgtEl>
                                          <p:spTgt spid="38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9" st="9"/>
                                            </p:txEl>
                                          </p:spTgt>
                                        </p:tgtEl>
                                        <p:attrNameLst>
                                          <p:attrName>style.visibility</p:attrName>
                                        </p:attrNameLst>
                                      </p:cBhvr>
                                      <p:to>
                                        <p:strVal val="visible"/>
                                      </p:to>
                                    </p:set>
                                    <p:animEffect filter="fade" transition="in">
                                      <p:cBhvr>
                                        <p:cTn dur="500"/>
                                        <p:tgtEl>
                                          <p:spTgt spid="38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10" st="10"/>
                                            </p:txEl>
                                          </p:spTgt>
                                        </p:tgtEl>
                                        <p:attrNameLst>
                                          <p:attrName>style.visibility</p:attrName>
                                        </p:attrNameLst>
                                      </p:cBhvr>
                                      <p:to>
                                        <p:strVal val="visible"/>
                                      </p:to>
                                    </p:set>
                                    <p:animEffect filter="fade" transition="in">
                                      <p:cBhvr>
                                        <p:cTn dur="500"/>
                                        <p:tgtEl>
                                          <p:spTgt spid="38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11" st="11"/>
                                            </p:txEl>
                                          </p:spTgt>
                                        </p:tgtEl>
                                        <p:attrNameLst>
                                          <p:attrName>style.visibility</p:attrName>
                                        </p:attrNameLst>
                                      </p:cBhvr>
                                      <p:to>
                                        <p:strVal val="visible"/>
                                      </p:to>
                                    </p:set>
                                    <p:animEffect filter="fade" transition="in">
                                      <p:cBhvr>
                                        <p:cTn dur="500"/>
                                        <p:tgtEl>
                                          <p:spTgt spid="38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2"/>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390" name="Google Shape;390;p32"/>
          <p:cNvSpPr txBox="1"/>
          <p:nvPr/>
        </p:nvSpPr>
        <p:spPr>
          <a:xfrm>
            <a:off x="324757" y="221120"/>
            <a:ext cx="307158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5. Conclusiones</a:t>
            </a:r>
            <a:endParaRPr b="1" sz="3200">
              <a:solidFill>
                <a:schemeClr val="dk1"/>
              </a:solidFill>
              <a:latin typeface="Times New Roman"/>
              <a:ea typeface="Times New Roman"/>
              <a:cs typeface="Times New Roman"/>
              <a:sym typeface="Times New Roman"/>
            </a:endParaRPr>
          </a:p>
        </p:txBody>
      </p:sp>
      <p:sp>
        <p:nvSpPr>
          <p:cNvPr id="391" name="Google Shape;391;p32"/>
          <p:cNvSpPr txBox="1"/>
          <p:nvPr/>
        </p:nvSpPr>
        <p:spPr>
          <a:xfrm>
            <a:off x="1860550" y="1230085"/>
            <a:ext cx="9481457" cy="2308324"/>
          </a:xfrm>
          <a:prstGeom prst="rect">
            <a:avLst/>
          </a:prstGeom>
          <a:noFill/>
          <a:ln>
            <a:noFill/>
          </a:ln>
        </p:spPr>
        <p:txBody>
          <a:bodyPr anchorCtr="0" anchor="t" bIns="45700" lIns="91425" spcFirstLastPara="1" rIns="91425" wrap="square" tIns="45700">
            <a:noAutofit/>
          </a:bodyPr>
          <a:lstStyle/>
          <a:p>
            <a:pPr indent="-358775" lvl="0" marL="358775" marR="0" rtl="0" algn="l">
              <a:spcBef>
                <a:spcPts val="0"/>
              </a:spcBef>
              <a:spcAft>
                <a:spcPts val="0"/>
              </a:spcAft>
              <a:buNone/>
            </a:pPr>
            <a:r>
              <a:rPr lang="es-MX" sz="2400">
                <a:solidFill>
                  <a:schemeClr val="dk1"/>
                </a:solidFill>
                <a:latin typeface="Arial"/>
                <a:ea typeface="Arial"/>
                <a:cs typeface="Arial"/>
                <a:sym typeface="Arial"/>
              </a:rPr>
              <a:t>3. </a:t>
            </a:r>
            <a:r>
              <a:rPr lang="es-MX" sz="2400" u="sng">
                <a:solidFill>
                  <a:schemeClr val="dk1"/>
                </a:solidFill>
                <a:latin typeface="Arial"/>
                <a:ea typeface="Arial"/>
                <a:cs typeface="Arial"/>
                <a:sym typeface="Arial"/>
              </a:rPr>
              <a:t>No polarizar con Mesa</a:t>
            </a:r>
            <a:r>
              <a:rPr lang="es-MX" sz="2400">
                <a:solidFill>
                  <a:schemeClr val="dk1"/>
                </a:solidFill>
                <a:latin typeface="Arial"/>
                <a:ea typeface="Arial"/>
                <a:cs typeface="Arial"/>
                <a:sym typeface="Arial"/>
              </a:rPr>
              <a:t>, para evitar que indecisos de clase media opten por él. Resaltar su imagen de “</a:t>
            </a:r>
            <a:r>
              <a:rPr lang="es-MX" sz="2400" u="sng">
                <a:solidFill>
                  <a:schemeClr val="dk1"/>
                </a:solidFill>
                <a:latin typeface="Arial"/>
                <a:ea typeface="Arial"/>
                <a:cs typeface="Arial"/>
                <a:sym typeface="Arial"/>
              </a:rPr>
              <a:t>indeciso</a:t>
            </a:r>
            <a:r>
              <a:rPr lang="es-MX" sz="2400">
                <a:solidFill>
                  <a:schemeClr val="dk1"/>
                </a:solidFill>
                <a:latin typeface="Arial"/>
                <a:ea typeface="Arial"/>
                <a:cs typeface="Arial"/>
                <a:sym typeface="Arial"/>
              </a:rPr>
              <a:t>” y “</a:t>
            </a:r>
            <a:r>
              <a:rPr lang="es-MX" sz="2400" u="sng">
                <a:solidFill>
                  <a:schemeClr val="dk1"/>
                </a:solidFill>
                <a:latin typeface="Arial"/>
                <a:ea typeface="Arial"/>
                <a:cs typeface="Arial"/>
                <a:sym typeface="Arial"/>
              </a:rPr>
              <a:t>poco confiable</a:t>
            </a:r>
            <a:r>
              <a:rPr lang="es-MX" sz="2400">
                <a:solidFill>
                  <a:schemeClr val="dk1"/>
                </a:solidFill>
                <a:latin typeface="Arial"/>
                <a:ea typeface="Arial"/>
                <a:cs typeface="Arial"/>
                <a:sym typeface="Arial"/>
              </a:rPr>
              <a:t>”, para debilitar su voto no consolidado.</a:t>
            </a:r>
            <a:endParaRPr/>
          </a:p>
          <a:p>
            <a:pPr indent="-358775" lvl="0" marL="358775" marR="0" rtl="0" algn="l">
              <a:spcBef>
                <a:spcPts val="0"/>
              </a:spcBef>
              <a:spcAft>
                <a:spcPts val="0"/>
              </a:spcAft>
              <a:buNone/>
            </a:pPr>
            <a:r>
              <a:t/>
            </a:r>
            <a:endParaRPr sz="2400">
              <a:solidFill>
                <a:schemeClr val="dk1"/>
              </a:solidFill>
              <a:latin typeface="Arial"/>
              <a:ea typeface="Arial"/>
              <a:cs typeface="Arial"/>
              <a:sym typeface="Arial"/>
            </a:endParaRPr>
          </a:p>
          <a:p>
            <a:pPr indent="0" lvl="1" marL="358775" marR="0" rtl="0" algn="l">
              <a:spcBef>
                <a:spcPts val="0"/>
              </a:spcBef>
              <a:spcAft>
                <a:spcPts val="0"/>
              </a:spcAft>
              <a:buNone/>
            </a:pPr>
            <a:r>
              <a:rPr b="0" i="0" lang="es-MX" sz="2400" u="none" cap="none" strike="noStrike">
                <a:solidFill>
                  <a:schemeClr val="dk1"/>
                </a:solidFill>
                <a:latin typeface="Arial"/>
                <a:ea typeface="Arial"/>
                <a:cs typeface="Arial"/>
                <a:sym typeface="Arial"/>
              </a:rPr>
              <a:t>Objetivo: evitar que Mesa pase el 30% en ciudades capital y secundarias, y estimular el abstencionismo en clases medias.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500"/>
                                        <p:tgtEl>
                                          <p:spTgt spid="3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Effect filter="fade" transition="in">
                                      <p:cBhvr>
                                        <p:cTn dur="500"/>
                                        <p:tgtEl>
                                          <p:spTgt spid="3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Effect filter="fade" transition="in">
                                      <p:cBhvr>
                                        <p:cTn dur="500"/>
                                        <p:tgtEl>
                                          <p:spTgt spid="3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0"/>
          <p:cNvSpPr txBox="1"/>
          <p:nvPr>
            <p:ph type="title"/>
          </p:nvPr>
        </p:nvSpPr>
        <p:spPr>
          <a:xfrm>
            <a:off x="4253699" y="244673"/>
            <a:ext cx="7569200" cy="5873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s-MX" sz="2800"/>
              <a:t>1.1. Objetivos del Estudio</a:t>
            </a:r>
            <a:endParaRPr/>
          </a:p>
        </p:txBody>
      </p:sp>
      <p:sp>
        <p:nvSpPr>
          <p:cNvPr id="56" name="Google Shape;56;p10"/>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57" name="Google Shape;57;p10"/>
          <p:cNvSpPr txBox="1"/>
          <p:nvPr/>
        </p:nvSpPr>
        <p:spPr>
          <a:xfrm>
            <a:off x="1828981" y="1728424"/>
            <a:ext cx="9544601" cy="41059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MX" sz="2800" u="none" cap="none" strike="noStrike">
                <a:solidFill>
                  <a:schemeClr val="dk1"/>
                </a:solidFill>
                <a:latin typeface="Arial"/>
                <a:ea typeface="Arial"/>
                <a:cs typeface="Arial"/>
                <a:sym typeface="Arial"/>
              </a:rPr>
              <a:t>Identificar:</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457200" lvl="1" marL="914400" marR="0" rtl="0" algn="l">
              <a:lnSpc>
                <a:spcPct val="150000"/>
              </a:lnSpc>
              <a:spcBef>
                <a:spcPts val="0"/>
              </a:spcBef>
              <a:spcAft>
                <a:spcPts val="0"/>
              </a:spcAft>
              <a:buClr>
                <a:schemeClr val="dk1"/>
              </a:buClr>
              <a:buSzPts val="2800"/>
              <a:buFont typeface="Arial"/>
              <a:buChar char="•"/>
            </a:pPr>
            <a:r>
              <a:rPr b="0" i="0" lang="es-MX" sz="2800" u="none" cap="none" strike="noStrike">
                <a:solidFill>
                  <a:schemeClr val="dk1"/>
                </a:solidFill>
                <a:latin typeface="Arial"/>
                <a:ea typeface="Arial"/>
                <a:cs typeface="Arial"/>
                <a:sym typeface="Arial"/>
              </a:rPr>
              <a:t>Percepciones y actitudes sobre la marcha de Bolivia.</a:t>
            </a:r>
            <a:endParaRPr/>
          </a:p>
          <a:p>
            <a:pPr indent="-457200" lvl="1" marL="914400" marR="0" rtl="0" algn="l">
              <a:lnSpc>
                <a:spcPct val="150000"/>
              </a:lnSpc>
              <a:spcBef>
                <a:spcPts val="0"/>
              </a:spcBef>
              <a:spcAft>
                <a:spcPts val="0"/>
              </a:spcAft>
              <a:buClr>
                <a:schemeClr val="dk1"/>
              </a:buClr>
              <a:buSzPts val="2800"/>
              <a:buFont typeface="Arial"/>
              <a:buChar char="•"/>
            </a:pPr>
            <a:r>
              <a:rPr b="0" i="0" lang="es-MX" sz="2800" u="none" cap="none" strike="noStrike">
                <a:solidFill>
                  <a:schemeClr val="dk1"/>
                </a:solidFill>
                <a:latin typeface="Arial"/>
                <a:ea typeface="Arial"/>
                <a:cs typeface="Arial"/>
                <a:sym typeface="Arial"/>
              </a:rPr>
              <a:t>Evaluación de la gestión de Evo Morales.</a:t>
            </a:r>
            <a:endParaRPr/>
          </a:p>
          <a:p>
            <a:pPr indent="-457200" lvl="1" marL="914400" marR="0" rtl="0" algn="l">
              <a:lnSpc>
                <a:spcPct val="150000"/>
              </a:lnSpc>
              <a:spcBef>
                <a:spcPts val="0"/>
              </a:spcBef>
              <a:spcAft>
                <a:spcPts val="0"/>
              </a:spcAft>
              <a:buClr>
                <a:schemeClr val="dk1"/>
              </a:buClr>
              <a:buSzPts val="2800"/>
              <a:buFont typeface="Arial"/>
              <a:buChar char="•"/>
            </a:pPr>
            <a:r>
              <a:rPr b="0" i="0" lang="es-MX" sz="2800" u="none" cap="none" strike="noStrike">
                <a:solidFill>
                  <a:schemeClr val="dk1"/>
                </a:solidFill>
                <a:latin typeface="Arial"/>
                <a:ea typeface="Arial"/>
                <a:cs typeface="Arial"/>
                <a:sym typeface="Arial"/>
              </a:rPr>
              <a:t>Percepciones de líderes políticos.</a:t>
            </a:r>
            <a:endParaRPr/>
          </a:p>
          <a:p>
            <a:pPr indent="-457200" lvl="1" marL="914400" marR="0" rtl="0" algn="l">
              <a:lnSpc>
                <a:spcPct val="150000"/>
              </a:lnSpc>
              <a:spcBef>
                <a:spcPts val="0"/>
              </a:spcBef>
              <a:spcAft>
                <a:spcPts val="0"/>
              </a:spcAft>
              <a:buClr>
                <a:schemeClr val="dk1"/>
              </a:buClr>
              <a:buSzPts val="2800"/>
              <a:buFont typeface="Arial"/>
              <a:buChar char="•"/>
            </a:pPr>
            <a:r>
              <a:rPr b="0" i="0" lang="es-MX" sz="2800" u="none" cap="none" strike="noStrike">
                <a:solidFill>
                  <a:schemeClr val="dk1"/>
                </a:solidFill>
                <a:latin typeface="Arial"/>
                <a:ea typeface="Arial"/>
                <a:cs typeface="Arial"/>
                <a:sym typeface="Arial"/>
              </a:rPr>
              <a:t>Intención del voto y segmentos electorales.</a:t>
            </a:r>
            <a:endParaRPr/>
          </a:p>
          <a:p>
            <a:pPr indent="-457200" lvl="1" marL="914400" marR="0" rtl="0" algn="l">
              <a:lnSpc>
                <a:spcPct val="150000"/>
              </a:lnSpc>
              <a:spcBef>
                <a:spcPts val="0"/>
              </a:spcBef>
              <a:spcAft>
                <a:spcPts val="0"/>
              </a:spcAft>
              <a:buClr>
                <a:schemeClr val="dk1"/>
              </a:buClr>
              <a:buSzPts val="2800"/>
              <a:buFont typeface="Arial"/>
              <a:buChar char="•"/>
            </a:pPr>
            <a:r>
              <a:rPr b="0" i="0" lang="es-MX" sz="2800" u="none" cap="none" strike="noStrike">
                <a:solidFill>
                  <a:schemeClr val="dk1"/>
                </a:solidFill>
                <a:latin typeface="Arial"/>
                <a:ea typeface="Arial"/>
                <a:cs typeface="Arial"/>
                <a:sym typeface="Arial"/>
              </a:rPr>
              <a:t>Reacciones frente a mensajes.</a:t>
            </a:r>
            <a:endParaRPr/>
          </a:p>
        </p:txBody>
      </p:sp>
      <p:sp>
        <p:nvSpPr>
          <p:cNvPr id="58" name="Google Shape;58;p10"/>
          <p:cNvSpPr txBox="1"/>
          <p:nvPr/>
        </p:nvSpPr>
        <p:spPr>
          <a:xfrm>
            <a:off x="369101" y="-49434"/>
            <a:ext cx="3702385" cy="117559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s-MX" sz="2800" u="none">
                <a:solidFill>
                  <a:schemeClr val="dk1"/>
                </a:solidFill>
                <a:latin typeface="Times New Roman"/>
                <a:ea typeface="Times New Roman"/>
                <a:cs typeface="Times New Roman"/>
                <a:sym typeface="Times New Roman"/>
              </a:rPr>
              <a:t>1. Objetivos y </a:t>
            </a:r>
            <a:endParaRPr/>
          </a:p>
          <a:p>
            <a:pPr indent="-269875" lvl="0" marL="269875" marR="0" rtl="0" algn="l">
              <a:lnSpc>
                <a:spcPct val="90000"/>
              </a:lnSpc>
              <a:spcBef>
                <a:spcPts val="0"/>
              </a:spcBef>
              <a:spcAft>
                <a:spcPts val="0"/>
              </a:spcAft>
              <a:buClr>
                <a:schemeClr val="dk1"/>
              </a:buClr>
              <a:buSzPts val="2800"/>
              <a:buFont typeface="Times New Roman"/>
              <a:buNone/>
            </a:pPr>
            <a:r>
              <a:rPr b="1" lang="es-MX" sz="2800" u="none">
                <a:solidFill>
                  <a:schemeClr val="dk1"/>
                </a:solidFill>
                <a:latin typeface="Times New Roman"/>
                <a:ea typeface="Times New Roman"/>
                <a:cs typeface="Times New Roman"/>
                <a:sym typeface="Times New Roman"/>
              </a:rPr>
              <a:t>	 Metodología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64" name="Google Shape;64;p11"/>
          <p:cNvSpPr txBox="1"/>
          <p:nvPr/>
        </p:nvSpPr>
        <p:spPr>
          <a:xfrm>
            <a:off x="4253699" y="244673"/>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1.2. Fuentes de información</a:t>
            </a:r>
            <a:endParaRPr/>
          </a:p>
        </p:txBody>
      </p:sp>
      <p:sp>
        <p:nvSpPr>
          <p:cNvPr id="65" name="Google Shape;65;p11"/>
          <p:cNvSpPr txBox="1"/>
          <p:nvPr/>
        </p:nvSpPr>
        <p:spPr>
          <a:xfrm>
            <a:off x="369101" y="-49434"/>
            <a:ext cx="3702385" cy="117559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s-MX" sz="2800">
                <a:solidFill>
                  <a:schemeClr val="dk1"/>
                </a:solidFill>
                <a:latin typeface="Times New Roman"/>
                <a:ea typeface="Times New Roman"/>
                <a:cs typeface="Times New Roman"/>
                <a:sym typeface="Times New Roman"/>
              </a:rPr>
              <a:t>1. Objetivos y </a:t>
            </a:r>
            <a:endParaRPr/>
          </a:p>
          <a:p>
            <a:pPr indent="-269875" lvl="0" marL="269875" marR="0" rtl="0" algn="l">
              <a:lnSpc>
                <a:spcPct val="90000"/>
              </a:lnSpc>
              <a:spcBef>
                <a:spcPts val="0"/>
              </a:spcBef>
              <a:spcAft>
                <a:spcPts val="0"/>
              </a:spcAft>
              <a:buClr>
                <a:schemeClr val="dk1"/>
              </a:buClr>
              <a:buSzPts val="2800"/>
              <a:buFont typeface="Times New Roman"/>
              <a:buNone/>
            </a:pPr>
            <a:r>
              <a:rPr b="1" lang="es-MX" sz="2800">
                <a:solidFill>
                  <a:schemeClr val="dk1"/>
                </a:solidFill>
                <a:latin typeface="Times New Roman"/>
                <a:ea typeface="Times New Roman"/>
                <a:cs typeface="Times New Roman"/>
                <a:sym typeface="Times New Roman"/>
              </a:rPr>
              <a:t>	 Metodología</a:t>
            </a:r>
            <a:endParaRPr/>
          </a:p>
        </p:txBody>
      </p:sp>
      <p:sp>
        <p:nvSpPr>
          <p:cNvPr id="66" name="Google Shape;66;p11"/>
          <p:cNvSpPr txBox="1"/>
          <p:nvPr/>
        </p:nvSpPr>
        <p:spPr>
          <a:xfrm>
            <a:off x="2264229" y="1654629"/>
            <a:ext cx="9089571" cy="304698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s-MX" sz="2400">
                <a:solidFill>
                  <a:schemeClr val="dk1"/>
                </a:solidFill>
                <a:latin typeface="Arial"/>
                <a:ea typeface="Arial"/>
                <a:cs typeface="Arial"/>
                <a:sym typeface="Arial"/>
              </a:rPr>
              <a:t>Encuesta de opinión electoral e intención de voto en zonas metropolitanas del Eje. Muestra 2.000. Error +/- 2,1%. Diciembre de 2018.</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s-MX" sz="2400">
                <a:solidFill>
                  <a:schemeClr val="dk1"/>
                </a:solidFill>
                <a:latin typeface="Arial"/>
                <a:ea typeface="Arial"/>
                <a:cs typeface="Arial"/>
                <a:sym typeface="Arial"/>
              </a:rPr>
              <a:t>12 grupos focales: LPZ, EA, CBBA, SCZ. Diciembre 2018.</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s-MX" sz="2400">
                <a:solidFill>
                  <a:schemeClr val="dk1"/>
                </a:solidFill>
                <a:latin typeface="Arial"/>
                <a:ea typeface="Arial"/>
                <a:cs typeface="Arial"/>
                <a:sym typeface="Arial"/>
              </a:rPr>
              <a:t>Encuesta electoral de febrero de 2019 en capitales de departamento. Muestra 1.800. Error +/- 2,3% (Tal Cual).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5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5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5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5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500"/>
                                        <p:tgtEl>
                                          <p:spTgt spid="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72" name="Google Shape;72;p12"/>
          <p:cNvSpPr txBox="1"/>
          <p:nvPr>
            <p:ph type="title"/>
          </p:nvPr>
        </p:nvSpPr>
        <p:spPr>
          <a:xfrm>
            <a:off x="4432302" y="4693760"/>
            <a:ext cx="5651500" cy="11334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lang="es-MX" sz="4000"/>
              <a:t>2. Principales Hallazgos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368300" y="242889"/>
            <a:ext cx="2908300" cy="5873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s-MX" sz="3600"/>
              <a:t>2. Hallazgos</a:t>
            </a:r>
            <a:endParaRPr/>
          </a:p>
        </p:txBody>
      </p:sp>
      <p:sp>
        <p:nvSpPr>
          <p:cNvPr id="78" name="Google Shape;78;p13"/>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79" name="Google Shape;79;p13"/>
          <p:cNvSpPr txBox="1"/>
          <p:nvPr/>
        </p:nvSpPr>
        <p:spPr>
          <a:xfrm>
            <a:off x="292100" y="242890"/>
            <a:ext cx="3594100"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80" name="Google Shape;80;p13"/>
          <p:cNvSpPr txBox="1"/>
          <p:nvPr/>
        </p:nvSpPr>
        <p:spPr>
          <a:xfrm>
            <a:off x="1834227" y="2013857"/>
            <a:ext cx="9044464" cy="3244158"/>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chemeClr val="dk1"/>
              </a:buClr>
              <a:buSzPts val="2800"/>
              <a:buFont typeface="Arial"/>
              <a:buAutoNum type="arabicPeriod"/>
            </a:pPr>
            <a:r>
              <a:rPr lang="es-MX" sz="2800">
                <a:solidFill>
                  <a:schemeClr val="dk1"/>
                </a:solidFill>
                <a:latin typeface="Arial"/>
                <a:ea typeface="Arial"/>
                <a:cs typeface="Arial"/>
                <a:sym typeface="Arial"/>
              </a:rPr>
              <a:t>Polarización electoral.</a:t>
            </a:r>
            <a:endParaRPr/>
          </a:p>
          <a:p>
            <a:pPr indent="0" lvl="0" marL="0" marR="0" rtl="0" algn="l">
              <a:lnSpc>
                <a:spcPct val="150000"/>
              </a:lnSpc>
              <a:spcBef>
                <a:spcPts val="0"/>
              </a:spcBef>
              <a:spcAft>
                <a:spcPts val="0"/>
              </a:spcAft>
              <a:buNone/>
            </a:pPr>
            <a:r>
              <a:rPr lang="es-MX" sz="2800">
                <a:solidFill>
                  <a:schemeClr val="dk1"/>
                </a:solidFill>
                <a:latin typeface="Arial"/>
                <a:ea typeface="Arial"/>
                <a:cs typeface="Arial"/>
                <a:sym typeface="Arial"/>
              </a:rPr>
              <a:t>2.  Clase social y lugar de residencia en la polarización.</a:t>
            </a:r>
            <a:endParaRPr/>
          </a:p>
          <a:p>
            <a:pPr indent="0" lvl="0" marL="0" marR="0" rtl="0" algn="l">
              <a:lnSpc>
                <a:spcPct val="150000"/>
              </a:lnSpc>
              <a:spcBef>
                <a:spcPts val="0"/>
              </a:spcBef>
              <a:spcAft>
                <a:spcPts val="0"/>
              </a:spcAft>
              <a:buNone/>
            </a:pPr>
            <a:r>
              <a:rPr lang="es-MX" sz="2800">
                <a:solidFill>
                  <a:schemeClr val="dk1"/>
                </a:solidFill>
                <a:latin typeface="Arial"/>
                <a:ea typeface="Arial"/>
                <a:cs typeface="Arial"/>
                <a:sym typeface="Arial"/>
              </a:rPr>
              <a:t>3.  Debilitamiento en la base electoral del MAS.</a:t>
            </a:r>
            <a:endParaRPr/>
          </a:p>
          <a:p>
            <a:pPr indent="0" lvl="0" marL="0" marR="0" rtl="0" algn="l">
              <a:lnSpc>
                <a:spcPct val="150000"/>
              </a:lnSpc>
              <a:spcBef>
                <a:spcPts val="0"/>
              </a:spcBef>
              <a:spcAft>
                <a:spcPts val="0"/>
              </a:spcAft>
              <a:buNone/>
            </a:pPr>
            <a:r>
              <a:rPr lang="es-MX" sz="2800">
                <a:solidFill>
                  <a:schemeClr val="dk1"/>
                </a:solidFill>
                <a:latin typeface="Arial"/>
                <a:ea typeface="Arial"/>
                <a:cs typeface="Arial"/>
                <a:sym typeface="Arial"/>
              </a:rPr>
              <a:t>4.  Oposición electoral débil.</a:t>
            </a:r>
            <a:endParaRPr/>
          </a:p>
          <a:p>
            <a:pPr indent="0" lvl="0" marL="0" marR="0" rtl="0" algn="l">
              <a:lnSpc>
                <a:spcPct val="150000"/>
              </a:lnSpc>
              <a:spcBef>
                <a:spcPts val="0"/>
              </a:spcBef>
              <a:spcAft>
                <a:spcPts val="0"/>
              </a:spcAft>
              <a:buNone/>
            </a:pPr>
            <a:r>
              <a:rPr lang="es-MX" sz="2800">
                <a:solidFill>
                  <a:schemeClr val="dk1"/>
                </a:solidFill>
                <a:latin typeface="Arial"/>
                <a:ea typeface="Arial"/>
                <a:cs typeface="Arial"/>
                <a:sym typeface="Arial"/>
              </a:rPr>
              <a:t>5.  Centralidad de la esperanza en la disputa discursiva.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500"/>
                                        <p:tgtEl>
                                          <p:spTgt spid="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500"/>
                                        <p:tgtEl>
                                          <p:spTgt spid="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500"/>
                                        <p:tgtEl>
                                          <p:spTgt spid="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500"/>
                                        <p:tgtEl>
                                          <p:spTgt spid="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500"/>
                                        <p:tgtEl>
                                          <p:spTgt spid="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86" name="Google Shape;86;p14"/>
          <p:cNvSpPr txBox="1"/>
          <p:nvPr>
            <p:ph type="title"/>
          </p:nvPr>
        </p:nvSpPr>
        <p:spPr>
          <a:xfrm>
            <a:off x="4432302" y="4693760"/>
            <a:ext cx="6083298" cy="1133475"/>
          </a:xfrm>
          <a:prstGeom prst="rect">
            <a:avLst/>
          </a:prstGeom>
          <a:noFill/>
          <a:ln>
            <a:noFill/>
          </a:ln>
        </p:spPr>
        <p:txBody>
          <a:bodyPr anchorCtr="0" anchor="b" bIns="45700" lIns="91425" spcFirstLastPara="1" rIns="91425" wrap="square" tIns="45700">
            <a:noAutofit/>
          </a:bodyPr>
          <a:lstStyle/>
          <a:p>
            <a:pPr indent="-533400" lvl="0" marL="533400" rtl="0" algn="l">
              <a:lnSpc>
                <a:spcPct val="90000"/>
              </a:lnSpc>
              <a:spcBef>
                <a:spcPts val="0"/>
              </a:spcBef>
              <a:spcAft>
                <a:spcPts val="0"/>
              </a:spcAft>
              <a:buClr>
                <a:schemeClr val="dk1"/>
              </a:buClr>
              <a:buSzPts val="3600"/>
              <a:buFont typeface="Times New Roman"/>
              <a:buNone/>
            </a:pPr>
            <a:r>
              <a:rPr lang="es-MX" sz="3600"/>
              <a:t>3. 	Polarización Electoral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p:nvPr/>
        </p:nvSpPr>
        <p:spPr>
          <a:xfrm>
            <a:off x="10052050" y="3244850"/>
            <a:ext cx="704850" cy="819150"/>
          </a:xfrm>
          <a:custGeom>
            <a:rect b="b" l="l" r="r" t="t"/>
            <a:pathLst>
              <a:path extrusionOk="0" h="819150" w="704850">
                <a:moveTo>
                  <a:pt x="0" y="260350"/>
                </a:moveTo>
                <a:lnTo>
                  <a:pt x="19050" y="819150"/>
                </a:lnTo>
                <a:lnTo>
                  <a:pt x="698500" y="704850"/>
                </a:lnTo>
                <a:cubicBezTo>
                  <a:pt x="700617" y="469900"/>
                  <a:pt x="702733" y="234950"/>
                  <a:pt x="704850" y="0"/>
                </a:cubicBezTo>
                <a:lnTo>
                  <a:pt x="0" y="260350"/>
                </a:lnTo>
                <a:close/>
              </a:path>
            </a:pathLst>
          </a:custGeom>
          <a:solidFill>
            <a:srgbClr val="FFFF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5"/>
          <p:cNvSpPr txBox="1"/>
          <p:nvPr>
            <p:ph type="title"/>
          </p:nvPr>
        </p:nvSpPr>
        <p:spPr>
          <a:xfrm>
            <a:off x="4330700" y="242891"/>
            <a:ext cx="7569200" cy="5873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lang="es-MX" sz="3200"/>
              <a:t>3.1. Evolución del voto</a:t>
            </a:r>
            <a:endParaRPr/>
          </a:p>
        </p:txBody>
      </p:sp>
      <p:sp>
        <p:nvSpPr>
          <p:cNvPr id="93" name="Google Shape;93;p15"/>
          <p:cNvSpPr txBox="1"/>
          <p:nvPr>
            <p:ph idx="12" type="sldNum"/>
          </p:nvPr>
        </p:nvSpPr>
        <p:spPr>
          <a:xfrm>
            <a:off x="9331495"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pic>
        <p:nvPicPr>
          <p:cNvPr id="94" name="Google Shape;94;p15"/>
          <p:cNvPicPr preferRelativeResize="0"/>
          <p:nvPr/>
        </p:nvPicPr>
        <p:blipFill rotWithShape="1">
          <a:blip r:embed="rId3">
            <a:alphaModFix/>
          </a:blip>
          <a:srcRect b="0" l="0" r="0" t="0"/>
          <a:stretch/>
        </p:blipFill>
        <p:spPr>
          <a:xfrm>
            <a:off x="2824835" y="1315531"/>
            <a:ext cx="7426710" cy="5463209"/>
          </a:xfrm>
          <a:prstGeom prst="rect">
            <a:avLst/>
          </a:prstGeom>
          <a:noFill/>
          <a:ln>
            <a:noFill/>
          </a:ln>
        </p:spPr>
      </p:pic>
      <p:sp>
        <p:nvSpPr>
          <p:cNvPr id="95" name="Google Shape;95;p15"/>
          <p:cNvSpPr txBox="1"/>
          <p:nvPr/>
        </p:nvSpPr>
        <p:spPr>
          <a:xfrm>
            <a:off x="193816" y="1106626"/>
            <a:ext cx="300114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MX" sz="2400">
                <a:solidFill>
                  <a:schemeClr val="dk1"/>
                </a:solidFill>
                <a:latin typeface="Arial"/>
                <a:ea typeface="Arial"/>
                <a:cs typeface="Arial"/>
                <a:sym typeface="Arial"/>
              </a:rPr>
              <a:t>Evolución del voto,</a:t>
            </a:r>
            <a:endParaRPr/>
          </a:p>
          <a:p>
            <a:pPr indent="0" lvl="0" marL="0" marR="0" rtl="0" algn="l">
              <a:spcBef>
                <a:spcPts val="0"/>
              </a:spcBef>
              <a:spcAft>
                <a:spcPts val="0"/>
              </a:spcAft>
              <a:buNone/>
            </a:pPr>
            <a:r>
              <a:rPr b="1" lang="es-MX" sz="2400">
                <a:solidFill>
                  <a:schemeClr val="dk1"/>
                </a:solidFill>
                <a:latin typeface="Arial"/>
                <a:ea typeface="Arial"/>
                <a:cs typeface="Arial"/>
                <a:sym typeface="Arial"/>
              </a:rPr>
              <a:t>2002 - 2019</a:t>
            </a:r>
            <a:endParaRPr/>
          </a:p>
        </p:txBody>
      </p:sp>
      <p:sp>
        <p:nvSpPr>
          <p:cNvPr id="96" name="Google Shape;96;p15"/>
          <p:cNvSpPr txBox="1"/>
          <p:nvPr/>
        </p:nvSpPr>
        <p:spPr>
          <a:xfrm>
            <a:off x="193816" y="5993756"/>
            <a:ext cx="166744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400">
                <a:solidFill>
                  <a:schemeClr val="dk1"/>
                </a:solidFill>
                <a:latin typeface="Arial"/>
                <a:ea typeface="Arial"/>
                <a:cs typeface="Arial"/>
                <a:sym typeface="Arial"/>
              </a:rPr>
              <a:t>Fuente: OEP</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s-MX" sz="1400">
                <a:solidFill>
                  <a:schemeClr val="dk1"/>
                </a:solidFill>
                <a:latin typeface="Arial"/>
                <a:ea typeface="Arial"/>
                <a:cs typeface="Arial"/>
                <a:sym typeface="Arial"/>
              </a:rPr>
              <a:t>             Encuestas</a:t>
            </a:r>
            <a:endParaRPr/>
          </a:p>
        </p:txBody>
      </p:sp>
      <p:cxnSp>
        <p:nvCxnSpPr>
          <p:cNvPr id="97" name="Google Shape;97;p15"/>
          <p:cNvCxnSpPr/>
          <p:nvPr/>
        </p:nvCxnSpPr>
        <p:spPr>
          <a:xfrm>
            <a:off x="5389613" y="1035609"/>
            <a:ext cx="0" cy="4404984"/>
          </a:xfrm>
          <a:prstGeom prst="straightConnector1">
            <a:avLst/>
          </a:prstGeom>
          <a:noFill/>
          <a:ln cap="flat" cmpd="sng" w="57150">
            <a:solidFill>
              <a:schemeClr val="dk1"/>
            </a:solidFill>
            <a:prstDash val="solid"/>
            <a:miter lim="800000"/>
            <a:headEnd len="sm" w="sm" type="none"/>
            <a:tailEnd len="sm" w="sm" type="none"/>
          </a:ln>
        </p:spPr>
      </p:cxnSp>
      <p:cxnSp>
        <p:nvCxnSpPr>
          <p:cNvPr id="98" name="Google Shape;98;p15"/>
          <p:cNvCxnSpPr/>
          <p:nvPr/>
        </p:nvCxnSpPr>
        <p:spPr>
          <a:xfrm>
            <a:off x="8355838" y="991004"/>
            <a:ext cx="0" cy="4404984"/>
          </a:xfrm>
          <a:prstGeom prst="straightConnector1">
            <a:avLst/>
          </a:prstGeom>
          <a:noFill/>
          <a:ln cap="flat" cmpd="sng" w="57150">
            <a:solidFill>
              <a:schemeClr val="dk1"/>
            </a:solidFill>
            <a:prstDash val="solid"/>
            <a:miter lim="800000"/>
            <a:headEnd len="sm" w="sm" type="none"/>
            <a:tailEnd len="sm" w="sm" type="none"/>
          </a:ln>
        </p:spPr>
      </p:cxnSp>
      <p:sp>
        <p:nvSpPr>
          <p:cNvPr id="99" name="Google Shape;99;p15"/>
          <p:cNvSpPr txBox="1"/>
          <p:nvPr/>
        </p:nvSpPr>
        <p:spPr>
          <a:xfrm>
            <a:off x="3703275" y="1015320"/>
            <a:ext cx="14414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Polarización</a:t>
            </a:r>
            <a:endParaRPr/>
          </a:p>
        </p:txBody>
      </p:sp>
      <p:sp>
        <p:nvSpPr>
          <p:cNvPr id="100" name="Google Shape;100;p15"/>
          <p:cNvSpPr txBox="1"/>
          <p:nvPr/>
        </p:nvSpPr>
        <p:spPr>
          <a:xfrm>
            <a:off x="6154670" y="990904"/>
            <a:ext cx="13773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Hegemonía</a:t>
            </a:r>
            <a:endParaRPr/>
          </a:p>
        </p:txBody>
      </p:sp>
      <p:sp>
        <p:nvSpPr>
          <p:cNvPr id="101" name="Google Shape;101;p15"/>
          <p:cNvSpPr txBox="1"/>
          <p:nvPr/>
        </p:nvSpPr>
        <p:spPr>
          <a:xfrm>
            <a:off x="8541945" y="991793"/>
            <a:ext cx="17107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Repolarización</a:t>
            </a:r>
            <a:endParaRPr/>
          </a:p>
        </p:txBody>
      </p:sp>
      <p:sp>
        <p:nvSpPr>
          <p:cNvPr id="102" name="Google Shape;102;p15"/>
          <p:cNvSpPr txBox="1"/>
          <p:nvPr/>
        </p:nvSpPr>
        <p:spPr>
          <a:xfrm>
            <a:off x="1587328" y="4401425"/>
            <a:ext cx="142859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Oposición</a:t>
            </a:r>
            <a:endParaRPr/>
          </a:p>
          <a:p>
            <a:pPr indent="0" lvl="0" marL="0" marR="0" rtl="0" algn="l">
              <a:spcBef>
                <a:spcPts val="0"/>
              </a:spcBef>
              <a:spcAft>
                <a:spcPts val="0"/>
              </a:spcAft>
              <a:buNone/>
            </a:pPr>
            <a:r>
              <a:rPr lang="es-MX" sz="1800">
                <a:solidFill>
                  <a:schemeClr val="dk1"/>
                </a:solidFill>
                <a:latin typeface="Arial"/>
                <a:ea typeface="Arial"/>
                <a:cs typeface="Arial"/>
                <a:sym typeface="Arial"/>
              </a:rPr>
              <a:t>Blanco/Nulo</a:t>
            </a:r>
            <a:endParaRPr/>
          </a:p>
          <a:p>
            <a:pPr indent="0" lvl="0" marL="0" marR="0" rtl="0" algn="l">
              <a:spcBef>
                <a:spcPts val="0"/>
              </a:spcBef>
              <a:spcAft>
                <a:spcPts val="0"/>
              </a:spcAft>
              <a:buNone/>
            </a:pPr>
            <a:r>
              <a:rPr lang="es-MX" sz="1800">
                <a:solidFill>
                  <a:schemeClr val="dk1"/>
                </a:solidFill>
                <a:latin typeface="Arial"/>
                <a:ea typeface="Arial"/>
                <a:cs typeface="Arial"/>
                <a:sym typeface="Arial"/>
              </a:rPr>
              <a:t>MAS</a:t>
            </a:r>
            <a:endParaRPr/>
          </a:p>
        </p:txBody>
      </p:sp>
      <p:sp>
        <p:nvSpPr>
          <p:cNvPr id="103" name="Google Shape;103;p15"/>
          <p:cNvSpPr/>
          <p:nvPr/>
        </p:nvSpPr>
        <p:spPr>
          <a:xfrm>
            <a:off x="1324263" y="4485445"/>
            <a:ext cx="261940" cy="217219"/>
          </a:xfrm>
          <a:prstGeom prst="rect">
            <a:avLst/>
          </a:prstGeom>
          <a:solidFill>
            <a:srgbClr val="FF5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5"/>
          <p:cNvSpPr/>
          <p:nvPr/>
        </p:nvSpPr>
        <p:spPr>
          <a:xfrm>
            <a:off x="1324263" y="4775533"/>
            <a:ext cx="261940" cy="217219"/>
          </a:xfrm>
          <a:prstGeom prst="rect">
            <a:avLst/>
          </a:prstGeom>
          <a:solidFill>
            <a:srgbClr val="FF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5"/>
          <p:cNvSpPr/>
          <p:nvPr/>
        </p:nvSpPr>
        <p:spPr>
          <a:xfrm>
            <a:off x="1335414" y="5068434"/>
            <a:ext cx="261940" cy="217219"/>
          </a:xfrm>
          <a:prstGeom prst="rect">
            <a:avLst/>
          </a:prstGeom>
          <a:solidFill>
            <a:srgbClr val="538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5"/>
          <p:cNvSpPr txBox="1"/>
          <p:nvPr/>
        </p:nvSpPr>
        <p:spPr>
          <a:xfrm>
            <a:off x="261587" y="203789"/>
            <a:ext cx="364094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p:txBody>
      </p:sp>
      <p:sp>
        <p:nvSpPr>
          <p:cNvPr id="107" name="Google Shape;107;p15"/>
          <p:cNvSpPr txBox="1"/>
          <p:nvPr/>
        </p:nvSpPr>
        <p:spPr>
          <a:xfrm>
            <a:off x="261587" y="220644"/>
            <a:ext cx="364094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3. Polarización</a:t>
            </a:r>
            <a:endParaRPr/>
          </a:p>
        </p:txBody>
      </p:sp>
      <p:sp>
        <p:nvSpPr>
          <p:cNvPr id="108" name="Google Shape;108;p15"/>
          <p:cNvSpPr/>
          <p:nvPr/>
        </p:nvSpPr>
        <p:spPr>
          <a:xfrm>
            <a:off x="10058400" y="1545771"/>
            <a:ext cx="707569" cy="3850217"/>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5"/>
          <p:cNvSpPr/>
          <p:nvPr/>
        </p:nvSpPr>
        <p:spPr>
          <a:xfrm>
            <a:off x="10064750" y="1543050"/>
            <a:ext cx="698500" cy="1943100"/>
          </a:xfrm>
          <a:custGeom>
            <a:rect b="b" l="l" r="r" t="t"/>
            <a:pathLst>
              <a:path extrusionOk="0" h="1943100" w="698500">
                <a:moveTo>
                  <a:pt x="0" y="0"/>
                </a:moveTo>
                <a:lnTo>
                  <a:pt x="0" y="1943100"/>
                </a:lnTo>
                <a:lnTo>
                  <a:pt x="698500" y="1714500"/>
                </a:lnTo>
                <a:lnTo>
                  <a:pt x="698500" y="0"/>
                </a:lnTo>
                <a:lnTo>
                  <a:pt x="0" y="0"/>
                </a:lnTo>
                <a:close/>
              </a:path>
            </a:pathLst>
          </a:custGeom>
          <a:solidFill>
            <a:srgbClr val="FF7C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5"/>
          <p:cNvSpPr/>
          <p:nvPr/>
        </p:nvSpPr>
        <p:spPr>
          <a:xfrm>
            <a:off x="10064750" y="3962400"/>
            <a:ext cx="692150" cy="1435100"/>
          </a:xfrm>
          <a:custGeom>
            <a:rect b="b" l="l" r="r" t="t"/>
            <a:pathLst>
              <a:path extrusionOk="0" h="1435100" w="692150">
                <a:moveTo>
                  <a:pt x="6350" y="101600"/>
                </a:moveTo>
                <a:lnTo>
                  <a:pt x="692150" y="0"/>
                </a:lnTo>
                <a:cubicBezTo>
                  <a:pt x="690033" y="476250"/>
                  <a:pt x="687917" y="952500"/>
                  <a:pt x="685800" y="1428750"/>
                </a:cubicBezTo>
                <a:lnTo>
                  <a:pt x="0" y="1435100"/>
                </a:lnTo>
                <a:cubicBezTo>
                  <a:pt x="2117" y="990600"/>
                  <a:pt x="4233" y="546100"/>
                  <a:pt x="6350" y="101600"/>
                </a:cubicBezTo>
                <a:close/>
              </a:path>
            </a:pathLst>
          </a:custGeom>
          <a:solidFill>
            <a:srgbClr val="93B3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1" name="Google Shape;111;p15"/>
          <p:cNvCxnSpPr/>
          <p:nvPr/>
        </p:nvCxnSpPr>
        <p:spPr>
          <a:xfrm>
            <a:off x="10055225" y="2851150"/>
            <a:ext cx="708025" cy="0"/>
          </a:xfrm>
          <a:prstGeom prst="straightConnector1">
            <a:avLst/>
          </a:prstGeom>
          <a:noFill/>
          <a:ln cap="flat" cmpd="sng" w="28575">
            <a:solidFill>
              <a:srgbClr val="953734"/>
            </a:solidFill>
            <a:prstDash val="solid"/>
            <a:miter lim="800000"/>
            <a:headEnd len="sm" w="sm" type="none"/>
            <a:tailEnd len="sm" w="sm" type="none"/>
          </a:ln>
        </p:spPr>
      </p:cxnSp>
      <p:cxnSp>
        <p:nvCxnSpPr>
          <p:cNvPr id="112" name="Google Shape;112;p15"/>
          <p:cNvCxnSpPr/>
          <p:nvPr/>
        </p:nvCxnSpPr>
        <p:spPr>
          <a:xfrm>
            <a:off x="10064750" y="4121150"/>
            <a:ext cx="708025" cy="0"/>
          </a:xfrm>
          <a:prstGeom prst="straightConnector1">
            <a:avLst/>
          </a:prstGeom>
          <a:noFill/>
          <a:ln cap="flat" cmpd="sng" w="28575">
            <a:solidFill>
              <a:srgbClr val="17365D"/>
            </a:solidFill>
            <a:prstDash val="solid"/>
            <a:miter lim="800000"/>
            <a:headEnd len="sm" w="sm" type="none"/>
            <a:tailEnd len="sm" w="sm" type="none"/>
          </a:ln>
        </p:spPr>
      </p:cxnSp>
      <p:sp>
        <p:nvSpPr>
          <p:cNvPr id="113" name="Google Shape;113;p15"/>
          <p:cNvSpPr txBox="1"/>
          <p:nvPr/>
        </p:nvSpPr>
        <p:spPr>
          <a:xfrm rot="-2952645">
            <a:off x="9447180" y="5943537"/>
            <a:ext cx="1317027"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MX" sz="1400">
                <a:solidFill>
                  <a:srgbClr val="595959"/>
                </a:solidFill>
                <a:latin typeface="Calibri"/>
                <a:ea typeface="Calibri"/>
                <a:cs typeface="Calibri"/>
                <a:sym typeface="Calibri"/>
              </a:rPr>
              <a:t>Encuestas 2019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ppt_w</p:attrName>
                                        </p:attrNameLst>
                                      </p:cBhvr>
                                      <p:tavLst>
                                        <p:tav fmla="" tm="0">
                                          <p:val>
                                            <p:strVal val="0"/>
                                          </p:val>
                                        </p:tav>
                                        <p:tav fmla="" tm="100000">
                                          <p:val>
                                            <p:strVal val="#ppt_w"/>
                                          </p:val>
                                        </p:tav>
                                      </p:tavLst>
                                    </p:anim>
                                    <p:anim calcmode="lin" valueType="num">
                                      <p:cBhvr additive="base">
                                        <p:cTn dur="500"/>
                                        <p:tgtEl>
                                          <p:spTgt spid="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ppt_w</p:attrName>
                                        </p:attrNameLst>
                                      </p:cBhvr>
                                      <p:tavLst>
                                        <p:tav fmla="" tm="0">
                                          <p:val>
                                            <p:strVal val="0"/>
                                          </p:val>
                                        </p:tav>
                                        <p:tav fmla="" tm="100000">
                                          <p:val>
                                            <p:strVal val="#ppt_w"/>
                                          </p:val>
                                        </p:tav>
                                      </p:tavLst>
                                    </p:anim>
                                    <p:anim calcmode="lin" valueType="num">
                                      <p:cBhvr additive="base">
                                        <p:cTn dur="500"/>
                                        <p:tgtEl>
                                          <p:spTgt spid="10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ppt_w</p:attrName>
                                        </p:attrNameLst>
                                      </p:cBhvr>
                                      <p:tavLst>
                                        <p:tav fmla="" tm="0">
                                          <p:val>
                                            <p:strVal val="0"/>
                                          </p:val>
                                        </p:tav>
                                        <p:tav fmla="" tm="100000">
                                          <p:val>
                                            <p:strVal val="#ppt_w"/>
                                          </p:val>
                                        </p:tav>
                                      </p:tavLst>
                                    </p:anim>
                                    <p:anim calcmode="lin" valueType="num">
                                      <p:cBhvr additive="base">
                                        <p:cTn dur="500"/>
                                        <p:tgtEl>
                                          <p:spTgt spid="1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ppt_w</p:attrName>
                                        </p:attrNameLst>
                                      </p:cBhvr>
                                      <p:tavLst>
                                        <p:tav fmla="" tm="0">
                                          <p:val>
                                            <p:strVal val="0"/>
                                          </p:val>
                                        </p:tav>
                                        <p:tav fmla="" tm="100000">
                                          <p:val>
                                            <p:strVal val="#ppt_w"/>
                                          </p:val>
                                        </p:tav>
                                      </p:tavLst>
                                    </p:anim>
                                    <p:anim calcmode="lin" valueType="num">
                                      <p:cBhvr additive="base">
                                        <p:cTn dur="500"/>
                                        <p:tgtEl>
                                          <p:spTgt spid="11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ppt_w</p:attrName>
                                        </p:attrNameLst>
                                      </p:cBhvr>
                                      <p:tavLst>
                                        <p:tav fmla="" tm="0">
                                          <p:val>
                                            <p:strVal val="0"/>
                                          </p:val>
                                        </p:tav>
                                        <p:tav fmla="" tm="100000">
                                          <p:val>
                                            <p:strVal val="#ppt_w"/>
                                          </p:val>
                                        </p:tav>
                                      </p:tavLst>
                                    </p:anim>
                                    <p:anim calcmode="lin" valueType="num">
                                      <p:cBhvr additive="base">
                                        <p:cTn dur="500"/>
                                        <p:tgtEl>
                                          <p:spTgt spid="11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p:tgtEl>
                                          <p:spTgt spid="94"/>
                                        </p:tgtEl>
                                        <p:attrNameLst>
                                          <p:attrName>ppt_w</p:attrName>
                                        </p:attrNameLst>
                                      </p:cBhvr>
                                      <p:tavLst>
                                        <p:tav fmla="" tm="0">
                                          <p:val>
                                            <p:strVal val="0"/>
                                          </p:val>
                                        </p:tav>
                                        <p:tav fmla="" tm="100000">
                                          <p:val>
                                            <p:strVal val="#ppt_w"/>
                                          </p:val>
                                        </p:tav>
                                      </p:tavLst>
                                    </p:anim>
                                    <p:anim calcmode="lin" valueType="num">
                                      <p:cBhvr additive="base">
                                        <p:cTn dur="500"/>
                                        <p:tgtEl>
                                          <p:spTgt spid="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ppt_w</p:attrName>
                                        </p:attrNameLst>
                                      </p:cBhvr>
                                      <p:tavLst>
                                        <p:tav fmla="" tm="0">
                                          <p:val>
                                            <p:strVal val="0"/>
                                          </p:val>
                                        </p:tav>
                                        <p:tav fmla="" tm="100000">
                                          <p:val>
                                            <p:strVal val="#ppt_w"/>
                                          </p:val>
                                        </p:tav>
                                      </p:tavLst>
                                    </p:anim>
                                    <p:anim calcmode="lin" valueType="num">
                                      <p:cBhvr additive="base">
                                        <p:cTn dur="500"/>
                                        <p:tgtEl>
                                          <p:spTgt spid="10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ppt_w</p:attrName>
                                        </p:attrNameLst>
                                      </p:cBhvr>
                                      <p:tavLst>
                                        <p:tav fmla="" tm="0">
                                          <p:val>
                                            <p:strVal val="0"/>
                                          </p:val>
                                        </p:tav>
                                        <p:tav fmla="" tm="100000">
                                          <p:val>
                                            <p:strVal val="#ppt_w"/>
                                          </p:val>
                                        </p:tav>
                                      </p:tavLst>
                                    </p:anim>
                                    <p:anim calcmode="lin" valueType="num">
                                      <p:cBhvr additive="base">
                                        <p:cTn dur="500"/>
                                        <p:tgtEl>
                                          <p:spTgt spid="10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ppt_w</p:attrName>
                                        </p:attrNameLst>
                                      </p:cBhvr>
                                      <p:tavLst>
                                        <p:tav fmla="" tm="0">
                                          <p:val>
                                            <p:strVal val="0"/>
                                          </p:val>
                                        </p:tav>
                                        <p:tav fmla="" tm="100000">
                                          <p:val>
                                            <p:strVal val="#ppt_w"/>
                                          </p:val>
                                        </p:tav>
                                      </p:tavLst>
                                    </p:anim>
                                    <p:anim calcmode="lin" valueType="num">
                                      <p:cBhvr additive="base">
                                        <p:cTn dur="500"/>
                                        <p:tgtEl>
                                          <p:spTgt spid="10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ppt_w</p:attrName>
                                        </p:attrNameLst>
                                      </p:cBhvr>
                                      <p:tavLst>
                                        <p:tav fmla="" tm="0">
                                          <p:val>
                                            <p:strVal val="0"/>
                                          </p:val>
                                        </p:tav>
                                        <p:tav fmla="" tm="100000">
                                          <p:val>
                                            <p:strVal val="#ppt_w"/>
                                          </p:val>
                                        </p:tav>
                                      </p:tavLst>
                                    </p:anim>
                                    <p:anim calcmode="lin" valueType="num">
                                      <p:cBhvr additive="base">
                                        <p:cTn dur="500"/>
                                        <p:tgtEl>
                                          <p:spTgt spid="10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ppt_w</p:attrName>
                                        </p:attrNameLst>
                                      </p:cBhvr>
                                      <p:tavLst>
                                        <p:tav fmla="" tm="0">
                                          <p:val>
                                            <p:strVal val="0"/>
                                          </p:val>
                                        </p:tav>
                                        <p:tav fmla="" tm="100000">
                                          <p:val>
                                            <p:strVal val="#ppt_w"/>
                                          </p:val>
                                        </p:tav>
                                      </p:tavLst>
                                    </p:anim>
                                    <p:anim calcmode="lin" valueType="num">
                                      <p:cBhvr additive="base">
                                        <p:cTn dur="500"/>
                                        <p:tgtEl>
                                          <p:spTgt spid="9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ppt_w</p:attrName>
                                        </p:attrNameLst>
                                      </p:cBhvr>
                                      <p:tavLst>
                                        <p:tav fmla="" tm="0">
                                          <p:val>
                                            <p:strVal val="0"/>
                                          </p:val>
                                        </p:tav>
                                        <p:tav fmla="" tm="100000">
                                          <p:val>
                                            <p:strVal val="#ppt_w"/>
                                          </p:val>
                                        </p:tav>
                                      </p:tavLst>
                                    </p:anim>
                                    <p:anim calcmode="lin" valueType="num">
                                      <p:cBhvr additive="base">
                                        <p:cTn dur="500"/>
                                        <p:tgtEl>
                                          <p:spTgt spid="9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ppt_w</p:attrName>
                                        </p:attrNameLst>
                                      </p:cBhvr>
                                      <p:tavLst>
                                        <p:tav fmla="" tm="0">
                                          <p:val>
                                            <p:strVal val="0"/>
                                          </p:val>
                                        </p:tav>
                                        <p:tav fmla="" tm="100000">
                                          <p:val>
                                            <p:strVal val="#ppt_w"/>
                                          </p:val>
                                        </p:tav>
                                      </p:tavLst>
                                    </p:anim>
                                    <p:anim calcmode="lin" valueType="num">
                                      <p:cBhvr additive="base">
                                        <p:cTn dur="500"/>
                                        <p:tgtEl>
                                          <p:spTgt spid="9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ppt_w</p:attrName>
                                        </p:attrNameLst>
                                      </p:cBhvr>
                                      <p:tavLst>
                                        <p:tav fmla="" tm="0">
                                          <p:val>
                                            <p:strVal val="0"/>
                                          </p:val>
                                        </p:tav>
                                        <p:tav fmla="" tm="100000">
                                          <p:val>
                                            <p:strVal val="#ppt_w"/>
                                          </p:val>
                                        </p:tav>
                                      </p:tavLst>
                                    </p:anim>
                                    <p:anim calcmode="lin" valueType="num">
                                      <p:cBhvr additive="base">
                                        <p:cTn dur="500"/>
                                        <p:tgtEl>
                                          <p:spTgt spid="10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ppt_w</p:attrName>
                                        </p:attrNameLst>
                                      </p:cBhvr>
                                      <p:tavLst>
                                        <p:tav fmla="" tm="0">
                                          <p:val>
                                            <p:strVal val="0"/>
                                          </p:val>
                                        </p:tav>
                                        <p:tav fmla="" tm="100000">
                                          <p:val>
                                            <p:strVal val="#ppt_w"/>
                                          </p:val>
                                        </p:tav>
                                      </p:tavLst>
                                    </p:anim>
                                    <p:anim calcmode="lin" valueType="num">
                                      <p:cBhvr additive="base">
                                        <p:cTn dur="500"/>
                                        <p:tgtEl>
                                          <p:spTgt spid="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ppt_w</p:attrName>
                                        </p:attrNameLst>
                                      </p:cBhvr>
                                      <p:tavLst>
                                        <p:tav fmla="" tm="0">
                                          <p:val>
                                            <p:strVal val="0"/>
                                          </p:val>
                                        </p:tav>
                                        <p:tav fmla="" tm="100000">
                                          <p:val>
                                            <p:strVal val="#ppt_w"/>
                                          </p:val>
                                        </p:tav>
                                      </p:tavLst>
                                    </p:anim>
                                    <p:anim calcmode="lin" valueType="num">
                                      <p:cBhvr additive="base">
                                        <p:cTn dur="500"/>
                                        <p:tgtEl>
                                          <p:spTgt spid="1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idx="12" type="sldNum"/>
          </p:nvPr>
        </p:nvSpPr>
        <p:spPr>
          <a:xfrm>
            <a:off x="9407704" y="6530514"/>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pic>
        <p:nvPicPr>
          <p:cNvPr id="119" name="Google Shape;119;p16"/>
          <p:cNvPicPr preferRelativeResize="0"/>
          <p:nvPr/>
        </p:nvPicPr>
        <p:blipFill rotWithShape="1">
          <a:blip r:embed="rId3">
            <a:alphaModFix/>
          </a:blip>
          <a:srcRect b="0" l="0" r="0" t="0"/>
          <a:stretch/>
        </p:blipFill>
        <p:spPr>
          <a:xfrm>
            <a:off x="3304245" y="1704882"/>
            <a:ext cx="6774474" cy="5008194"/>
          </a:xfrm>
          <a:prstGeom prst="rect">
            <a:avLst/>
          </a:prstGeom>
          <a:noFill/>
          <a:ln>
            <a:noFill/>
          </a:ln>
        </p:spPr>
      </p:pic>
      <p:sp>
        <p:nvSpPr>
          <p:cNvPr id="120" name="Google Shape;120;p16"/>
          <p:cNvSpPr txBox="1"/>
          <p:nvPr/>
        </p:nvSpPr>
        <p:spPr>
          <a:xfrm>
            <a:off x="4149464" y="1022545"/>
            <a:ext cx="458813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400">
                <a:solidFill>
                  <a:schemeClr val="dk1"/>
                </a:solidFill>
                <a:latin typeface="Arial"/>
                <a:ea typeface="Arial"/>
                <a:cs typeface="Arial"/>
                <a:sym typeface="Arial"/>
              </a:rPr>
              <a:t>¿Las cosas en Bolivia van por buen o por mal camino?</a:t>
            </a:r>
            <a:endParaRPr/>
          </a:p>
        </p:txBody>
      </p:sp>
      <p:sp>
        <p:nvSpPr>
          <p:cNvPr id="121" name="Google Shape;121;p16"/>
          <p:cNvSpPr txBox="1"/>
          <p:nvPr/>
        </p:nvSpPr>
        <p:spPr>
          <a:xfrm>
            <a:off x="346216" y="6222737"/>
            <a:ext cx="26308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400">
                <a:solidFill>
                  <a:schemeClr val="dk1"/>
                </a:solidFill>
                <a:latin typeface="Arial"/>
                <a:ea typeface="Arial"/>
                <a:cs typeface="Arial"/>
                <a:sym typeface="Arial"/>
              </a:rPr>
              <a:t>Fuente: Encuesta eje, 12-2018</a:t>
            </a:r>
            <a:endParaRPr/>
          </a:p>
        </p:txBody>
      </p:sp>
      <p:sp>
        <p:nvSpPr>
          <p:cNvPr id="122" name="Google Shape;122;p16"/>
          <p:cNvSpPr txBox="1"/>
          <p:nvPr/>
        </p:nvSpPr>
        <p:spPr>
          <a:xfrm>
            <a:off x="4330700" y="242891"/>
            <a:ext cx="7569200" cy="587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lang="es-MX" sz="3200">
                <a:solidFill>
                  <a:schemeClr val="dk1"/>
                </a:solidFill>
                <a:latin typeface="Times New Roman"/>
                <a:ea typeface="Times New Roman"/>
                <a:cs typeface="Times New Roman"/>
                <a:sym typeface="Times New Roman"/>
              </a:rPr>
              <a:t>3.2. Percepciones Bolivia</a:t>
            </a:r>
            <a:endParaRPr/>
          </a:p>
        </p:txBody>
      </p:sp>
      <p:sp>
        <p:nvSpPr>
          <p:cNvPr id="123" name="Google Shape;123;p16"/>
          <p:cNvSpPr txBox="1"/>
          <p:nvPr/>
        </p:nvSpPr>
        <p:spPr>
          <a:xfrm>
            <a:off x="261587" y="220644"/>
            <a:ext cx="3640946" cy="5873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s-MX" sz="3200">
                <a:solidFill>
                  <a:schemeClr val="dk1"/>
                </a:solidFill>
                <a:latin typeface="Times New Roman"/>
                <a:ea typeface="Times New Roman"/>
                <a:cs typeface="Times New Roman"/>
                <a:sym typeface="Times New Roman"/>
              </a:rPr>
              <a:t>3. Polarización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ppt_w</p:attrName>
                                        </p:attrNameLst>
                                      </p:cBhvr>
                                      <p:tavLst>
                                        <p:tav fmla="" tm="0">
                                          <p:val>
                                            <p:strVal val="0"/>
                                          </p:val>
                                        </p:tav>
                                        <p:tav fmla="" tm="100000">
                                          <p:val>
                                            <p:strVal val="#ppt_w"/>
                                          </p:val>
                                        </p:tav>
                                      </p:tavLst>
                                    </p:anim>
                                    <p:anim calcmode="lin" valueType="num">
                                      <p:cBhvr additive="base">
                                        <p:cTn dur="500"/>
                                        <p:tgtEl>
                                          <p:spTgt spid="11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ppt_w</p:attrName>
                                        </p:attrNameLst>
                                      </p:cBhvr>
                                      <p:tavLst>
                                        <p:tav fmla="" tm="0">
                                          <p:val>
                                            <p:strVal val="0"/>
                                          </p:val>
                                        </p:tav>
                                        <p:tav fmla="" tm="100000">
                                          <p:val>
                                            <p:strVal val="#ppt_w"/>
                                          </p:val>
                                        </p:tav>
                                      </p:tavLst>
                                    </p:anim>
                                    <p:anim calcmode="lin" valueType="num">
                                      <p:cBhvr additive="base">
                                        <p:cTn dur="500"/>
                                        <p:tgtEl>
                                          <p:spTgt spid="12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ppt_w</p:attrName>
                                        </p:attrNameLst>
                                      </p:cBhvr>
                                      <p:tavLst>
                                        <p:tav fmla="" tm="0">
                                          <p:val>
                                            <p:strVal val="0"/>
                                          </p:val>
                                        </p:tav>
                                        <p:tav fmla="" tm="100000">
                                          <p:val>
                                            <p:strVal val="#ppt_w"/>
                                          </p:val>
                                        </p:tav>
                                      </p:tavLst>
                                    </p:anim>
                                    <p:anim calcmode="lin" valueType="num">
                                      <p:cBhvr additive="base">
                                        <p:cTn dur="500"/>
                                        <p:tgtEl>
                                          <p:spTgt spid="12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4">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