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79" r:id="rId5"/>
    <p:sldId id="285" r:id="rId6"/>
    <p:sldId id="282" r:id="rId7"/>
    <p:sldId id="265" r:id="rId8"/>
    <p:sldId id="266" r:id="rId9"/>
    <p:sldId id="267" r:id="rId10"/>
    <p:sldId id="268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83" r:id="rId20"/>
    <p:sldId id="281" r:id="rId21"/>
    <p:sldId id="287" r:id="rId22"/>
    <p:sldId id="284" r:id="rId23"/>
    <p:sldId id="286" r:id="rId2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F7E7-CD7C-4130-8984-531D3A1D7820}" type="datetimeFigureOut">
              <a:rPr lang="pl-PL" smtClean="0"/>
              <a:pPr/>
              <a:t>04.12.2019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B3C8-349B-4A45-8CD3-A3872B6B349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F7E7-CD7C-4130-8984-531D3A1D7820}" type="datetimeFigureOut">
              <a:rPr lang="pl-PL" smtClean="0"/>
              <a:pPr/>
              <a:t>04.12.2019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B3C8-349B-4A45-8CD3-A3872B6B349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F7E7-CD7C-4130-8984-531D3A1D7820}" type="datetimeFigureOut">
              <a:rPr lang="pl-PL" smtClean="0"/>
              <a:pPr/>
              <a:t>04.12.2019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B3C8-349B-4A45-8CD3-A3872B6B349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F7E7-CD7C-4130-8984-531D3A1D7820}" type="datetimeFigureOut">
              <a:rPr lang="pl-PL" smtClean="0"/>
              <a:pPr/>
              <a:t>04.12.2019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B3C8-349B-4A45-8CD3-A3872B6B349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F7E7-CD7C-4130-8984-531D3A1D7820}" type="datetimeFigureOut">
              <a:rPr lang="pl-PL" smtClean="0"/>
              <a:pPr/>
              <a:t>04.12.2019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B3C8-349B-4A45-8CD3-A3872B6B349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F7E7-CD7C-4130-8984-531D3A1D7820}" type="datetimeFigureOut">
              <a:rPr lang="pl-PL" smtClean="0"/>
              <a:pPr/>
              <a:t>04.12.2019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B3C8-349B-4A45-8CD3-A3872B6B349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F7E7-CD7C-4130-8984-531D3A1D7820}" type="datetimeFigureOut">
              <a:rPr lang="pl-PL" smtClean="0"/>
              <a:pPr/>
              <a:t>04.12.2019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B3C8-349B-4A45-8CD3-A3872B6B349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F7E7-CD7C-4130-8984-531D3A1D7820}" type="datetimeFigureOut">
              <a:rPr lang="pl-PL" smtClean="0"/>
              <a:pPr/>
              <a:t>04.12.2019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B3C8-349B-4A45-8CD3-A3872B6B349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F7E7-CD7C-4130-8984-531D3A1D7820}" type="datetimeFigureOut">
              <a:rPr lang="pl-PL" smtClean="0"/>
              <a:pPr/>
              <a:t>04.12.2019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B3C8-349B-4A45-8CD3-A3872B6B349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F7E7-CD7C-4130-8984-531D3A1D7820}" type="datetimeFigureOut">
              <a:rPr lang="pl-PL" smtClean="0"/>
              <a:pPr/>
              <a:t>04.12.2019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B3C8-349B-4A45-8CD3-A3872B6B349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F7E7-CD7C-4130-8984-531D3A1D7820}" type="datetimeFigureOut">
              <a:rPr lang="pl-PL" smtClean="0"/>
              <a:pPr/>
              <a:t>04.12.2019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B3C8-349B-4A45-8CD3-A3872B6B349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EF7E7-CD7C-4130-8984-531D3A1D7820}" type="datetimeFigureOut">
              <a:rPr lang="pl-PL" smtClean="0"/>
              <a:pPr/>
              <a:t>04.12.2019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DB3C8-349B-4A45-8CD3-A3872B6B3491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643050"/>
            <a:ext cx="7772400" cy="1470025"/>
          </a:xfrm>
        </p:spPr>
        <p:txBody>
          <a:bodyPr>
            <a:normAutofit/>
          </a:bodyPr>
          <a:lstStyle/>
          <a:p>
            <a:r>
              <a:rPr lang="pl-PL" sz="7200" b="1" dirty="0" smtClean="0">
                <a:solidFill>
                  <a:schemeClr val="bg1"/>
                </a:solidFill>
                <a:latin typeface="Consolas" pitchFamily="49" charset="0"/>
              </a:rPr>
              <a:t>Quicksort</a:t>
            </a:r>
            <a:endParaRPr lang="pl-PL" sz="72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3286124"/>
            <a:ext cx="6400800" cy="1752600"/>
          </a:xfrm>
        </p:spPr>
        <p:txBody>
          <a:bodyPr/>
          <a:lstStyle/>
          <a:p>
            <a:r>
              <a:rPr lang="pl-PL" b="1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Sortowanie szybkie</a:t>
            </a:r>
            <a:endParaRPr lang="pl-PL" b="1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0166" y="2928934"/>
          <a:ext cx="642942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  <a:gridCol w="1071570"/>
                <a:gridCol w="1071570"/>
                <a:gridCol w="1071570"/>
                <a:gridCol w="1071570"/>
                <a:gridCol w="1071570"/>
              </a:tblGrid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 rot="10800000">
            <a:off x="7215206" y="3857628"/>
            <a:ext cx="428628" cy="85725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Down Arrow 6"/>
          <p:cNvSpPr/>
          <p:nvPr/>
        </p:nvSpPr>
        <p:spPr>
          <a:xfrm rot="10800000">
            <a:off x="1857356" y="3786190"/>
            <a:ext cx="428628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Down Arrow 7"/>
          <p:cNvSpPr/>
          <p:nvPr/>
        </p:nvSpPr>
        <p:spPr>
          <a:xfrm>
            <a:off x="3000364" y="1928802"/>
            <a:ext cx="428628" cy="85725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Down Arrow 8"/>
          <p:cNvSpPr/>
          <p:nvPr/>
        </p:nvSpPr>
        <p:spPr>
          <a:xfrm>
            <a:off x="5000628" y="1857364"/>
            <a:ext cx="428628" cy="8572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0166" y="2928934"/>
          <a:ext cx="642942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  <a:gridCol w="1071570"/>
                <a:gridCol w="1071570"/>
                <a:gridCol w="1071570"/>
                <a:gridCol w="1071570"/>
                <a:gridCol w="1071570"/>
              </a:tblGrid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 rot="10800000">
            <a:off x="7215206" y="3857628"/>
            <a:ext cx="428628" cy="85725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Down Arrow 6"/>
          <p:cNvSpPr/>
          <p:nvPr/>
        </p:nvSpPr>
        <p:spPr>
          <a:xfrm rot="10800000">
            <a:off x="1857356" y="3786190"/>
            <a:ext cx="428628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Down Arrow 7"/>
          <p:cNvSpPr/>
          <p:nvPr/>
        </p:nvSpPr>
        <p:spPr>
          <a:xfrm>
            <a:off x="3000364" y="1928802"/>
            <a:ext cx="428628" cy="85725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Down Arrow 8"/>
          <p:cNvSpPr/>
          <p:nvPr/>
        </p:nvSpPr>
        <p:spPr>
          <a:xfrm>
            <a:off x="5000628" y="1857364"/>
            <a:ext cx="428628" cy="8572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2929720" y="4356900"/>
            <a:ext cx="285752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5072860" y="4356900"/>
            <a:ext cx="285752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71802" y="4500570"/>
            <a:ext cx="214314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86116" y="464344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zamiana miejscami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0166" y="2928934"/>
          <a:ext cx="642942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  <a:gridCol w="1071570"/>
                <a:gridCol w="1071570"/>
                <a:gridCol w="1071570"/>
                <a:gridCol w="1071570"/>
                <a:gridCol w="1071570"/>
              </a:tblGrid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 rot="10800000">
            <a:off x="7215206" y="3857628"/>
            <a:ext cx="428628" cy="85725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Down Arrow 6"/>
          <p:cNvSpPr/>
          <p:nvPr/>
        </p:nvSpPr>
        <p:spPr>
          <a:xfrm rot="10800000">
            <a:off x="1857356" y="3786190"/>
            <a:ext cx="428628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Down Arrow 7"/>
          <p:cNvSpPr/>
          <p:nvPr/>
        </p:nvSpPr>
        <p:spPr>
          <a:xfrm>
            <a:off x="3000364" y="1928802"/>
            <a:ext cx="428628" cy="85725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Down Arrow 8"/>
          <p:cNvSpPr/>
          <p:nvPr/>
        </p:nvSpPr>
        <p:spPr>
          <a:xfrm>
            <a:off x="5000628" y="1857364"/>
            <a:ext cx="428628" cy="8572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0166" y="2928934"/>
          <a:ext cx="642942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  <a:gridCol w="1071570"/>
                <a:gridCol w="1071570"/>
                <a:gridCol w="1071570"/>
                <a:gridCol w="1071570"/>
                <a:gridCol w="1071570"/>
              </a:tblGrid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 rot="10800000">
            <a:off x="7215206" y="3857628"/>
            <a:ext cx="428628" cy="85725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Down Arrow 6"/>
          <p:cNvSpPr/>
          <p:nvPr/>
        </p:nvSpPr>
        <p:spPr>
          <a:xfrm rot="10800000">
            <a:off x="1857356" y="3786190"/>
            <a:ext cx="428628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Down Arrow 7"/>
          <p:cNvSpPr/>
          <p:nvPr/>
        </p:nvSpPr>
        <p:spPr>
          <a:xfrm>
            <a:off x="3000364" y="1928802"/>
            <a:ext cx="428628" cy="85725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Down Arrow 8"/>
          <p:cNvSpPr/>
          <p:nvPr/>
        </p:nvSpPr>
        <p:spPr>
          <a:xfrm>
            <a:off x="6072198" y="1928802"/>
            <a:ext cx="428628" cy="8572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0166" y="2928934"/>
          <a:ext cx="642942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  <a:gridCol w="1071570"/>
                <a:gridCol w="1071570"/>
                <a:gridCol w="1071570"/>
                <a:gridCol w="1071570"/>
                <a:gridCol w="1071570"/>
              </a:tblGrid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 rot="10800000">
            <a:off x="7215206" y="3857628"/>
            <a:ext cx="428628" cy="85725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Down Arrow 6"/>
          <p:cNvSpPr/>
          <p:nvPr/>
        </p:nvSpPr>
        <p:spPr>
          <a:xfrm rot="10800000">
            <a:off x="1857356" y="3786190"/>
            <a:ext cx="428628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Down Arrow 7"/>
          <p:cNvSpPr/>
          <p:nvPr/>
        </p:nvSpPr>
        <p:spPr>
          <a:xfrm>
            <a:off x="3929058" y="1928802"/>
            <a:ext cx="428628" cy="85725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Down Arrow 8"/>
          <p:cNvSpPr/>
          <p:nvPr/>
        </p:nvSpPr>
        <p:spPr>
          <a:xfrm>
            <a:off x="6072198" y="1928802"/>
            <a:ext cx="428628" cy="8572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4001290" y="3999710"/>
            <a:ext cx="285752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6144430" y="3999710"/>
            <a:ext cx="285752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43372" y="4143380"/>
            <a:ext cx="214314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0166" y="2928934"/>
          <a:ext cx="642942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  <a:gridCol w="1071570"/>
                <a:gridCol w="1071570"/>
                <a:gridCol w="1071570"/>
                <a:gridCol w="1071570"/>
                <a:gridCol w="1071570"/>
              </a:tblGrid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 rot="10800000">
            <a:off x="7215206" y="3857628"/>
            <a:ext cx="428628" cy="85725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Down Arrow 6"/>
          <p:cNvSpPr/>
          <p:nvPr/>
        </p:nvSpPr>
        <p:spPr>
          <a:xfrm rot="10800000">
            <a:off x="1857356" y="3786190"/>
            <a:ext cx="428628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Down Arrow 7"/>
          <p:cNvSpPr/>
          <p:nvPr/>
        </p:nvSpPr>
        <p:spPr>
          <a:xfrm>
            <a:off x="3929058" y="1928802"/>
            <a:ext cx="428628" cy="85725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Down Arrow 8"/>
          <p:cNvSpPr/>
          <p:nvPr/>
        </p:nvSpPr>
        <p:spPr>
          <a:xfrm>
            <a:off x="6072198" y="1928802"/>
            <a:ext cx="428628" cy="8572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0166" y="2928934"/>
          <a:ext cx="642942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  <a:gridCol w="1071570"/>
                <a:gridCol w="1071570"/>
                <a:gridCol w="1071570"/>
                <a:gridCol w="1071570"/>
                <a:gridCol w="1071570"/>
              </a:tblGrid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 rot="10800000">
            <a:off x="7215206" y="3857628"/>
            <a:ext cx="428628" cy="85725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Down Arrow 6"/>
          <p:cNvSpPr/>
          <p:nvPr/>
        </p:nvSpPr>
        <p:spPr>
          <a:xfrm rot="10800000">
            <a:off x="1857356" y="3786190"/>
            <a:ext cx="428628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Down Arrow 7"/>
          <p:cNvSpPr/>
          <p:nvPr/>
        </p:nvSpPr>
        <p:spPr>
          <a:xfrm>
            <a:off x="3929058" y="1928802"/>
            <a:ext cx="428628" cy="85725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Down Arrow 8"/>
          <p:cNvSpPr/>
          <p:nvPr/>
        </p:nvSpPr>
        <p:spPr>
          <a:xfrm>
            <a:off x="6072198" y="1928802"/>
            <a:ext cx="428628" cy="8572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TextBox 9"/>
          <p:cNvSpPr txBox="1"/>
          <p:nvPr/>
        </p:nvSpPr>
        <p:spPr>
          <a:xfrm>
            <a:off x="4357686" y="428604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zamiana A[i+1] z A[r]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00496" y="1285860"/>
            <a:ext cx="290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29190" y="1285860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+1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5000628" y="1928802"/>
            <a:ext cx="428628" cy="85725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Rectangle 14"/>
          <p:cNvSpPr/>
          <p:nvPr/>
        </p:nvSpPr>
        <p:spPr>
          <a:xfrm>
            <a:off x="7286644" y="4643446"/>
            <a:ext cx="7143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dirty="0" smtClean="0">
                <a:solidFill>
                  <a:srgbClr val="C00000"/>
                </a:solidFill>
              </a:rPr>
              <a:t>r</a:t>
            </a:r>
            <a:endParaRPr lang="pl-PL" sz="4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0166" y="2928934"/>
          <a:ext cx="642942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  <a:gridCol w="1071570"/>
                <a:gridCol w="1071570"/>
                <a:gridCol w="1071570"/>
                <a:gridCol w="1071570"/>
                <a:gridCol w="1071570"/>
              </a:tblGrid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5716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smtClean="0">
                <a:solidFill>
                  <a:srgbClr val="FFC000"/>
                </a:solidFill>
                <a:latin typeface="Consolas" pitchFamily="49" charset="0"/>
              </a:rPr>
              <a:t>Przypadki czasów działania</a:t>
            </a:r>
            <a:endParaRPr lang="pl-PL" sz="2800" b="1" dirty="0">
              <a:solidFill>
                <a:srgbClr val="FFC000"/>
              </a:solidFill>
              <a:latin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1428736"/>
            <a:ext cx="80724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l-PL" sz="3600" dirty="0" smtClean="0">
                <a:solidFill>
                  <a:schemeClr val="bg1"/>
                </a:solidFill>
              </a:rPr>
              <a:t>Najlepszy</a:t>
            </a:r>
          </a:p>
          <a:p>
            <a:pPr marL="342900" indent="-342900">
              <a:buFont typeface="Arial" pitchFamily="34" charset="0"/>
              <a:buChar char="•"/>
            </a:pPr>
            <a:endParaRPr lang="pl-PL" sz="36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l-PL" sz="3600" dirty="0" smtClean="0">
                <a:solidFill>
                  <a:schemeClr val="bg1"/>
                </a:solidFill>
              </a:rPr>
              <a:t>Najgorszy</a:t>
            </a:r>
          </a:p>
          <a:p>
            <a:pPr marL="342900" indent="-342900">
              <a:buFont typeface="Arial" pitchFamily="34" charset="0"/>
              <a:buChar char="•"/>
            </a:pPr>
            <a:endParaRPr lang="pl-PL" sz="36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l-PL" sz="3600" dirty="0" smtClean="0">
                <a:solidFill>
                  <a:schemeClr val="bg1"/>
                </a:solidFill>
              </a:rPr>
              <a:t>Intuicje dotyczące przypadku średniego</a:t>
            </a:r>
            <a:endParaRPr lang="pl-PL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5716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smtClean="0">
                <a:solidFill>
                  <a:srgbClr val="FFC000"/>
                </a:solidFill>
                <a:latin typeface="Consolas" pitchFamily="49" charset="0"/>
              </a:rPr>
              <a:t>Randomizowana wersja quicksort</a:t>
            </a:r>
            <a:endParaRPr lang="pl-PL" sz="2800" b="1" dirty="0">
              <a:solidFill>
                <a:srgbClr val="FFC000"/>
              </a:solidFill>
              <a:latin typeface="Consolas" pitchFamily="49" charset="0"/>
            </a:endParaRPr>
          </a:p>
        </p:txBody>
      </p:sp>
      <p:pic>
        <p:nvPicPr>
          <p:cNvPr id="3" name="Picture 2" descr="random-di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1571612"/>
            <a:ext cx="4286272" cy="42862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285860"/>
            <a:ext cx="4786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cap="all" dirty="0">
                <a:solidFill>
                  <a:schemeClr val="bg1"/>
                </a:solidFill>
                <a:latin typeface="Consolas" pitchFamily="49" charset="0"/>
              </a:rPr>
              <a:t>Złożoność czasowa</a:t>
            </a:r>
            <a:r>
              <a:rPr lang="pl-PL" dirty="0">
                <a:solidFill>
                  <a:schemeClr val="bg1"/>
                </a:solidFill>
                <a:latin typeface="Consolas" pitchFamily="49" charset="0"/>
              </a:rPr>
              <a:t>​</a:t>
            </a:r>
            <a:br>
              <a:rPr lang="pl-PL" dirty="0">
                <a:solidFill>
                  <a:schemeClr val="bg1"/>
                </a:solidFill>
                <a:latin typeface="Consolas" pitchFamily="49" charset="0"/>
              </a:rPr>
            </a:br>
            <a:r>
              <a:rPr lang="pl-PL" dirty="0">
                <a:solidFill>
                  <a:schemeClr val="bg1"/>
                </a:solidFill>
                <a:latin typeface="Consolas" pitchFamily="49" charset="0"/>
              </a:rPr>
              <a:t>​</a:t>
            </a:r>
            <a:br>
              <a:rPr lang="pl-PL" dirty="0">
                <a:solidFill>
                  <a:schemeClr val="bg1"/>
                </a:solidFill>
                <a:latin typeface="Consolas" pitchFamily="49" charset="0"/>
              </a:rPr>
            </a:br>
            <a:r>
              <a:rPr lang="pl-PL" b="1" cap="all" dirty="0" smtClean="0">
                <a:solidFill>
                  <a:srgbClr val="FFC000"/>
                </a:solidFill>
                <a:latin typeface="Consolas" pitchFamily="49" charset="0"/>
              </a:rPr>
              <a:t>	     </a:t>
            </a:r>
            <a:r>
              <a:rPr lang="pl-PL" cap="all" dirty="0" smtClean="0">
                <a:solidFill>
                  <a:schemeClr val="bg1"/>
                </a:solidFill>
                <a:latin typeface="Consolas" pitchFamily="49" charset="0"/>
              </a:rPr>
              <a:t>w </a:t>
            </a:r>
            <a:r>
              <a:rPr lang="pl-PL" cap="all" dirty="0">
                <a:solidFill>
                  <a:schemeClr val="bg1"/>
                </a:solidFill>
                <a:latin typeface="Consolas" pitchFamily="49" charset="0"/>
              </a:rPr>
              <a:t>najgorszym </a:t>
            </a:r>
            <a:r>
              <a:rPr lang="pl-PL" cap="all" dirty="0" smtClean="0">
                <a:solidFill>
                  <a:schemeClr val="bg1"/>
                </a:solidFill>
                <a:latin typeface="Consolas" pitchFamily="49" charset="0"/>
              </a:rPr>
              <a:t>wypadku</a:t>
            </a:r>
          </a:p>
          <a:p>
            <a:r>
              <a:rPr lang="pl-PL" dirty="0" smtClean="0">
                <a:solidFill>
                  <a:schemeClr val="bg1"/>
                </a:solidFill>
                <a:latin typeface="Consolas" pitchFamily="49" charset="0"/>
              </a:rPr>
              <a:t>​</a:t>
            </a:r>
            <a:r>
              <a:rPr lang="pl-PL" dirty="0">
                <a:solidFill>
                  <a:schemeClr val="bg1"/>
                </a:solidFill>
                <a:latin typeface="Consolas" pitchFamily="49" charset="0"/>
              </a:rPr>
              <a:t/>
            </a:r>
            <a:br>
              <a:rPr lang="pl-PL" dirty="0">
                <a:solidFill>
                  <a:schemeClr val="bg1"/>
                </a:solidFill>
                <a:latin typeface="Consolas" pitchFamily="49" charset="0"/>
              </a:rPr>
            </a:br>
            <a:r>
              <a:rPr lang="pl-PL" b="1" cap="all" dirty="0" smtClean="0">
                <a:solidFill>
                  <a:srgbClr val="FFC000"/>
                </a:solidFill>
                <a:latin typeface="Consolas" pitchFamily="49" charset="0"/>
              </a:rPr>
              <a:t>		</a:t>
            </a:r>
            <a:r>
              <a:rPr lang="pl-PL" cap="all" dirty="0" smtClean="0">
                <a:solidFill>
                  <a:schemeClr val="bg1"/>
                </a:solidFill>
                <a:latin typeface="Consolas" pitchFamily="49" charset="0"/>
              </a:rPr>
              <a:t>w </a:t>
            </a:r>
            <a:r>
              <a:rPr lang="pl-PL" cap="all" dirty="0">
                <a:solidFill>
                  <a:schemeClr val="bg1"/>
                </a:solidFill>
                <a:latin typeface="Consolas" pitchFamily="49" charset="0"/>
              </a:rPr>
              <a:t>średnim przypadku</a:t>
            </a:r>
            <a:endParaRPr lang="pl-PL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214290"/>
            <a:ext cx="857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b="1" dirty="0" smtClean="0">
                <a:solidFill>
                  <a:srgbClr val="FFC000"/>
                </a:solidFill>
                <a:latin typeface="Consolas" pitchFamily="49" charset="0"/>
              </a:rPr>
              <a:t>Dlaczego quicksort?</a:t>
            </a:r>
            <a:endParaRPr lang="pl-PL" sz="4400" b="1" dirty="0">
              <a:solidFill>
                <a:srgbClr val="FFC000"/>
              </a:solidFill>
              <a:latin typeface="Consolas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3" y="3286124"/>
          <a:ext cx="8786875" cy="3482898"/>
        </p:xfrm>
        <a:graphic>
          <a:graphicData uri="http://schemas.openxmlformats.org/drawingml/2006/table">
            <a:tbl>
              <a:tblPr/>
              <a:tblGrid>
                <a:gridCol w="1428759"/>
                <a:gridCol w="643224"/>
                <a:gridCol w="561306"/>
                <a:gridCol w="880074"/>
                <a:gridCol w="880074"/>
                <a:gridCol w="880074"/>
                <a:gridCol w="880074"/>
                <a:gridCol w="880074"/>
                <a:gridCol w="1032527"/>
                <a:gridCol w="720689"/>
              </a:tblGrid>
              <a:tr h="752481">
                <a:tc>
                  <a:txBody>
                    <a:bodyPr/>
                    <a:lstStyle/>
                    <a:p>
                      <a:pPr algn="l" fontAlgn="base"/>
                      <a:r>
                        <a:rPr lang="pl-PL" sz="1400" b="0" i="0" dirty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Liczba znaków w tablicy​</a:t>
                      </a:r>
                      <a:endParaRPr lang="pl-PL" sz="2000" b="0" i="0" dirty="0">
                        <a:solidFill>
                          <a:schemeClr val="bg1"/>
                        </a:solidFill>
                        <a:latin typeface="Consolas" pitchFamily="49" charset="0"/>
                      </a:endParaRPr>
                    </a:p>
                  </a:txBody>
                  <a:tcPr marL="57691" marR="57691" marT="28845" marB="28845">
                    <a:lnL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5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l-PL" sz="1200" b="1" i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1​</a:t>
                      </a:r>
                      <a:endParaRPr lang="pl-PL" sz="2000" b="1" i="0">
                        <a:solidFill>
                          <a:schemeClr val="bg1"/>
                        </a:solidFill>
                        <a:latin typeface="Consolas" pitchFamily="49" charset="0"/>
                      </a:endParaRPr>
                    </a:p>
                  </a:txBody>
                  <a:tcPr marL="57691" marR="57691" marT="28845" marB="28845">
                    <a:lnL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5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l-PL" sz="1200" b="1" i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5​</a:t>
                      </a:r>
                      <a:endParaRPr lang="pl-PL" sz="2000" b="1" i="0">
                        <a:solidFill>
                          <a:schemeClr val="bg1"/>
                        </a:solidFill>
                        <a:latin typeface="Consolas" pitchFamily="49" charset="0"/>
                      </a:endParaRPr>
                    </a:p>
                  </a:txBody>
                  <a:tcPr marL="57691" marR="57691" marT="28845" marB="28845">
                    <a:lnL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5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l-PL" sz="1200" b="1" i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10​</a:t>
                      </a:r>
                      <a:endParaRPr lang="pl-PL" sz="2000" b="1" i="0">
                        <a:solidFill>
                          <a:schemeClr val="bg1"/>
                        </a:solidFill>
                        <a:latin typeface="Consolas" pitchFamily="49" charset="0"/>
                      </a:endParaRPr>
                    </a:p>
                  </a:txBody>
                  <a:tcPr marL="57691" marR="57691" marT="28845" marB="28845">
                    <a:lnL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5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l-PL" sz="1200" b="1" i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50​</a:t>
                      </a:r>
                      <a:endParaRPr lang="pl-PL" sz="2000" b="1" i="0">
                        <a:solidFill>
                          <a:schemeClr val="bg1"/>
                        </a:solidFill>
                        <a:latin typeface="Consolas" pitchFamily="49" charset="0"/>
                      </a:endParaRPr>
                    </a:p>
                  </a:txBody>
                  <a:tcPr marL="57691" marR="57691" marT="28845" marB="28845">
                    <a:lnL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5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l-PL" sz="1200" b="1" i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100​</a:t>
                      </a:r>
                      <a:endParaRPr lang="pl-PL" sz="2000" b="1" i="0">
                        <a:solidFill>
                          <a:schemeClr val="bg1"/>
                        </a:solidFill>
                        <a:latin typeface="Consolas" pitchFamily="49" charset="0"/>
                      </a:endParaRPr>
                    </a:p>
                  </a:txBody>
                  <a:tcPr marL="57691" marR="57691" marT="28845" marB="28845">
                    <a:lnL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5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l-PL" sz="1200" b="1" i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500​</a:t>
                      </a:r>
                      <a:endParaRPr lang="pl-PL" sz="2000" b="1" i="0">
                        <a:solidFill>
                          <a:schemeClr val="bg1"/>
                        </a:solidFill>
                        <a:latin typeface="Consolas" pitchFamily="49" charset="0"/>
                      </a:endParaRPr>
                    </a:p>
                  </a:txBody>
                  <a:tcPr marL="57691" marR="57691" marT="28845" marB="28845">
                    <a:lnL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5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l-PL" sz="1200" b="1" i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1_000​</a:t>
                      </a:r>
                      <a:endParaRPr lang="pl-PL" sz="2000" b="1" i="0">
                        <a:solidFill>
                          <a:schemeClr val="bg1"/>
                        </a:solidFill>
                        <a:latin typeface="Consolas" pitchFamily="49" charset="0"/>
                      </a:endParaRPr>
                    </a:p>
                  </a:txBody>
                  <a:tcPr marL="57691" marR="57691" marT="28845" marB="28845">
                    <a:lnL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5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l-PL" sz="1200" b="1" i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10_000​</a:t>
                      </a:r>
                      <a:endParaRPr lang="pl-PL" sz="2000" b="1" i="0">
                        <a:solidFill>
                          <a:schemeClr val="bg1"/>
                        </a:solidFill>
                        <a:latin typeface="Consolas" pitchFamily="49" charset="0"/>
                      </a:endParaRPr>
                    </a:p>
                  </a:txBody>
                  <a:tcPr marL="57691" marR="57691" marT="28845" marB="28845">
                    <a:lnL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5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l-PL" sz="1200" b="1" i="0" dirty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1 </a:t>
                      </a:r>
                      <a:r>
                        <a:rPr lang="pl-PL" sz="1000" b="1" i="0" baseline="30000" dirty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x</a:t>
                      </a:r>
                      <a:r>
                        <a:rPr lang="pl-PL" sz="1200" b="1" i="0" dirty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 10</a:t>
                      </a:r>
                      <a:r>
                        <a:rPr lang="pl-PL" sz="1000" b="1" i="0" baseline="30000" dirty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10</a:t>
                      </a:r>
                      <a:r>
                        <a:rPr lang="pl-PL" sz="1000" b="1" i="0" dirty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​</a:t>
                      </a:r>
                      <a:endParaRPr lang="pl-PL" sz="2000" b="1" i="0" dirty="0">
                        <a:solidFill>
                          <a:schemeClr val="bg1"/>
                        </a:solidFill>
                        <a:latin typeface="Consolas" pitchFamily="49" charset="0"/>
                      </a:endParaRPr>
                    </a:p>
                  </a:txBody>
                  <a:tcPr marL="57691" marR="57691" marT="28845" marB="28845">
                    <a:lnL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25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374211">
                <a:tc>
                  <a:txBody>
                    <a:bodyPr/>
                    <a:lstStyle/>
                    <a:p>
                      <a:pPr algn="l" fontAlgn="base"/>
                      <a:r>
                        <a:rPr lang="pl-PL" sz="1400" b="0" i="0" dirty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Czas trwania algorytmu w najgorszym wypadku​</a:t>
                      </a:r>
                      <a:endParaRPr lang="pl-PL" sz="2000" b="0" i="0" dirty="0">
                        <a:solidFill>
                          <a:schemeClr val="bg1"/>
                        </a:solidFill>
                        <a:latin typeface="Consolas" pitchFamily="49" charset="0"/>
                      </a:endParaRPr>
                    </a:p>
                  </a:txBody>
                  <a:tcPr marL="57691" marR="57691" marT="28845" marB="28845">
                    <a:lnL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5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1200" b="1" i="0" u="none" strike="noStrike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Θ</a:t>
                      </a:r>
                      <a:r>
                        <a:rPr lang="el-GR" sz="1200" b="0" i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1​</a:t>
                      </a:r>
                      <a:endParaRPr lang="el-GR" sz="2000" b="0" i="0">
                        <a:solidFill>
                          <a:schemeClr val="bg1"/>
                        </a:solidFill>
                        <a:latin typeface="Consolas" pitchFamily="49" charset="0"/>
                      </a:endParaRPr>
                    </a:p>
                  </a:txBody>
                  <a:tcPr marL="57691" marR="57691" marT="28845" marB="28845">
                    <a:lnL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5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1200" b="1" i="0" u="none" strike="noStrike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Θ</a:t>
                      </a:r>
                      <a:r>
                        <a:rPr lang="el-GR" sz="1200" b="0" i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25​</a:t>
                      </a:r>
                      <a:endParaRPr lang="el-GR" sz="2000" b="0" i="0">
                        <a:solidFill>
                          <a:schemeClr val="bg1"/>
                        </a:solidFill>
                        <a:latin typeface="Consolas" pitchFamily="49" charset="0"/>
                      </a:endParaRPr>
                    </a:p>
                  </a:txBody>
                  <a:tcPr marL="57691" marR="57691" marT="28845" marB="28845">
                    <a:lnL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5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1200" b="1" i="0" u="none" strike="noStrike" dirty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Θ</a:t>
                      </a:r>
                      <a:r>
                        <a:rPr lang="el-GR" sz="1200" b="0" i="0" dirty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100​</a:t>
                      </a:r>
                      <a:endParaRPr lang="el-GR" sz="2000" b="0" i="0" dirty="0">
                        <a:solidFill>
                          <a:schemeClr val="bg1"/>
                        </a:solidFill>
                        <a:latin typeface="Consolas" pitchFamily="49" charset="0"/>
                      </a:endParaRPr>
                    </a:p>
                  </a:txBody>
                  <a:tcPr marL="57691" marR="57691" marT="28845" marB="28845">
                    <a:lnL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5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1200" b="1" i="0" u="none" strike="noStrike" dirty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Θ</a:t>
                      </a:r>
                      <a:r>
                        <a:rPr lang="el-GR" sz="1200" b="0" i="0" dirty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2500​</a:t>
                      </a:r>
                      <a:endParaRPr lang="el-GR" sz="2000" b="0" i="0" dirty="0">
                        <a:solidFill>
                          <a:schemeClr val="bg1"/>
                        </a:solidFill>
                        <a:latin typeface="Consolas" pitchFamily="49" charset="0"/>
                      </a:endParaRPr>
                    </a:p>
                  </a:txBody>
                  <a:tcPr marL="57691" marR="57691" marT="28845" marB="28845">
                    <a:lnL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5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1200" b="1" i="0" u="none" strike="noStrike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Θ</a:t>
                      </a:r>
                      <a:r>
                        <a:rPr lang="el-GR" sz="1200" b="0" i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10_000​</a:t>
                      </a:r>
                      <a:endParaRPr lang="el-GR" sz="2000" b="0" i="0">
                        <a:solidFill>
                          <a:schemeClr val="bg1"/>
                        </a:solidFill>
                        <a:latin typeface="Consolas" pitchFamily="49" charset="0"/>
                      </a:endParaRPr>
                    </a:p>
                  </a:txBody>
                  <a:tcPr marL="57691" marR="57691" marT="28845" marB="28845">
                    <a:lnL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5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1200" b="1" i="0" u="none" strike="noStrike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Θ</a:t>
                      </a:r>
                      <a:r>
                        <a:rPr lang="el-GR" sz="1200" b="0" i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250_000​</a:t>
                      </a:r>
                      <a:endParaRPr lang="el-GR" sz="2000" b="0" i="0">
                        <a:solidFill>
                          <a:schemeClr val="bg1"/>
                        </a:solidFill>
                        <a:latin typeface="Consolas" pitchFamily="49" charset="0"/>
                      </a:endParaRPr>
                    </a:p>
                  </a:txBody>
                  <a:tcPr marL="57691" marR="57691" marT="28845" marB="28845">
                    <a:lnL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5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1200" b="1" i="0" u="none" strike="noStrike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Θ</a:t>
                      </a:r>
                      <a:r>
                        <a:rPr lang="el-GR" sz="1200" b="0" i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1_000_000​</a:t>
                      </a:r>
                      <a:endParaRPr lang="el-GR" sz="2000" b="0" i="0">
                        <a:solidFill>
                          <a:schemeClr val="bg1"/>
                        </a:solidFill>
                        <a:latin typeface="Consolas" pitchFamily="49" charset="0"/>
                      </a:endParaRPr>
                    </a:p>
                  </a:txBody>
                  <a:tcPr marL="57691" marR="57691" marT="28845" marB="28845">
                    <a:lnL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5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1200" b="1" i="0" u="none" strike="noStrike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Θ</a:t>
                      </a:r>
                      <a:r>
                        <a:rPr lang="el-GR" sz="1200" b="0" i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100_000_000​</a:t>
                      </a:r>
                      <a:endParaRPr lang="el-GR" sz="2000" b="0" i="0">
                        <a:solidFill>
                          <a:schemeClr val="bg1"/>
                        </a:solidFill>
                        <a:latin typeface="Consolas" pitchFamily="49" charset="0"/>
                      </a:endParaRPr>
                    </a:p>
                  </a:txBody>
                  <a:tcPr marL="57691" marR="57691" marT="28845" marB="28845">
                    <a:lnL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5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1200" b="1" i="0" u="none" strike="noStrike" dirty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Θ</a:t>
                      </a:r>
                      <a:r>
                        <a:rPr lang="el-GR" sz="1200" b="0" i="0" dirty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1</a:t>
                      </a:r>
                      <a:r>
                        <a:rPr lang="el-GR" sz="1000" b="0" i="0" baseline="30000" dirty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 </a:t>
                      </a:r>
                      <a:r>
                        <a:rPr lang="pl-PL" sz="1000" b="0" i="0" baseline="30000" dirty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x</a:t>
                      </a:r>
                      <a:r>
                        <a:rPr lang="pl-PL" sz="1200" b="0" i="0" dirty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 10</a:t>
                      </a:r>
                      <a:r>
                        <a:rPr lang="pl-PL" sz="1000" b="0" i="0" baseline="30000" dirty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20</a:t>
                      </a:r>
                      <a:r>
                        <a:rPr lang="pl-PL" sz="1000" b="0" i="0" dirty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​</a:t>
                      </a:r>
                      <a:endParaRPr lang="pl-PL" sz="2000" b="0" i="0" dirty="0">
                        <a:solidFill>
                          <a:schemeClr val="bg1"/>
                        </a:solidFill>
                        <a:latin typeface="Consolas" pitchFamily="49" charset="0"/>
                      </a:endParaRPr>
                    </a:p>
                  </a:txBody>
                  <a:tcPr marL="57691" marR="57691" marT="28845" marB="28845">
                    <a:lnL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25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356206">
                <a:tc>
                  <a:txBody>
                    <a:bodyPr/>
                    <a:lstStyle/>
                    <a:p>
                      <a:pPr algn="l" fontAlgn="base"/>
                      <a:r>
                        <a:rPr lang="pl-PL" sz="1400" b="0" i="0" u="none" strike="noStrike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Czas trwania algorytmu w średnim wypadku</a:t>
                      </a:r>
                      <a:r>
                        <a:rPr lang="pl-PL" sz="1400" b="0" i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​</a:t>
                      </a:r>
                      <a:endParaRPr lang="pl-PL" sz="2000" b="0" i="0">
                        <a:solidFill>
                          <a:schemeClr val="bg1"/>
                        </a:solidFill>
                        <a:latin typeface="Consolas" pitchFamily="49" charset="0"/>
                      </a:endParaRPr>
                    </a:p>
                  </a:txBody>
                  <a:tcPr marL="57691" marR="57691" marT="28845" marB="28845">
                    <a:lnL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1200" b="1" i="0" u="none" strike="noStrike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Θ</a:t>
                      </a:r>
                      <a:r>
                        <a:rPr lang="el-GR" sz="1200" b="0" i="0" u="none" strike="noStrike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0</a:t>
                      </a:r>
                      <a:r>
                        <a:rPr lang="el-GR" sz="1200" b="0" i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​</a:t>
                      </a:r>
                      <a:endParaRPr lang="el-GR" sz="2000" b="0" i="0">
                        <a:solidFill>
                          <a:schemeClr val="bg1"/>
                        </a:solidFill>
                        <a:latin typeface="Consolas" pitchFamily="49" charset="0"/>
                      </a:endParaRPr>
                    </a:p>
                  </a:txBody>
                  <a:tcPr marL="57691" marR="57691" marT="28845" marB="28845">
                    <a:lnL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1200" b="1" i="0" u="none" strike="noStrike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Θ</a:t>
                      </a:r>
                      <a:r>
                        <a:rPr lang="el-GR" sz="1200" b="0" i="0" u="none" strike="noStrike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12</a:t>
                      </a:r>
                      <a:r>
                        <a:rPr lang="el-GR" sz="1200" b="0" i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​</a:t>
                      </a:r>
                      <a:endParaRPr lang="el-GR" sz="2000" b="0" i="0">
                        <a:solidFill>
                          <a:schemeClr val="bg1"/>
                        </a:solidFill>
                        <a:latin typeface="Consolas" pitchFamily="49" charset="0"/>
                      </a:endParaRPr>
                    </a:p>
                  </a:txBody>
                  <a:tcPr marL="57691" marR="57691" marT="28845" marB="28845">
                    <a:lnL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1200" b="1" i="0" u="none" strike="noStrike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Θ</a:t>
                      </a:r>
                      <a:r>
                        <a:rPr lang="el-GR" sz="1200" b="0" i="0" u="none" strike="noStrike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33</a:t>
                      </a:r>
                      <a:r>
                        <a:rPr lang="el-GR" sz="1200" b="0" i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​</a:t>
                      </a:r>
                      <a:endParaRPr lang="el-GR" sz="2000" b="0" i="0">
                        <a:solidFill>
                          <a:schemeClr val="bg1"/>
                        </a:solidFill>
                        <a:latin typeface="Consolas" pitchFamily="49" charset="0"/>
                      </a:endParaRPr>
                    </a:p>
                  </a:txBody>
                  <a:tcPr marL="57691" marR="57691" marT="28845" marB="28845">
                    <a:lnL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1200" b="1" i="0" u="none" strike="noStrike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Θ</a:t>
                      </a:r>
                      <a:r>
                        <a:rPr lang="el-GR" sz="1200" b="0" i="0" u="none" strike="noStrike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282</a:t>
                      </a:r>
                      <a:r>
                        <a:rPr lang="el-GR" sz="1200" b="0" i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​</a:t>
                      </a:r>
                      <a:endParaRPr lang="el-GR" sz="2000" b="0" i="0">
                        <a:solidFill>
                          <a:schemeClr val="bg1"/>
                        </a:solidFill>
                        <a:latin typeface="Consolas" pitchFamily="49" charset="0"/>
                      </a:endParaRPr>
                    </a:p>
                  </a:txBody>
                  <a:tcPr marL="57691" marR="57691" marT="28845" marB="28845">
                    <a:lnL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1200" b="1" i="0" u="none" strike="noStrike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Θ</a:t>
                      </a:r>
                      <a:r>
                        <a:rPr lang="el-GR" sz="1200" b="0" i="0" u="none" strike="noStrike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664</a:t>
                      </a:r>
                      <a:r>
                        <a:rPr lang="el-GR" sz="1200" b="0" i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​</a:t>
                      </a:r>
                      <a:endParaRPr lang="el-GR" sz="2000" b="0" i="0">
                        <a:solidFill>
                          <a:schemeClr val="bg1"/>
                        </a:solidFill>
                        <a:latin typeface="Consolas" pitchFamily="49" charset="0"/>
                      </a:endParaRPr>
                    </a:p>
                  </a:txBody>
                  <a:tcPr marL="57691" marR="57691" marT="28845" marB="28845">
                    <a:lnL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1200" b="1" i="0" u="none" strike="noStrike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Θ</a:t>
                      </a:r>
                      <a:r>
                        <a:rPr lang="el-GR" sz="1200" b="0" i="0" u="none" strike="noStrike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4482</a:t>
                      </a:r>
                      <a:r>
                        <a:rPr lang="el-GR" sz="1200" b="0" i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​</a:t>
                      </a:r>
                      <a:endParaRPr lang="el-GR" sz="2000" b="0" i="0">
                        <a:solidFill>
                          <a:schemeClr val="bg1"/>
                        </a:solidFill>
                        <a:latin typeface="Consolas" pitchFamily="49" charset="0"/>
                      </a:endParaRPr>
                    </a:p>
                  </a:txBody>
                  <a:tcPr marL="57691" marR="57691" marT="28845" marB="28845">
                    <a:lnL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1200" b="1" i="0" u="none" strike="noStrike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Θ</a:t>
                      </a:r>
                      <a:r>
                        <a:rPr lang="el-GR" sz="1200" b="0" i="0" u="none" strike="noStrike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9965</a:t>
                      </a:r>
                      <a:r>
                        <a:rPr lang="el-GR" sz="1200" b="0" i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​</a:t>
                      </a:r>
                      <a:endParaRPr lang="el-GR" sz="2000" b="0" i="0">
                        <a:solidFill>
                          <a:schemeClr val="bg1"/>
                        </a:solidFill>
                        <a:latin typeface="Consolas" pitchFamily="49" charset="0"/>
                      </a:endParaRPr>
                    </a:p>
                  </a:txBody>
                  <a:tcPr marL="57691" marR="57691" marT="28845" marB="28845">
                    <a:lnL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1200" b="1" i="0" u="none" strike="noStrike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Θ</a:t>
                      </a:r>
                      <a:r>
                        <a:rPr lang="el-GR" sz="1200" b="0" i="0" u="none" strike="noStrike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132_877</a:t>
                      </a:r>
                      <a:r>
                        <a:rPr lang="el-GR" sz="1200" b="0" i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​</a:t>
                      </a:r>
                      <a:endParaRPr lang="el-GR" sz="2000" b="0" i="0">
                        <a:solidFill>
                          <a:schemeClr val="bg1"/>
                        </a:solidFill>
                        <a:latin typeface="Consolas" pitchFamily="49" charset="0"/>
                      </a:endParaRPr>
                    </a:p>
                  </a:txBody>
                  <a:tcPr marL="57691" marR="57691" marT="28845" marB="28845">
                    <a:lnL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1200" b="1" i="0" u="none" strike="noStrike" dirty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Θ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365_412_090_438 </a:t>
                      </a:r>
                      <a:r>
                        <a:rPr lang="el-GR" sz="1200" b="0" i="0" dirty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​</a:t>
                      </a:r>
                      <a:endParaRPr lang="el-GR" sz="2000" b="0" i="0" dirty="0">
                        <a:solidFill>
                          <a:schemeClr val="bg1"/>
                        </a:solidFill>
                        <a:latin typeface="Consolas" pitchFamily="49" charset="0"/>
                      </a:endParaRPr>
                    </a:p>
                  </a:txBody>
                  <a:tcPr marL="57691" marR="57691" marT="28845" marB="28845">
                    <a:lnL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BFB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85992"/>
            <a:ext cx="15525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785926"/>
            <a:ext cx="13144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5716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smtClean="0">
                <a:solidFill>
                  <a:srgbClr val="FFC000"/>
                </a:solidFill>
                <a:latin typeface="Consolas" pitchFamily="49" charset="0"/>
              </a:rPr>
              <a:t>Porównanie czasów sortowania</a:t>
            </a:r>
            <a:endParaRPr lang="pl-PL" sz="2800" b="1" dirty="0">
              <a:solidFill>
                <a:srgbClr val="FFC000"/>
              </a:solidFill>
              <a:latin typeface="Consolas" pitchFamily="49" charset="0"/>
            </a:endParaRPr>
          </a:p>
        </p:txBody>
      </p:sp>
      <p:pic>
        <p:nvPicPr>
          <p:cNvPr id="3" name="Picture 2" descr="Figu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857232"/>
            <a:ext cx="7643866" cy="57329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b="1" dirty="0" smtClean="0">
                <a:solidFill>
                  <a:srgbClr val="FFC000"/>
                </a:solidFill>
                <a:latin typeface="Consolas" pitchFamily="49" charset="0"/>
              </a:rPr>
              <a:t>Jak zależy czas od wielkości danych wejściowych?</a:t>
            </a:r>
            <a:endParaRPr lang="pl-PL" b="1" dirty="0">
              <a:solidFill>
                <a:srgbClr val="FFC000"/>
              </a:solidFill>
              <a:latin typeface="Consolas" pitchFamily="49" charset="0"/>
            </a:endParaRPr>
          </a:p>
        </p:txBody>
      </p:sp>
      <p:pic>
        <p:nvPicPr>
          <p:cNvPr id="3" name="Picture 2" descr="mil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7288" y="1142984"/>
            <a:ext cx="10729671" cy="535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14324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smtClean="0">
                <a:solidFill>
                  <a:srgbClr val="FFC000"/>
                </a:solidFill>
                <a:latin typeface="Consolas" pitchFamily="49" charset="0"/>
              </a:rPr>
              <a:t>Poszukiwanie k-tego elementu według algorytmu Hoare’a</a:t>
            </a:r>
            <a:endParaRPr lang="pl-PL" sz="2800" b="1" dirty="0">
              <a:solidFill>
                <a:srgbClr val="FFC000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500042"/>
            <a:ext cx="864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solidFill>
                  <a:schemeClr val="bg1"/>
                </a:solidFill>
              </a:rPr>
              <a:t>Źródło: Thomas H. Cormen i wsp. – „Wprowadzenie do algorytmów”</a:t>
            </a:r>
            <a:endParaRPr lang="pl-PL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7752" y="4071942"/>
            <a:ext cx="4286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Rafał Stępień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Krzysztof Kotlarz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57167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smtClean="0">
                <a:solidFill>
                  <a:srgbClr val="FFC000"/>
                </a:solidFill>
                <a:latin typeface="Consolas" pitchFamily="49" charset="0"/>
              </a:rPr>
              <a:t>Jest to metoda „dziel i zwyciężaj”, która obejmuje trzy podstawowe kroki</a:t>
            </a:r>
            <a:endParaRPr lang="pl-PL" sz="2800" b="1" dirty="0">
              <a:solidFill>
                <a:srgbClr val="FFC000"/>
              </a:solidFill>
              <a:latin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1928802"/>
            <a:ext cx="8429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  <a:latin typeface="Consolas" pitchFamily="49" charset="0"/>
              </a:rPr>
              <a:t>1. Dziel -&gt; tablicę dzielimy na dwie podtablice, takie, że elementy pierwszej są mniejsze niż element środkowy (pivot), a elementy drugiej nie są mniejsze od elementu środkowego (pivot).</a:t>
            </a:r>
            <a:endParaRPr lang="pl-PL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3071810"/>
            <a:ext cx="842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pl-PL" dirty="0" smtClean="0">
                <a:solidFill>
                  <a:schemeClr val="bg1"/>
                </a:solidFill>
                <a:latin typeface="Consolas" pitchFamily="49" charset="0"/>
              </a:rPr>
              <a:t>. Zwyciężaj -&gt; Dwie podtablice sortujemy rekurencyjnymi wywołaniami quicksort.</a:t>
            </a:r>
            <a:endParaRPr lang="pl-PL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4071942"/>
            <a:ext cx="842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  <a:latin typeface="Consolas" pitchFamily="49" charset="0"/>
              </a:rPr>
              <a:t>3. Połącz -&gt; w tym wypadku nie trzeba robić nic, podtablice automatycznie są połączone.</a:t>
            </a:r>
            <a:endParaRPr lang="pl-PL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5716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smtClean="0">
                <a:solidFill>
                  <a:srgbClr val="FFC000"/>
                </a:solidFill>
                <a:latin typeface="Consolas" pitchFamily="49" charset="0"/>
              </a:rPr>
              <a:t>Jak znaleźć pivot?</a:t>
            </a:r>
            <a:endParaRPr lang="pl-PL" sz="2800" b="1" dirty="0">
              <a:solidFill>
                <a:srgbClr val="FFC000"/>
              </a:solidFill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928934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smtClean="0">
                <a:solidFill>
                  <a:srgbClr val="FFC000"/>
                </a:solidFill>
                <a:latin typeface="Consolas" pitchFamily="49" charset="0"/>
              </a:rPr>
              <a:t>Jak dokonać podziału tablicy na dwie podtablice?</a:t>
            </a:r>
            <a:endParaRPr lang="pl-PL" sz="2800" b="1" dirty="0">
              <a:solidFill>
                <a:srgbClr val="FFC000"/>
              </a:solidFill>
              <a:latin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50070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smtClean="0">
                <a:solidFill>
                  <a:srgbClr val="FFC000"/>
                </a:solidFill>
                <a:latin typeface="Consolas" pitchFamily="49" charset="0"/>
              </a:rPr>
              <a:t>Jak zaimplementować quicksort?</a:t>
            </a:r>
            <a:endParaRPr lang="pl-PL" sz="2800" b="1" dirty="0">
              <a:solidFill>
                <a:srgbClr val="FFC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88435730"/>
              </p:ext>
            </p:extLst>
          </p:nvPr>
        </p:nvGraphicFramePr>
        <p:xfrm>
          <a:off x="1500166" y="2136846"/>
          <a:ext cx="642942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15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715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715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7157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pl-PL" sz="4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 rot="10800000">
            <a:off x="1839116" y="2999231"/>
            <a:ext cx="428628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Down Arrow 6"/>
          <p:cNvSpPr/>
          <p:nvPr/>
        </p:nvSpPr>
        <p:spPr>
          <a:xfrm>
            <a:off x="1500166" y="1052736"/>
            <a:ext cx="428628" cy="85725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Down Arrow 7"/>
          <p:cNvSpPr/>
          <p:nvPr/>
        </p:nvSpPr>
        <p:spPr>
          <a:xfrm>
            <a:off x="2071670" y="1052736"/>
            <a:ext cx="428628" cy="8572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Down Arrow 8"/>
          <p:cNvSpPr/>
          <p:nvPr/>
        </p:nvSpPr>
        <p:spPr>
          <a:xfrm rot="10800000">
            <a:off x="7215206" y="2981562"/>
            <a:ext cx="428628" cy="85725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TextBox 9"/>
          <p:cNvSpPr txBox="1"/>
          <p:nvPr/>
        </p:nvSpPr>
        <p:spPr>
          <a:xfrm>
            <a:off x="1178695" y="4437112"/>
            <a:ext cx="70723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>
                <a:solidFill>
                  <a:srgbClr val="0070C0"/>
                </a:solidFill>
              </a:rPr>
              <a:t> Punkt startu (p) – stały przez całą iterację, wskaźnik na pierwszą liczbę w tablicy</a:t>
            </a:r>
          </a:p>
          <a:p>
            <a:pPr>
              <a:buFont typeface="Arial" pitchFamily="34" charset="0"/>
              <a:buChar char="•"/>
            </a:pPr>
            <a:r>
              <a:rPr lang="pl-PL" dirty="0">
                <a:solidFill>
                  <a:schemeClr val="accent6">
                    <a:lumMod val="75000"/>
                  </a:schemeClr>
                </a:solidFill>
              </a:rPr>
              <a:t> Punkt początku iteracji (i) </a:t>
            </a:r>
          </a:p>
          <a:p>
            <a:pPr lvl="1">
              <a:buFont typeface="Arial" pitchFamily="34" charset="0"/>
              <a:buChar char="•"/>
            </a:pPr>
            <a:r>
              <a:rPr lang="pl-PL" dirty="0">
                <a:solidFill>
                  <a:schemeClr val="accent6">
                    <a:lumMod val="75000"/>
                  </a:schemeClr>
                </a:solidFill>
              </a:rPr>
              <a:t>zmienny w  trakcie iteracji, wskaźnik na ostatnią liczbę z tablicy </a:t>
            </a:r>
            <a:br>
              <a:rPr lang="pl-PL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pl-PL" dirty="0">
                <a:solidFill>
                  <a:schemeClr val="accent6">
                    <a:lumMod val="75000"/>
                  </a:schemeClr>
                </a:solidFill>
              </a:rPr>
              <a:t>A[p, ..., q-1], q w tym wypadku to </a:t>
            </a:r>
            <a:r>
              <a:rPr lang="pl-PL" dirty="0" err="1">
                <a:solidFill>
                  <a:schemeClr val="accent6">
                    <a:lumMod val="75000"/>
                  </a:schemeClr>
                </a:solidFill>
              </a:rPr>
              <a:t>Pivot</a:t>
            </a:r>
            <a:endParaRPr lang="pl-PL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l-PL" dirty="0">
                <a:solidFill>
                  <a:srgbClr val="00B050"/>
                </a:solidFill>
              </a:rPr>
              <a:t> Wskaźnik na pierwszą nieprzyporządkowaną liczbę do żadnej z tablicy (j)</a:t>
            </a:r>
          </a:p>
          <a:p>
            <a:pPr>
              <a:buFont typeface="Arial" pitchFamily="34" charset="0"/>
              <a:buChar char="•"/>
            </a:pPr>
            <a:r>
              <a:rPr lang="pl-PL" dirty="0">
                <a:solidFill>
                  <a:srgbClr val="C00000"/>
                </a:solidFill>
              </a:rPr>
              <a:t> Element rozdzielający, ostatni element na tablicy – (r)</a:t>
            </a:r>
            <a:endParaRPr lang="pl-PL" dirty="0">
              <a:solidFill>
                <a:srgbClr val="00B050"/>
              </a:solidFill>
            </a:endParaRPr>
          </a:p>
          <a:p>
            <a:pPr>
              <a:buFont typeface="Arial" pitchFamily="34" charset="0"/>
              <a:buChar char="•"/>
            </a:pPr>
            <a:endParaRPr lang="pl-PL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pl-PL" dirty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endParaRPr lang="pl-PL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00166" y="2928934"/>
          <a:ext cx="642942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  <a:gridCol w="1071570"/>
                <a:gridCol w="1071570"/>
                <a:gridCol w="1071570"/>
                <a:gridCol w="1071570"/>
                <a:gridCol w="1071570"/>
              </a:tblGrid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 rot="10800000">
            <a:off x="1857356" y="3786190"/>
            <a:ext cx="428628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Down Arrow 6"/>
          <p:cNvSpPr/>
          <p:nvPr/>
        </p:nvSpPr>
        <p:spPr>
          <a:xfrm>
            <a:off x="1500166" y="1928802"/>
            <a:ext cx="428628" cy="85725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Down Arrow 7"/>
          <p:cNvSpPr/>
          <p:nvPr/>
        </p:nvSpPr>
        <p:spPr>
          <a:xfrm>
            <a:off x="2071670" y="1928802"/>
            <a:ext cx="428628" cy="8572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Down Arrow 8"/>
          <p:cNvSpPr/>
          <p:nvPr/>
        </p:nvSpPr>
        <p:spPr>
          <a:xfrm rot="10800000">
            <a:off x="7215206" y="3857628"/>
            <a:ext cx="428628" cy="85725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0166" y="2928934"/>
          <a:ext cx="642942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  <a:gridCol w="1071570"/>
                <a:gridCol w="1071570"/>
                <a:gridCol w="1071570"/>
                <a:gridCol w="1071570"/>
                <a:gridCol w="1071570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2071670" y="1928802"/>
            <a:ext cx="428628" cy="8572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Down Arrow 6"/>
          <p:cNvSpPr/>
          <p:nvPr/>
        </p:nvSpPr>
        <p:spPr>
          <a:xfrm rot="10800000">
            <a:off x="7215206" y="3857628"/>
            <a:ext cx="428628" cy="85725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Down Arrow 8"/>
          <p:cNvSpPr/>
          <p:nvPr/>
        </p:nvSpPr>
        <p:spPr>
          <a:xfrm>
            <a:off x="3000364" y="1928802"/>
            <a:ext cx="428628" cy="85725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Down Arrow 9"/>
          <p:cNvSpPr/>
          <p:nvPr/>
        </p:nvSpPr>
        <p:spPr>
          <a:xfrm rot="10800000">
            <a:off x="1857356" y="3786190"/>
            <a:ext cx="428628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0166" y="2928934"/>
          <a:ext cx="642942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  <a:gridCol w="1071570"/>
                <a:gridCol w="1071570"/>
                <a:gridCol w="1071570"/>
                <a:gridCol w="1071570"/>
                <a:gridCol w="1071570"/>
              </a:tblGrid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 rot="10800000">
            <a:off x="7215206" y="3857628"/>
            <a:ext cx="428628" cy="85725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Down Arrow 6"/>
          <p:cNvSpPr/>
          <p:nvPr/>
        </p:nvSpPr>
        <p:spPr>
          <a:xfrm rot="10800000">
            <a:off x="1857356" y="3786190"/>
            <a:ext cx="428628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Down Arrow 7"/>
          <p:cNvSpPr/>
          <p:nvPr/>
        </p:nvSpPr>
        <p:spPr>
          <a:xfrm>
            <a:off x="3000364" y="1928802"/>
            <a:ext cx="428628" cy="85725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Down Arrow 8"/>
          <p:cNvSpPr/>
          <p:nvPr/>
        </p:nvSpPr>
        <p:spPr>
          <a:xfrm>
            <a:off x="2786050" y="1928802"/>
            <a:ext cx="428628" cy="8572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0166" y="2928934"/>
          <a:ext cx="642942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  <a:gridCol w="1071570"/>
                <a:gridCol w="1071570"/>
                <a:gridCol w="1071570"/>
                <a:gridCol w="1071570"/>
                <a:gridCol w="1071570"/>
              </a:tblGrid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l-PL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 rot="10800000">
            <a:off x="7215206" y="3857628"/>
            <a:ext cx="428628" cy="85725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Down Arrow 6"/>
          <p:cNvSpPr/>
          <p:nvPr/>
        </p:nvSpPr>
        <p:spPr>
          <a:xfrm rot="10800000">
            <a:off x="1857356" y="3786190"/>
            <a:ext cx="428628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Down Arrow 7"/>
          <p:cNvSpPr/>
          <p:nvPr/>
        </p:nvSpPr>
        <p:spPr>
          <a:xfrm>
            <a:off x="3000364" y="1928802"/>
            <a:ext cx="428628" cy="85725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Down Arrow 8"/>
          <p:cNvSpPr/>
          <p:nvPr/>
        </p:nvSpPr>
        <p:spPr>
          <a:xfrm>
            <a:off x="4000496" y="1857364"/>
            <a:ext cx="428628" cy="8572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3007</TotalTime>
  <Words>350</Words>
  <Application>Microsoft Office PowerPoint</Application>
  <PresentationFormat>On-screen Show (4:3)</PresentationFormat>
  <Paragraphs>145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Quicksort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</dc:title>
  <dc:creator>Acer</dc:creator>
  <cp:lastModifiedBy>Acer</cp:lastModifiedBy>
  <cp:revision>69</cp:revision>
  <dcterms:created xsi:type="dcterms:W3CDTF">2019-11-16T14:57:20Z</dcterms:created>
  <dcterms:modified xsi:type="dcterms:W3CDTF">2019-12-04T21:52:27Z</dcterms:modified>
</cp:coreProperties>
</file>