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oper Hewitt" charset="1" panose="00000000000000000000"/>
      <p:regular r:id="rId19"/>
    </p:embeddedFont>
    <p:embeddedFont>
      <p:font typeface="DM Sans" charset="1" panose="00000000000000000000"/>
      <p:regular r:id="rId20"/>
    </p:embeddedFont>
    <p:embeddedFont>
      <p:font typeface="Cooper Hewitt Bold" charset="1" panose="00000000000000000000"/>
      <p:regular r:id="rId21"/>
    </p:embeddedFont>
    <p:embeddedFont>
      <p:font typeface="Canva Sans" charset="1" panose="020B0503030501040103"/>
      <p:regular r:id="rId22"/>
    </p:embeddedFont>
    <p:embeddedFont>
      <p:font typeface="DM Sans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4089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748723"/>
            <a:ext cx="9904619" cy="3402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SYSTEM ZBIERANIA I ANALIZY DANYCH STATYSTYCZNYCH DOTYCZĄCYCH ODWIEDZIN STRON INTERNETOWYCH</a:t>
            </a:r>
          </a:p>
          <a:p>
            <a:pPr algn="l">
              <a:lnSpc>
                <a:spcPts val="71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103428"/>
            <a:ext cx="7793067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Autor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Rafał Adamczyk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91755" y="9144000"/>
            <a:ext cx="9525" cy="48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916228"/>
            <a:ext cx="3859421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Promotor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Dr Inż. Damian Raczyński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128748"/>
            <a:ext cx="9904619" cy="1089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5499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PRACA INŻYNIERSKA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1058" y="-466327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7681" y="-27298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LITERATURA</a:t>
            </a: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(2)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288" y="746185"/>
            <a:ext cx="8088925" cy="149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Projektowanie interfejsów użytkownika (UI/UX)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288" y="2771200"/>
            <a:ext cx="7927689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Nielsen J., Designing Web Usability, New Riders, 2000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Zasady projekt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owania intuicyjnych interfejsów.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0288" y="3542090"/>
            <a:ext cx="8983631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Krug S., Don’t Make Me Think, New Riders, 2014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Prostota w projekt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owaniu UI.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0288" y="4285040"/>
            <a:ext cx="8088925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M. Kortas,. Tailwind CSS. Projektowanie stron WWW i podejście utility-first, Helion, 2022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Praktyczny przewodnik po Tailwind CSS, skupiający się na projektowaniu stron internetowych z wykorzystaniem podejścia utility-first.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73380" y="2771200"/>
            <a:ext cx="8983631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Cairo A., The Truthful Art: Data, Charts, and Maps for Communication, Peachpit Press, 2016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Praktyczne podejście do wizualizacji danych, koncentrujące się na tw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orzeniu czytelnych i rzetelnych wykresów oraz map.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73380" y="1098610"/>
            <a:ext cx="808892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Wizualizacja danych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73380" y="4341555"/>
            <a:ext cx="8983631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Kneen J., Geolocation in JavaScript and HTML5, Packt, 2015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Praktyczny przewodnik po wykorzystaniu geolokalizacji w JavaScript i HTML5 do tw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orzenia interaktywnych aplikacji webowych.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6421754"/>
            <a:ext cx="6313346" cy="2836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Znaczenie projektu: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Alternatywa dla komercyjnych narzędzi (np. Google Analytics) – prostota i prywatność.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Praktyczne zastosowanie w biznesie online dla małych i i średnich firm.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35828"/>
            <a:ext cx="6018312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PODSUMOWANIE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97878"/>
            <a:ext cx="6313346" cy="426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Cel pracy: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Stworzenie lokalnego systemu analitycznego do zbierania i prezentacji danych o odwiedzinach stron internetowych.</a:t>
            </a:r>
          </a:p>
          <a:p>
            <a:pPr algn="l" marL="582925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Analiz</a:t>
            </a: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kluczowych metryk: trendy ruchu, źródła odwiedzin, geolokalizacja użytkowników.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998843" y="6997843"/>
            <a:ext cx="2260457" cy="2260457"/>
          </a:xfrm>
          <a:custGeom>
            <a:avLst/>
            <a:gdLst/>
            <a:ahLst/>
            <a:cxnLst/>
            <a:rect r="r" b="b" t="t" l="l"/>
            <a:pathLst>
              <a:path h="2260457" w="2260457">
                <a:moveTo>
                  <a:pt x="0" y="0"/>
                </a:moveTo>
                <a:lnTo>
                  <a:pt x="2260457" y="0"/>
                </a:lnTo>
                <a:lnTo>
                  <a:pt x="2260457" y="2260457"/>
                </a:lnTo>
                <a:lnTo>
                  <a:pt x="0" y="2260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98843" y="2173524"/>
            <a:ext cx="1262830" cy="1611904"/>
          </a:xfrm>
          <a:custGeom>
            <a:avLst/>
            <a:gdLst/>
            <a:ahLst/>
            <a:cxnLst/>
            <a:rect r="r" b="b" t="t" l="l"/>
            <a:pathLst>
              <a:path h="1611904" w="1262830">
                <a:moveTo>
                  <a:pt x="0" y="0"/>
                </a:moveTo>
                <a:lnTo>
                  <a:pt x="1262829" y="0"/>
                </a:lnTo>
                <a:lnTo>
                  <a:pt x="1262829" y="1611904"/>
                </a:lnTo>
                <a:lnTo>
                  <a:pt x="0" y="1611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34884" y="4300092"/>
            <a:ext cx="1498617" cy="1420607"/>
          </a:xfrm>
          <a:custGeom>
            <a:avLst/>
            <a:gdLst/>
            <a:ahLst/>
            <a:cxnLst/>
            <a:rect r="r" b="b" t="t" l="l"/>
            <a:pathLst>
              <a:path h="1420607" w="1498617">
                <a:moveTo>
                  <a:pt x="0" y="0"/>
                </a:moveTo>
                <a:lnTo>
                  <a:pt x="1498617" y="0"/>
                </a:lnTo>
                <a:lnTo>
                  <a:pt x="1498617" y="1420608"/>
                </a:lnTo>
                <a:lnTo>
                  <a:pt x="0" y="14206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1735" y="-180974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SPIS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45529" y="-180974"/>
            <a:ext cx="5216414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LITERATURY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71550"/>
            <a:ext cx="18288000" cy="993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1. Peterson E</a:t>
            </a: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., Web Analytics Demystified, Analytics Press, 2019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2. Kaushik A., Web Analytics 2.0: The Art of Online Accountability and Science of Customer Centricity, Sybex, 2010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3. Zastrożna M., Google Analytics dla marketingowców, Wydanie II, Helion, 2021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4. Date C.J., An Introduction to Database Systems, Addison-Wesley, 2003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5. Jayadevan M., PostgreSQL for Data Architects, Packt Publishing, 2016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6. Fowler M., Patterns of Enterprise Application Architecture, Addison-Wesley, 2002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7. Wexler J., Node.js Projects, O'Reilly Media, Inc., 2025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8. Welling L., Thomson L., PHP and MySQL Web Development, Addison-Wesley, 2008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9. Nielsen J., Designing Web Usability, New Riders, 2000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10. Krug S., Don’t Make Me Think, New Riders, 2014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11. Kortas M., Tailwind CSS. Projektowanie stron WWW i podejście utility-first, Helion, 2022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12. Cairo A., The Truthful Art: Data, Charts, and Maps for Communication, Peachpit Press, 2016 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13. Kneen J., Geolocation in JavaScript and HTML5, Packt, 2015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14. Tanenbaum A.S., Computer Networks, Prentice Hall, 2010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15. Casciaro M., Mammino L., Node.js Design Patterns, Packt Publishing, 2020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5027">
            <a:off x="1449092" y="3334455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19" y="0"/>
                </a:lnTo>
                <a:lnTo>
                  <a:pt x="2206219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354446">
            <a:off x="16399348" y="2216265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7830" y="320903"/>
            <a:ext cx="16420035" cy="755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9"/>
              </a:lnSpc>
            </a:pPr>
            <a:r>
              <a:rPr lang="en-US" b="true" sz="19999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DZIĘKUJE ZA UWAGĘ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14392" y="-180974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GENEZA PRACY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23156"/>
            <a:ext cx="11651619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Rosnące znaczenie analityki w biznesie online.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Z</a:t>
            </a: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rozumienie zachowań użytkowników dla optymalizacji ofert.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Mał</a:t>
            </a: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 firmy unikają drogich narzędzi.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29117"/>
            <a:ext cx="11651619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Prosty system bez chmury.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Prywatność, niskie koszty, elastyczność.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Dane o ruchu i geolokalizacji dla lepszej analizy.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17596"/>
            <a:ext cx="11651619" cy="135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Praktyczne zastosowanie w biznesie.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Rozwój umiejętności (Node.js, PostgreSQL).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Alternatywa dla komercyjnych narzędzi.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26435"/>
            <a:ext cx="9371385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Dlaczego ten temat?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438275"/>
            <a:ext cx="9371385" cy="438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Jaka była potrzeba?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961018" y="6964933"/>
            <a:ext cx="2298282" cy="2293367"/>
          </a:xfrm>
          <a:custGeom>
            <a:avLst/>
            <a:gdLst/>
            <a:ahLst/>
            <a:cxnLst/>
            <a:rect r="r" b="b" t="t" l="l"/>
            <a:pathLst>
              <a:path h="2293367" w="2298282">
                <a:moveTo>
                  <a:pt x="0" y="0"/>
                </a:moveTo>
                <a:lnTo>
                  <a:pt x="2298282" y="0"/>
                </a:lnTo>
                <a:lnTo>
                  <a:pt x="2298282" y="2293367"/>
                </a:lnTo>
                <a:lnTo>
                  <a:pt x="0" y="2293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61559" y="-3233040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98843" y="6997843"/>
            <a:ext cx="2260457" cy="2260457"/>
          </a:xfrm>
          <a:custGeom>
            <a:avLst/>
            <a:gdLst/>
            <a:ahLst/>
            <a:cxnLst/>
            <a:rect r="r" b="b" t="t" l="l"/>
            <a:pathLst>
              <a:path h="2260457" w="2260457">
                <a:moveTo>
                  <a:pt x="0" y="0"/>
                </a:moveTo>
                <a:lnTo>
                  <a:pt x="2260457" y="0"/>
                </a:lnTo>
                <a:lnTo>
                  <a:pt x="2260457" y="2260457"/>
                </a:lnTo>
                <a:lnTo>
                  <a:pt x="0" y="2260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331156" y="-180974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CEL PRACY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81075"/>
            <a:ext cx="6543798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Stworzenie systemu do: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Zbierania danych o odwiedzinach stron internetowych w czasie rzeczywistym.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Analizy i prezentacji danych: trendy ruchu, źródła odwiedzin, geolokalizacja użytkowników.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Lokalnego magazynowania danych bez użycia zewnętrznych baz chmurowych.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715502" y="981075"/>
            <a:ext cx="6543798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Umożliwienie administratorom: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Łatwego dostępu do statystyk bez skomplikowanej konfiguracji.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ostosowania oferty biznesowej na podstawie zebranych informacji.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095875"/>
            <a:ext cx="6543798" cy="261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Zapewnienie: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Pełnej kontroli nad danymi (prywatność i bezpieczeństwo).</a:t>
            </a:r>
          </a:p>
          <a:p>
            <a:pPr algn="just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Elastyczności w rozbudowie systemu o nowe funkcje.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7646396"/>
            <a:ext cx="1262830" cy="1611904"/>
          </a:xfrm>
          <a:custGeom>
            <a:avLst/>
            <a:gdLst/>
            <a:ahLst/>
            <a:cxnLst/>
            <a:rect r="r" b="b" t="t" l="l"/>
            <a:pathLst>
              <a:path h="1611904" w="1262830">
                <a:moveTo>
                  <a:pt x="0" y="0"/>
                </a:moveTo>
                <a:lnTo>
                  <a:pt x="1262830" y="0"/>
                </a:lnTo>
                <a:lnTo>
                  <a:pt x="1262830" y="1611904"/>
                </a:lnTo>
                <a:lnTo>
                  <a:pt x="0" y="1611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059" y="60073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ZAKRES PRACY 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8279" y="2585635"/>
            <a:ext cx="4054734" cy="226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Opracowanie architektury do zbierania i przetwarzania danych o odwiedzinach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96364" y="60073"/>
            <a:ext cx="6631571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PROJEKT SYSTEMU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8279" y="1993584"/>
            <a:ext cx="3934921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CEL PROJEKTOWY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84655" y="2585635"/>
            <a:ext cx="4054734" cy="318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Monitorowanie trendów ruchu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Identyfikacja źródeł odwiedzin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Geolokalizacja użytkowników na podstawie danych IP.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84655" y="1993584"/>
            <a:ext cx="407735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ELEMENTY SYSTEMU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42621" y="2719620"/>
            <a:ext cx="4331259" cy="363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Określenie wymagań sprzętowych i programowych.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Zaprojektowanie struktury bazy danych do efektywnego przechowywania.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337131" y="1993584"/>
            <a:ext cx="31422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PLANOWANIE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059" y="60073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ZAKRES PRACY 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8279" y="2585635"/>
            <a:ext cx="4054734" cy="363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Implementacja mechanizmu śledzenia w czasie rzeczywistym.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Rejestrowanie kluczowych metryk (czas sesji, strony odwiedzone).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96364" y="60073"/>
            <a:ext cx="727751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REALIZACJA FUNKCJI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8279" y="1993584"/>
            <a:ext cx="3934921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ZBIERANIE DANYCH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84655" y="2585635"/>
            <a:ext cx="4054734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Agregacja danych 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Optymalizacja zapytań w bazie PostgreSQL.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84655" y="1993584"/>
            <a:ext cx="407735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PRZETWARZANIE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42621" y="2719620"/>
            <a:ext cx="4331259" cy="318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Weryfikacja poprawności zbierania i zapisu danych.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prawdzanie wydajności systemu przy dużym obciążeniu.</a:t>
            </a:r>
          </a:p>
          <a:p>
            <a:pPr algn="l">
              <a:lnSpc>
                <a:spcPts val="363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337131" y="1993584"/>
            <a:ext cx="31422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TESTOWANIE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059" y="60073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ZAKRES PRACY -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68279" y="2585635"/>
            <a:ext cx="4054734" cy="318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Stworzenie responsywnego UI z użyciem HTML i Tailwind CSS.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Intuicyjna nawigacja dla użytkowników nietechnicznych.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7695" y="60073"/>
            <a:ext cx="7960695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PREZENTACJA DANYCH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993584"/>
            <a:ext cx="5016376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INTERFEST UŻYTKOWNIKA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84655" y="2585635"/>
            <a:ext cx="4054734" cy="1353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Tabele z danymi szczegółowymi.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Wykresy.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84655" y="1993584"/>
            <a:ext cx="407735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WIZUALIZACJA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42621" y="2719620"/>
            <a:ext cx="4331259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Możliwość filtrowania i sortowania danych.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37131" y="1993584"/>
            <a:ext cx="31422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DOSTOSOWANIE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1658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6397" y="7484770"/>
            <a:ext cx="1432777" cy="1815844"/>
          </a:xfrm>
          <a:custGeom>
            <a:avLst/>
            <a:gdLst/>
            <a:ahLst/>
            <a:cxnLst/>
            <a:rect r="r" b="b" t="t" l="l"/>
            <a:pathLst>
              <a:path h="1815844" w="1432777">
                <a:moveTo>
                  <a:pt x="0" y="0"/>
                </a:moveTo>
                <a:lnTo>
                  <a:pt x="1432777" y="0"/>
                </a:lnTo>
                <a:lnTo>
                  <a:pt x="1432777" y="1815843"/>
                </a:lnTo>
                <a:lnTo>
                  <a:pt x="0" y="18158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00457" y="7426590"/>
            <a:ext cx="1618187" cy="1823777"/>
          </a:xfrm>
          <a:custGeom>
            <a:avLst/>
            <a:gdLst/>
            <a:ahLst/>
            <a:cxnLst/>
            <a:rect r="r" b="b" t="t" l="l"/>
            <a:pathLst>
              <a:path h="1823777" w="1618187">
                <a:moveTo>
                  <a:pt x="0" y="0"/>
                </a:moveTo>
                <a:lnTo>
                  <a:pt x="1618188" y="0"/>
                </a:lnTo>
                <a:lnTo>
                  <a:pt x="1618188" y="1823777"/>
                </a:lnTo>
                <a:lnTo>
                  <a:pt x="0" y="18237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82224" y="7434523"/>
            <a:ext cx="1875183" cy="1933782"/>
          </a:xfrm>
          <a:custGeom>
            <a:avLst/>
            <a:gdLst/>
            <a:ahLst/>
            <a:cxnLst/>
            <a:rect r="r" b="b" t="t" l="l"/>
            <a:pathLst>
              <a:path h="1933782" w="1875183">
                <a:moveTo>
                  <a:pt x="0" y="0"/>
                </a:moveTo>
                <a:lnTo>
                  <a:pt x="1875183" y="0"/>
                </a:lnTo>
                <a:lnTo>
                  <a:pt x="1875183" y="1933782"/>
                </a:lnTo>
                <a:lnTo>
                  <a:pt x="0" y="19337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731169" y="7311995"/>
            <a:ext cx="1532624" cy="2161393"/>
          </a:xfrm>
          <a:custGeom>
            <a:avLst/>
            <a:gdLst/>
            <a:ahLst/>
            <a:cxnLst/>
            <a:rect r="r" b="b" t="t" l="l"/>
            <a:pathLst>
              <a:path h="2161393" w="1532624">
                <a:moveTo>
                  <a:pt x="0" y="0"/>
                </a:moveTo>
                <a:lnTo>
                  <a:pt x="1532624" y="0"/>
                </a:lnTo>
                <a:lnTo>
                  <a:pt x="1532624" y="2161393"/>
                </a:lnTo>
                <a:lnTo>
                  <a:pt x="0" y="216139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00101" y="7519031"/>
            <a:ext cx="2545118" cy="1781582"/>
          </a:xfrm>
          <a:custGeom>
            <a:avLst/>
            <a:gdLst/>
            <a:ahLst/>
            <a:cxnLst/>
            <a:rect r="r" b="b" t="t" l="l"/>
            <a:pathLst>
              <a:path h="1781582" w="2545118">
                <a:moveTo>
                  <a:pt x="0" y="0"/>
                </a:moveTo>
                <a:lnTo>
                  <a:pt x="2545118" y="0"/>
                </a:lnTo>
                <a:lnTo>
                  <a:pt x="2545118" y="1781582"/>
                </a:lnTo>
                <a:lnTo>
                  <a:pt x="0" y="178158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77336" y="60073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ZAKRES PRACY 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68279" y="2585635"/>
            <a:ext cx="4054734" cy="455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Node.js: Backend do zbierania i przetwarzania danych.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PostgreSQL: Lokalna baza danych dla bezpieczeństwa i elastyczności.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Tailwind CSS + HTML: Frontend do prezentacji.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32409" y="60073"/>
            <a:ext cx="9410305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TECHNOLOGIE I WDROŻENIE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7458" y="1993584"/>
            <a:ext cx="5016376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TECHNOLOGIE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84655" y="2585635"/>
            <a:ext cx="4054734" cy="318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Instalacja i konfiguracja na lokalnym serwerze.</a:t>
            </a:r>
          </a:p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Dokumentacja dla przyszłych użytkowników i deweloperów.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73347" y="1993584"/>
            <a:ext cx="4077352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WDROŻENIE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42621" y="2719620"/>
            <a:ext cx="4331259" cy="89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Możliwość dodania nowych funkcji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37131" y="1993584"/>
            <a:ext cx="3142240" cy="504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ROZBUDOWA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82632" y="-4623244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551539" y="1028700"/>
          <a:ext cx="16989728" cy="7569403"/>
        </p:xfrm>
        <a:graphic>
          <a:graphicData uri="http://schemas.openxmlformats.org/drawingml/2006/table">
            <a:tbl>
              <a:tblPr/>
              <a:tblGrid>
                <a:gridCol w="5663243"/>
                <a:gridCol w="5663243"/>
                <a:gridCol w="5663243"/>
              </a:tblGrid>
              <a:tr h="7170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Nazwa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Zalety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Wady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8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Google Analytics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Intuicyjny interfejs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Szeroki zakres funkcji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Darmowa wersja podstawowa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Dane przechowywane w chmurze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Ograniczona kontrola nad prywatnością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Złożone dla początkujących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8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Matomo (Piwik)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Open-source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Możliwość lokalnego przechowywania danych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-Elastyczność konfiguracji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Wymaga wiedzy technicznej 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-Mniejsze wsparcie społeczności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28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Piwik PRO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Lokalne i chmurowe opcje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Wysoki poziom prywatności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Dedykowane wsparcie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Płatna licencja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-Ograniczona darmowa wersja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Wymaga zasobów serwerowych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8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Adobe Analytics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Zaawansowana analiza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Integracja z innymi narzędziami Adobe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Personalizacja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Wysoki koszt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Złożoność wdrożenia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Dane głównie w chmurze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98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Mixpanel</a:t>
                      </a:r>
                      <a:endParaRPr lang="en-US" sz="1100"/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Skupienie na analizie zdarzeń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Intuicyjne raporty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Dobre dla produktów cyfrowych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Ograniczona analiza ruchu ogólnego</a:t>
                      </a:r>
                      <a:endParaRPr lang="en-US" sz="1100"/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Płatne plany</a:t>
                      </a:r>
                    </a:p>
                    <a:p>
                      <a:pPr algn="l">
                        <a:lnSpc>
                          <a:spcPts val="2379"/>
                        </a:lnSpc>
                      </a:pPr>
                      <a:r>
                        <a:rPr lang="en-US" sz="1699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- Brak lokalnego przechowywania</a:t>
                      </a:r>
                    </a:p>
                  </a:txBody>
                  <a:tcPr marL="180975" marR="180975" marT="180975" marB="180975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482203" y="-38672"/>
            <a:ext cx="9528830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ANALIZA LITERATURY -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80265" y="-38672"/>
            <a:ext cx="939166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DOSTĘPNE TECHNOLOGIE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343434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0840" y="-4183910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07681" y="-27298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LITERATURA</a:t>
            </a: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(1)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0288" y="444560"/>
            <a:ext cx="808892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Analityka internetowa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00288" y="1190685"/>
            <a:ext cx="8415160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Peterson E.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., Web Analytics Demystified, Analytics Press, 2004 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Podstawy analityki webowej.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0358" y="2333049"/>
            <a:ext cx="8415160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Kaushik A., Web Analytics 2.0: The Art of Online Acc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ountability and Science of Customer Centricity, Sybex, 2010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Praktyczne podejście do analityki i fokus na użytkownika.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42074" y="5254625"/>
            <a:ext cx="9146748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Technologie webowe i programowanie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0288" y="6044351"/>
            <a:ext cx="8388785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Wexler J., Node.js Projects, O'Re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illy Media, Inc., 2025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Praktyczne zastosowania Node.js w projektach (wydanie październik 2025).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68195" y="6044351"/>
            <a:ext cx="8388785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Casciaro M., Mammino L.,  Node.js Des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ign Patterns, Packt Publishing, 2020</a:t>
            </a:r>
          </a:p>
          <a:p>
            <a:pPr algn="l" marL="496571" indent="-248285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Wzorce projektowe w Node.js.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68195" y="7215290"/>
            <a:ext cx="8388785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Tanenbaum A.S., Computer Ne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tworks, Prentice Hall, 2010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Podstawy sieci, istotne dla zbierania danych IP.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6733" y="3988675"/>
            <a:ext cx="8388785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Zastrożna M., Google Analytics dl</a:t>
            </a: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marketingowców, Wydanie II, Helion, 2021</a:t>
            </a:r>
          </a:p>
          <a:p>
            <a:pPr algn="l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Praktyczne wprowadzenie do analizy danych internetowych z naciskiem na marketing online.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0288" y="7186080"/>
            <a:ext cx="8343712" cy="1589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Welling L., Thomson L., PHP and MySQL Web Devel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opment, Addison-Wesley, 2008</a:t>
            </a:r>
          </a:p>
          <a:p>
            <a:pPr algn="l" marL="496567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Inspiracja dla pracy z technologiami webowymi i bazami danych.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10294" y="536575"/>
            <a:ext cx="8088925" cy="7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Bazy Danych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83919" y="1190685"/>
            <a:ext cx="8115300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Date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C.J., An Introduction to Database Systems, Addison-Wesley, 2003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Wpr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owadzenie do projektowania baz danych.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83919" y="2332415"/>
            <a:ext cx="8504081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Jayadevan M., PostgreSQL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for Data Architects, Packt Publishing, 2016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Zaa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wansowane użycie PostgreSQL.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83919" y="3474780"/>
            <a:ext cx="8115300" cy="1189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Fowler M., Patterns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of Enterprise Application Architecture, Addison-Wesley, 2002</a:t>
            </a:r>
          </a:p>
          <a:p>
            <a:pPr algn="l" marL="496569" indent="-248284" lvl="1">
              <a:lnSpc>
                <a:spcPts val="3219"/>
              </a:lnSpc>
              <a:spcBef>
                <a:spcPct val="0"/>
              </a:spcBef>
              <a:buFont typeface="Arial"/>
              <a:buChar char="•"/>
            </a:pP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Architektura aplik</a:t>
            </a:r>
            <a:r>
              <a:rPr lang="en-US" sz="22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acji z naciskiem na bazy danych.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DAGh6v5Z4LU</dc:identifier>
  <dcterms:modified xsi:type="dcterms:W3CDTF">2011-08-01T06:04:30Z</dcterms:modified>
  <cp:revision>1</cp:revision>
  <dc:title>inzynierka</dc:title>
</cp:coreProperties>
</file>