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AQhkBtQvO2fE7sFbAG76pujH5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552a98537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0552a98537_3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552a98537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552a9853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52a98537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52a9853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552a98537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0552a98537_3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552a9853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0552a98537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552a98537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0552a98537_3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ickwork-HD-R1a.jpg" id="17" name="Google Shape;1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/>
          <p:nvPr/>
        </p:nvSpPr>
        <p:spPr>
          <a:xfrm>
            <a:off x="-15875" y="0"/>
            <a:ext cx="11683810" cy="6588125"/>
          </a:xfrm>
          <a:custGeom>
            <a:rect b="b" l="l" r="r" t="t"/>
            <a:pathLst>
              <a:path extrusionOk="0" h="6588125" w="11683810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01600" rotWithShape="0" algn="tl" dir="4380000" dist="152400">
              <a:srgbClr val="000000">
                <a:alpha val="4274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9"/>
          <p:cNvSpPr/>
          <p:nvPr/>
        </p:nvSpPr>
        <p:spPr>
          <a:xfrm>
            <a:off x="0" y="4282257"/>
            <a:ext cx="11329257" cy="2028845"/>
          </a:xfrm>
          <a:custGeom>
            <a:rect b="b" l="l" r="r" t="t"/>
            <a:pathLst>
              <a:path extrusionOk="0" h="2028845" w="11329257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0" name="Google Shape;20;p9"/>
          <p:cNvSpPr/>
          <p:nvPr/>
        </p:nvSpPr>
        <p:spPr>
          <a:xfrm>
            <a:off x="0" y="0"/>
            <a:ext cx="8719579" cy="456877"/>
          </a:xfrm>
          <a:custGeom>
            <a:rect b="b" l="l" r="r" t="t"/>
            <a:pathLst>
              <a:path extrusionOk="0" h="456877" w="8719579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1" name="Google Shape;21;p9"/>
          <p:cNvSpPr/>
          <p:nvPr/>
        </p:nvSpPr>
        <p:spPr>
          <a:xfrm rot="-180000">
            <a:off x="-161800" y="293317"/>
            <a:ext cx="11367116" cy="5751804"/>
          </a:xfrm>
          <a:custGeom>
            <a:rect b="b" l="l" r="r" t="t"/>
            <a:pathLst>
              <a:path extrusionOk="0" h="5751804" w="11367116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noFill/>
          <a:ln cap="flat" cmpd="sng" w="825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9"/>
          <p:cNvSpPr txBox="1"/>
          <p:nvPr>
            <p:ph type="ctrTitle"/>
          </p:nvPr>
        </p:nvSpPr>
        <p:spPr>
          <a:xfrm rot="-180000">
            <a:off x="891201" y="662656"/>
            <a:ext cx="9755187" cy="2766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Impact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subTitle"/>
          </p:nvPr>
        </p:nvSpPr>
        <p:spPr>
          <a:xfrm rot="-180000">
            <a:off x="983062" y="3505209"/>
            <a:ext cx="9755187" cy="550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4480"/>
              <a:buNone/>
              <a:defRPr sz="28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 rot="-180000">
            <a:off x="4948541" y="4578463"/>
            <a:ext cx="6143653" cy="1163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5C060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 rot="-180000">
            <a:off x="-5560" y="4883024"/>
            <a:ext cx="4047239" cy="1195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 rot="-180000">
            <a:off x="9851758" y="3832648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9"/>
          <p:cNvSpPr/>
          <p:nvPr/>
        </p:nvSpPr>
        <p:spPr>
          <a:xfrm rot="-180000">
            <a:off x="4221385" y="5111356"/>
            <a:ext cx="515386" cy="515386"/>
          </a:xfrm>
          <a:prstGeom prst="star5">
            <a:avLst>
              <a:gd fmla="val 26693" name="adj"/>
              <a:gd fmla="val 105146" name="hf"/>
              <a:gd fmla="val 110557" name="vf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Panorâmica com Legenda">
  <p:cSld name="Foto Panorâmica com Legenda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685800" y="4106333"/>
            <a:ext cx="10394708" cy="5888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mpac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/>
          <p:nvPr>
            <p:ph idx="2" type="pic"/>
          </p:nvPr>
        </p:nvSpPr>
        <p:spPr>
          <a:xfrm>
            <a:off x="685801" y="685799"/>
            <a:ext cx="10392513" cy="3194903"/>
          </a:xfrm>
          <a:prstGeom prst="rect">
            <a:avLst/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85780" y="4702923"/>
            <a:ext cx="1039472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685801" y="685800"/>
            <a:ext cx="10396902" cy="3194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685779" y="4106333"/>
            <a:ext cx="10394729" cy="1273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1121732" y="685800"/>
            <a:ext cx="9525020" cy="2916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1550264" y="3610032"/>
            <a:ext cx="8667956" cy="377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95" name="Google Shape;95;p20"/>
          <p:cNvSpPr txBox="1"/>
          <p:nvPr>
            <p:ph idx="2" type="body"/>
          </p:nvPr>
        </p:nvSpPr>
        <p:spPr>
          <a:xfrm>
            <a:off x="685801" y="4106334"/>
            <a:ext cx="10396882" cy="1268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b="0" lang="pt-BR" sz="80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“</a:t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b="0" lang="pt-BR" sz="80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85800" y="1723854"/>
            <a:ext cx="1039470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685800" y="4247468"/>
            <a:ext cx="10394707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">
  <p:cSld name="3 Coluna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685802" y="685800"/>
            <a:ext cx="10394706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8580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685802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1" name="Google Shape;111;p22"/>
          <p:cNvSpPr txBox="1"/>
          <p:nvPr>
            <p:ph idx="3" type="body"/>
          </p:nvPr>
        </p:nvSpPr>
        <p:spPr>
          <a:xfrm>
            <a:off x="423462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2" name="Google Shape;112;p22"/>
          <p:cNvSpPr txBox="1"/>
          <p:nvPr>
            <p:ph idx="4" type="body"/>
          </p:nvPr>
        </p:nvSpPr>
        <p:spPr>
          <a:xfrm>
            <a:off x="4234621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3" name="Google Shape;113;p22"/>
          <p:cNvSpPr txBox="1"/>
          <p:nvPr>
            <p:ph idx="5" type="body"/>
          </p:nvPr>
        </p:nvSpPr>
        <p:spPr>
          <a:xfrm>
            <a:off x="7770380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4" name="Google Shape;114;p22"/>
          <p:cNvSpPr txBox="1"/>
          <p:nvPr>
            <p:ph idx="6" type="body"/>
          </p:nvPr>
        </p:nvSpPr>
        <p:spPr>
          <a:xfrm>
            <a:off x="7770380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 de Imagem">
  <p:cSld name="3 Colunas de Imagem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69184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1" name="Google Shape;121;p23"/>
          <p:cNvSpPr/>
          <p:nvPr>
            <p:ph idx="2" type="pic"/>
          </p:nvPr>
        </p:nvSpPr>
        <p:spPr>
          <a:xfrm>
            <a:off x="685780" y="2063395"/>
            <a:ext cx="3310128" cy="1536725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p23"/>
          <p:cNvSpPr txBox="1"/>
          <p:nvPr>
            <p:ph idx="3" type="body"/>
          </p:nvPr>
        </p:nvSpPr>
        <p:spPr>
          <a:xfrm>
            <a:off x="691840" y="4389287"/>
            <a:ext cx="3310128" cy="9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23" name="Google Shape;123;p23"/>
          <p:cNvSpPr txBox="1"/>
          <p:nvPr>
            <p:ph idx="4" type="body"/>
          </p:nvPr>
        </p:nvSpPr>
        <p:spPr>
          <a:xfrm>
            <a:off x="423741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4" name="Google Shape;124;p23"/>
          <p:cNvSpPr/>
          <p:nvPr>
            <p:ph idx="5" type="pic"/>
          </p:nvPr>
        </p:nvSpPr>
        <p:spPr>
          <a:xfrm>
            <a:off x="4235999" y="2063395"/>
            <a:ext cx="3310128" cy="1535237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" name="Google Shape;125;p23"/>
          <p:cNvSpPr txBox="1"/>
          <p:nvPr>
            <p:ph idx="6" type="body"/>
          </p:nvPr>
        </p:nvSpPr>
        <p:spPr>
          <a:xfrm>
            <a:off x="4235999" y="4389286"/>
            <a:ext cx="3310128" cy="9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26" name="Google Shape;126;p23"/>
          <p:cNvSpPr txBox="1"/>
          <p:nvPr>
            <p:ph idx="7" type="body"/>
          </p:nvPr>
        </p:nvSpPr>
        <p:spPr>
          <a:xfrm>
            <a:off x="7768944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7" name="Google Shape;127;p23"/>
          <p:cNvSpPr/>
          <p:nvPr>
            <p:ph idx="8" type="pic"/>
          </p:nvPr>
        </p:nvSpPr>
        <p:spPr>
          <a:xfrm>
            <a:off x="7768819" y="2063394"/>
            <a:ext cx="3310128" cy="1537196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p23"/>
          <p:cNvSpPr txBox="1"/>
          <p:nvPr>
            <p:ph idx="9" type="body"/>
          </p:nvPr>
        </p:nvSpPr>
        <p:spPr>
          <a:xfrm>
            <a:off x="7768819" y="4389284"/>
            <a:ext cx="3310128" cy="985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29" name="Google Shape;129;p23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 rot="5400000">
            <a:off x="4227558" y="-1478363"/>
            <a:ext cx="3311190" cy="1039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 rot="5400000">
            <a:off x="7603792" y="1897870"/>
            <a:ext cx="4688785" cy="2264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 rot="5400000">
            <a:off x="2293623" y="-922023"/>
            <a:ext cx="4688785" cy="7904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685801" y="685800"/>
            <a:ext cx="10394707" cy="3193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685801" y="3742267"/>
            <a:ext cx="10394707" cy="1639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685801" y="685800"/>
            <a:ext cx="10396882" cy="115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685800" y="2063396"/>
            <a:ext cx="5088714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5993971" y="2063396"/>
            <a:ext cx="5086538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685801" y="685800"/>
            <a:ext cx="10394707" cy="115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918356" y="2063396"/>
            <a:ext cx="4856158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b="0" sz="2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50" name="Google Shape;50;p13"/>
          <p:cNvSpPr txBox="1"/>
          <p:nvPr>
            <p:ph idx="2" type="body"/>
          </p:nvPr>
        </p:nvSpPr>
        <p:spPr>
          <a:xfrm>
            <a:off x="685802" y="2861733"/>
            <a:ext cx="5088712" cy="2512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3" type="body"/>
          </p:nvPr>
        </p:nvSpPr>
        <p:spPr>
          <a:xfrm>
            <a:off x="6218191" y="2063396"/>
            <a:ext cx="4864491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b="0" sz="2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52" name="Google Shape;52;p13"/>
          <p:cNvSpPr txBox="1"/>
          <p:nvPr>
            <p:ph idx="4" type="body"/>
          </p:nvPr>
        </p:nvSpPr>
        <p:spPr>
          <a:xfrm>
            <a:off x="5993969" y="2861733"/>
            <a:ext cx="5088713" cy="2512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693643" y="685800"/>
            <a:ext cx="4126860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046132" y="685800"/>
            <a:ext cx="6034375" cy="4688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693642" y="2709052"/>
            <a:ext cx="4126861" cy="2665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85800" y="685800"/>
            <a:ext cx="6345302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/>
          <p:nvPr>
            <p:ph idx="2" type="pic"/>
          </p:nvPr>
        </p:nvSpPr>
        <p:spPr>
          <a:xfrm>
            <a:off x="7482362" y="0"/>
            <a:ext cx="3598146" cy="5071533"/>
          </a:xfrm>
          <a:prstGeom prst="rect">
            <a:avLst/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685801" y="2709052"/>
            <a:ext cx="6345301" cy="2362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8.png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ickwork-HD-R1a.jpg" id="6" name="Google Shape;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8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>
          <p:nvSpPr>
            <p:cNvPr id="8" name="Google Shape;8;p8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98425" rotWithShape="0" algn="tl" dir="4380000" dist="76200">
                <a:srgbClr val="000000">
                  <a:alpha val="6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-25397" y="0"/>
              <a:ext cx="11773291" cy="6419514"/>
            </a:xfrm>
            <a:custGeom>
              <a:rect b="b" l="l" r="r" t="t"/>
              <a:pathLst>
                <a:path extrusionOk="0" h="6419514" w="11773291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cap="flat" cmpd="sng" w="825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" name="Google Shape;10;p8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4000">
                  <a:schemeClr val="accent1"/>
                </a:gs>
                <a:gs pos="100000">
                  <a:srgbClr val="5C0607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" name="Google Shape;11;p8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 b="0" i="0" sz="5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8"/>
          <p:cNvSpPr txBox="1"/>
          <p:nvPr>
            <p:ph idx="1" type="body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1148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39116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37083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370839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370839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-370839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-37084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-37084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 rot="-180000">
            <a:off x="891201" y="662656"/>
            <a:ext cx="9755187" cy="2766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Impact"/>
              <a:buNone/>
            </a:pPr>
            <a:r>
              <a:rPr lang="pt-BR"/>
              <a:t>TRABALHO DE TRANSAÇÃO</a:t>
            </a:r>
            <a:endParaRPr/>
          </a:p>
        </p:txBody>
      </p:sp>
      <p:sp>
        <p:nvSpPr>
          <p:cNvPr id="149" name="Google Shape;149;p1"/>
          <p:cNvSpPr txBox="1"/>
          <p:nvPr>
            <p:ph idx="1" type="subTitle"/>
          </p:nvPr>
        </p:nvSpPr>
        <p:spPr>
          <a:xfrm rot="-180000">
            <a:off x="983062" y="3505209"/>
            <a:ext cx="9755187" cy="550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480"/>
              <a:buNone/>
            </a:pPr>
            <a:r>
              <a:rPr lang="pt-BR"/>
              <a:t>DISCIPLINA: BANCO DE DADOS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552a98537_3_21"/>
          <p:cNvSpPr txBox="1"/>
          <p:nvPr/>
        </p:nvSpPr>
        <p:spPr>
          <a:xfrm>
            <a:off x="523702" y="824107"/>
            <a:ext cx="10956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Valores de tempo de execução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N ={ 18,99</a:t>
            </a:r>
            <a:endParaRPr sz="18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        19,06</a:t>
            </a:r>
            <a:endParaRPr sz="18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        19,30</a:t>
            </a:r>
            <a:endParaRPr sz="18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        18,63</a:t>
            </a:r>
            <a:endParaRPr sz="18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        23,41</a:t>
            </a:r>
            <a:endParaRPr sz="18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}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Média</a:t>
            </a:r>
            <a:r>
              <a:rPr lang="pt-BR" sz="1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de tempo:											Desvio Padrão do tempo:</a:t>
            </a:r>
            <a:endParaRPr sz="18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04" name="Google Shape;204;g10552a98537_3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3425" y="4105857"/>
            <a:ext cx="45624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10552a98537_3_21"/>
          <p:cNvPicPr preferRelativeResize="0"/>
          <p:nvPr/>
        </p:nvPicPr>
        <p:blipFill rotWithShape="1">
          <a:blip r:embed="rId4">
            <a:alphaModFix/>
          </a:blip>
          <a:srcRect b="0" l="2553" r="6264" t="10706"/>
          <a:stretch/>
        </p:blipFill>
        <p:spPr>
          <a:xfrm>
            <a:off x="472975" y="4105850"/>
            <a:ext cx="4890874" cy="10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552a98537_0_8"/>
          <p:cNvSpPr txBox="1"/>
          <p:nvPr>
            <p:ph type="title"/>
          </p:nvPr>
        </p:nvSpPr>
        <p:spPr>
          <a:xfrm>
            <a:off x="685801" y="685800"/>
            <a:ext cx="10396800" cy="115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11" name="Google Shape;211;g10552a98537_0_8"/>
          <p:cNvSpPr txBox="1"/>
          <p:nvPr>
            <p:ph idx="1" type="body"/>
          </p:nvPr>
        </p:nvSpPr>
        <p:spPr>
          <a:xfrm>
            <a:off x="621300" y="1579671"/>
            <a:ext cx="10394700" cy="331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Como podemos perceber que a implementação 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explícita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 é mais rápida, mas se tiver um problema com uma das operações ela cancela toda a operação e na sua finalização faz um commit. Na 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implícita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 observamos uma conexão mais simples com o banco de dados, pois adiciona dados um por vez e execução fica demorada, fazendo commit  um por um.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552a98537_0_2"/>
          <p:cNvSpPr txBox="1"/>
          <p:nvPr>
            <p:ph type="title"/>
          </p:nvPr>
        </p:nvSpPr>
        <p:spPr>
          <a:xfrm>
            <a:off x="4587750" y="2384175"/>
            <a:ext cx="2861400" cy="115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Obrigada!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pt-BR"/>
              <a:t>O QUE É TRANSAÇÃO</a:t>
            </a:r>
            <a:endParaRPr/>
          </a:p>
        </p:txBody>
      </p:sp>
      <p:sp>
        <p:nvSpPr>
          <p:cNvPr id="155" name="Google Shape;155;p2"/>
          <p:cNvSpPr txBox="1"/>
          <p:nvPr/>
        </p:nvSpPr>
        <p:spPr>
          <a:xfrm>
            <a:off x="814647" y="1911927"/>
            <a:ext cx="1026803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transação é uma série de operações realizadas como uma única unidade lógica de trabalho. Uma transação tem quatro características: atomicidade, consistência, isolamento e durabilidade.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>
            <p:ph type="title"/>
          </p:nvPr>
        </p:nvSpPr>
        <p:spPr>
          <a:xfrm>
            <a:off x="615142" y="685800"/>
            <a:ext cx="10648603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pt-BR"/>
              <a:t>IMPLEMENTAÇÃO </a:t>
            </a:r>
            <a:r>
              <a:rPr lang="pt-BR"/>
              <a:t>EXPLÍCITA</a:t>
            </a:r>
            <a:r>
              <a:rPr lang="pt-BR"/>
              <a:t> DE DADOS</a:t>
            </a:r>
            <a:endParaRPr/>
          </a:p>
        </p:txBody>
      </p:sp>
      <p:sp>
        <p:nvSpPr>
          <p:cNvPr id="161" name="Google Shape;161;p3"/>
          <p:cNvSpPr txBox="1"/>
          <p:nvPr/>
        </p:nvSpPr>
        <p:spPr>
          <a:xfrm>
            <a:off x="689956" y="2177935"/>
            <a:ext cx="105072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Criação de um banco de dados no Postgres.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Usando os métodos BEGIN , ROLLBACK ,COMMIT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Armazenando os dados no banco.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title"/>
          </p:nvPr>
        </p:nvSpPr>
        <p:spPr>
          <a:xfrm>
            <a:off x="1425634" y="1866207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pt-BR"/>
              <a:t>VAMOS PARA O CÓDIGO FONTE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9685" y="59536"/>
            <a:ext cx="4458133" cy="633789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5"/>
          <p:cNvSpPr/>
          <p:nvPr/>
        </p:nvSpPr>
        <p:spPr>
          <a:xfrm>
            <a:off x="66502" y="2259794"/>
            <a:ext cx="7054993" cy="25545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transação é iniciada com BEGIN. Se essa etapa for bem-sucedida e a segunda falhar, os dados serão corrompidos. Portanto, precisamos ter feito tudo ou nada feito.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houver alguma exceção ou erro ocorrer, você pode cancelar as alterações usando o 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rollback.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todas as alterações feitas são confirmadas encerra com 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1828800" y="864524"/>
            <a:ext cx="42478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pseudocódigo  em PHP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/>
        </p:nvSpPr>
        <p:spPr>
          <a:xfrm>
            <a:off x="523702" y="824107"/>
            <a:ext cx="109563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Valores de tempo de execução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N ={ 2,58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         2,56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         2,68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         2,55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         2,66 }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Média</a:t>
            </a:r>
            <a:r>
              <a:rPr lang="pt-BR" sz="1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de tempo:											Desvio Padrão do tempo:</a:t>
            </a:r>
            <a:endParaRPr sz="18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7529" y="4014175"/>
            <a:ext cx="46482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125" y="4014175"/>
            <a:ext cx="5329700" cy="13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552a98537_3_16"/>
          <p:cNvSpPr txBox="1"/>
          <p:nvPr>
            <p:ph type="title"/>
          </p:nvPr>
        </p:nvSpPr>
        <p:spPr>
          <a:xfrm>
            <a:off x="615142" y="685800"/>
            <a:ext cx="106485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pt-BR"/>
              <a:t>IMPLEMENTAÇÃO IMPLÍCITA DE DADOS</a:t>
            </a:r>
            <a:endParaRPr/>
          </a:p>
        </p:txBody>
      </p:sp>
      <p:sp>
        <p:nvSpPr>
          <p:cNvPr id="186" name="Google Shape;186;g10552a98537_3_16"/>
          <p:cNvSpPr txBox="1"/>
          <p:nvPr/>
        </p:nvSpPr>
        <p:spPr>
          <a:xfrm>
            <a:off x="689956" y="2177935"/>
            <a:ext cx="10507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Criação de um banco de dados no Postgres.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pt-BR" sz="2400">
                <a:solidFill>
                  <a:schemeClr val="dk1"/>
                </a:solidFill>
              </a:rPr>
              <a:t>Inserindo os dados no banco.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 sz="2400">
                <a:solidFill>
                  <a:schemeClr val="dk1"/>
                </a:solidFill>
              </a:rPr>
              <a:t>Armazenando os dados no banco.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552a98537_3_5"/>
          <p:cNvSpPr txBox="1"/>
          <p:nvPr>
            <p:ph type="title"/>
          </p:nvPr>
        </p:nvSpPr>
        <p:spPr>
          <a:xfrm>
            <a:off x="1425634" y="1866207"/>
            <a:ext cx="103968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pt-BR"/>
              <a:t>VAMOS PARA O CÓDIGO FONTE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552a98537_3_9"/>
          <p:cNvSpPr/>
          <p:nvPr/>
        </p:nvSpPr>
        <p:spPr>
          <a:xfrm>
            <a:off x="66502" y="2259794"/>
            <a:ext cx="7055100" cy="255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transação implícita é iniciada </a:t>
            </a:r>
            <a:r>
              <a:rPr lang="pt-BR" sz="2000"/>
              <a:t>quando um dos seguintes comandos são executados: insert, update, delete, create, drop, entre outros, não sendo necessário o uso do comando BEGIN.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0552a98537_3_9"/>
          <p:cNvSpPr txBox="1"/>
          <p:nvPr/>
        </p:nvSpPr>
        <p:spPr>
          <a:xfrm>
            <a:off x="1828800" y="864524"/>
            <a:ext cx="424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pseudocódigo  em PHP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g10552a98537_3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6600" y="127000"/>
            <a:ext cx="4482351" cy="634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vento Principal">
  <a:themeElements>
    <a:clrScheme name="Main Event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2021-12-07T14:40:56Z</dcterms:created>
  <dc:creator>Rafa</dc:creator>
</cp:coreProperties>
</file>