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4" name="Shape 4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0" name="Shape 4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7" name="Shape 4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Shape 4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4" name="Shape 4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1" name="Shape 4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Shape 4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8" name="Shape 4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Shape 4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4" name="Shape 4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Shape 4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0" name="Shape 4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Shape 4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7" name="Shape 4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Shape 4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4" name="Shape 4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Shape 4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1" name="Shape 4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Shape 4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7" name="Shape 4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Shape 5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3" name="Shape 5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Shape 5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9" name="Shape 5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Shape 5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5" name="Shape 5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Shape 5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1" name="Shape 5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Shape 5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7" name="Shape 5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Shape 5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4" name="Shape 5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Shape 5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3" name="Shape 5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Shape 5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0" name="Shape 5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Shape 5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6" name="Shape 5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docs.python.org/2/library/functions.html"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gi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6.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7.gi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8.gi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9.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python.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98708" y="733700"/>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fr"/>
              <a:t>Python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Algorithmes</a:t>
            </a:r>
            <a:endParaRPr/>
          </a:p>
        </p:txBody>
      </p:sp>
      <p:sp>
        <p:nvSpPr>
          <p:cNvPr id="109" name="Shape 109"/>
          <p:cNvSpPr txBox="1"/>
          <p:nvPr>
            <p:ph idx="1" type="body"/>
          </p:nvPr>
        </p:nvSpPr>
        <p:spPr>
          <a:xfrm>
            <a:off x="311700" y="1152475"/>
            <a:ext cx="8520600" cy="3416400"/>
          </a:xfrm>
          <a:prstGeom prst="rect">
            <a:avLst/>
          </a:prstGeom>
          <a:noFill/>
        </p:spPr>
        <p:txBody>
          <a:bodyPr anchorCtr="0" anchor="t" bIns="91425" lIns="91425" spcFirstLastPara="1" rIns="91425" wrap="square" tIns="91425">
            <a:noAutofit/>
          </a:bodyPr>
          <a:lstStyle/>
          <a:p>
            <a:pPr indent="0" lvl="0" marL="0">
              <a:spcBef>
                <a:spcPts val="0"/>
              </a:spcBef>
              <a:spcAft>
                <a:spcPts val="0"/>
              </a:spcAft>
              <a:buNone/>
            </a:pPr>
            <a:r>
              <a:rPr lang="fr" sz="2400">
                <a:solidFill>
                  <a:srgbClr val="FFFFFF"/>
                </a:solidFill>
              </a:rPr>
              <a:t>Un algorithme est une suite d'instruction détaillées qui, si elles sont correctement exécutées, conduit à un résultat donné.</a:t>
            </a:r>
            <a:endParaRPr sz="2400">
              <a:solidFill>
                <a:srgbClr val="FFFFFF"/>
              </a:solidFill>
            </a:endParaRPr>
          </a:p>
          <a:p>
            <a:pPr indent="0" lvl="0" marL="0">
              <a:spcBef>
                <a:spcPts val="1600"/>
              </a:spcBef>
              <a:spcAft>
                <a:spcPts val="0"/>
              </a:spcAft>
              <a:buNone/>
            </a:pPr>
            <a:r>
              <a:rPr lang="fr" sz="2400">
                <a:solidFill>
                  <a:srgbClr val="FFFFFF"/>
                </a:solidFill>
              </a:rPr>
              <a:t>exemple:</a:t>
            </a:r>
            <a:endParaRPr sz="2400">
              <a:solidFill>
                <a:srgbClr val="FFFFFF"/>
              </a:solidFill>
            </a:endParaRPr>
          </a:p>
          <a:p>
            <a:pPr indent="-381000" lvl="0" marL="457200" rtl="0">
              <a:spcBef>
                <a:spcPts val="1600"/>
              </a:spcBef>
              <a:spcAft>
                <a:spcPts val="0"/>
              </a:spcAft>
              <a:buClr>
                <a:srgbClr val="FFFFFF"/>
              </a:buClr>
              <a:buSzPts val="2400"/>
              <a:buAutoNum type="arabicPeriod"/>
            </a:pPr>
            <a:r>
              <a:rPr lang="fr" sz="2400">
                <a:solidFill>
                  <a:srgbClr val="FFFFFF"/>
                </a:solidFill>
              </a:rPr>
              <a:t>Choisir un nombre entier</a:t>
            </a:r>
            <a:endParaRPr sz="2400">
              <a:solidFill>
                <a:srgbClr val="FFFFFF"/>
              </a:solidFill>
            </a:endParaRPr>
          </a:p>
          <a:p>
            <a:pPr indent="-381000" lvl="0" marL="457200" rtl="0">
              <a:spcBef>
                <a:spcPts val="0"/>
              </a:spcBef>
              <a:spcAft>
                <a:spcPts val="0"/>
              </a:spcAft>
              <a:buClr>
                <a:srgbClr val="FFFFFF"/>
              </a:buClr>
              <a:buSzPts val="2400"/>
              <a:buAutoNum type="arabicPeriod"/>
            </a:pPr>
            <a:r>
              <a:rPr lang="fr" sz="2400">
                <a:solidFill>
                  <a:srgbClr val="FFFFFF"/>
                </a:solidFill>
              </a:rPr>
              <a:t>Le multiplier par lui-même</a:t>
            </a:r>
            <a:endParaRPr sz="2400">
              <a:solidFill>
                <a:srgbClr val="FFFFFF"/>
              </a:solidFill>
            </a:endParaRPr>
          </a:p>
          <a:p>
            <a:pPr indent="-381000" lvl="0" marL="457200" rtl="0">
              <a:spcBef>
                <a:spcPts val="0"/>
              </a:spcBef>
              <a:spcAft>
                <a:spcPts val="0"/>
              </a:spcAft>
              <a:buClr>
                <a:srgbClr val="FFFFFF"/>
              </a:buClr>
              <a:buSzPts val="2400"/>
              <a:buAutoNum type="arabicPeriod"/>
            </a:pPr>
            <a:r>
              <a:rPr lang="fr" sz="2400">
                <a:solidFill>
                  <a:srgbClr val="FFFFFF"/>
                </a:solidFill>
              </a:rPr>
              <a:t>Énoncer</a:t>
            </a:r>
            <a:r>
              <a:rPr lang="fr" sz="2400">
                <a:solidFill>
                  <a:srgbClr val="FFFFFF"/>
                </a:solidFill>
              </a:rPr>
              <a:t> le résultat obtenu</a:t>
            </a:r>
            <a:endParaRPr sz="24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Complexité</a:t>
            </a:r>
            <a:endParaRPr/>
          </a:p>
        </p:txBody>
      </p:sp>
      <p:sp>
        <p:nvSpPr>
          <p:cNvPr id="115" name="Shape 115"/>
          <p:cNvSpPr txBox="1"/>
          <p:nvPr>
            <p:ph idx="1" type="body"/>
          </p:nvPr>
        </p:nvSpPr>
        <p:spPr>
          <a:xfrm>
            <a:off x="311700" y="1152475"/>
            <a:ext cx="8520600" cy="3416400"/>
          </a:xfrm>
          <a:prstGeom prst="rect">
            <a:avLst/>
          </a:prstGeom>
          <a:noFill/>
        </p:spPr>
        <p:txBody>
          <a:bodyPr anchorCtr="0" anchor="t" bIns="91425" lIns="91425" spcFirstLastPara="1" rIns="91425" wrap="square" tIns="91425">
            <a:noAutofit/>
          </a:bodyPr>
          <a:lstStyle/>
          <a:p>
            <a:pPr indent="0" lvl="0" marL="0" rtl="0">
              <a:spcBef>
                <a:spcPts val="0"/>
              </a:spcBef>
              <a:spcAft>
                <a:spcPts val="1600"/>
              </a:spcAft>
              <a:buNone/>
            </a:pPr>
            <a:r>
              <a:rPr lang="fr" sz="2400">
                <a:solidFill>
                  <a:srgbClr val="FFFFFF"/>
                </a:solidFill>
              </a:rPr>
              <a:t>L'analyse de la complexité d'un algorithme consiste en l'étude formelle de la quantité de ressources (par exemple de temps ou d'espace) nécessaire à l'exécution de cet algorithme. Celle-ci ne doit pas être confondue avec la théorie de la complexité, qui elle étudie la difficulté intrinsèque des problèmes, et ne se focalise pas sur un algorithme en particulier.</a:t>
            </a:r>
            <a:endParaRPr sz="24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Pseudo-Code</a:t>
            </a:r>
            <a:endParaRPr/>
          </a:p>
        </p:txBody>
      </p:sp>
      <p:sp>
        <p:nvSpPr>
          <p:cNvPr id="121" name="Shape 121"/>
          <p:cNvSpPr txBox="1"/>
          <p:nvPr>
            <p:ph idx="1" type="body"/>
          </p:nvPr>
        </p:nvSpPr>
        <p:spPr>
          <a:xfrm>
            <a:off x="311700" y="1152475"/>
            <a:ext cx="8520600" cy="3416400"/>
          </a:xfrm>
          <a:prstGeom prst="rect">
            <a:avLst/>
          </a:prstGeom>
          <a:noFill/>
        </p:spPr>
        <p:txBody>
          <a:bodyPr anchorCtr="0" anchor="t" bIns="91425" lIns="91425" spcFirstLastPara="1" rIns="91425" wrap="square" tIns="91425">
            <a:noAutofit/>
          </a:bodyPr>
          <a:lstStyle/>
          <a:p>
            <a:pPr indent="0" lvl="0" marL="0" rtl="0">
              <a:spcBef>
                <a:spcPts val="0"/>
              </a:spcBef>
              <a:spcAft>
                <a:spcPts val="0"/>
              </a:spcAft>
              <a:buNone/>
            </a:pPr>
            <a:r>
              <a:rPr lang="fr" sz="2400">
                <a:solidFill>
                  <a:srgbClr val="FFFFFF"/>
                </a:solidFill>
              </a:rPr>
              <a:t>En algorithmique, nous utiliserons un langage situé à mi-chemin entre le langage courant et un langage de programmation appelé pseudo-code. Il n’y a pas de norme concernant ce pseudo-code qui peut varier légèrement d’un enseignant à l’autre. Le but est surtout de mettre l’accent sur la logique de l’algorithme. L’avantage du pseudo-code est qu’il permet de rester proche d’un langage informatique sans qu’il soit nécessaire de connaître toutes les règles et spécificités d’un langage particulier.</a:t>
            </a:r>
            <a:endParaRPr sz="2400">
              <a:solidFill>
                <a:srgbClr val="FFFFFF"/>
              </a:solidFill>
            </a:endParaRPr>
          </a:p>
          <a:p>
            <a:pPr indent="-381000" lvl="0" marL="457200" rtl="0">
              <a:spcBef>
                <a:spcPts val="1600"/>
              </a:spcBef>
              <a:spcAft>
                <a:spcPts val="0"/>
              </a:spcAft>
              <a:buClr>
                <a:srgbClr val="FFFFFF"/>
              </a:buClr>
              <a:buSzPts val="2400"/>
              <a:buAutoNum type="arabicPeriod"/>
            </a:pPr>
            <a:r>
              <a:t/>
            </a:r>
            <a:endParaRPr sz="2400">
              <a:solidFill>
                <a:srgbClr val="FFFFFF"/>
              </a:solidFill>
            </a:endParaRPr>
          </a:p>
          <a:p>
            <a:pPr indent="-381000" lvl="0" marL="457200" rtl="0">
              <a:spcBef>
                <a:spcPts val="0"/>
              </a:spcBef>
              <a:spcAft>
                <a:spcPts val="0"/>
              </a:spcAft>
              <a:buClr>
                <a:srgbClr val="FFFFFF"/>
              </a:buClr>
              <a:buSzPts val="2400"/>
              <a:buAutoNum type="arabicPeriod"/>
            </a:pPr>
            <a:r>
              <a:t/>
            </a:r>
            <a:endParaRPr sz="24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variables</a:t>
            </a:r>
            <a:endParaRPr/>
          </a:p>
        </p:txBody>
      </p:sp>
      <p:sp>
        <p:nvSpPr>
          <p:cNvPr id="127" name="Shape 127"/>
          <p:cNvSpPr txBox="1"/>
          <p:nvPr>
            <p:ph idx="1" type="body"/>
          </p:nvPr>
        </p:nvSpPr>
        <p:spPr>
          <a:xfrm>
            <a:off x="311700" y="1152475"/>
            <a:ext cx="8520600" cy="3416400"/>
          </a:xfrm>
          <a:prstGeom prst="rect">
            <a:avLst/>
          </a:prstGeom>
          <a:noFill/>
        </p:spPr>
        <p:txBody>
          <a:bodyPr anchorCtr="0" anchor="t" bIns="91425" lIns="91425" spcFirstLastPara="1" rIns="91425" wrap="square" tIns="91425">
            <a:noAutofit/>
          </a:bodyPr>
          <a:lstStyle/>
          <a:p>
            <a:pPr indent="0" lvl="0" marL="0" rtl="0">
              <a:spcBef>
                <a:spcPts val="0"/>
              </a:spcBef>
              <a:spcAft>
                <a:spcPts val="1600"/>
              </a:spcAft>
              <a:buNone/>
            </a:pPr>
            <a:r>
              <a:rPr lang="fr" sz="2400">
                <a:solidFill>
                  <a:srgbClr val="FFFFFF"/>
                </a:solidFill>
              </a:rPr>
              <a:t>Une variable est une sorte de boîte virtuelle dans laquelle on peut mettre une (ou plusieurs) donnée(s). L'idée est de stocker temporairement une donnée pour travailler avec. Pour votre machine une variable est une adresse qui indique l'emplacement de la mémoire vive où sont stockées les informations que nous avons liées avec.</a:t>
            </a:r>
            <a:endParaRPr sz="24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types</a:t>
            </a:r>
            <a:endParaRPr/>
          </a:p>
        </p:txBody>
      </p:sp>
      <p:sp>
        <p:nvSpPr>
          <p:cNvPr id="133" name="Shape 133"/>
          <p:cNvSpPr txBox="1"/>
          <p:nvPr>
            <p:ph idx="1" type="body"/>
          </p:nvPr>
        </p:nvSpPr>
        <p:spPr>
          <a:xfrm>
            <a:off x="311700" y="1152475"/>
            <a:ext cx="8520600" cy="3416400"/>
          </a:xfrm>
          <a:prstGeom prst="rect">
            <a:avLst/>
          </a:prstGeom>
          <a:noFill/>
        </p:spPr>
        <p:txBody>
          <a:bodyPr anchorCtr="0" anchor="t" bIns="91425" lIns="91425" spcFirstLastPara="1" rIns="91425" wrap="square" tIns="91425">
            <a:noAutofit/>
          </a:bodyPr>
          <a:lstStyle/>
          <a:p>
            <a:pPr indent="0" lvl="0" marL="0" rtl="0">
              <a:spcBef>
                <a:spcPts val="0"/>
              </a:spcBef>
              <a:spcAft>
                <a:spcPts val="1600"/>
              </a:spcAft>
              <a:buNone/>
            </a:pPr>
            <a:r>
              <a:rPr lang="fr" sz="2400">
                <a:solidFill>
                  <a:srgbClr val="FFFFFF"/>
                </a:solidFill>
              </a:rPr>
              <a:t>Dans la plupart des langages de programmation il est possible d'attribuer arbitrairement aux variables des types pour – entre autres – déterminer la nature des données qu'elle peut contenir et la manière dont elle sont enregistrées et traitées par le système. Concrètement le type d'un élément influe sur la taille que le compilateur ou l'interpréteur lui allouera en mémoire ; et les opérations qui ne devraient pas être permises si la syntaxe du langage était respectée.</a:t>
            </a:r>
            <a:endParaRPr sz="24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lignes </a:t>
            </a:r>
            <a:r>
              <a:rPr lang="fr"/>
              <a:t>d'instructions</a:t>
            </a:r>
            <a:endParaRPr/>
          </a:p>
        </p:txBody>
      </p:sp>
      <p:sp>
        <p:nvSpPr>
          <p:cNvPr id="139" name="Shape 139"/>
          <p:cNvSpPr txBox="1"/>
          <p:nvPr>
            <p:ph idx="1" type="body"/>
          </p:nvPr>
        </p:nvSpPr>
        <p:spPr>
          <a:xfrm>
            <a:off x="311700" y="1152475"/>
            <a:ext cx="8520600" cy="3416400"/>
          </a:xfrm>
          <a:prstGeom prst="rect">
            <a:avLst/>
          </a:prstGeom>
          <a:noFill/>
        </p:spPr>
        <p:txBody>
          <a:bodyPr anchorCtr="0" anchor="t" bIns="91425" lIns="91425" spcFirstLastPara="1" rIns="91425" wrap="square" tIns="91425">
            <a:noAutofit/>
          </a:bodyPr>
          <a:lstStyle/>
          <a:p>
            <a:pPr indent="0" lvl="0" marL="0">
              <a:spcBef>
                <a:spcPts val="0"/>
              </a:spcBef>
              <a:spcAft>
                <a:spcPts val="0"/>
              </a:spcAft>
              <a:buNone/>
            </a:pPr>
            <a:r>
              <a:rPr lang="fr" sz="2400">
                <a:solidFill>
                  <a:srgbClr val="FFFFFF"/>
                </a:solidFill>
              </a:rPr>
              <a:t>Une instruction est constituée d'une combinaison d'expressions (identificateurs, variables, opérateurs, expressions littérales, appels de fonction etc…). Elle peut être suivie ou entrecoupée de commentaires.</a:t>
            </a:r>
            <a:endParaRPr sz="2400">
              <a:solidFill>
                <a:srgbClr val="FFFFFF"/>
              </a:solidFill>
            </a:endParaRPr>
          </a:p>
          <a:p>
            <a:pPr indent="0" lvl="0" marL="0" rtl="0">
              <a:spcBef>
                <a:spcPts val="1600"/>
              </a:spcBef>
              <a:spcAft>
                <a:spcPts val="1600"/>
              </a:spcAft>
              <a:buNone/>
            </a:pPr>
            <a:r>
              <a:rPr lang="fr" sz="2400">
                <a:solidFill>
                  <a:srgbClr val="FFFFFF"/>
                </a:solidFill>
              </a:rPr>
              <a:t>Une instruction s'achève lorsqu'une autre instruction commence. Un saut de ligne permet de les séparer en python, mais cela peut </a:t>
            </a:r>
            <a:r>
              <a:rPr lang="fr" sz="2400">
                <a:solidFill>
                  <a:srgbClr val="FFFFFF"/>
                </a:solidFill>
              </a:rPr>
              <a:t>être</a:t>
            </a:r>
            <a:r>
              <a:rPr lang="fr" sz="2400">
                <a:solidFill>
                  <a:srgbClr val="FFFFFF"/>
                </a:solidFill>
              </a:rPr>
              <a:t> différent dans d'autre langage.</a:t>
            </a:r>
            <a:endParaRPr sz="24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variables</a:t>
            </a:r>
            <a:endParaRPr/>
          </a:p>
        </p:txBody>
      </p:sp>
      <p:sp>
        <p:nvSpPr>
          <p:cNvPr id="145" name="Shape 145"/>
          <p:cNvSpPr txBox="1"/>
          <p:nvPr>
            <p:ph idx="1" type="body"/>
          </p:nvPr>
        </p:nvSpPr>
        <p:spPr>
          <a:xfrm>
            <a:off x="311700" y="1152475"/>
            <a:ext cx="4262100" cy="3556800"/>
          </a:xfrm>
          <a:prstGeom prst="rect">
            <a:avLst/>
          </a:prstGeom>
          <a:solidFill>
            <a:srgbClr val="000000"/>
          </a:solidFill>
        </p:spPr>
        <p:txBody>
          <a:bodyPr anchorCtr="0" anchor="t" bIns="91425" lIns="91425" spcFirstLastPara="1" rIns="91425" wrap="square" tIns="91425">
            <a:noAutofit/>
          </a:bodyPr>
          <a:lstStyle/>
          <a:p>
            <a:pPr indent="0" lvl="0" marL="0">
              <a:spcBef>
                <a:spcPts val="0"/>
              </a:spcBef>
              <a:spcAft>
                <a:spcPts val="0"/>
              </a:spcAft>
              <a:buNone/>
            </a:pPr>
            <a:r>
              <a:rPr lang="fr">
                <a:solidFill>
                  <a:srgbClr val="00FF00"/>
                </a:solidFill>
              </a:rPr>
              <a:t># Dans votre fichier script.py</a:t>
            </a:r>
            <a:endParaRPr>
              <a:solidFill>
                <a:srgbClr val="00FF00"/>
              </a:solidFill>
            </a:endParaRPr>
          </a:p>
          <a:p>
            <a:pPr indent="0" lvl="0" marL="0">
              <a:spcBef>
                <a:spcPts val="1600"/>
              </a:spcBef>
              <a:spcAft>
                <a:spcPts val="0"/>
              </a:spcAft>
              <a:buNone/>
            </a:pPr>
            <a:r>
              <a:rPr lang="fr" sz="2000">
                <a:solidFill>
                  <a:srgbClr val="808080"/>
                </a:solidFill>
                <a:highlight>
                  <a:srgbClr val="2B2B2B"/>
                </a:highlight>
                <a:latin typeface="Courier New"/>
                <a:ea typeface="Courier New"/>
                <a:cs typeface="Courier New"/>
                <a:sym typeface="Courier New"/>
              </a:rPr>
              <a:t>#!/usr/bin/python3</a:t>
            </a:r>
            <a:endParaRPr sz="2000">
              <a:solidFill>
                <a:srgbClr val="808080"/>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A9B7C6"/>
                </a:solidFill>
                <a:highlight>
                  <a:srgbClr val="2B2B2B"/>
                </a:highlight>
                <a:latin typeface="Courier New"/>
                <a:ea typeface="Courier New"/>
                <a:cs typeface="Courier New"/>
                <a:sym typeface="Courier New"/>
              </a:rPr>
              <a:t>a = </a:t>
            </a:r>
            <a:r>
              <a:rPr lang="fr" sz="2000">
                <a:solidFill>
                  <a:srgbClr val="6897BB"/>
                </a:solidFill>
                <a:highlight>
                  <a:srgbClr val="2B2B2B"/>
                </a:highlight>
                <a:latin typeface="Courier New"/>
                <a:ea typeface="Courier New"/>
                <a:cs typeface="Courier New"/>
                <a:sym typeface="Courier New"/>
              </a:rPr>
              <a:t>10</a:t>
            </a:r>
            <a:endParaRPr sz="2000">
              <a:solidFill>
                <a:srgbClr val="6897BB"/>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A9B7C6"/>
                </a:solidFill>
                <a:highlight>
                  <a:srgbClr val="2B2B2B"/>
                </a:highlight>
                <a:latin typeface="Courier New"/>
                <a:ea typeface="Courier New"/>
                <a:cs typeface="Courier New"/>
                <a:sym typeface="Courier New"/>
              </a:rPr>
              <a:t>b = </a:t>
            </a:r>
            <a:r>
              <a:rPr lang="fr" sz="2000">
                <a:solidFill>
                  <a:srgbClr val="6897BB"/>
                </a:solidFill>
                <a:highlight>
                  <a:srgbClr val="2B2B2B"/>
                </a:highlight>
                <a:latin typeface="Courier New"/>
                <a:ea typeface="Courier New"/>
                <a:cs typeface="Courier New"/>
                <a:sym typeface="Courier New"/>
              </a:rPr>
              <a:t>5</a:t>
            </a:r>
            <a:endParaRPr sz="2000">
              <a:solidFill>
                <a:srgbClr val="6897BB"/>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(a + b)</a:t>
            </a:r>
            <a:endParaRPr sz="2000">
              <a:solidFill>
                <a:srgbClr val="A9B7C6"/>
              </a:solidFill>
              <a:highlight>
                <a:srgbClr val="2B2B2B"/>
              </a:highlight>
              <a:latin typeface="Courier New"/>
              <a:ea typeface="Courier New"/>
              <a:cs typeface="Courier New"/>
              <a:sym typeface="Courier New"/>
            </a:endParaRPr>
          </a:p>
          <a:p>
            <a:pPr indent="0" lvl="0" marL="0" rtl="0">
              <a:spcBef>
                <a:spcPts val="1600"/>
              </a:spcBef>
              <a:spcAft>
                <a:spcPts val="1600"/>
              </a:spcAft>
              <a:buNone/>
            </a:pPr>
            <a:r>
              <a:rPr lang="fr" sz="2000">
                <a:solidFill>
                  <a:srgbClr val="808080"/>
                </a:solidFill>
                <a:highlight>
                  <a:srgbClr val="2B2B2B"/>
                </a:highlight>
                <a:latin typeface="Courier New"/>
                <a:ea typeface="Courier New"/>
                <a:cs typeface="Courier New"/>
                <a:sym typeface="Courier New"/>
              </a:rPr>
              <a:t># Ceci est un commentaire sur une ligne</a:t>
            </a:r>
            <a:endParaRPr sz="2000">
              <a:solidFill>
                <a:srgbClr val="FFFFFF"/>
              </a:solidFill>
            </a:endParaRPr>
          </a:p>
        </p:txBody>
      </p:sp>
      <p:sp>
        <p:nvSpPr>
          <p:cNvPr id="146" name="Shape 146"/>
          <p:cNvSpPr txBox="1"/>
          <p:nvPr/>
        </p:nvSpPr>
        <p:spPr>
          <a:xfrm>
            <a:off x="4782475" y="1152475"/>
            <a:ext cx="3898200" cy="1395600"/>
          </a:xfrm>
          <a:prstGeom prst="rect">
            <a:avLst/>
          </a:prstGeom>
          <a:solidFill>
            <a:srgbClr val="000000"/>
          </a:solidFill>
          <a:ln>
            <a:noFill/>
          </a:ln>
        </p:spPr>
        <p:txBody>
          <a:bodyPr anchorCtr="0" anchor="t" bIns="91425" lIns="91425" spcFirstLastPara="1" rIns="91425" wrap="square" tIns="91425">
            <a:noAutofit/>
          </a:bodyPr>
          <a:lstStyle/>
          <a:p>
            <a:pPr indent="0" lvl="0" marL="0">
              <a:spcBef>
                <a:spcPts val="0"/>
              </a:spcBef>
              <a:spcAft>
                <a:spcPts val="0"/>
              </a:spcAft>
              <a:buNone/>
            </a:pPr>
            <a:r>
              <a:rPr lang="fr" sz="1800">
                <a:solidFill>
                  <a:srgbClr val="00FF00"/>
                </a:solidFill>
              </a:rPr>
              <a:t># Dans un terminal</a:t>
            </a:r>
            <a:endParaRPr sz="1800">
              <a:solidFill>
                <a:srgbClr val="00FF00"/>
              </a:solidFill>
            </a:endParaRPr>
          </a:p>
          <a:p>
            <a:pPr indent="0" lvl="0" marL="0">
              <a:spcBef>
                <a:spcPts val="0"/>
              </a:spcBef>
              <a:spcAft>
                <a:spcPts val="0"/>
              </a:spcAft>
              <a:buNone/>
            </a:pPr>
            <a:r>
              <a:rPr lang="fr" sz="1800">
                <a:solidFill>
                  <a:srgbClr val="FFFFFF"/>
                </a:solidFill>
              </a:rPr>
              <a:t>$ python script.py </a:t>
            </a:r>
            <a:r>
              <a:rPr lang="fr" sz="1800">
                <a:solidFill>
                  <a:srgbClr val="999999"/>
                </a:solidFill>
              </a:rPr>
              <a:t># Pour lancer le script</a:t>
            </a:r>
            <a:endParaRPr sz="1800">
              <a:solidFill>
                <a:srgbClr val="99999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variables</a:t>
            </a:r>
            <a:endParaRPr/>
          </a:p>
        </p:txBody>
      </p:sp>
      <p:sp>
        <p:nvSpPr>
          <p:cNvPr id="152" name="Shape 152"/>
          <p:cNvSpPr txBox="1"/>
          <p:nvPr>
            <p:ph idx="1" type="body"/>
          </p:nvPr>
        </p:nvSpPr>
        <p:spPr>
          <a:xfrm>
            <a:off x="311700" y="1152475"/>
            <a:ext cx="4262100" cy="34164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age = </a:t>
            </a:r>
            <a:r>
              <a:rPr lang="fr" sz="2000">
                <a:solidFill>
                  <a:srgbClr val="6A8759"/>
                </a:solidFill>
                <a:highlight>
                  <a:srgbClr val="2B2B2B"/>
                </a:highlight>
                <a:latin typeface="Courier New"/>
                <a:ea typeface="Courier New"/>
                <a:cs typeface="Courier New"/>
                <a:sym typeface="Courier New"/>
              </a:rPr>
              <a:t>"je suis vieux"</a:t>
            </a:r>
            <a:endParaRPr sz="2000">
              <a:solidFill>
                <a:srgbClr val="6A8759"/>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(age)</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A9B7C6"/>
                </a:solidFill>
                <a:highlight>
                  <a:srgbClr val="2B2B2B"/>
                </a:highlight>
                <a:latin typeface="Courier New"/>
                <a:ea typeface="Courier New"/>
                <a:cs typeface="Courier New"/>
                <a:sym typeface="Courier New"/>
              </a:rPr>
              <a:t>age = </a:t>
            </a:r>
            <a:r>
              <a:rPr lang="fr" sz="2000">
                <a:solidFill>
                  <a:srgbClr val="6A8759"/>
                </a:solidFill>
                <a:highlight>
                  <a:srgbClr val="2B2B2B"/>
                </a:highlight>
                <a:latin typeface="Courier New"/>
                <a:ea typeface="Courier New"/>
                <a:cs typeface="Courier New"/>
                <a:sym typeface="Courier New"/>
              </a:rPr>
              <a:t>"je suis jeune"</a:t>
            </a:r>
            <a:endParaRPr sz="2000">
              <a:solidFill>
                <a:srgbClr val="6A8759"/>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(age)</a:t>
            </a:r>
            <a:endParaRPr sz="2000">
              <a:solidFill>
                <a:srgbClr val="A9B7C6"/>
              </a:solidFill>
              <a:highlight>
                <a:srgbClr val="2B2B2B"/>
              </a:highlight>
              <a:latin typeface="Courier New"/>
              <a:ea typeface="Courier New"/>
              <a:cs typeface="Courier New"/>
              <a:sym typeface="Courier New"/>
            </a:endParaRPr>
          </a:p>
          <a:p>
            <a:pPr indent="0" lvl="0" marL="0" rtl="0">
              <a:spcBef>
                <a:spcPts val="1600"/>
              </a:spcBef>
              <a:spcAft>
                <a:spcPts val="1600"/>
              </a:spcAft>
              <a:buNone/>
            </a:pPr>
            <a:r>
              <a:t/>
            </a:r>
            <a:endParaRPr>
              <a:solidFill>
                <a:srgbClr val="FFFFFF"/>
              </a:solidFill>
            </a:endParaRPr>
          </a:p>
        </p:txBody>
      </p:sp>
      <p:sp>
        <p:nvSpPr>
          <p:cNvPr id="153" name="Shape 153"/>
          <p:cNvSpPr txBox="1"/>
          <p:nvPr>
            <p:ph idx="1" type="body"/>
          </p:nvPr>
        </p:nvSpPr>
        <p:spPr>
          <a:xfrm>
            <a:off x="4570200" y="1152475"/>
            <a:ext cx="4262100" cy="34164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text = </a:t>
            </a:r>
            <a:r>
              <a:rPr lang="fr" sz="2000">
                <a:solidFill>
                  <a:srgbClr val="6A8759"/>
                </a:solidFill>
                <a:highlight>
                  <a:srgbClr val="2B2B2B"/>
                </a:highlight>
                <a:latin typeface="Courier New"/>
                <a:ea typeface="Courier New"/>
                <a:cs typeface="Courier New"/>
                <a:sym typeface="Courier New"/>
              </a:rPr>
              <a:t>"je suis du texte"</a:t>
            </a:r>
            <a:endParaRPr sz="2000">
              <a:solidFill>
                <a:srgbClr val="6A8759"/>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a:t>
            </a:r>
            <a:r>
              <a:rPr lang="fr" sz="2000">
                <a:solidFill>
                  <a:srgbClr val="8888C6"/>
                </a:solidFill>
                <a:highlight>
                  <a:srgbClr val="2B2B2B"/>
                </a:highlight>
                <a:latin typeface="Courier New"/>
                <a:ea typeface="Courier New"/>
                <a:cs typeface="Courier New"/>
                <a:sym typeface="Courier New"/>
              </a:rPr>
              <a:t>type</a:t>
            </a:r>
            <a:r>
              <a:rPr lang="fr" sz="2000">
                <a:solidFill>
                  <a:srgbClr val="A9B7C6"/>
                </a:solidFill>
                <a:highlight>
                  <a:srgbClr val="2B2B2B"/>
                </a:highlight>
                <a:latin typeface="Courier New"/>
                <a:ea typeface="Courier New"/>
                <a:cs typeface="Courier New"/>
                <a:sym typeface="Courier New"/>
              </a:rPr>
              <a:t>(text))</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A9B7C6"/>
                </a:solidFill>
                <a:highlight>
                  <a:srgbClr val="2B2B2B"/>
                </a:highlight>
                <a:latin typeface="Courier New"/>
                <a:ea typeface="Courier New"/>
                <a:cs typeface="Courier New"/>
                <a:sym typeface="Courier New"/>
              </a:rPr>
              <a:t>nombre = </a:t>
            </a:r>
            <a:r>
              <a:rPr lang="fr" sz="2000">
                <a:solidFill>
                  <a:srgbClr val="6897BB"/>
                </a:solidFill>
                <a:highlight>
                  <a:srgbClr val="2B2B2B"/>
                </a:highlight>
                <a:latin typeface="Courier New"/>
                <a:ea typeface="Courier New"/>
                <a:cs typeface="Courier New"/>
                <a:sym typeface="Courier New"/>
              </a:rPr>
              <a:t>42</a:t>
            </a:r>
            <a:endParaRPr sz="2000">
              <a:solidFill>
                <a:srgbClr val="6897BB"/>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a:t>
            </a:r>
            <a:r>
              <a:rPr lang="fr" sz="2000">
                <a:solidFill>
                  <a:srgbClr val="8888C6"/>
                </a:solidFill>
                <a:highlight>
                  <a:srgbClr val="2B2B2B"/>
                </a:highlight>
                <a:latin typeface="Courier New"/>
                <a:ea typeface="Courier New"/>
                <a:cs typeface="Courier New"/>
                <a:sym typeface="Courier New"/>
              </a:rPr>
              <a:t>type</a:t>
            </a:r>
            <a:r>
              <a:rPr lang="fr" sz="2000">
                <a:solidFill>
                  <a:srgbClr val="A9B7C6"/>
                </a:solidFill>
                <a:highlight>
                  <a:srgbClr val="2B2B2B"/>
                </a:highlight>
                <a:latin typeface="Courier New"/>
                <a:ea typeface="Courier New"/>
                <a:cs typeface="Courier New"/>
                <a:sym typeface="Courier New"/>
              </a:rPr>
              <a:t>(nombre))</a:t>
            </a:r>
            <a:endParaRPr sz="2000">
              <a:solidFill>
                <a:srgbClr val="A9B7C6"/>
              </a:solidFill>
              <a:highlight>
                <a:srgbClr val="2B2B2B"/>
              </a:highlight>
              <a:latin typeface="Courier New"/>
              <a:ea typeface="Courier New"/>
              <a:cs typeface="Courier New"/>
              <a:sym typeface="Courier New"/>
            </a:endParaRPr>
          </a:p>
          <a:p>
            <a:pPr indent="0" lvl="0" marL="0" rtl="0">
              <a:spcBef>
                <a:spcPts val="1600"/>
              </a:spcBef>
              <a:spcAft>
                <a:spcPts val="1600"/>
              </a:spcAft>
              <a:buNone/>
            </a:pPr>
            <a:r>
              <a:t/>
            </a:r>
            <a:endParaRPr>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variables</a:t>
            </a:r>
            <a:endParaRPr/>
          </a:p>
        </p:txBody>
      </p:sp>
      <p:sp>
        <p:nvSpPr>
          <p:cNvPr id="159" name="Shape 159"/>
          <p:cNvSpPr txBox="1"/>
          <p:nvPr>
            <p:ph idx="1" type="body"/>
          </p:nvPr>
        </p:nvSpPr>
        <p:spPr>
          <a:xfrm>
            <a:off x="311700" y="1152475"/>
            <a:ext cx="4252500" cy="3416400"/>
          </a:xfrm>
          <a:prstGeom prst="rect">
            <a:avLst/>
          </a:prstGeom>
          <a:solidFill>
            <a:srgbClr val="000000"/>
          </a:solidFill>
        </p:spPr>
        <p:txBody>
          <a:bodyPr anchorCtr="0" anchor="t" bIns="91425" lIns="91425" spcFirstLastPara="1" rIns="91425" wrap="square" tIns="91425">
            <a:noAutofit/>
          </a:bodyPr>
          <a:lstStyle/>
          <a:p>
            <a:pPr indent="0" lvl="0" marL="0" rtl="0">
              <a:spcBef>
                <a:spcPts val="0"/>
              </a:spcBef>
              <a:spcAft>
                <a:spcPts val="0"/>
              </a:spcAft>
              <a:buNone/>
            </a:pPr>
            <a:r>
              <a:rPr lang="fr">
                <a:solidFill>
                  <a:srgbClr val="FFFFFF"/>
                </a:solidFill>
              </a:rPr>
              <a:t>text = "je suis du texte"</a:t>
            </a:r>
            <a:endParaRPr>
              <a:solidFill>
                <a:srgbClr val="FFFFFF"/>
              </a:solidFill>
            </a:endParaRPr>
          </a:p>
          <a:p>
            <a:pPr indent="0" lvl="0" marL="0">
              <a:spcBef>
                <a:spcPts val="1600"/>
              </a:spcBef>
              <a:spcAft>
                <a:spcPts val="0"/>
              </a:spcAft>
              <a:buNone/>
            </a:pPr>
            <a:r>
              <a:rPr lang="fr">
                <a:solidFill>
                  <a:srgbClr val="FFFFFF"/>
                </a:solidFill>
              </a:rPr>
              <a:t>print(text * 3)</a:t>
            </a:r>
            <a:endParaRPr>
              <a:solidFill>
                <a:srgbClr val="FFFFFF"/>
              </a:solidFill>
            </a:endParaRPr>
          </a:p>
          <a:p>
            <a:pPr indent="0" lvl="0" marL="0">
              <a:spcBef>
                <a:spcPts val="1600"/>
              </a:spcBef>
              <a:spcAft>
                <a:spcPts val="0"/>
              </a:spcAft>
              <a:buNone/>
            </a:pPr>
            <a:r>
              <a:rPr lang="fr">
                <a:solidFill>
                  <a:srgbClr val="999999"/>
                </a:solidFill>
              </a:rPr>
              <a:t>#Concaténation</a:t>
            </a:r>
            <a:endParaRPr>
              <a:solidFill>
                <a:srgbClr val="999999"/>
              </a:solidFill>
            </a:endParaRPr>
          </a:p>
          <a:p>
            <a:pPr indent="0" lvl="0" marL="0">
              <a:spcBef>
                <a:spcPts val="1600"/>
              </a:spcBef>
              <a:spcAft>
                <a:spcPts val="0"/>
              </a:spcAft>
              <a:buNone/>
            </a:pPr>
            <a:r>
              <a:rPr lang="fr">
                <a:solidFill>
                  <a:srgbClr val="FFFFFF"/>
                </a:solidFill>
              </a:rPr>
              <a:t>text = text + " en plus"</a:t>
            </a:r>
            <a:endParaRPr>
              <a:solidFill>
                <a:srgbClr val="FFFFFF"/>
              </a:solidFill>
            </a:endParaRPr>
          </a:p>
          <a:p>
            <a:pPr indent="0" lvl="0" marL="0" rtl="0">
              <a:spcBef>
                <a:spcPts val="1600"/>
              </a:spcBef>
              <a:spcAft>
                <a:spcPts val="1600"/>
              </a:spcAft>
              <a:buNone/>
            </a:pPr>
            <a:r>
              <a:rPr lang="fr">
                <a:solidFill>
                  <a:srgbClr val="FFFFFF"/>
                </a:solidFill>
              </a:rPr>
              <a:t>print(text)</a:t>
            </a:r>
            <a:endParaRPr>
              <a:solidFill>
                <a:srgbClr val="FFFFFF"/>
              </a:solidFill>
            </a:endParaRPr>
          </a:p>
        </p:txBody>
      </p:sp>
      <p:sp>
        <p:nvSpPr>
          <p:cNvPr id="160" name="Shape 160"/>
          <p:cNvSpPr txBox="1"/>
          <p:nvPr>
            <p:ph idx="1" type="body"/>
          </p:nvPr>
        </p:nvSpPr>
        <p:spPr>
          <a:xfrm>
            <a:off x="4717375" y="1152475"/>
            <a:ext cx="4252500" cy="3416400"/>
          </a:xfrm>
          <a:prstGeom prst="rect">
            <a:avLst/>
          </a:prstGeom>
          <a:solidFill>
            <a:srgbClr val="000000"/>
          </a:solidFill>
        </p:spPr>
        <p:txBody>
          <a:bodyPr anchorCtr="0" anchor="t" bIns="91425" lIns="91425" spcFirstLastPara="1" rIns="91425" wrap="square" tIns="91425">
            <a:noAutofit/>
          </a:bodyPr>
          <a:lstStyle/>
          <a:p>
            <a:pPr indent="0" lvl="0" marL="0">
              <a:spcBef>
                <a:spcPts val="0"/>
              </a:spcBef>
              <a:spcAft>
                <a:spcPts val="0"/>
              </a:spcAft>
              <a:buNone/>
            </a:pPr>
            <a:r>
              <a:rPr lang="fr">
                <a:solidFill>
                  <a:srgbClr val="FFFFFF"/>
                </a:solidFill>
              </a:rPr>
              <a:t>txt = "Hello World !!!!"</a:t>
            </a:r>
            <a:endParaRPr>
              <a:solidFill>
                <a:srgbClr val="FFFFFF"/>
              </a:solidFill>
            </a:endParaRPr>
          </a:p>
          <a:p>
            <a:pPr indent="0" lvl="0" marL="0">
              <a:spcBef>
                <a:spcPts val="1600"/>
              </a:spcBef>
              <a:spcAft>
                <a:spcPts val="0"/>
              </a:spcAft>
              <a:buNone/>
            </a:pPr>
            <a:r>
              <a:rPr lang="fr">
                <a:solidFill>
                  <a:srgbClr val="FFFFFF"/>
                </a:solidFill>
              </a:rPr>
              <a:t>print(len(txt))</a:t>
            </a:r>
            <a:endParaRPr>
              <a:solidFill>
                <a:srgbClr val="FFFFFF"/>
              </a:solidFill>
            </a:endParaRPr>
          </a:p>
          <a:p>
            <a:pPr indent="0" lvl="0" marL="0">
              <a:spcBef>
                <a:spcPts val="1600"/>
              </a:spcBef>
              <a:spcAft>
                <a:spcPts val="0"/>
              </a:spcAft>
              <a:buNone/>
            </a:pPr>
            <a:r>
              <a:rPr lang="fr">
                <a:solidFill>
                  <a:srgbClr val="FFFFFF"/>
                </a:solidFill>
              </a:rPr>
              <a:t>print(txt[1])</a:t>
            </a:r>
            <a:endParaRPr>
              <a:solidFill>
                <a:srgbClr val="FFFFFF"/>
              </a:solidFill>
            </a:endParaRPr>
          </a:p>
          <a:p>
            <a:pPr indent="0" lvl="0" marL="0">
              <a:spcBef>
                <a:spcPts val="1600"/>
              </a:spcBef>
              <a:spcAft>
                <a:spcPts val="0"/>
              </a:spcAft>
              <a:buNone/>
            </a:pPr>
            <a:r>
              <a:rPr lang="fr">
                <a:solidFill>
                  <a:srgbClr val="FFFFFF"/>
                </a:solidFill>
              </a:rPr>
              <a:t>print(txt[0:5])</a:t>
            </a:r>
            <a:endParaRPr>
              <a:solidFill>
                <a:srgbClr val="FFFFFF"/>
              </a:solidFill>
            </a:endParaRPr>
          </a:p>
          <a:p>
            <a:pPr indent="0" lvl="0" marL="0" rtl="0">
              <a:spcBef>
                <a:spcPts val="1600"/>
              </a:spcBef>
              <a:spcAft>
                <a:spcPts val="1600"/>
              </a:spcAft>
              <a:buNone/>
            </a:pPr>
            <a:r>
              <a:rPr lang="fr">
                <a:solidFill>
                  <a:srgbClr val="FFFFFF"/>
                </a:solidFill>
              </a:rPr>
              <a:t>print("bonjour je m'appelle %s" % ("Mehdi"))</a:t>
            </a:r>
            <a:endParaRPr>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variables</a:t>
            </a:r>
            <a:endParaRPr/>
          </a:p>
        </p:txBody>
      </p:sp>
      <p:sp>
        <p:nvSpPr>
          <p:cNvPr id="166" name="Shape 166"/>
          <p:cNvSpPr txBox="1"/>
          <p:nvPr>
            <p:ph idx="1" type="body"/>
          </p:nvPr>
        </p:nvSpPr>
        <p:spPr>
          <a:xfrm>
            <a:off x="311700" y="1152475"/>
            <a:ext cx="8520600" cy="3416400"/>
          </a:xfrm>
          <a:prstGeom prst="rect">
            <a:avLst/>
          </a:prstGeom>
          <a:solidFill>
            <a:srgbClr val="000000"/>
          </a:solidFill>
        </p:spPr>
        <p:txBody>
          <a:bodyPr anchorCtr="0" anchor="t" bIns="91425" lIns="91425" spcFirstLastPara="1" rIns="91425" wrap="square" tIns="91425">
            <a:noAutofit/>
          </a:bodyPr>
          <a:lstStyle/>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text = </a:t>
            </a:r>
            <a:r>
              <a:rPr lang="fr" sz="2000">
                <a:solidFill>
                  <a:srgbClr val="6A8759"/>
                </a:solidFill>
                <a:highlight>
                  <a:srgbClr val="2B2B2B"/>
                </a:highlight>
                <a:latin typeface="Courier New"/>
                <a:ea typeface="Courier New"/>
                <a:cs typeface="Courier New"/>
                <a:sym typeface="Courier New"/>
              </a:rPr>
              <a:t>"je suis du </a:t>
            </a:r>
            <a:r>
              <a:rPr lang="fr" sz="2000">
                <a:solidFill>
                  <a:srgbClr val="CC7832"/>
                </a:solidFill>
                <a:highlight>
                  <a:srgbClr val="2B2B2B"/>
                </a:highlight>
                <a:latin typeface="Courier New"/>
                <a:ea typeface="Courier New"/>
                <a:cs typeface="Courier New"/>
                <a:sym typeface="Courier New"/>
              </a:rPr>
              <a:t>\"</a:t>
            </a:r>
            <a:r>
              <a:rPr lang="fr" sz="2000">
                <a:solidFill>
                  <a:srgbClr val="6A8759"/>
                </a:solidFill>
                <a:highlight>
                  <a:srgbClr val="2B2B2B"/>
                </a:highlight>
                <a:latin typeface="Courier New"/>
                <a:ea typeface="Courier New"/>
                <a:cs typeface="Courier New"/>
                <a:sym typeface="Courier New"/>
              </a:rPr>
              <a:t>texte</a:t>
            </a:r>
            <a:r>
              <a:rPr lang="fr" sz="2000">
                <a:solidFill>
                  <a:srgbClr val="CC7832"/>
                </a:solidFill>
                <a:highlight>
                  <a:srgbClr val="2B2B2B"/>
                </a:highlight>
                <a:latin typeface="Courier New"/>
                <a:ea typeface="Courier New"/>
                <a:cs typeface="Courier New"/>
                <a:sym typeface="Courier New"/>
              </a:rPr>
              <a:t>\"</a:t>
            </a:r>
            <a:r>
              <a:rPr lang="fr" sz="2000">
                <a:solidFill>
                  <a:srgbClr val="6A8759"/>
                </a:solidFill>
                <a:highlight>
                  <a:srgbClr val="2B2B2B"/>
                </a:highlight>
                <a:latin typeface="Courier New"/>
                <a:ea typeface="Courier New"/>
                <a:cs typeface="Courier New"/>
                <a:sym typeface="Courier New"/>
              </a:rPr>
              <a:t>"</a:t>
            </a:r>
            <a:endParaRPr sz="2000">
              <a:solidFill>
                <a:srgbClr val="6A8759"/>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(text)</a:t>
            </a:r>
            <a:endParaRPr sz="2000">
              <a:solidFill>
                <a:srgbClr val="FFFFFF"/>
              </a:solidFill>
            </a:endParaRPr>
          </a:p>
          <a:p>
            <a:pPr indent="0" lvl="0" marL="0">
              <a:spcBef>
                <a:spcPts val="1600"/>
              </a:spcBef>
              <a:spcAft>
                <a:spcPts val="0"/>
              </a:spcAft>
              <a:buNone/>
            </a:pPr>
            <a:r>
              <a:rPr lang="fr">
                <a:solidFill>
                  <a:srgbClr val="FFFFFF"/>
                </a:solidFill>
              </a:rPr>
              <a:t>A ne pas utiliser !!!</a:t>
            </a:r>
            <a:endParaRPr>
              <a:solidFill>
                <a:srgbClr val="FFFFFF"/>
              </a:solidFill>
            </a:endParaRPr>
          </a:p>
          <a:p>
            <a:pPr indent="0" lvl="0" marL="0">
              <a:spcBef>
                <a:spcPts val="1600"/>
              </a:spcBef>
              <a:spcAft>
                <a:spcPts val="0"/>
              </a:spcAft>
              <a:buNone/>
            </a:pPr>
            <a:r>
              <a:rPr lang="fr">
                <a:solidFill>
                  <a:srgbClr val="FFFF00"/>
                </a:solidFill>
              </a:rPr>
              <a:t>print in and or if del for is raise assert elif from lambda return break else global not try class except while continue exec import pass yield def finally</a:t>
            </a:r>
            <a:endParaRPr>
              <a:solidFill>
                <a:srgbClr val="FFFF00"/>
              </a:solidFill>
            </a:endParaRPr>
          </a:p>
          <a:p>
            <a:pPr indent="0" lvl="0" marL="0" rtl="0">
              <a:spcBef>
                <a:spcPts val="1600"/>
              </a:spcBef>
              <a:spcAft>
                <a:spcPts val="1600"/>
              </a:spcAft>
              <a:buNone/>
            </a:pPr>
            <a:r>
              <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Python - Sommaire</a:t>
            </a:r>
            <a:endParaRPr/>
          </a:p>
        </p:txBody>
      </p:sp>
      <p:sp>
        <p:nvSpPr>
          <p:cNvPr id="60" name="Shape 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rgbClr val="FFFFFF"/>
              </a:buClr>
              <a:buSzPts val="2400"/>
              <a:buAutoNum type="arabicPeriod"/>
            </a:pPr>
            <a:r>
              <a:rPr lang="fr" sz="2400">
                <a:solidFill>
                  <a:srgbClr val="FFFFFF"/>
                </a:solidFill>
              </a:rPr>
              <a:t>Présentation</a:t>
            </a:r>
            <a:endParaRPr sz="2400">
              <a:solidFill>
                <a:srgbClr val="FFFFFF"/>
              </a:solidFill>
            </a:endParaRPr>
          </a:p>
          <a:p>
            <a:pPr indent="-381000" lvl="0" marL="457200" rtl="0">
              <a:spcBef>
                <a:spcPts val="0"/>
              </a:spcBef>
              <a:spcAft>
                <a:spcPts val="0"/>
              </a:spcAft>
              <a:buClr>
                <a:srgbClr val="FFFFFF"/>
              </a:buClr>
              <a:buSzPts val="2400"/>
              <a:buAutoNum type="arabicPeriod"/>
            </a:pPr>
            <a:r>
              <a:rPr lang="fr" sz="2400">
                <a:solidFill>
                  <a:srgbClr val="FFFFFF"/>
                </a:solidFill>
              </a:rPr>
              <a:t>Installation et environnement de développement</a:t>
            </a:r>
            <a:endParaRPr sz="2400">
              <a:solidFill>
                <a:srgbClr val="FFFFFF"/>
              </a:solidFill>
            </a:endParaRPr>
          </a:p>
          <a:p>
            <a:pPr indent="-381000" lvl="0" marL="457200" rtl="0">
              <a:spcBef>
                <a:spcPts val="0"/>
              </a:spcBef>
              <a:spcAft>
                <a:spcPts val="0"/>
              </a:spcAft>
              <a:buClr>
                <a:srgbClr val="FFFFFF"/>
              </a:buClr>
              <a:buSzPts val="2400"/>
              <a:buAutoNum type="arabicPeriod"/>
            </a:pPr>
            <a:r>
              <a:rPr lang="fr" sz="2400">
                <a:solidFill>
                  <a:srgbClr val="FFFFFF"/>
                </a:solidFill>
              </a:rPr>
              <a:t>Les bases</a:t>
            </a:r>
            <a:endParaRPr sz="2400">
              <a:solidFill>
                <a:srgbClr val="FFFFFF"/>
              </a:solidFill>
            </a:endParaRPr>
          </a:p>
          <a:p>
            <a:pPr indent="-381000" lvl="0" marL="457200" rtl="0">
              <a:spcBef>
                <a:spcPts val="0"/>
              </a:spcBef>
              <a:spcAft>
                <a:spcPts val="0"/>
              </a:spcAft>
              <a:buClr>
                <a:srgbClr val="FFFFFF"/>
              </a:buClr>
              <a:buSzPts val="2400"/>
              <a:buAutoNum type="arabicPeriod"/>
            </a:pPr>
            <a:r>
              <a:rPr lang="fr" sz="2400">
                <a:solidFill>
                  <a:srgbClr val="FFFFFF"/>
                </a:solidFill>
              </a:rPr>
              <a:t>Machine Learning</a:t>
            </a:r>
            <a:endParaRPr sz="2400">
              <a:solidFill>
                <a:srgbClr val="FFFFFF"/>
              </a:solidFill>
            </a:endParaRPr>
          </a:p>
          <a:p>
            <a:pPr indent="-381000" lvl="0" marL="457200" rtl="0">
              <a:spcBef>
                <a:spcPts val="0"/>
              </a:spcBef>
              <a:spcAft>
                <a:spcPts val="0"/>
              </a:spcAft>
              <a:buClr>
                <a:srgbClr val="FFFFFF"/>
              </a:buClr>
              <a:buSzPts val="2400"/>
              <a:buAutoNum type="arabicPeriod"/>
            </a:pPr>
            <a:r>
              <a:rPr lang="fr" sz="2400">
                <a:solidFill>
                  <a:srgbClr val="FFFFFF"/>
                </a:solidFill>
              </a:rPr>
              <a:t>Sécurité</a:t>
            </a:r>
            <a:endParaRPr sz="2400">
              <a:solidFill>
                <a:srgbClr val="FFFFFF"/>
              </a:solidFill>
            </a:endParaRPr>
          </a:p>
          <a:p>
            <a:pPr indent="-381000" lvl="0" marL="457200" rtl="0">
              <a:spcBef>
                <a:spcPts val="0"/>
              </a:spcBef>
              <a:spcAft>
                <a:spcPts val="0"/>
              </a:spcAft>
              <a:buClr>
                <a:srgbClr val="FFFFFF"/>
              </a:buClr>
              <a:buSzPts val="2400"/>
              <a:buAutoNum type="arabicPeriod"/>
            </a:pPr>
            <a:r>
              <a:rPr lang="fr" sz="2400">
                <a:solidFill>
                  <a:srgbClr val="FFFFFF"/>
                </a:solidFill>
              </a:rPr>
              <a:t>Le web avec python</a:t>
            </a:r>
            <a:endParaRPr sz="2400">
              <a:solidFill>
                <a:srgbClr val="FFFFFF"/>
              </a:solidFill>
            </a:endParaRPr>
          </a:p>
          <a:p>
            <a:pPr indent="-381000" lvl="0" marL="457200">
              <a:spcBef>
                <a:spcPts val="0"/>
              </a:spcBef>
              <a:spcAft>
                <a:spcPts val="0"/>
              </a:spcAft>
              <a:buClr>
                <a:srgbClr val="FFFFFF"/>
              </a:buClr>
              <a:buSzPts val="2400"/>
              <a:buAutoNum type="arabicPeriod"/>
            </a:pPr>
            <a:r>
              <a:rPr lang="fr" sz="2400">
                <a:solidFill>
                  <a:srgbClr val="FFFFFF"/>
                </a:solidFill>
              </a:rPr>
              <a:t>Les outils</a:t>
            </a:r>
            <a:endParaRPr sz="24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listes</a:t>
            </a:r>
            <a:endParaRPr/>
          </a:p>
        </p:txBody>
      </p:sp>
      <p:sp>
        <p:nvSpPr>
          <p:cNvPr id="172" name="Shape 172"/>
          <p:cNvSpPr txBox="1"/>
          <p:nvPr>
            <p:ph idx="1" type="body"/>
          </p:nvPr>
        </p:nvSpPr>
        <p:spPr>
          <a:xfrm>
            <a:off x="311700" y="1220325"/>
            <a:ext cx="4273800" cy="3416400"/>
          </a:xfrm>
          <a:prstGeom prst="rect">
            <a:avLst/>
          </a:prstGeom>
          <a:solidFill>
            <a:srgbClr val="000000"/>
          </a:solidFill>
        </p:spPr>
        <p:txBody>
          <a:bodyPr anchorCtr="0" anchor="t" bIns="91425" lIns="91425" spcFirstLastPara="1" rIns="91425" wrap="square" tIns="91425">
            <a:noAutofit/>
          </a:bodyPr>
          <a:lstStyle/>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maListe = []</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a:t>
            </a:r>
            <a:r>
              <a:rPr lang="fr" sz="2000">
                <a:solidFill>
                  <a:srgbClr val="8888C6"/>
                </a:solidFill>
                <a:highlight>
                  <a:srgbClr val="2B2B2B"/>
                </a:highlight>
                <a:latin typeface="Courier New"/>
                <a:ea typeface="Courier New"/>
                <a:cs typeface="Courier New"/>
                <a:sym typeface="Courier New"/>
              </a:rPr>
              <a:t>type</a:t>
            </a:r>
            <a:r>
              <a:rPr lang="fr" sz="2000">
                <a:solidFill>
                  <a:srgbClr val="A9B7C6"/>
                </a:solidFill>
                <a:highlight>
                  <a:srgbClr val="2B2B2B"/>
                </a:highlight>
                <a:latin typeface="Courier New"/>
                <a:ea typeface="Courier New"/>
                <a:cs typeface="Courier New"/>
                <a:sym typeface="Courier New"/>
              </a:rPr>
              <a:t>(maListe))</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A9B7C6"/>
                </a:solidFill>
                <a:highlight>
                  <a:srgbClr val="2B2B2B"/>
                </a:highlight>
                <a:latin typeface="Courier New"/>
                <a:ea typeface="Courier New"/>
                <a:cs typeface="Courier New"/>
                <a:sym typeface="Courier New"/>
              </a:rPr>
              <a:t>maListe = [</a:t>
            </a:r>
            <a:r>
              <a:rPr lang="fr" sz="2000">
                <a:solidFill>
                  <a:srgbClr val="6897BB"/>
                </a:solidFill>
                <a:highlight>
                  <a:srgbClr val="2B2B2B"/>
                </a:highlight>
                <a:latin typeface="Courier New"/>
                <a:ea typeface="Courier New"/>
                <a:cs typeface="Courier New"/>
                <a:sym typeface="Courier New"/>
              </a:rPr>
              <a:t>1</a:t>
            </a:r>
            <a:r>
              <a:rPr lang="fr" sz="2000">
                <a:solidFill>
                  <a:srgbClr val="CC7832"/>
                </a:solidFill>
                <a:highlight>
                  <a:srgbClr val="2B2B2B"/>
                </a:highlight>
                <a:latin typeface="Courier New"/>
                <a:ea typeface="Courier New"/>
                <a:cs typeface="Courier New"/>
                <a:sym typeface="Courier New"/>
              </a:rPr>
              <a:t>, </a:t>
            </a:r>
            <a:r>
              <a:rPr lang="fr" sz="2000">
                <a:solidFill>
                  <a:srgbClr val="6897BB"/>
                </a:solidFill>
                <a:highlight>
                  <a:srgbClr val="2B2B2B"/>
                </a:highlight>
                <a:latin typeface="Courier New"/>
                <a:ea typeface="Courier New"/>
                <a:cs typeface="Courier New"/>
                <a:sym typeface="Courier New"/>
              </a:rPr>
              <a:t>2</a:t>
            </a:r>
            <a:r>
              <a:rPr lang="fr" sz="2000">
                <a:solidFill>
                  <a:srgbClr val="CC7832"/>
                </a:solidFill>
                <a:highlight>
                  <a:srgbClr val="2B2B2B"/>
                </a:highlight>
                <a:latin typeface="Courier New"/>
                <a:ea typeface="Courier New"/>
                <a:cs typeface="Courier New"/>
                <a:sym typeface="Courier New"/>
              </a:rPr>
              <a:t>, </a:t>
            </a:r>
            <a:r>
              <a:rPr lang="fr" sz="2000">
                <a:solidFill>
                  <a:srgbClr val="6897BB"/>
                </a:solidFill>
                <a:highlight>
                  <a:srgbClr val="2B2B2B"/>
                </a:highlight>
                <a:latin typeface="Courier New"/>
                <a:ea typeface="Courier New"/>
                <a:cs typeface="Courier New"/>
                <a:sym typeface="Courier New"/>
              </a:rPr>
              <a:t>3</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(maListe)</a:t>
            </a:r>
            <a:endParaRPr sz="2000">
              <a:solidFill>
                <a:srgbClr val="A9B7C6"/>
              </a:solidFill>
              <a:highlight>
                <a:srgbClr val="2B2B2B"/>
              </a:highlight>
              <a:latin typeface="Courier New"/>
              <a:ea typeface="Courier New"/>
              <a:cs typeface="Courier New"/>
              <a:sym typeface="Courier New"/>
            </a:endParaRPr>
          </a:p>
          <a:p>
            <a:pPr indent="0" lvl="0" marL="0" rtl="0">
              <a:spcBef>
                <a:spcPts val="1600"/>
              </a:spcBef>
              <a:spcAft>
                <a:spcPts val="0"/>
              </a:spcAft>
              <a:buNone/>
            </a:pPr>
            <a:r>
              <a:t/>
            </a:r>
            <a:endParaRPr>
              <a:solidFill>
                <a:srgbClr val="FFFFFF"/>
              </a:solidFill>
            </a:endParaRPr>
          </a:p>
          <a:p>
            <a:pPr indent="0" lvl="0" marL="0" rtl="0">
              <a:spcBef>
                <a:spcPts val="1600"/>
              </a:spcBef>
              <a:spcAft>
                <a:spcPts val="0"/>
              </a:spcAft>
              <a:buNone/>
            </a:pPr>
            <a:r>
              <a:t/>
            </a:r>
            <a:endParaRPr>
              <a:solidFill>
                <a:srgbClr val="FF0000"/>
              </a:solidFill>
            </a:endParaRPr>
          </a:p>
          <a:p>
            <a:pPr indent="0" lvl="0" marL="0" rtl="0">
              <a:spcBef>
                <a:spcPts val="1600"/>
              </a:spcBef>
              <a:spcAft>
                <a:spcPts val="1600"/>
              </a:spcAft>
              <a:buNone/>
            </a:pPr>
            <a:r>
              <a:t/>
            </a:r>
            <a:endParaRPr>
              <a:solidFill>
                <a:srgbClr val="FFFFFF"/>
              </a:solidFill>
            </a:endParaRPr>
          </a:p>
        </p:txBody>
      </p:sp>
      <p:sp>
        <p:nvSpPr>
          <p:cNvPr id="173" name="Shape 173"/>
          <p:cNvSpPr txBox="1"/>
          <p:nvPr>
            <p:ph idx="1" type="body"/>
          </p:nvPr>
        </p:nvSpPr>
        <p:spPr>
          <a:xfrm>
            <a:off x="4808375" y="1220325"/>
            <a:ext cx="4273800" cy="3416400"/>
          </a:xfrm>
          <a:prstGeom prst="rect">
            <a:avLst/>
          </a:prstGeom>
          <a:solidFill>
            <a:srgbClr val="000000"/>
          </a:solidFill>
        </p:spPr>
        <p:txBody>
          <a:bodyPr anchorCtr="0" anchor="t" bIns="91425" lIns="91425" spcFirstLastPara="1" rIns="91425" wrap="square" tIns="91425">
            <a:noAutofit/>
          </a:bodyPr>
          <a:lstStyle/>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maListe = []</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A9B7C6"/>
                </a:solidFill>
                <a:highlight>
                  <a:srgbClr val="2B2B2B"/>
                </a:highlight>
                <a:latin typeface="Courier New"/>
                <a:ea typeface="Courier New"/>
                <a:cs typeface="Courier New"/>
                <a:sym typeface="Courier New"/>
              </a:rPr>
              <a:t>maListe.append(</a:t>
            </a:r>
            <a:r>
              <a:rPr lang="fr" sz="2000">
                <a:solidFill>
                  <a:srgbClr val="6897BB"/>
                </a:solidFill>
                <a:highlight>
                  <a:srgbClr val="2B2B2B"/>
                </a:highlight>
                <a:latin typeface="Courier New"/>
                <a:ea typeface="Courier New"/>
                <a:cs typeface="Courier New"/>
                <a:sym typeface="Courier New"/>
              </a:rPr>
              <a:t>1</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(maListe)</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A9B7C6"/>
                </a:solidFill>
                <a:highlight>
                  <a:srgbClr val="2B2B2B"/>
                </a:highlight>
                <a:latin typeface="Courier New"/>
                <a:ea typeface="Courier New"/>
                <a:cs typeface="Courier New"/>
                <a:sym typeface="Courier New"/>
              </a:rPr>
              <a:t>maListe.append(</a:t>
            </a:r>
            <a:r>
              <a:rPr lang="fr" sz="2000">
                <a:solidFill>
                  <a:srgbClr val="6A8759"/>
                </a:solidFill>
                <a:highlight>
                  <a:srgbClr val="2B2B2B"/>
                </a:highlight>
                <a:latin typeface="Courier New"/>
                <a:ea typeface="Courier New"/>
                <a:cs typeface="Courier New"/>
                <a:sym typeface="Courier New"/>
              </a:rPr>
              <a:t>"salut"</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(maListe)</a:t>
            </a:r>
            <a:endParaRPr sz="2000">
              <a:solidFill>
                <a:srgbClr val="A9B7C6"/>
              </a:solidFill>
              <a:highlight>
                <a:srgbClr val="2B2B2B"/>
              </a:highlight>
              <a:latin typeface="Courier New"/>
              <a:ea typeface="Courier New"/>
              <a:cs typeface="Courier New"/>
              <a:sym typeface="Courier New"/>
            </a:endParaRPr>
          </a:p>
          <a:p>
            <a:pPr indent="0" lvl="0" marL="0" rtl="0">
              <a:spcBef>
                <a:spcPts val="1600"/>
              </a:spcBef>
              <a:spcAft>
                <a:spcPts val="1600"/>
              </a:spcAft>
              <a:buNone/>
            </a:pPr>
            <a:r>
              <a:t/>
            </a:r>
            <a:endParaRPr>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listes</a:t>
            </a:r>
            <a:endParaRPr/>
          </a:p>
        </p:txBody>
      </p:sp>
      <p:sp>
        <p:nvSpPr>
          <p:cNvPr id="179" name="Shape 179"/>
          <p:cNvSpPr txBox="1"/>
          <p:nvPr>
            <p:ph idx="1" type="body"/>
          </p:nvPr>
        </p:nvSpPr>
        <p:spPr>
          <a:xfrm>
            <a:off x="311700" y="1152475"/>
            <a:ext cx="8520600" cy="3416400"/>
          </a:xfrm>
          <a:prstGeom prst="rect">
            <a:avLst/>
          </a:prstGeom>
          <a:solidFill>
            <a:srgbClr val="000000"/>
          </a:solidFill>
        </p:spPr>
        <p:txBody>
          <a:bodyPr anchorCtr="0" anchor="t" bIns="91425" lIns="91425" spcFirstLastPara="1" rIns="91425" wrap="square" tIns="91425">
            <a:noAutofit/>
          </a:bodyPr>
          <a:lstStyle/>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maListe = [</a:t>
            </a:r>
            <a:r>
              <a:rPr lang="fr" sz="2000">
                <a:solidFill>
                  <a:srgbClr val="6A8759"/>
                </a:solidFill>
                <a:highlight>
                  <a:srgbClr val="2B2B2B"/>
                </a:highlight>
                <a:latin typeface="Courier New"/>
                <a:ea typeface="Courier New"/>
                <a:cs typeface="Courier New"/>
                <a:sym typeface="Courier New"/>
              </a:rPr>
              <a:t>"1er"</a:t>
            </a:r>
            <a:r>
              <a:rPr lang="fr" sz="2000">
                <a:solidFill>
                  <a:srgbClr val="CC7832"/>
                </a:solidFill>
                <a:highlight>
                  <a:srgbClr val="2B2B2B"/>
                </a:highlight>
                <a:latin typeface="Courier New"/>
                <a:ea typeface="Courier New"/>
                <a:cs typeface="Courier New"/>
                <a:sym typeface="Courier New"/>
              </a:rPr>
              <a:t>, </a:t>
            </a:r>
            <a:r>
              <a:rPr lang="fr" sz="2000">
                <a:solidFill>
                  <a:srgbClr val="6A8759"/>
                </a:solidFill>
                <a:highlight>
                  <a:srgbClr val="2B2B2B"/>
                </a:highlight>
                <a:latin typeface="Courier New"/>
                <a:ea typeface="Courier New"/>
                <a:cs typeface="Courier New"/>
                <a:sym typeface="Courier New"/>
              </a:rPr>
              <a:t>"deuxieme"</a:t>
            </a:r>
            <a:r>
              <a:rPr lang="fr" sz="2000">
                <a:solidFill>
                  <a:srgbClr val="CC7832"/>
                </a:solidFill>
                <a:highlight>
                  <a:srgbClr val="2B2B2B"/>
                </a:highlight>
                <a:latin typeface="Courier New"/>
                <a:ea typeface="Courier New"/>
                <a:cs typeface="Courier New"/>
                <a:sym typeface="Courier New"/>
              </a:rPr>
              <a:t>, </a:t>
            </a:r>
            <a:r>
              <a:rPr lang="fr" sz="2000">
                <a:solidFill>
                  <a:srgbClr val="6A8759"/>
                </a:solidFill>
                <a:highlight>
                  <a:srgbClr val="2B2B2B"/>
                </a:highlight>
                <a:latin typeface="Courier New"/>
                <a:ea typeface="Courier New"/>
                <a:cs typeface="Courier New"/>
                <a:sym typeface="Courier New"/>
              </a:rPr>
              <a:t>"troisieme"</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(maListe[</a:t>
            </a:r>
            <a:r>
              <a:rPr lang="fr" sz="2000">
                <a:solidFill>
                  <a:srgbClr val="6897BB"/>
                </a:solidFill>
                <a:highlight>
                  <a:srgbClr val="2B2B2B"/>
                </a:highlight>
                <a:latin typeface="Courier New"/>
                <a:ea typeface="Courier New"/>
                <a:cs typeface="Courier New"/>
                <a:sym typeface="Courier New"/>
              </a:rPr>
              <a:t>1</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(maListe[</a:t>
            </a:r>
            <a:r>
              <a:rPr lang="fr" sz="2000">
                <a:solidFill>
                  <a:srgbClr val="6897BB"/>
                </a:solidFill>
                <a:highlight>
                  <a:srgbClr val="2B2B2B"/>
                </a:highlight>
                <a:latin typeface="Courier New"/>
                <a:ea typeface="Courier New"/>
                <a:cs typeface="Courier New"/>
                <a:sym typeface="Courier New"/>
              </a:rPr>
              <a:t>2</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A9B7C6"/>
                </a:solidFill>
                <a:highlight>
                  <a:srgbClr val="2B2B2B"/>
                </a:highlight>
                <a:latin typeface="Courier New"/>
                <a:ea typeface="Courier New"/>
                <a:cs typeface="Courier New"/>
                <a:sym typeface="Courier New"/>
              </a:rPr>
              <a:t>maListe[</a:t>
            </a:r>
            <a:r>
              <a:rPr lang="fr" sz="2000">
                <a:solidFill>
                  <a:srgbClr val="6897BB"/>
                </a:solidFill>
                <a:highlight>
                  <a:srgbClr val="2B2B2B"/>
                </a:highlight>
                <a:latin typeface="Courier New"/>
                <a:ea typeface="Courier New"/>
                <a:cs typeface="Courier New"/>
                <a:sym typeface="Courier New"/>
              </a:rPr>
              <a:t>1</a:t>
            </a:r>
            <a:r>
              <a:rPr lang="fr" sz="2000">
                <a:solidFill>
                  <a:srgbClr val="A9B7C6"/>
                </a:solidFill>
                <a:highlight>
                  <a:srgbClr val="2B2B2B"/>
                </a:highlight>
                <a:latin typeface="Courier New"/>
                <a:ea typeface="Courier New"/>
                <a:cs typeface="Courier New"/>
                <a:sym typeface="Courier New"/>
              </a:rPr>
              <a:t>] = </a:t>
            </a:r>
            <a:r>
              <a:rPr lang="fr" sz="2000">
                <a:solidFill>
                  <a:srgbClr val="6A8759"/>
                </a:solidFill>
                <a:highlight>
                  <a:srgbClr val="2B2B2B"/>
                </a:highlight>
                <a:latin typeface="Courier New"/>
                <a:ea typeface="Courier New"/>
                <a:cs typeface="Courier New"/>
                <a:sym typeface="Courier New"/>
              </a:rPr>
              <a:t>"changement"</a:t>
            </a:r>
            <a:endParaRPr sz="2000">
              <a:solidFill>
                <a:srgbClr val="6A8759"/>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(maListe)</a:t>
            </a:r>
            <a:endParaRPr sz="2000">
              <a:solidFill>
                <a:srgbClr val="A9B7C6"/>
              </a:solidFill>
              <a:highlight>
                <a:srgbClr val="2B2B2B"/>
              </a:highlight>
              <a:latin typeface="Courier New"/>
              <a:ea typeface="Courier New"/>
              <a:cs typeface="Courier New"/>
              <a:sym typeface="Courier New"/>
            </a:endParaRPr>
          </a:p>
          <a:p>
            <a:pPr indent="0" lvl="0" marL="0" rtl="0">
              <a:spcBef>
                <a:spcPts val="1600"/>
              </a:spcBef>
              <a:spcAft>
                <a:spcPts val="1600"/>
              </a:spcAft>
              <a:buNone/>
            </a:pPr>
            <a:r>
              <a:t/>
            </a:r>
            <a:endParaRPr>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listes</a:t>
            </a:r>
            <a:endParaRPr/>
          </a:p>
        </p:txBody>
      </p:sp>
      <p:sp>
        <p:nvSpPr>
          <p:cNvPr id="185" name="Shape 185"/>
          <p:cNvSpPr txBox="1"/>
          <p:nvPr>
            <p:ph idx="1" type="body"/>
          </p:nvPr>
        </p:nvSpPr>
        <p:spPr>
          <a:xfrm>
            <a:off x="311700" y="1152475"/>
            <a:ext cx="8520600" cy="3416400"/>
          </a:xfrm>
          <a:prstGeom prst="rect">
            <a:avLst/>
          </a:prstGeom>
          <a:solidFill>
            <a:srgbClr val="000000"/>
          </a:solidFill>
        </p:spPr>
        <p:txBody>
          <a:bodyPr anchorCtr="0" anchor="t" bIns="91425" lIns="91425" spcFirstLastPara="1" rIns="91425" wrap="square" tIns="91425">
            <a:noAutofit/>
          </a:bodyPr>
          <a:lstStyle/>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maListe = [</a:t>
            </a:r>
            <a:r>
              <a:rPr lang="fr" sz="2000">
                <a:solidFill>
                  <a:srgbClr val="6A8759"/>
                </a:solidFill>
                <a:highlight>
                  <a:srgbClr val="2B2B2B"/>
                </a:highlight>
                <a:latin typeface="Courier New"/>
                <a:ea typeface="Courier New"/>
                <a:cs typeface="Courier New"/>
                <a:sym typeface="Courier New"/>
              </a:rPr>
              <a:t>"1er"</a:t>
            </a:r>
            <a:r>
              <a:rPr lang="fr" sz="2000">
                <a:solidFill>
                  <a:srgbClr val="CC7832"/>
                </a:solidFill>
                <a:highlight>
                  <a:srgbClr val="2B2B2B"/>
                </a:highlight>
                <a:latin typeface="Courier New"/>
                <a:ea typeface="Courier New"/>
                <a:cs typeface="Courier New"/>
                <a:sym typeface="Courier New"/>
              </a:rPr>
              <a:t>, </a:t>
            </a:r>
            <a:r>
              <a:rPr lang="fr" sz="2000">
                <a:solidFill>
                  <a:srgbClr val="6A8759"/>
                </a:solidFill>
                <a:highlight>
                  <a:srgbClr val="2B2B2B"/>
                </a:highlight>
                <a:latin typeface="Courier New"/>
                <a:ea typeface="Courier New"/>
                <a:cs typeface="Courier New"/>
                <a:sym typeface="Courier New"/>
              </a:rPr>
              <a:t>"deuxieme"</a:t>
            </a:r>
            <a:r>
              <a:rPr lang="fr" sz="2000">
                <a:solidFill>
                  <a:srgbClr val="CC7832"/>
                </a:solidFill>
                <a:highlight>
                  <a:srgbClr val="2B2B2B"/>
                </a:highlight>
                <a:latin typeface="Courier New"/>
                <a:ea typeface="Courier New"/>
                <a:cs typeface="Courier New"/>
                <a:sym typeface="Courier New"/>
              </a:rPr>
              <a:t>, </a:t>
            </a:r>
            <a:r>
              <a:rPr lang="fr" sz="2000">
                <a:solidFill>
                  <a:srgbClr val="6A8759"/>
                </a:solidFill>
                <a:highlight>
                  <a:srgbClr val="2B2B2B"/>
                </a:highlight>
                <a:latin typeface="Courier New"/>
                <a:ea typeface="Courier New"/>
                <a:cs typeface="Courier New"/>
                <a:sym typeface="Courier New"/>
              </a:rPr>
              <a:t>"troisieme"</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808080"/>
                </a:solidFill>
                <a:highlight>
                  <a:srgbClr val="2B2B2B"/>
                </a:highlight>
                <a:latin typeface="Courier New"/>
                <a:ea typeface="Courier New"/>
                <a:cs typeface="Courier New"/>
                <a:sym typeface="Courier New"/>
              </a:rPr>
              <a:t>#Supprimé avec l’index</a:t>
            </a:r>
            <a:endParaRPr sz="2000">
              <a:solidFill>
                <a:srgbClr val="808080"/>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CC7832"/>
                </a:solidFill>
                <a:highlight>
                  <a:srgbClr val="2B2B2B"/>
                </a:highlight>
                <a:latin typeface="Courier New"/>
                <a:ea typeface="Courier New"/>
                <a:cs typeface="Courier New"/>
                <a:sym typeface="Courier New"/>
              </a:rPr>
              <a:t>del </a:t>
            </a:r>
            <a:r>
              <a:rPr lang="fr" sz="2000">
                <a:solidFill>
                  <a:srgbClr val="A9B7C6"/>
                </a:solidFill>
                <a:highlight>
                  <a:srgbClr val="2B2B2B"/>
                </a:highlight>
                <a:latin typeface="Courier New"/>
                <a:ea typeface="Courier New"/>
                <a:cs typeface="Courier New"/>
                <a:sym typeface="Courier New"/>
              </a:rPr>
              <a:t>maListe[</a:t>
            </a:r>
            <a:r>
              <a:rPr lang="fr" sz="2000">
                <a:solidFill>
                  <a:srgbClr val="6897BB"/>
                </a:solidFill>
                <a:highlight>
                  <a:srgbClr val="2B2B2B"/>
                </a:highlight>
                <a:latin typeface="Courier New"/>
                <a:ea typeface="Courier New"/>
                <a:cs typeface="Courier New"/>
                <a:sym typeface="Courier New"/>
              </a:rPr>
              <a:t>1</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(maListe)</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808080"/>
                </a:solidFill>
                <a:highlight>
                  <a:srgbClr val="2B2B2B"/>
                </a:highlight>
                <a:latin typeface="Courier New"/>
                <a:ea typeface="Courier New"/>
                <a:cs typeface="Courier New"/>
                <a:sym typeface="Courier New"/>
              </a:rPr>
              <a:t>#Supprimé avec la valeur</a:t>
            </a:r>
            <a:endParaRPr sz="2000">
              <a:solidFill>
                <a:srgbClr val="808080"/>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A9B7C6"/>
                </a:solidFill>
                <a:highlight>
                  <a:srgbClr val="2B2B2B"/>
                </a:highlight>
                <a:latin typeface="Courier New"/>
                <a:ea typeface="Courier New"/>
                <a:cs typeface="Courier New"/>
                <a:sym typeface="Courier New"/>
              </a:rPr>
              <a:t>maListe.remove(</a:t>
            </a:r>
            <a:r>
              <a:rPr lang="fr" sz="2000">
                <a:solidFill>
                  <a:srgbClr val="6A8759"/>
                </a:solidFill>
                <a:highlight>
                  <a:srgbClr val="2B2B2B"/>
                </a:highlight>
                <a:latin typeface="Courier New"/>
                <a:ea typeface="Courier New"/>
                <a:cs typeface="Courier New"/>
                <a:sym typeface="Courier New"/>
              </a:rPr>
              <a:t>"troisieme"</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rtl="0">
              <a:spcBef>
                <a:spcPts val="1600"/>
              </a:spcBef>
              <a:spcAft>
                <a:spcPts val="1600"/>
              </a:spcAft>
              <a:buNone/>
            </a:pPr>
            <a:r>
              <a:t/>
            </a:r>
            <a:endParaRPr>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listes</a:t>
            </a:r>
            <a:endParaRPr/>
          </a:p>
        </p:txBody>
      </p:sp>
      <p:sp>
        <p:nvSpPr>
          <p:cNvPr id="191" name="Shape 191"/>
          <p:cNvSpPr txBox="1"/>
          <p:nvPr>
            <p:ph idx="1" type="body"/>
          </p:nvPr>
        </p:nvSpPr>
        <p:spPr>
          <a:xfrm>
            <a:off x="311700" y="1152475"/>
            <a:ext cx="8520600" cy="3416400"/>
          </a:xfrm>
          <a:prstGeom prst="rect">
            <a:avLst/>
          </a:prstGeom>
          <a:solidFill>
            <a:srgbClr val="000000"/>
          </a:solidFill>
        </p:spPr>
        <p:txBody>
          <a:bodyPr anchorCtr="0" anchor="t" bIns="91425" lIns="91425" spcFirstLastPara="1" rIns="91425" wrap="square" tIns="91425">
            <a:noAutofit/>
          </a:bodyPr>
          <a:lstStyle/>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maListe = [</a:t>
            </a:r>
            <a:r>
              <a:rPr lang="fr" sz="2000">
                <a:solidFill>
                  <a:srgbClr val="6A8759"/>
                </a:solidFill>
                <a:highlight>
                  <a:srgbClr val="2B2B2B"/>
                </a:highlight>
                <a:latin typeface="Courier New"/>
                <a:ea typeface="Courier New"/>
                <a:cs typeface="Courier New"/>
                <a:sym typeface="Courier New"/>
              </a:rPr>
              <a:t>"1er"</a:t>
            </a:r>
            <a:r>
              <a:rPr lang="fr" sz="2000">
                <a:solidFill>
                  <a:srgbClr val="CC7832"/>
                </a:solidFill>
                <a:highlight>
                  <a:srgbClr val="2B2B2B"/>
                </a:highlight>
                <a:latin typeface="Courier New"/>
                <a:ea typeface="Courier New"/>
                <a:cs typeface="Courier New"/>
                <a:sym typeface="Courier New"/>
              </a:rPr>
              <a:t>, </a:t>
            </a:r>
            <a:r>
              <a:rPr lang="fr" sz="2000">
                <a:solidFill>
                  <a:srgbClr val="6A8759"/>
                </a:solidFill>
                <a:highlight>
                  <a:srgbClr val="2B2B2B"/>
                </a:highlight>
                <a:latin typeface="Courier New"/>
                <a:ea typeface="Courier New"/>
                <a:cs typeface="Courier New"/>
                <a:sym typeface="Courier New"/>
              </a:rPr>
              <a:t>"deuxieme"</a:t>
            </a:r>
            <a:r>
              <a:rPr lang="fr" sz="2000">
                <a:solidFill>
                  <a:srgbClr val="CC7832"/>
                </a:solidFill>
                <a:highlight>
                  <a:srgbClr val="2B2B2B"/>
                </a:highlight>
                <a:latin typeface="Courier New"/>
                <a:ea typeface="Courier New"/>
                <a:cs typeface="Courier New"/>
                <a:sym typeface="Courier New"/>
              </a:rPr>
              <a:t>, </a:t>
            </a:r>
            <a:r>
              <a:rPr lang="fr" sz="2000">
                <a:solidFill>
                  <a:srgbClr val="6A8759"/>
                </a:solidFill>
                <a:highlight>
                  <a:srgbClr val="2B2B2B"/>
                </a:highlight>
                <a:latin typeface="Courier New"/>
                <a:ea typeface="Courier New"/>
                <a:cs typeface="Courier New"/>
                <a:sym typeface="Courier New"/>
              </a:rPr>
              <a:t>"troisieme"</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808080"/>
                </a:solidFill>
                <a:highlight>
                  <a:srgbClr val="2B2B2B"/>
                </a:highlight>
                <a:latin typeface="Courier New"/>
                <a:ea typeface="Courier New"/>
                <a:cs typeface="Courier New"/>
                <a:sym typeface="Courier New"/>
              </a:rPr>
              <a:t>#Inverser les valeurs d’une liste</a:t>
            </a:r>
            <a:endParaRPr sz="2000">
              <a:solidFill>
                <a:srgbClr val="808080"/>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A9B7C6"/>
                </a:solidFill>
                <a:highlight>
                  <a:srgbClr val="2B2B2B"/>
                </a:highlight>
                <a:latin typeface="Courier New"/>
                <a:ea typeface="Courier New"/>
                <a:cs typeface="Courier New"/>
                <a:sym typeface="Courier New"/>
              </a:rPr>
              <a:t>maListe.reverse()</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(maListe)</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808080"/>
                </a:solidFill>
                <a:highlight>
                  <a:srgbClr val="2B2B2B"/>
                </a:highlight>
                <a:latin typeface="Courier New"/>
                <a:ea typeface="Courier New"/>
                <a:cs typeface="Courier New"/>
                <a:sym typeface="Courier New"/>
              </a:rPr>
              <a:t>#Compter le nombre d’item d’une liste</a:t>
            </a:r>
            <a:endParaRPr sz="2000">
              <a:solidFill>
                <a:srgbClr val="808080"/>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a:t>
            </a:r>
            <a:r>
              <a:rPr lang="fr" sz="2000">
                <a:solidFill>
                  <a:srgbClr val="8888C6"/>
                </a:solidFill>
                <a:highlight>
                  <a:srgbClr val="2B2B2B"/>
                </a:highlight>
                <a:latin typeface="Courier New"/>
                <a:ea typeface="Courier New"/>
                <a:cs typeface="Courier New"/>
                <a:sym typeface="Courier New"/>
              </a:rPr>
              <a:t>len</a:t>
            </a:r>
            <a:r>
              <a:rPr lang="fr" sz="2000">
                <a:solidFill>
                  <a:srgbClr val="A9B7C6"/>
                </a:solidFill>
                <a:highlight>
                  <a:srgbClr val="2B2B2B"/>
                </a:highlight>
                <a:latin typeface="Courier New"/>
                <a:ea typeface="Courier New"/>
                <a:cs typeface="Courier New"/>
                <a:sym typeface="Courier New"/>
              </a:rPr>
              <a:t>(maListe))</a:t>
            </a:r>
            <a:endParaRPr sz="2000">
              <a:solidFill>
                <a:srgbClr val="A9B7C6"/>
              </a:solidFill>
              <a:highlight>
                <a:srgbClr val="2B2B2B"/>
              </a:highlight>
              <a:latin typeface="Courier New"/>
              <a:ea typeface="Courier New"/>
              <a:cs typeface="Courier New"/>
              <a:sym typeface="Courier New"/>
            </a:endParaRPr>
          </a:p>
          <a:p>
            <a:pPr indent="0" lvl="0" marL="0" rtl="0">
              <a:spcBef>
                <a:spcPts val="1600"/>
              </a:spcBef>
              <a:spcAft>
                <a:spcPts val="1600"/>
              </a:spcAft>
              <a:buNone/>
            </a:pPr>
            <a:r>
              <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listes</a:t>
            </a:r>
            <a:endParaRPr/>
          </a:p>
        </p:txBody>
      </p:sp>
      <p:sp>
        <p:nvSpPr>
          <p:cNvPr id="197" name="Shape 197"/>
          <p:cNvSpPr txBox="1"/>
          <p:nvPr>
            <p:ph idx="1" type="body"/>
          </p:nvPr>
        </p:nvSpPr>
        <p:spPr>
          <a:xfrm>
            <a:off x="311700" y="1152475"/>
            <a:ext cx="8520600" cy="3416400"/>
          </a:xfrm>
          <a:prstGeom prst="rect">
            <a:avLst/>
          </a:prstGeom>
          <a:solidFill>
            <a:srgbClr val="000000"/>
          </a:solidFill>
        </p:spPr>
        <p:txBody>
          <a:bodyPr anchorCtr="0" anchor="t" bIns="91425" lIns="91425" spcFirstLastPara="1" rIns="91425" wrap="square" tIns="91425">
            <a:noAutofit/>
          </a:bodyPr>
          <a:lstStyle/>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maListe = [</a:t>
            </a:r>
            <a:r>
              <a:rPr lang="fr" sz="2000">
                <a:solidFill>
                  <a:srgbClr val="6A8759"/>
                </a:solidFill>
                <a:highlight>
                  <a:srgbClr val="2B2B2B"/>
                </a:highlight>
                <a:latin typeface="Courier New"/>
                <a:ea typeface="Courier New"/>
                <a:cs typeface="Courier New"/>
                <a:sym typeface="Courier New"/>
              </a:rPr>
              <a:t>"1er"</a:t>
            </a:r>
            <a:r>
              <a:rPr lang="fr" sz="2000">
                <a:solidFill>
                  <a:srgbClr val="CC7832"/>
                </a:solidFill>
                <a:highlight>
                  <a:srgbClr val="2B2B2B"/>
                </a:highlight>
                <a:latin typeface="Courier New"/>
                <a:ea typeface="Courier New"/>
                <a:cs typeface="Courier New"/>
                <a:sym typeface="Courier New"/>
              </a:rPr>
              <a:t>, </a:t>
            </a:r>
            <a:r>
              <a:rPr lang="fr" sz="2000">
                <a:solidFill>
                  <a:srgbClr val="6A8759"/>
                </a:solidFill>
                <a:highlight>
                  <a:srgbClr val="2B2B2B"/>
                </a:highlight>
                <a:latin typeface="Courier New"/>
                <a:ea typeface="Courier New"/>
                <a:cs typeface="Courier New"/>
                <a:sym typeface="Courier New"/>
              </a:rPr>
              <a:t>"deuxieme"</a:t>
            </a:r>
            <a:r>
              <a:rPr lang="fr" sz="2000">
                <a:solidFill>
                  <a:srgbClr val="CC7832"/>
                </a:solidFill>
                <a:highlight>
                  <a:srgbClr val="2B2B2B"/>
                </a:highlight>
                <a:latin typeface="Courier New"/>
                <a:ea typeface="Courier New"/>
                <a:cs typeface="Courier New"/>
                <a:sym typeface="Courier New"/>
              </a:rPr>
              <a:t>, </a:t>
            </a:r>
            <a:r>
              <a:rPr lang="fr" sz="2000">
                <a:solidFill>
                  <a:srgbClr val="6A8759"/>
                </a:solidFill>
                <a:highlight>
                  <a:srgbClr val="2B2B2B"/>
                </a:highlight>
                <a:latin typeface="Courier New"/>
                <a:ea typeface="Courier New"/>
                <a:cs typeface="Courier New"/>
                <a:sym typeface="Courier New"/>
              </a:rPr>
              <a:t>"troisieme"</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808080"/>
                </a:solidFill>
                <a:highlight>
                  <a:srgbClr val="2B2B2B"/>
                </a:highlight>
                <a:latin typeface="Courier New"/>
                <a:ea typeface="Courier New"/>
                <a:cs typeface="Courier New"/>
                <a:sym typeface="Courier New"/>
              </a:rPr>
              <a:t>#Compter le nombre d’occurences d’une valeur</a:t>
            </a:r>
            <a:endParaRPr sz="2000">
              <a:solidFill>
                <a:srgbClr val="808080"/>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(maListe.count(</a:t>
            </a:r>
            <a:r>
              <a:rPr lang="fr" sz="2000">
                <a:solidFill>
                  <a:srgbClr val="6A8759"/>
                </a:solidFill>
                <a:highlight>
                  <a:srgbClr val="2B2B2B"/>
                </a:highlight>
                <a:latin typeface="Courier New"/>
                <a:ea typeface="Courier New"/>
                <a:cs typeface="Courier New"/>
                <a:sym typeface="Courier New"/>
              </a:rPr>
              <a:t>"1er"</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808080"/>
                </a:solidFill>
                <a:highlight>
                  <a:srgbClr val="2B2B2B"/>
                </a:highlight>
                <a:latin typeface="Courier New"/>
                <a:ea typeface="Courier New"/>
                <a:cs typeface="Courier New"/>
                <a:sym typeface="Courier New"/>
              </a:rPr>
              <a:t>#Trouver l’index d’une valeur</a:t>
            </a:r>
            <a:endParaRPr sz="2000">
              <a:solidFill>
                <a:srgbClr val="808080"/>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(maListe.index(</a:t>
            </a:r>
            <a:r>
              <a:rPr lang="fr" sz="2000">
                <a:solidFill>
                  <a:srgbClr val="6A8759"/>
                </a:solidFill>
                <a:highlight>
                  <a:srgbClr val="2B2B2B"/>
                </a:highlight>
                <a:latin typeface="Courier New"/>
                <a:ea typeface="Courier New"/>
                <a:cs typeface="Courier New"/>
                <a:sym typeface="Courier New"/>
              </a:rPr>
              <a:t>"1er"</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rtl="0">
              <a:spcBef>
                <a:spcPts val="1600"/>
              </a:spcBef>
              <a:spcAft>
                <a:spcPts val="1600"/>
              </a:spcAft>
              <a:buNone/>
            </a:pPr>
            <a:r>
              <a:t/>
            </a:r>
            <a:endParaRPr>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listes</a:t>
            </a:r>
            <a:endParaRPr/>
          </a:p>
        </p:txBody>
      </p:sp>
      <p:sp>
        <p:nvSpPr>
          <p:cNvPr id="203" name="Shape 203"/>
          <p:cNvSpPr txBox="1"/>
          <p:nvPr>
            <p:ph idx="1" type="body"/>
          </p:nvPr>
        </p:nvSpPr>
        <p:spPr>
          <a:xfrm>
            <a:off x="311700" y="1152475"/>
            <a:ext cx="8520600" cy="34164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fr">
                <a:solidFill>
                  <a:srgbClr val="A9B7C6"/>
                </a:solidFill>
                <a:highlight>
                  <a:srgbClr val="2B2B2B"/>
                </a:highlight>
                <a:latin typeface="Courier New"/>
                <a:ea typeface="Courier New"/>
                <a:cs typeface="Courier New"/>
                <a:sym typeface="Courier New"/>
              </a:rPr>
              <a:t>maListe = [</a:t>
            </a:r>
            <a:r>
              <a:rPr lang="fr">
                <a:solidFill>
                  <a:srgbClr val="6A8759"/>
                </a:solidFill>
                <a:highlight>
                  <a:srgbClr val="2B2B2B"/>
                </a:highlight>
                <a:latin typeface="Courier New"/>
                <a:ea typeface="Courier New"/>
                <a:cs typeface="Courier New"/>
                <a:sym typeface="Courier New"/>
              </a:rPr>
              <a:t>"1er"</a:t>
            </a:r>
            <a:r>
              <a:rPr lang="fr">
                <a:solidFill>
                  <a:srgbClr val="CC7832"/>
                </a:solidFill>
                <a:highlight>
                  <a:srgbClr val="2B2B2B"/>
                </a:highlight>
                <a:latin typeface="Courier New"/>
                <a:ea typeface="Courier New"/>
                <a:cs typeface="Courier New"/>
                <a:sym typeface="Courier New"/>
              </a:rPr>
              <a:t>, </a:t>
            </a:r>
            <a:r>
              <a:rPr lang="fr">
                <a:solidFill>
                  <a:srgbClr val="6A8759"/>
                </a:solidFill>
                <a:highlight>
                  <a:srgbClr val="2B2B2B"/>
                </a:highlight>
                <a:latin typeface="Courier New"/>
                <a:ea typeface="Courier New"/>
                <a:cs typeface="Courier New"/>
                <a:sym typeface="Courier New"/>
              </a:rPr>
              <a:t>"deuxieme"</a:t>
            </a:r>
            <a:r>
              <a:rPr lang="fr">
                <a:solidFill>
                  <a:srgbClr val="CC7832"/>
                </a:solidFill>
                <a:highlight>
                  <a:srgbClr val="2B2B2B"/>
                </a:highlight>
                <a:latin typeface="Courier New"/>
                <a:ea typeface="Courier New"/>
                <a:cs typeface="Courier New"/>
                <a:sym typeface="Courier New"/>
              </a:rPr>
              <a:t>, </a:t>
            </a:r>
            <a:r>
              <a:rPr lang="fr">
                <a:solidFill>
                  <a:srgbClr val="6A8759"/>
                </a:solidFill>
                <a:highlight>
                  <a:srgbClr val="2B2B2B"/>
                </a:highlight>
                <a:latin typeface="Courier New"/>
                <a:ea typeface="Courier New"/>
                <a:cs typeface="Courier New"/>
                <a:sym typeface="Courier New"/>
              </a:rPr>
              <a:t>"troisieme"</a:t>
            </a:r>
            <a:r>
              <a:rPr lang="fr">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a:solidFill>
                  <a:srgbClr val="8888C6"/>
                </a:solidFill>
                <a:highlight>
                  <a:srgbClr val="2B2B2B"/>
                </a:highlight>
                <a:latin typeface="Courier New"/>
                <a:ea typeface="Courier New"/>
                <a:cs typeface="Courier New"/>
                <a:sym typeface="Courier New"/>
              </a:rPr>
              <a:t>print</a:t>
            </a:r>
            <a:r>
              <a:rPr lang="fr">
                <a:solidFill>
                  <a:srgbClr val="A9B7C6"/>
                </a:solidFill>
                <a:highlight>
                  <a:srgbClr val="2B2B2B"/>
                </a:highlight>
                <a:latin typeface="Courier New"/>
                <a:ea typeface="Courier New"/>
                <a:cs typeface="Courier New"/>
                <a:sym typeface="Courier New"/>
              </a:rPr>
              <a:t>(maListe[-</a:t>
            </a:r>
            <a:r>
              <a:rPr lang="fr">
                <a:solidFill>
                  <a:srgbClr val="6897BB"/>
                </a:solidFill>
                <a:highlight>
                  <a:srgbClr val="2B2B2B"/>
                </a:highlight>
                <a:latin typeface="Courier New"/>
                <a:ea typeface="Courier New"/>
                <a:cs typeface="Courier New"/>
                <a:sym typeface="Courier New"/>
              </a:rPr>
              <a:t>1</a:t>
            </a:r>
            <a:r>
              <a:rPr lang="fr">
                <a:solidFill>
                  <a:srgbClr val="A9B7C6"/>
                </a:solidFill>
                <a:highlight>
                  <a:srgbClr val="2B2B2B"/>
                </a:highlight>
                <a:latin typeface="Courier New"/>
                <a:ea typeface="Courier New"/>
                <a:cs typeface="Courier New"/>
                <a:sym typeface="Courier New"/>
              </a:rPr>
              <a:t>]) </a:t>
            </a:r>
            <a:r>
              <a:rPr lang="fr">
                <a:solidFill>
                  <a:srgbClr val="808080"/>
                </a:solidFill>
                <a:highlight>
                  <a:srgbClr val="2B2B2B"/>
                </a:highlight>
                <a:latin typeface="Courier New"/>
                <a:ea typeface="Courier New"/>
                <a:cs typeface="Courier New"/>
                <a:sym typeface="Courier New"/>
              </a:rPr>
              <a:t># Cherche la dernière occurrence</a:t>
            </a:r>
            <a:endParaRPr>
              <a:solidFill>
                <a:srgbClr val="808080"/>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a:solidFill>
                  <a:srgbClr val="8888C6"/>
                </a:solidFill>
                <a:highlight>
                  <a:srgbClr val="2B2B2B"/>
                </a:highlight>
                <a:latin typeface="Courier New"/>
                <a:ea typeface="Courier New"/>
                <a:cs typeface="Courier New"/>
                <a:sym typeface="Courier New"/>
              </a:rPr>
              <a:t>print</a:t>
            </a:r>
            <a:r>
              <a:rPr lang="fr">
                <a:solidFill>
                  <a:srgbClr val="A9B7C6"/>
                </a:solidFill>
                <a:highlight>
                  <a:srgbClr val="2B2B2B"/>
                </a:highlight>
                <a:latin typeface="Courier New"/>
                <a:ea typeface="Courier New"/>
                <a:cs typeface="Courier New"/>
                <a:sym typeface="Courier New"/>
              </a:rPr>
              <a:t>(maListe[-</a:t>
            </a:r>
            <a:r>
              <a:rPr lang="fr">
                <a:solidFill>
                  <a:srgbClr val="6897BB"/>
                </a:solidFill>
                <a:highlight>
                  <a:srgbClr val="2B2B2B"/>
                </a:highlight>
                <a:latin typeface="Courier New"/>
                <a:ea typeface="Courier New"/>
                <a:cs typeface="Courier New"/>
                <a:sym typeface="Courier New"/>
              </a:rPr>
              <a:t>2</a:t>
            </a:r>
            <a:r>
              <a:rPr lang="fr">
                <a:solidFill>
                  <a:srgbClr val="A9B7C6"/>
                </a:solidFill>
                <a:highlight>
                  <a:srgbClr val="2B2B2B"/>
                </a:highlight>
                <a:latin typeface="Courier New"/>
                <a:ea typeface="Courier New"/>
                <a:cs typeface="Courier New"/>
                <a:sym typeface="Courier New"/>
              </a:rPr>
              <a:t>:]) </a:t>
            </a:r>
            <a:r>
              <a:rPr lang="fr">
                <a:solidFill>
                  <a:srgbClr val="808080"/>
                </a:solidFill>
                <a:highlight>
                  <a:srgbClr val="2B2B2B"/>
                </a:highlight>
                <a:latin typeface="Courier New"/>
                <a:ea typeface="Courier New"/>
                <a:cs typeface="Courier New"/>
                <a:sym typeface="Courier New"/>
              </a:rPr>
              <a:t># Affiche les 2 dernières occurrences</a:t>
            </a:r>
            <a:endParaRPr>
              <a:solidFill>
                <a:srgbClr val="808080"/>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a:solidFill>
                  <a:srgbClr val="8888C6"/>
                </a:solidFill>
                <a:highlight>
                  <a:srgbClr val="2B2B2B"/>
                </a:highlight>
                <a:latin typeface="Courier New"/>
                <a:ea typeface="Courier New"/>
                <a:cs typeface="Courier New"/>
                <a:sym typeface="Courier New"/>
              </a:rPr>
              <a:t>print</a:t>
            </a:r>
            <a:r>
              <a:rPr lang="fr">
                <a:solidFill>
                  <a:srgbClr val="A9B7C6"/>
                </a:solidFill>
                <a:highlight>
                  <a:srgbClr val="2B2B2B"/>
                </a:highlight>
                <a:latin typeface="Courier New"/>
                <a:ea typeface="Courier New"/>
                <a:cs typeface="Courier New"/>
                <a:sym typeface="Courier New"/>
              </a:rPr>
              <a:t>(maListe[:]) </a:t>
            </a:r>
            <a:r>
              <a:rPr lang="fr">
                <a:solidFill>
                  <a:srgbClr val="808080"/>
                </a:solidFill>
                <a:highlight>
                  <a:srgbClr val="2B2B2B"/>
                </a:highlight>
                <a:latin typeface="Courier New"/>
                <a:ea typeface="Courier New"/>
                <a:cs typeface="Courier New"/>
                <a:sym typeface="Courier New"/>
              </a:rPr>
              <a:t># Affiche toutes les occurrences</a:t>
            </a:r>
            <a:endParaRPr>
              <a:solidFill>
                <a:srgbClr val="808080"/>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a:solidFill>
                  <a:srgbClr val="A9B7C6"/>
                </a:solidFill>
                <a:highlight>
                  <a:srgbClr val="2B2B2B"/>
                </a:highlight>
                <a:latin typeface="Courier New"/>
                <a:ea typeface="Courier New"/>
                <a:cs typeface="Courier New"/>
                <a:sym typeface="Courier New"/>
              </a:rPr>
              <a:t>maListe[:] = [] </a:t>
            </a:r>
            <a:r>
              <a:rPr lang="fr">
                <a:solidFill>
                  <a:srgbClr val="808080"/>
                </a:solidFill>
                <a:highlight>
                  <a:srgbClr val="2B2B2B"/>
                </a:highlight>
                <a:latin typeface="Courier New"/>
                <a:ea typeface="Courier New"/>
                <a:cs typeface="Courier New"/>
                <a:sym typeface="Courier New"/>
              </a:rPr>
              <a:t># Vide la liste</a:t>
            </a:r>
            <a:endParaRPr>
              <a:solidFill>
                <a:srgbClr val="808080"/>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a:solidFill>
                  <a:srgbClr val="8888C6"/>
                </a:solidFill>
                <a:highlight>
                  <a:srgbClr val="2B2B2B"/>
                </a:highlight>
                <a:latin typeface="Courier New"/>
                <a:ea typeface="Courier New"/>
                <a:cs typeface="Courier New"/>
                <a:sym typeface="Courier New"/>
              </a:rPr>
              <a:t>print</a:t>
            </a:r>
            <a:r>
              <a:rPr lang="fr">
                <a:solidFill>
                  <a:srgbClr val="A9B7C6"/>
                </a:solidFill>
                <a:highlight>
                  <a:srgbClr val="2B2B2B"/>
                </a:highlight>
                <a:latin typeface="Courier New"/>
                <a:ea typeface="Courier New"/>
                <a:cs typeface="Courier New"/>
                <a:sym typeface="Courier New"/>
              </a:rPr>
              <a:t>(maListe)</a:t>
            </a:r>
            <a:endParaRPr>
              <a:solidFill>
                <a:srgbClr val="A9B7C6"/>
              </a:solidFill>
              <a:highlight>
                <a:srgbClr val="2B2B2B"/>
              </a:highlight>
              <a:latin typeface="Courier New"/>
              <a:ea typeface="Courier New"/>
              <a:cs typeface="Courier New"/>
              <a:sym typeface="Courier New"/>
            </a:endParaRPr>
          </a:p>
          <a:p>
            <a:pPr indent="0" lvl="0" marL="0" rtl="0">
              <a:spcBef>
                <a:spcPts val="1600"/>
              </a:spcBef>
              <a:spcAft>
                <a:spcPts val="1600"/>
              </a:spcAft>
              <a:buNone/>
            </a:pPr>
            <a:r>
              <a:t/>
            </a:r>
            <a:endParaRPr>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listes</a:t>
            </a:r>
            <a:endParaRPr/>
          </a:p>
        </p:txBody>
      </p:sp>
      <p:sp>
        <p:nvSpPr>
          <p:cNvPr id="209" name="Shape 209"/>
          <p:cNvSpPr txBox="1"/>
          <p:nvPr>
            <p:ph idx="1" type="body"/>
          </p:nvPr>
        </p:nvSpPr>
        <p:spPr>
          <a:xfrm>
            <a:off x="311700" y="1152475"/>
            <a:ext cx="8520600" cy="3416400"/>
          </a:xfrm>
          <a:prstGeom prst="rect">
            <a:avLst/>
          </a:prstGeom>
          <a:solidFill>
            <a:srgbClr val="000000"/>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maListe = [</a:t>
            </a:r>
            <a:r>
              <a:rPr lang="fr" sz="2000">
                <a:solidFill>
                  <a:srgbClr val="6A8759"/>
                </a:solidFill>
                <a:highlight>
                  <a:srgbClr val="2B2B2B"/>
                </a:highlight>
                <a:latin typeface="Courier New"/>
                <a:ea typeface="Courier New"/>
                <a:cs typeface="Courier New"/>
                <a:sym typeface="Courier New"/>
              </a:rPr>
              <a:t>"1er"</a:t>
            </a:r>
            <a:r>
              <a:rPr lang="fr" sz="2000">
                <a:solidFill>
                  <a:srgbClr val="CC7832"/>
                </a:solidFill>
                <a:highlight>
                  <a:srgbClr val="2B2B2B"/>
                </a:highlight>
                <a:latin typeface="Courier New"/>
                <a:ea typeface="Courier New"/>
                <a:cs typeface="Courier New"/>
                <a:sym typeface="Courier New"/>
              </a:rPr>
              <a:t>, </a:t>
            </a:r>
            <a:r>
              <a:rPr lang="fr" sz="2000">
                <a:solidFill>
                  <a:srgbClr val="6A8759"/>
                </a:solidFill>
                <a:highlight>
                  <a:srgbClr val="2B2B2B"/>
                </a:highlight>
                <a:latin typeface="Courier New"/>
                <a:ea typeface="Courier New"/>
                <a:cs typeface="Courier New"/>
                <a:sym typeface="Courier New"/>
              </a:rPr>
              <a:t>"deuxieme"</a:t>
            </a:r>
            <a:r>
              <a:rPr lang="fr" sz="2000">
                <a:solidFill>
                  <a:srgbClr val="CC7832"/>
                </a:solidFill>
                <a:highlight>
                  <a:srgbClr val="2B2B2B"/>
                </a:highlight>
                <a:latin typeface="Courier New"/>
                <a:ea typeface="Courier New"/>
                <a:cs typeface="Courier New"/>
                <a:sym typeface="Courier New"/>
              </a:rPr>
              <a:t>, </a:t>
            </a:r>
            <a:r>
              <a:rPr lang="fr" sz="2000">
                <a:solidFill>
                  <a:srgbClr val="6A8759"/>
                </a:solidFill>
                <a:highlight>
                  <a:srgbClr val="2B2B2B"/>
                </a:highlight>
                <a:latin typeface="Courier New"/>
                <a:ea typeface="Courier New"/>
                <a:cs typeface="Courier New"/>
                <a:sym typeface="Courier New"/>
              </a:rPr>
              <a:t>"troisieme"</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rtl="0">
              <a:lnSpc>
                <a:spcPct val="100000"/>
              </a:lnSpc>
              <a:spcBef>
                <a:spcPts val="0"/>
              </a:spcBef>
              <a:spcAft>
                <a:spcPts val="0"/>
              </a:spcAft>
              <a:buNone/>
            </a:pPr>
            <a:r>
              <a:rPr lang="fr" sz="2000">
                <a:solidFill>
                  <a:srgbClr val="CC7832"/>
                </a:solidFill>
                <a:highlight>
                  <a:srgbClr val="2B2B2B"/>
                </a:highlight>
                <a:latin typeface="Courier New"/>
                <a:ea typeface="Courier New"/>
                <a:cs typeface="Courier New"/>
                <a:sym typeface="Courier New"/>
              </a:rPr>
              <a:t>for </a:t>
            </a:r>
            <a:r>
              <a:rPr lang="fr" sz="2000">
                <a:solidFill>
                  <a:srgbClr val="A9B7C6"/>
                </a:solidFill>
                <a:highlight>
                  <a:srgbClr val="2B2B2B"/>
                </a:highlight>
                <a:latin typeface="Courier New"/>
                <a:ea typeface="Courier New"/>
                <a:cs typeface="Courier New"/>
                <a:sym typeface="Courier New"/>
              </a:rPr>
              <a:t>item </a:t>
            </a:r>
            <a:r>
              <a:rPr lang="fr" sz="2000">
                <a:solidFill>
                  <a:srgbClr val="CC7832"/>
                </a:solidFill>
                <a:highlight>
                  <a:srgbClr val="2B2B2B"/>
                </a:highlight>
                <a:latin typeface="Courier New"/>
                <a:ea typeface="Courier New"/>
                <a:cs typeface="Courier New"/>
                <a:sym typeface="Courier New"/>
              </a:rPr>
              <a:t>in </a:t>
            </a:r>
            <a:r>
              <a:rPr lang="fr" sz="2000">
                <a:solidFill>
                  <a:srgbClr val="A9B7C6"/>
                </a:solidFill>
                <a:highlight>
                  <a:srgbClr val="2B2B2B"/>
                </a:highlight>
                <a:latin typeface="Courier New"/>
                <a:ea typeface="Courier New"/>
                <a:cs typeface="Courier New"/>
                <a:sym typeface="Courier New"/>
              </a:rPr>
              <a:t>maListe:</a:t>
            </a:r>
            <a:endParaRPr sz="2000">
              <a:solidFill>
                <a:srgbClr val="A9B7C6"/>
              </a:solidFill>
              <a:highlight>
                <a:srgbClr val="2B2B2B"/>
              </a:highlight>
              <a:latin typeface="Courier New"/>
              <a:ea typeface="Courier New"/>
              <a:cs typeface="Courier New"/>
              <a:sym typeface="Courier New"/>
            </a:endParaRPr>
          </a:p>
          <a:p>
            <a:pPr indent="0" lvl="0" marL="0" rtl="0">
              <a:lnSpc>
                <a:spcPct val="100000"/>
              </a:lnSpc>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   </a:t>
            </a:r>
            <a:r>
              <a:rPr lang="fr" sz="2000">
                <a:solidFill>
                  <a:srgbClr val="8888C6"/>
                </a:solidFill>
                <a:highlight>
                  <a:srgbClr val="2B2B2B"/>
                </a:highlight>
                <a:latin typeface="Courier New"/>
                <a:ea typeface="Courier New"/>
                <a:cs typeface="Courier New"/>
                <a:sym typeface="Courier New"/>
              </a:rPr>
              <a:t>print </a:t>
            </a:r>
            <a:r>
              <a:rPr lang="fr" sz="2000">
                <a:solidFill>
                  <a:srgbClr val="A9B7C6"/>
                </a:solidFill>
                <a:highlight>
                  <a:srgbClr val="2B2B2B"/>
                </a:highlight>
                <a:latin typeface="Courier New"/>
                <a:ea typeface="Courier New"/>
                <a:cs typeface="Courier New"/>
                <a:sym typeface="Courier New"/>
              </a:rPr>
              <a:t>(item)</a:t>
            </a:r>
            <a:endParaRPr sz="2000">
              <a:solidFill>
                <a:srgbClr val="A9B7C6"/>
              </a:solidFill>
              <a:highlight>
                <a:srgbClr val="2B2B2B"/>
              </a:highlight>
              <a:latin typeface="Courier New"/>
              <a:ea typeface="Courier New"/>
              <a:cs typeface="Courier New"/>
              <a:sym typeface="Courier New"/>
            </a:endParaRPr>
          </a:p>
          <a:p>
            <a:pPr indent="0" lvl="0" marL="0" rtl="0">
              <a:lnSpc>
                <a:spcPct val="100000"/>
              </a:lnSpc>
              <a:spcBef>
                <a:spcPts val="0"/>
              </a:spcBef>
              <a:spcAft>
                <a:spcPts val="0"/>
              </a:spcAft>
              <a:buNone/>
            </a:pPr>
            <a:r>
              <a:t/>
            </a:r>
            <a:endParaRPr sz="2000">
              <a:solidFill>
                <a:srgbClr val="A9B7C6"/>
              </a:solidFill>
              <a:highlight>
                <a:srgbClr val="2B2B2B"/>
              </a:highlight>
              <a:latin typeface="Courier New"/>
              <a:ea typeface="Courier New"/>
              <a:cs typeface="Courier New"/>
              <a:sym typeface="Courier New"/>
            </a:endParaRPr>
          </a:p>
          <a:p>
            <a:pPr indent="0" lvl="0" marL="0" rtl="0">
              <a:lnSpc>
                <a:spcPct val="100000"/>
              </a:lnSpc>
              <a:spcBef>
                <a:spcPts val="0"/>
              </a:spcBef>
              <a:spcAft>
                <a:spcPts val="0"/>
              </a:spcAft>
              <a:buNone/>
            </a:pPr>
            <a:r>
              <a:rPr lang="fr" sz="2000">
                <a:solidFill>
                  <a:srgbClr val="CC7832"/>
                </a:solidFill>
                <a:highlight>
                  <a:srgbClr val="2B2B2B"/>
                </a:highlight>
                <a:latin typeface="Courier New"/>
                <a:ea typeface="Courier New"/>
                <a:cs typeface="Courier New"/>
                <a:sym typeface="Courier New"/>
              </a:rPr>
              <a:t>for </a:t>
            </a:r>
            <a:r>
              <a:rPr lang="fr" sz="2000">
                <a:solidFill>
                  <a:srgbClr val="A9B7C6"/>
                </a:solidFill>
                <a:highlight>
                  <a:srgbClr val="2B2B2B"/>
                </a:highlight>
                <a:latin typeface="Courier New"/>
                <a:ea typeface="Courier New"/>
                <a:cs typeface="Courier New"/>
                <a:sym typeface="Courier New"/>
              </a:rPr>
              <a:t>item </a:t>
            </a:r>
            <a:r>
              <a:rPr lang="fr" sz="2000">
                <a:solidFill>
                  <a:srgbClr val="CC7832"/>
                </a:solidFill>
                <a:highlight>
                  <a:srgbClr val="2B2B2B"/>
                </a:highlight>
                <a:latin typeface="Courier New"/>
                <a:ea typeface="Courier New"/>
                <a:cs typeface="Courier New"/>
                <a:sym typeface="Courier New"/>
              </a:rPr>
              <a:t>in </a:t>
            </a:r>
            <a:r>
              <a:rPr lang="fr" sz="2000">
                <a:solidFill>
                  <a:srgbClr val="8888C6"/>
                </a:solidFill>
                <a:highlight>
                  <a:srgbClr val="2B2B2B"/>
                </a:highlight>
                <a:latin typeface="Courier New"/>
                <a:ea typeface="Courier New"/>
                <a:cs typeface="Courier New"/>
                <a:sym typeface="Courier New"/>
              </a:rPr>
              <a:t>enumerate</a:t>
            </a:r>
            <a:r>
              <a:rPr lang="fr" sz="2000">
                <a:solidFill>
                  <a:srgbClr val="A9B7C6"/>
                </a:solidFill>
                <a:highlight>
                  <a:srgbClr val="2B2B2B"/>
                </a:highlight>
                <a:latin typeface="Courier New"/>
                <a:ea typeface="Courier New"/>
                <a:cs typeface="Courier New"/>
                <a:sym typeface="Courier New"/>
              </a:rPr>
              <a:t>(maListe): </a:t>
            </a:r>
            <a:r>
              <a:rPr lang="fr" sz="2000">
                <a:solidFill>
                  <a:srgbClr val="808080"/>
                </a:solidFill>
                <a:highlight>
                  <a:srgbClr val="2B2B2B"/>
                </a:highlight>
                <a:latin typeface="Courier New"/>
                <a:ea typeface="Courier New"/>
                <a:cs typeface="Courier New"/>
                <a:sym typeface="Courier New"/>
              </a:rPr>
              <a:t># Avec l’index</a:t>
            </a:r>
            <a:endParaRPr sz="2000">
              <a:solidFill>
                <a:srgbClr val="808080"/>
              </a:solidFill>
              <a:highlight>
                <a:srgbClr val="2B2B2B"/>
              </a:highlight>
              <a:latin typeface="Courier New"/>
              <a:ea typeface="Courier New"/>
              <a:cs typeface="Courier New"/>
              <a:sym typeface="Courier New"/>
            </a:endParaRPr>
          </a:p>
          <a:p>
            <a:pPr indent="0" lvl="0" marL="0" rtl="0">
              <a:lnSpc>
                <a:spcPct val="100000"/>
              </a:lnSpc>
              <a:spcBef>
                <a:spcPts val="0"/>
              </a:spcBef>
              <a:spcAft>
                <a:spcPts val="0"/>
              </a:spcAft>
              <a:buNone/>
            </a:pPr>
            <a:r>
              <a:rPr lang="fr" sz="2000">
                <a:solidFill>
                  <a:srgbClr val="808080"/>
                </a:solidFill>
                <a:highlight>
                  <a:srgbClr val="2B2B2B"/>
                </a:highlight>
                <a:latin typeface="Courier New"/>
                <a:ea typeface="Courier New"/>
                <a:cs typeface="Courier New"/>
                <a:sym typeface="Courier New"/>
              </a:rPr>
              <a:t>   </a:t>
            </a: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(item)</a:t>
            </a:r>
            <a:endParaRPr sz="2000">
              <a:solidFill>
                <a:srgbClr val="A9B7C6"/>
              </a:solidFill>
              <a:highlight>
                <a:srgbClr val="2B2B2B"/>
              </a:highlight>
              <a:latin typeface="Courier New"/>
              <a:ea typeface="Courier New"/>
              <a:cs typeface="Courier New"/>
              <a:sym typeface="Courier New"/>
            </a:endParaRPr>
          </a:p>
          <a:p>
            <a:pPr indent="0" lvl="0" marL="0" rtl="0">
              <a:lnSpc>
                <a:spcPct val="100000"/>
              </a:lnSpc>
              <a:spcBef>
                <a:spcPts val="0"/>
              </a:spcBef>
              <a:spcAft>
                <a:spcPts val="0"/>
              </a:spcAft>
              <a:buNone/>
            </a:pPr>
            <a:r>
              <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listes</a:t>
            </a:r>
            <a:endParaRPr/>
          </a:p>
        </p:txBody>
      </p:sp>
      <p:sp>
        <p:nvSpPr>
          <p:cNvPr id="215" name="Shape 215"/>
          <p:cNvSpPr txBox="1"/>
          <p:nvPr>
            <p:ph idx="1" type="body"/>
          </p:nvPr>
        </p:nvSpPr>
        <p:spPr>
          <a:xfrm>
            <a:off x="311700" y="1152475"/>
            <a:ext cx="4404300" cy="3416400"/>
          </a:xfrm>
          <a:prstGeom prst="rect">
            <a:avLst/>
          </a:prstGeom>
          <a:solidFill>
            <a:srgbClr val="000000"/>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fr">
                <a:solidFill>
                  <a:srgbClr val="FF0000"/>
                </a:solidFill>
              </a:rPr>
              <a:t># Bad</a:t>
            </a:r>
            <a:endParaRPr>
              <a:solidFill>
                <a:srgbClr val="FF0000"/>
              </a:solidFill>
            </a:endParaRPr>
          </a:p>
          <a:p>
            <a:pPr indent="0" lvl="0" marL="0">
              <a:spcBef>
                <a:spcPts val="1600"/>
              </a:spcBef>
              <a:spcAft>
                <a:spcPts val="0"/>
              </a:spcAft>
              <a:buNone/>
            </a:pPr>
            <a:r>
              <a:rPr lang="fr" sz="2000">
                <a:solidFill>
                  <a:srgbClr val="A9B7C6"/>
                </a:solidFill>
                <a:highlight>
                  <a:srgbClr val="2B2B2B"/>
                </a:highlight>
                <a:latin typeface="Courier New"/>
                <a:ea typeface="Courier New"/>
                <a:cs typeface="Courier New"/>
                <a:sym typeface="Courier New"/>
              </a:rPr>
              <a:t>maListe = [</a:t>
            </a:r>
            <a:r>
              <a:rPr lang="fr" sz="2000">
                <a:solidFill>
                  <a:srgbClr val="6A8759"/>
                </a:solidFill>
                <a:highlight>
                  <a:srgbClr val="2B2B2B"/>
                </a:highlight>
                <a:latin typeface="Courier New"/>
                <a:ea typeface="Courier New"/>
                <a:cs typeface="Courier New"/>
                <a:sym typeface="Courier New"/>
              </a:rPr>
              <a:t>"1er"</a:t>
            </a:r>
            <a:r>
              <a:rPr lang="fr" sz="2000">
                <a:solidFill>
                  <a:srgbClr val="CC7832"/>
                </a:solidFill>
                <a:highlight>
                  <a:srgbClr val="2B2B2B"/>
                </a:highlight>
                <a:latin typeface="Courier New"/>
                <a:ea typeface="Courier New"/>
                <a:cs typeface="Courier New"/>
                <a:sym typeface="Courier New"/>
              </a:rPr>
              <a:t>, </a:t>
            </a:r>
            <a:r>
              <a:rPr lang="fr" sz="2000">
                <a:solidFill>
                  <a:srgbClr val="6A8759"/>
                </a:solidFill>
                <a:highlight>
                  <a:srgbClr val="2B2B2B"/>
                </a:highlight>
                <a:latin typeface="Courier New"/>
                <a:ea typeface="Courier New"/>
                <a:cs typeface="Courier New"/>
                <a:sym typeface="Courier New"/>
              </a:rPr>
              <a:t>"deuxieme"</a:t>
            </a:r>
            <a:r>
              <a:rPr lang="fr" sz="2000">
                <a:solidFill>
                  <a:srgbClr val="CC7832"/>
                </a:solidFill>
                <a:highlight>
                  <a:srgbClr val="2B2B2B"/>
                </a:highlight>
                <a:latin typeface="Courier New"/>
                <a:ea typeface="Courier New"/>
                <a:cs typeface="Courier New"/>
                <a:sym typeface="Courier New"/>
              </a:rPr>
              <a:t>, </a:t>
            </a:r>
            <a:r>
              <a:rPr lang="fr" sz="2000">
                <a:solidFill>
                  <a:srgbClr val="6A8759"/>
                </a:solidFill>
                <a:highlight>
                  <a:srgbClr val="2B2B2B"/>
                </a:highlight>
                <a:latin typeface="Courier New"/>
                <a:ea typeface="Courier New"/>
                <a:cs typeface="Courier New"/>
                <a:sym typeface="Courier New"/>
              </a:rPr>
              <a:t>"troisieme"</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A9B7C6"/>
                </a:solidFill>
                <a:highlight>
                  <a:srgbClr val="2B2B2B"/>
                </a:highlight>
                <a:latin typeface="Courier New"/>
                <a:ea typeface="Courier New"/>
                <a:cs typeface="Courier New"/>
                <a:sym typeface="Courier New"/>
              </a:rPr>
              <a:t>secondeList = maListe</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A9B7C6"/>
                </a:solidFill>
                <a:highlight>
                  <a:srgbClr val="2B2B2B"/>
                </a:highlight>
                <a:latin typeface="Courier New"/>
                <a:ea typeface="Courier New"/>
                <a:cs typeface="Courier New"/>
                <a:sym typeface="Courier New"/>
              </a:rPr>
              <a:t>maListe[</a:t>
            </a:r>
            <a:r>
              <a:rPr lang="fr" sz="2000">
                <a:solidFill>
                  <a:srgbClr val="6897BB"/>
                </a:solidFill>
                <a:highlight>
                  <a:srgbClr val="2B2B2B"/>
                </a:highlight>
                <a:latin typeface="Courier New"/>
                <a:ea typeface="Courier New"/>
                <a:cs typeface="Courier New"/>
                <a:sym typeface="Courier New"/>
              </a:rPr>
              <a:t>0</a:t>
            </a:r>
            <a:r>
              <a:rPr lang="fr" sz="2000">
                <a:solidFill>
                  <a:srgbClr val="A9B7C6"/>
                </a:solidFill>
                <a:highlight>
                  <a:srgbClr val="2B2B2B"/>
                </a:highlight>
                <a:latin typeface="Courier New"/>
                <a:ea typeface="Courier New"/>
                <a:cs typeface="Courier New"/>
                <a:sym typeface="Courier New"/>
              </a:rPr>
              <a:t>] = </a:t>
            </a:r>
            <a:r>
              <a:rPr lang="fr" sz="2000">
                <a:solidFill>
                  <a:srgbClr val="6A8759"/>
                </a:solidFill>
                <a:highlight>
                  <a:srgbClr val="2B2B2B"/>
                </a:highlight>
                <a:latin typeface="Courier New"/>
                <a:ea typeface="Courier New"/>
                <a:cs typeface="Courier New"/>
                <a:sym typeface="Courier New"/>
              </a:rPr>
              <a:t>"toto"</a:t>
            </a:r>
            <a:endParaRPr sz="2000">
              <a:solidFill>
                <a:srgbClr val="6A8759"/>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(secondeList)</a:t>
            </a:r>
            <a:endParaRPr sz="2000">
              <a:solidFill>
                <a:srgbClr val="A9B7C6"/>
              </a:solidFill>
              <a:highlight>
                <a:srgbClr val="2B2B2B"/>
              </a:highlight>
              <a:latin typeface="Courier New"/>
              <a:ea typeface="Courier New"/>
              <a:cs typeface="Courier New"/>
              <a:sym typeface="Courier New"/>
            </a:endParaRPr>
          </a:p>
          <a:p>
            <a:pPr indent="0" lvl="0" marL="0" rtl="0">
              <a:spcBef>
                <a:spcPts val="1600"/>
              </a:spcBef>
              <a:spcAft>
                <a:spcPts val="0"/>
              </a:spcAft>
              <a:buNone/>
            </a:pPr>
            <a:r>
              <a:t/>
            </a:r>
            <a:endParaRPr>
              <a:solidFill>
                <a:schemeClr val="dk1"/>
              </a:solidFill>
            </a:endParaRPr>
          </a:p>
          <a:p>
            <a:pPr indent="0" lvl="0" marL="0" rtl="0">
              <a:spcBef>
                <a:spcPts val="1600"/>
              </a:spcBef>
              <a:spcAft>
                <a:spcPts val="1600"/>
              </a:spcAft>
              <a:buNone/>
            </a:pPr>
            <a:r>
              <a:t/>
            </a:r>
            <a:endParaRPr>
              <a:solidFill>
                <a:schemeClr val="dk1"/>
              </a:solidFill>
            </a:endParaRPr>
          </a:p>
        </p:txBody>
      </p:sp>
      <p:pic>
        <p:nvPicPr>
          <p:cNvPr descr="oh-man--that39s-bad--meme-31391.jpg" id="216" name="Shape 216"/>
          <p:cNvPicPr preferRelativeResize="0"/>
          <p:nvPr/>
        </p:nvPicPr>
        <p:blipFill>
          <a:blip r:embed="rId3">
            <a:alphaModFix/>
          </a:blip>
          <a:stretch>
            <a:fillRect/>
          </a:stretch>
        </p:blipFill>
        <p:spPr>
          <a:xfrm>
            <a:off x="4993475" y="1519975"/>
            <a:ext cx="3455775" cy="2372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listes</a:t>
            </a:r>
            <a:endParaRPr/>
          </a:p>
        </p:txBody>
      </p:sp>
      <p:sp>
        <p:nvSpPr>
          <p:cNvPr id="222" name="Shape 222"/>
          <p:cNvSpPr txBox="1"/>
          <p:nvPr>
            <p:ph idx="1" type="body"/>
          </p:nvPr>
        </p:nvSpPr>
        <p:spPr>
          <a:xfrm>
            <a:off x="311700" y="1152475"/>
            <a:ext cx="4336500" cy="3416400"/>
          </a:xfrm>
          <a:prstGeom prst="rect">
            <a:avLst/>
          </a:prstGeom>
          <a:solidFill>
            <a:srgbClr val="000000"/>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fr">
                <a:solidFill>
                  <a:srgbClr val="00FF00"/>
                </a:solidFill>
              </a:rPr>
              <a:t># Good</a:t>
            </a:r>
            <a:endParaRPr>
              <a:solidFill>
                <a:srgbClr val="00FF00"/>
              </a:solidFill>
            </a:endParaRPr>
          </a:p>
          <a:p>
            <a:pPr indent="0" lvl="0" marL="0">
              <a:spcBef>
                <a:spcPts val="1600"/>
              </a:spcBef>
              <a:spcAft>
                <a:spcPts val="0"/>
              </a:spcAft>
              <a:buNone/>
            </a:pPr>
            <a:r>
              <a:rPr lang="fr" sz="2000">
                <a:solidFill>
                  <a:srgbClr val="A9B7C6"/>
                </a:solidFill>
                <a:highlight>
                  <a:srgbClr val="2B2B2B"/>
                </a:highlight>
                <a:latin typeface="Courier New"/>
                <a:ea typeface="Courier New"/>
                <a:cs typeface="Courier New"/>
                <a:sym typeface="Courier New"/>
              </a:rPr>
              <a:t>maListe = [</a:t>
            </a:r>
            <a:r>
              <a:rPr lang="fr" sz="2000">
                <a:solidFill>
                  <a:srgbClr val="6A8759"/>
                </a:solidFill>
                <a:highlight>
                  <a:srgbClr val="2B2B2B"/>
                </a:highlight>
                <a:latin typeface="Courier New"/>
                <a:ea typeface="Courier New"/>
                <a:cs typeface="Courier New"/>
                <a:sym typeface="Courier New"/>
              </a:rPr>
              <a:t>"1er"</a:t>
            </a:r>
            <a:r>
              <a:rPr lang="fr" sz="2000">
                <a:solidFill>
                  <a:srgbClr val="CC7832"/>
                </a:solidFill>
                <a:highlight>
                  <a:srgbClr val="2B2B2B"/>
                </a:highlight>
                <a:latin typeface="Courier New"/>
                <a:ea typeface="Courier New"/>
                <a:cs typeface="Courier New"/>
                <a:sym typeface="Courier New"/>
              </a:rPr>
              <a:t>, </a:t>
            </a:r>
            <a:r>
              <a:rPr lang="fr" sz="2000">
                <a:solidFill>
                  <a:srgbClr val="6A8759"/>
                </a:solidFill>
                <a:highlight>
                  <a:srgbClr val="2B2B2B"/>
                </a:highlight>
                <a:latin typeface="Courier New"/>
                <a:ea typeface="Courier New"/>
                <a:cs typeface="Courier New"/>
                <a:sym typeface="Courier New"/>
              </a:rPr>
              <a:t>"deuxieme"</a:t>
            </a:r>
            <a:r>
              <a:rPr lang="fr" sz="2000">
                <a:solidFill>
                  <a:srgbClr val="CC7832"/>
                </a:solidFill>
                <a:highlight>
                  <a:srgbClr val="2B2B2B"/>
                </a:highlight>
                <a:latin typeface="Courier New"/>
                <a:ea typeface="Courier New"/>
                <a:cs typeface="Courier New"/>
                <a:sym typeface="Courier New"/>
              </a:rPr>
              <a:t>, </a:t>
            </a:r>
            <a:r>
              <a:rPr lang="fr" sz="2000">
                <a:solidFill>
                  <a:srgbClr val="6A8759"/>
                </a:solidFill>
                <a:highlight>
                  <a:srgbClr val="2B2B2B"/>
                </a:highlight>
                <a:latin typeface="Courier New"/>
                <a:ea typeface="Courier New"/>
                <a:cs typeface="Courier New"/>
                <a:sym typeface="Courier New"/>
              </a:rPr>
              <a:t>"troisieme"</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A9B7C6"/>
                </a:solidFill>
                <a:highlight>
                  <a:srgbClr val="2B2B2B"/>
                </a:highlight>
                <a:latin typeface="Courier New"/>
                <a:ea typeface="Courier New"/>
                <a:cs typeface="Courier New"/>
                <a:sym typeface="Courier New"/>
              </a:rPr>
              <a:t>secondeList = maListe[:]</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A9B7C6"/>
                </a:solidFill>
                <a:highlight>
                  <a:srgbClr val="2B2B2B"/>
                </a:highlight>
                <a:latin typeface="Courier New"/>
                <a:ea typeface="Courier New"/>
                <a:cs typeface="Courier New"/>
                <a:sym typeface="Courier New"/>
              </a:rPr>
              <a:t>maListe[</a:t>
            </a:r>
            <a:r>
              <a:rPr lang="fr" sz="2000">
                <a:solidFill>
                  <a:srgbClr val="6897BB"/>
                </a:solidFill>
                <a:highlight>
                  <a:srgbClr val="2B2B2B"/>
                </a:highlight>
                <a:latin typeface="Courier New"/>
                <a:ea typeface="Courier New"/>
                <a:cs typeface="Courier New"/>
                <a:sym typeface="Courier New"/>
              </a:rPr>
              <a:t>0</a:t>
            </a:r>
            <a:r>
              <a:rPr lang="fr" sz="2000">
                <a:solidFill>
                  <a:srgbClr val="A9B7C6"/>
                </a:solidFill>
                <a:highlight>
                  <a:srgbClr val="2B2B2B"/>
                </a:highlight>
                <a:latin typeface="Courier New"/>
                <a:ea typeface="Courier New"/>
                <a:cs typeface="Courier New"/>
                <a:sym typeface="Courier New"/>
              </a:rPr>
              <a:t>] = </a:t>
            </a:r>
            <a:r>
              <a:rPr lang="fr" sz="2000">
                <a:solidFill>
                  <a:srgbClr val="6A8759"/>
                </a:solidFill>
                <a:highlight>
                  <a:srgbClr val="2B2B2B"/>
                </a:highlight>
                <a:latin typeface="Courier New"/>
                <a:ea typeface="Courier New"/>
                <a:cs typeface="Courier New"/>
                <a:sym typeface="Courier New"/>
              </a:rPr>
              <a:t>"toto"</a:t>
            </a:r>
            <a:endParaRPr sz="2000">
              <a:solidFill>
                <a:srgbClr val="6A8759"/>
              </a:solidFill>
              <a:highlight>
                <a:srgbClr val="2B2B2B"/>
              </a:highlight>
              <a:latin typeface="Courier New"/>
              <a:ea typeface="Courier New"/>
              <a:cs typeface="Courier New"/>
              <a:sym typeface="Courier New"/>
            </a:endParaRPr>
          </a:p>
          <a:p>
            <a:pPr indent="0" lvl="0" marL="0" rtl="0">
              <a:spcBef>
                <a:spcPts val="1600"/>
              </a:spcBef>
              <a:spcAft>
                <a:spcPts val="0"/>
              </a:spcAft>
              <a:buNone/>
            </a:pP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(secondeList)</a:t>
            </a:r>
            <a:endParaRPr>
              <a:solidFill>
                <a:schemeClr val="dk1"/>
              </a:solidFill>
            </a:endParaRPr>
          </a:p>
          <a:p>
            <a:pPr indent="0" lvl="0" marL="0" rtl="0">
              <a:spcBef>
                <a:spcPts val="1600"/>
              </a:spcBef>
              <a:spcAft>
                <a:spcPts val="1600"/>
              </a:spcAft>
              <a:buNone/>
            </a:pPr>
            <a:r>
              <a:t/>
            </a:r>
            <a:endParaRPr>
              <a:solidFill>
                <a:schemeClr val="dk1"/>
              </a:solidFill>
            </a:endParaRPr>
          </a:p>
        </p:txBody>
      </p:sp>
      <p:pic>
        <p:nvPicPr>
          <p:cNvPr descr="baa55df03342db29aea486974e8f6c3cb7322e6b859863a2f3e29388450e85a8.jpg" id="223" name="Shape 223"/>
          <p:cNvPicPr preferRelativeResize="0"/>
          <p:nvPr/>
        </p:nvPicPr>
        <p:blipFill>
          <a:blip r:embed="rId3">
            <a:alphaModFix/>
          </a:blip>
          <a:stretch>
            <a:fillRect/>
          </a:stretch>
        </p:blipFill>
        <p:spPr>
          <a:xfrm>
            <a:off x="5054675" y="1315350"/>
            <a:ext cx="3787525" cy="2744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listes</a:t>
            </a:r>
            <a:endParaRPr/>
          </a:p>
        </p:txBody>
      </p:sp>
      <p:sp>
        <p:nvSpPr>
          <p:cNvPr id="229" name="Shape 229"/>
          <p:cNvSpPr txBox="1"/>
          <p:nvPr>
            <p:ph idx="1" type="body"/>
          </p:nvPr>
        </p:nvSpPr>
        <p:spPr>
          <a:xfrm>
            <a:off x="311700" y="1152475"/>
            <a:ext cx="4266600" cy="3416400"/>
          </a:xfrm>
          <a:prstGeom prst="rect">
            <a:avLst/>
          </a:prstGeom>
          <a:solidFill>
            <a:srgbClr val="000000"/>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maListe = [</a:t>
            </a:r>
            <a:r>
              <a:rPr lang="fr" sz="2000">
                <a:solidFill>
                  <a:srgbClr val="6A8759"/>
                </a:solidFill>
                <a:highlight>
                  <a:srgbClr val="2B2B2B"/>
                </a:highlight>
                <a:latin typeface="Courier New"/>
                <a:ea typeface="Courier New"/>
                <a:cs typeface="Courier New"/>
                <a:sym typeface="Courier New"/>
              </a:rPr>
              <a:t>"1er"</a:t>
            </a:r>
            <a:r>
              <a:rPr lang="fr" sz="2000">
                <a:solidFill>
                  <a:srgbClr val="CC7832"/>
                </a:solidFill>
                <a:highlight>
                  <a:srgbClr val="2B2B2B"/>
                </a:highlight>
                <a:latin typeface="Courier New"/>
                <a:ea typeface="Courier New"/>
                <a:cs typeface="Courier New"/>
                <a:sym typeface="Courier New"/>
              </a:rPr>
              <a:t>, </a:t>
            </a:r>
            <a:r>
              <a:rPr lang="fr" sz="2000">
                <a:solidFill>
                  <a:srgbClr val="6A8759"/>
                </a:solidFill>
                <a:highlight>
                  <a:srgbClr val="2B2B2B"/>
                </a:highlight>
                <a:latin typeface="Courier New"/>
                <a:ea typeface="Courier New"/>
                <a:cs typeface="Courier New"/>
                <a:sym typeface="Courier New"/>
              </a:rPr>
              <a:t>"deuxieme"</a:t>
            </a:r>
            <a:r>
              <a:rPr lang="fr" sz="2000">
                <a:solidFill>
                  <a:srgbClr val="CC7832"/>
                </a:solidFill>
                <a:highlight>
                  <a:srgbClr val="2B2B2B"/>
                </a:highlight>
                <a:latin typeface="Courier New"/>
                <a:ea typeface="Courier New"/>
                <a:cs typeface="Courier New"/>
                <a:sym typeface="Courier New"/>
              </a:rPr>
              <a:t>, </a:t>
            </a:r>
            <a:r>
              <a:rPr lang="fr" sz="2000">
                <a:solidFill>
                  <a:srgbClr val="6A8759"/>
                </a:solidFill>
                <a:highlight>
                  <a:srgbClr val="2B2B2B"/>
                </a:highlight>
                <a:latin typeface="Courier New"/>
                <a:ea typeface="Courier New"/>
                <a:cs typeface="Courier New"/>
                <a:sym typeface="Courier New"/>
              </a:rPr>
              <a:t>"troisieme"</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a:t>
            </a:r>
            <a:r>
              <a:rPr lang="fr" sz="2000">
                <a:solidFill>
                  <a:srgbClr val="6A8759"/>
                </a:solidFill>
                <a:highlight>
                  <a:srgbClr val="2B2B2B"/>
                </a:highlight>
                <a:latin typeface="Courier New"/>
                <a:ea typeface="Courier New"/>
                <a:cs typeface="Courier New"/>
                <a:sym typeface="Courier New"/>
              </a:rPr>
              <a:t>"1er" </a:t>
            </a:r>
            <a:r>
              <a:rPr lang="fr" sz="2000">
                <a:solidFill>
                  <a:srgbClr val="CC7832"/>
                </a:solidFill>
                <a:highlight>
                  <a:srgbClr val="2B2B2B"/>
                </a:highlight>
                <a:latin typeface="Courier New"/>
                <a:ea typeface="Courier New"/>
                <a:cs typeface="Courier New"/>
                <a:sym typeface="Courier New"/>
              </a:rPr>
              <a:t>in </a:t>
            </a:r>
            <a:r>
              <a:rPr lang="fr" sz="2000">
                <a:solidFill>
                  <a:srgbClr val="A9B7C6"/>
                </a:solidFill>
                <a:highlight>
                  <a:srgbClr val="2B2B2B"/>
                </a:highlight>
                <a:latin typeface="Courier New"/>
                <a:ea typeface="Courier New"/>
                <a:cs typeface="Courier New"/>
                <a:sym typeface="Courier New"/>
              </a:rPr>
              <a:t>maListe)</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8888C6"/>
                </a:solidFill>
                <a:highlight>
                  <a:srgbClr val="2B2B2B"/>
                </a:highlight>
                <a:latin typeface="Courier New"/>
                <a:ea typeface="Courier New"/>
                <a:cs typeface="Courier New"/>
                <a:sym typeface="Courier New"/>
              </a:rPr>
              <a:t>print </a:t>
            </a:r>
            <a:r>
              <a:rPr lang="fr" sz="2000">
                <a:solidFill>
                  <a:srgbClr val="A9B7C6"/>
                </a:solidFill>
                <a:highlight>
                  <a:srgbClr val="2B2B2B"/>
                </a:highlight>
                <a:latin typeface="Courier New"/>
                <a:ea typeface="Courier New"/>
                <a:cs typeface="Courier New"/>
                <a:sym typeface="Courier New"/>
              </a:rPr>
              <a:t>(</a:t>
            </a:r>
            <a:r>
              <a:rPr lang="fr" sz="2000">
                <a:solidFill>
                  <a:srgbClr val="6A8759"/>
                </a:solidFill>
                <a:highlight>
                  <a:srgbClr val="2B2B2B"/>
                </a:highlight>
                <a:latin typeface="Courier New"/>
                <a:ea typeface="Courier New"/>
                <a:cs typeface="Courier New"/>
                <a:sym typeface="Courier New"/>
              </a:rPr>
              <a:t>"toto" </a:t>
            </a:r>
            <a:r>
              <a:rPr lang="fr" sz="2000">
                <a:solidFill>
                  <a:srgbClr val="CC7832"/>
                </a:solidFill>
                <a:highlight>
                  <a:srgbClr val="2B2B2B"/>
                </a:highlight>
                <a:latin typeface="Courier New"/>
                <a:ea typeface="Courier New"/>
                <a:cs typeface="Courier New"/>
                <a:sym typeface="Courier New"/>
              </a:rPr>
              <a:t>in </a:t>
            </a:r>
            <a:r>
              <a:rPr lang="fr" sz="2000">
                <a:solidFill>
                  <a:srgbClr val="A9B7C6"/>
                </a:solidFill>
                <a:highlight>
                  <a:srgbClr val="2B2B2B"/>
                </a:highlight>
                <a:latin typeface="Courier New"/>
                <a:ea typeface="Courier New"/>
                <a:cs typeface="Courier New"/>
                <a:sym typeface="Courier New"/>
              </a:rPr>
              <a:t>maListe)</a:t>
            </a:r>
            <a:endParaRPr sz="2000">
              <a:solidFill>
                <a:srgbClr val="A9B7C6"/>
              </a:solidFill>
              <a:highlight>
                <a:srgbClr val="2B2B2B"/>
              </a:highlight>
              <a:latin typeface="Courier New"/>
              <a:ea typeface="Courier New"/>
              <a:cs typeface="Courier New"/>
              <a:sym typeface="Courier New"/>
            </a:endParaRPr>
          </a:p>
          <a:p>
            <a:pPr indent="0" lvl="0" marL="0" rtl="0">
              <a:spcBef>
                <a:spcPts val="1600"/>
              </a:spcBef>
              <a:spcAft>
                <a:spcPts val="1600"/>
              </a:spcAft>
              <a:buNone/>
            </a:pPr>
            <a:r>
              <a:t/>
            </a:r>
            <a:endParaRPr>
              <a:solidFill>
                <a:schemeClr val="dk1"/>
              </a:solidFill>
            </a:endParaRPr>
          </a:p>
        </p:txBody>
      </p:sp>
      <p:sp>
        <p:nvSpPr>
          <p:cNvPr id="230" name="Shape 230"/>
          <p:cNvSpPr txBox="1"/>
          <p:nvPr>
            <p:ph idx="1" type="body"/>
          </p:nvPr>
        </p:nvSpPr>
        <p:spPr>
          <a:xfrm>
            <a:off x="4823350" y="1152475"/>
            <a:ext cx="4266600" cy="3416400"/>
          </a:xfrm>
          <a:prstGeom prst="rect">
            <a:avLst/>
          </a:prstGeom>
          <a:solidFill>
            <a:srgbClr val="000000"/>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maListe = </a:t>
            </a:r>
            <a:r>
              <a:rPr lang="fr" sz="2000">
                <a:solidFill>
                  <a:srgbClr val="8888C6"/>
                </a:solidFill>
                <a:highlight>
                  <a:srgbClr val="2B2B2B"/>
                </a:highlight>
                <a:latin typeface="Courier New"/>
                <a:ea typeface="Courier New"/>
                <a:cs typeface="Courier New"/>
                <a:sym typeface="Courier New"/>
              </a:rPr>
              <a:t>list</a:t>
            </a:r>
            <a:r>
              <a:rPr lang="fr" sz="2000">
                <a:solidFill>
                  <a:srgbClr val="A9B7C6"/>
                </a:solidFill>
                <a:highlight>
                  <a:srgbClr val="2B2B2B"/>
                </a:highlight>
                <a:latin typeface="Courier New"/>
                <a:ea typeface="Courier New"/>
                <a:cs typeface="Courier New"/>
                <a:sym typeface="Courier New"/>
              </a:rPr>
              <a:t>(</a:t>
            </a:r>
            <a:r>
              <a:rPr lang="fr" sz="2000">
                <a:solidFill>
                  <a:srgbClr val="8888C6"/>
                </a:solidFill>
                <a:highlight>
                  <a:srgbClr val="2B2B2B"/>
                </a:highlight>
                <a:latin typeface="Courier New"/>
                <a:ea typeface="Courier New"/>
                <a:cs typeface="Courier New"/>
                <a:sym typeface="Courier New"/>
              </a:rPr>
              <a:t>range</a:t>
            </a:r>
            <a:r>
              <a:rPr lang="fr" sz="2000">
                <a:solidFill>
                  <a:srgbClr val="A9B7C6"/>
                </a:solidFill>
                <a:highlight>
                  <a:srgbClr val="2B2B2B"/>
                </a:highlight>
                <a:latin typeface="Courier New"/>
                <a:ea typeface="Courier New"/>
                <a:cs typeface="Courier New"/>
                <a:sym typeface="Courier New"/>
              </a:rPr>
              <a:t>(</a:t>
            </a:r>
            <a:r>
              <a:rPr lang="fr" sz="2000">
                <a:solidFill>
                  <a:srgbClr val="6897BB"/>
                </a:solidFill>
                <a:highlight>
                  <a:srgbClr val="2B2B2B"/>
                </a:highlight>
                <a:latin typeface="Courier New"/>
                <a:ea typeface="Courier New"/>
                <a:cs typeface="Courier New"/>
                <a:sym typeface="Courier New"/>
              </a:rPr>
              <a:t>15</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(maListe)</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A9B7C6"/>
                </a:solidFill>
                <a:highlight>
                  <a:srgbClr val="2B2B2B"/>
                </a:highlight>
                <a:latin typeface="Courier New"/>
                <a:ea typeface="Courier New"/>
                <a:cs typeface="Courier New"/>
                <a:sym typeface="Courier New"/>
              </a:rPr>
              <a:t>liste = </a:t>
            </a:r>
            <a:r>
              <a:rPr lang="fr" sz="2000">
                <a:solidFill>
                  <a:srgbClr val="8888C6"/>
                </a:solidFill>
                <a:highlight>
                  <a:srgbClr val="2B2B2B"/>
                </a:highlight>
                <a:latin typeface="Courier New"/>
                <a:ea typeface="Courier New"/>
                <a:cs typeface="Courier New"/>
                <a:sym typeface="Courier New"/>
              </a:rPr>
              <a:t>list</a:t>
            </a:r>
            <a:r>
              <a:rPr lang="fr" sz="2000">
                <a:solidFill>
                  <a:srgbClr val="A9B7C6"/>
                </a:solidFill>
                <a:highlight>
                  <a:srgbClr val="2B2B2B"/>
                </a:highlight>
                <a:latin typeface="Courier New"/>
                <a:ea typeface="Courier New"/>
                <a:cs typeface="Courier New"/>
                <a:sym typeface="Courier New"/>
              </a:rPr>
              <a:t>(</a:t>
            </a:r>
            <a:r>
              <a:rPr lang="fr" sz="2000">
                <a:solidFill>
                  <a:srgbClr val="8888C6"/>
                </a:solidFill>
                <a:highlight>
                  <a:srgbClr val="2B2B2B"/>
                </a:highlight>
                <a:latin typeface="Courier New"/>
                <a:ea typeface="Courier New"/>
                <a:cs typeface="Courier New"/>
                <a:sym typeface="Courier New"/>
              </a:rPr>
              <a:t>range</a:t>
            </a:r>
            <a:r>
              <a:rPr lang="fr" sz="2000">
                <a:solidFill>
                  <a:srgbClr val="A9B7C6"/>
                </a:solidFill>
                <a:highlight>
                  <a:srgbClr val="2B2B2B"/>
                </a:highlight>
                <a:latin typeface="Courier New"/>
                <a:ea typeface="Courier New"/>
                <a:cs typeface="Courier New"/>
                <a:sym typeface="Courier New"/>
              </a:rPr>
              <a:t>(</a:t>
            </a:r>
            <a:r>
              <a:rPr lang="fr" sz="2000">
                <a:solidFill>
                  <a:srgbClr val="6897BB"/>
                </a:solidFill>
                <a:highlight>
                  <a:srgbClr val="2B2B2B"/>
                </a:highlight>
                <a:latin typeface="Courier New"/>
                <a:ea typeface="Courier New"/>
                <a:cs typeface="Courier New"/>
                <a:sym typeface="Courier New"/>
              </a:rPr>
              <a:t>10</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A9B7C6"/>
                </a:solidFill>
                <a:highlight>
                  <a:srgbClr val="2B2B2B"/>
                </a:highlight>
                <a:latin typeface="Courier New"/>
                <a:ea typeface="Courier New"/>
                <a:cs typeface="Courier New"/>
                <a:sym typeface="Courier New"/>
              </a:rPr>
              <a:t>liste.extend(maListe)</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(liste)</a:t>
            </a:r>
            <a:endParaRPr sz="2000">
              <a:solidFill>
                <a:srgbClr val="A9B7C6"/>
              </a:solidFill>
              <a:highlight>
                <a:srgbClr val="2B2B2B"/>
              </a:highlight>
              <a:latin typeface="Courier New"/>
              <a:ea typeface="Courier New"/>
              <a:cs typeface="Courier New"/>
              <a:sym typeface="Courier New"/>
            </a:endParaRPr>
          </a:p>
          <a:p>
            <a:pPr indent="0" lvl="0" marL="0" rtl="0">
              <a:spcBef>
                <a:spcPts val="1600"/>
              </a:spcBef>
              <a:spcAft>
                <a:spcPts val="160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Présentation</a:t>
            </a:r>
            <a:endParaRPr/>
          </a:p>
        </p:txBody>
      </p:sp>
      <p:sp>
        <p:nvSpPr>
          <p:cNvPr id="66" name="Shape 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sz="2400">
                <a:solidFill>
                  <a:srgbClr val="FFFFFF"/>
                </a:solidFill>
              </a:rPr>
              <a:t>Python est un langage de programmation inventé par Guido van Rossum. La première version de python est sortie en 1991.</a:t>
            </a:r>
            <a:endParaRPr sz="2400">
              <a:solidFill>
                <a:srgbClr val="FFFFFF"/>
              </a:solidFill>
            </a:endParaRPr>
          </a:p>
          <a:p>
            <a:pPr indent="0" lvl="0" marL="0" rtl="0">
              <a:spcBef>
                <a:spcPts val="1600"/>
              </a:spcBef>
              <a:spcAft>
                <a:spcPts val="1600"/>
              </a:spcAft>
              <a:buNone/>
            </a:pPr>
            <a:r>
              <a:rPr lang="fr" sz="2400">
                <a:solidFill>
                  <a:srgbClr val="FFFFFF"/>
                </a:solidFill>
              </a:rPr>
              <a:t>Python est un langage de programmation interprété, c'est à dire qu'il n'est pas nécessaire de le compiler avant de l'exécuter.</a:t>
            </a:r>
            <a:endParaRPr sz="24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tuples</a:t>
            </a:r>
            <a:endParaRPr/>
          </a:p>
        </p:txBody>
      </p:sp>
      <p:sp>
        <p:nvSpPr>
          <p:cNvPr id="236" name="Shape 236"/>
          <p:cNvSpPr txBox="1"/>
          <p:nvPr>
            <p:ph idx="1" type="body"/>
          </p:nvPr>
        </p:nvSpPr>
        <p:spPr>
          <a:xfrm>
            <a:off x="311700" y="1152475"/>
            <a:ext cx="8520600" cy="3416400"/>
          </a:xfrm>
          <a:prstGeom prst="rect">
            <a:avLst/>
          </a:prstGeom>
          <a:solidFill>
            <a:srgbClr val="000000"/>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fr">
                <a:solidFill>
                  <a:srgbClr val="808080"/>
                </a:solidFill>
                <a:highlight>
                  <a:srgbClr val="2B2B2B"/>
                </a:highlight>
                <a:latin typeface="Courier New"/>
                <a:ea typeface="Courier New"/>
                <a:cs typeface="Courier New"/>
                <a:sym typeface="Courier New"/>
              </a:rPr>
              <a:t># Un tuple est une liste qui ne peut plus être modifiée.</a:t>
            </a:r>
            <a:endParaRPr>
              <a:solidFill>
                <a:srgbClr val="808080"/>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a:solidFill>
                  <a:srgbClr val="A9B7C6"/>
                </a:solidFill>
                <a:highlight>
                  <a:srgbClr val="2B2B2B"/>
                </a:highlight>
                <a:latin typeface="Courier New"/>
                <a:ea typeface="Courier New"/>
                <a:cs typeface="Courier New"/>
                <a:sym typeface="Courier New"/>
              </a:rPr>
              <a:t>monTuple = ()</a:t>
            </a:r>
            <a:endParaRPr>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a:solidFill>
                  <a:srgbClr val="8888C6"/>
                </a:solidFill>
                <a:highlight>
                  <a:srgbClr val="2B2B2B"/>
                </a:highlight>
                <a:latin typeface="Courier New"/>
                <a:ea typeface="Courier New"/>
                <a:cs typeface="Courier New"/>
                <a:sym typeface="Courier New"/>
              </a:rPr>
              <a:t>print</a:t>
            </a:r>
            <a:r>
              <a:rPr lang="fr">
                <a:solidFill>
                  <a:srgbClr val="A9B7C6"/>
                </a:solidFill>
                <a:highlight>
                  <a:srgbClr val="2B2B2B"/>
                </a:highlight>
                <a:latin typeface="Courier New"/>
                <a:ea typeface="Courier New"/>
                <a:cs typeface="Courier New"/>
                <a:sym typeface="Courier New"/>
              </a:rPr>
              <a:t>(</a:t>
            </a:r>
            <a:r>
              <a:rPr lang="fr">
                <a:solidFill>
                  <a:srgbClr val="8888C6"/>
                </a:solidFill>
                <a:highlight>
                  <a:srgbClr val="2B2B2B"/>
                </a:highlight>
                <a:latin typeface="Courier New"/>
                <a:ea typeface="Courier New"/>
                <a:cs typeface="Courier New"/>
                <a:sym typeface="Courier New"/>
              </a:rPr>
              <a:t>type</a:t>
            </a:r>
            <a:r>
              <a:rPr lang="fr">
                <a:solidFill>
                  <a:srgbClr val="A9B7C6"/>
                </a:solidFill>
                <a:highlight>
                  <a:srgbClr val="2B2B2B"/>
                </a:highlight>
                <a:latin typeface="Courier New"/>
                <a:ea typeface="Courier New"/>
                <a:cs typeface="Courier New"/>
                <a:sym typeface="Courier New"/>
              </a:rPr>
              <a:t>(monTuple))</a:t>
            </a:r>
            <a:endParaRPr>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a:solidFill>
                  <a:srgbClr val="A9B7C6"/>
                </a:solidFill>
                <a:highlight>
                  <a:srgbClr val="2B2B2B"/>
                </a:highlight>
                <a:latin typeface="Courier New"/>
                <a:ea typeface="Courier New"/>
                <a:cs typeface="Courier New"/>
                <a:sym typeface="Courier New"/>
              </a:rPr>
              <a:t>monTuple = (</a:t>
            </a:r>
            <a:r>
              <a:rPr lang="fr">
                <a:solidFill>
                  <a:srgbClr val="6A8759"/>
                </a:solidFill>
                <a:highlight>
                  <a:srgbClr val="2B2B2B"/>
                </a:highlight>
                <a:latin typeface="Courier New"/>
                <a:ea typeface="Courier New"/>
                <a:cs typeface="Courier New"/>
                <a:sym typeface="Courier New"/>
              </a:rPr>
              <a:t>"toto"</a:t>
            </a:r>
            <a:r>
              <a:rPr lang="fr">
                <a:solidFill>
                  <a:srgbClr val="CC7832"/>
                </a:solidFill>
                <a:highlight>
                  <a:srgbClr val="2B2B2B"/>
                </a:highlight>
                <a:latin typeface="Courier New"/>
                <a:ea typeface="Courier New"/>
                <a:cs typeface="Courier New"/>
                <a:sym typeface="Courier New"/>
              </a:rPr>
              <a:t>,</a:t>
            </a:r>
            <a:r>
              <a:rPr lang="fr">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a:solidFill>
                  <a:srgbClr val="8888C6"/>
                </a:solidFill>
                <a:highlight>
                  <a:srgbClr val="2B2B2B"/>
                </a:highlight>
                <a:latin typeface="Courier New"/>
                <a:ea typeface="Courier New"/>
                <a:cs typeface="Courier New"/>
                <a:sym typeface="Courier New"/>
              </a:rPr>
              <a:t>print</a:t>
            </a:r>
            <a:r>
              <a:rPr lang="fr">
                <a:solidFill>
                  <a:srgbClr val="A9B7C6"/>
                </a:solidFill>
                <a:highlight>
                  <a:srgbClr val="2B2B2B"/>
                </a:highlight>
                <a:latin typeface="Courier New"/>
                <a:ea typeface="Courier New"/>
                <a:cs typeface="Courier New"/>
                <a:sym typeface="Courier New"/>
              </a:rPr>
              <a:t>(</a:t>
            </a:r>
            <a:r>
              <a:rPr lang="fr">
                <a:solidFill>
                  <a:srgbClr val="8888C6"/>
                </a:solidFill>
                <a:highlight>
                  <a:srgbClr val="2B2B2B"/>
                </a:highlight>
                <a:latin typeface="Courier New"/>
                <a:ea typeface="Courier New"/>
                <a:cs typeface="Courier New"/>
                <a:sym typeface="Courier New"/>
              </a:rPr>
              <a:t>type</a:t>
            </a:r>
            <a:r>
              <a:rPr lang="fr">
                <a:solidFill>
                  <a:srgbClr val="A9B7C6"/>
                </a:solidFill>
                <a:highlight>
                  <a:srgbClr val="2B2B2B"/>
                </a:highlight>
                <a:latin typeface="Courier New"/>
                <a:ea typeface="Courier New"/>
                <a:cs typeface="Courier New"/>
                <a:sym typeface="Courier New"/>
              </a:rPr>
              <a:t>(monTuple))</a:t>
            </a:r>
            <a:endParaRPr>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a:solidFill>
                  <a:srgbClr val="A9B7C6"/>
                </a:solidFill>
                <a:highlight>
                  <a:srgbClr val="2B2B2B"/>
                </a:highlight>
                <a:latin typeface="Courier New"/>
                <a:ea typeface="Courier New"/>
                <a:cs typeface="Courier New"/>
                <a:sym typeface="Courier New"/>
              </a:rPr>
              <a:t>monTuple[</a:t>
            </a:r>
            <a:r>
              <a:rPr lang="fr">
                <a:solidFill>
                  <a:srgbClr val="6897BB"/>
                </a:solidFill>
                <a:highlight>
                  <a:srgbClr val="2B2B2B"/>
                </a:highlight>
                <a:latin typeface="Courier New"/>
                <a:ea typeface="Courier New"/>
                <a:cs typeface="Courier New"/>
                <a:sym typeface="Courier New"/>
              </a:rPr>
              <a:t>0</a:t>
            </a:r>
            <a:r>
              <a:rPr lang="fr">
                <a:solidFill>
                  <a:srgbClr val="A9B7C6"/>
                </a:solidFill>
                <a:highlight>
                  <a:srgbClr val="2B2B2B"/>
                </a:highlight>
                <a:latin typeface="Courier New"/>
                <a:ea typeface="Courier New"/>
                <a:cs typeface="Courier New"/>
                <a:sym typeface="Courier New"/>
              </a:rPr>
              <a:t>] = </a:t>
            </a:r>
            <a:r>
              <a:rPr lang="fr">
                <a:solidFill>
                  <a:srgbClr val="6A8759"/>
                </a:solidFill>
                <a:highlight>
                  <a:srgbClr val="2B2B2B"/>
                </a:highlight>
                <a:latin typeface="Courier New"/>
                <a:ea typeface="Courier New"/>
                <a:cs typeface="Courier New"/>
                <a:sym typeface="Courier New"/>
              </a:rPr>
              <a:t>"error"</a:t>
            </a:r>
            <a:endParaRPr>
              <a:solidFill>
                <a:srgbClr val="6A8759"/>
              </a:solidFill>
              <a:highlight>
                <a:srgbClr val="2B2B2B"/>
              </a:highlight>
              <a:latin typeface="Courier New"/>
              <a:ea typeface="Courier New"/>
              <a:cs typeface="Courier New"/>
              <a:sym typeface="Courier New"/>
            </a:endParaRPr>
          </a:p>
          <a:p>
            <a:pPr indent="0" lvl="0" marL="0" rtl="0">
              <a:spcBef>
                <a:spcPts val="1600"/>
              </a:spcBef>
              <a:spcAft>
                <a:spcPts val="1600"/>
              </a:spcAft>
              <a:buNone/>
            </a:pPr>
            <a:r>
              <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dictionnaires</a:t>
            </a:r>
            <a:endParaRPr/>
          </a:p>
        </p:txBody>
      </p:sp>
      <p:sp>
        <p:nvSpPr>
          <p:cNvPr id="242" name="Shape 242"/>
          <p:cNvSpPr txBox="1"/>
          <p:nvPr>
            <p:ph idx="1" type="body"/>
          </p:nvPr>
        </p:nvSpPr>
        <p:spPr>
          <a:xfrm>
            <a:off x="311700" y="1152475"/>
            <a:ext cx="8520600" cy="3416400"/>
          </a:xfrm>
          <a:prstGeom prst="rect">
            <a:avLst/>
          </a:prstGeom>
          <a:solidFill>
            <a:srgbClr val="000000"/>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fr" sz="2000">
                <a:solidFill>
                  <a:srgbClr val="808080"/>
                </a:solidFill>
                <a:highlight>
                  <a:srgbClr val="2B2B2B"/>
                </a:highlight>
                <a:latin typeface="Courier New"/>
                <a:ea typeface="Courier New"/>
                <a:cs typeface="Courier New"/>
                <a:sym typeface="Courier New"/>
              </a:rPr>
              <a:t># Un dictionnaire une liste avec des clés numériques.</a:t>
            </a:r>
            <a:endParaRPr sz="2000">
              <a:solidFill>
                <a:srgbClr val="808080"/>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A9B7C6"/>
                </a:solidFill>
                <a:highlight>
                  <a:srgbClr val="2B2B2B"/>
                </a:highlight>
                <a:latin typeface="Courier New"/>
                <a:ea typeface="Courier New"/>
                <a:cs typeface="Courier New"/>
                <a:sym typeface="Courier New"/>
              </a:rPr>
              <a:t>monDico = {}</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A9B7C6"/>
                </a:solidFill>
                <a:highlight>
                  <a:srgbClr val="2B2B2B"/>
                </a:highlight>
                <a:latin typeface="Courier New"/>
                <a:ea typeface="Courier New"/>
                <a:cs typeface="Courier New"/>
                <a:sym typeface="Courier New"/>
              </a:rPr>
              <a:t>monDico[</a:t>
            </a:r>
            <a:r>
              <a:rPr lang="fr" sz="2000">
                <a:solidFill>
                  <a:srgbClr val="6A8759"/>
                </a:solidFill>
                <a:highlight>
                  <a:srgbClr val="2B2B2B"/>
                </a:highlight>
                <a:latin typeface="Courier New"/>
                <a:ea typeface="Courier New"/>
                <a:cs typeface="Courier New"/>
                <a:sym typeface="Courier New"/>
              </a:rPr>
              <a:t>"name"</a:t>
            </a:r>
            <a:r>
              <a:rPr lang="fr" sz="2000">
                <a:solidFill>
                  <a:srgbClr val="A9B7C6"/>
                </a:solidFill>
                <a:highlight>
                  <a:srgbClr val="2B2B2B"/>
                </a:highlight>
                <a:latin typeface="Courier New"/>
                <a:ea typeface="Courier New"/>
                <a:cs typeface="Courier New"/>
                <a:sym typeface="Courier New"/>
              </a:rPr>
              <a:t>] = </a:t>
            </a:r>
            <a:r>
              <a:rPr lang="fr" sz="2000">
                <a:solidFill>
                  <a:srgbClr val="6A8759"/>
                </a:solidFill>
                <a:highlight>
                  <a:srgbClr val="2B2B2B"/>
                </a:highlight>
                <a:latin typeface="Courier New"/>
                <a:ea typeface="Courier New"/>
                <a:cs typeface="Courier New"/>
                <a:sym typeface="Courier New"/>
              </a:rPr>
              <a:t>"Mehdi"</a:t>
            </a:r>
            <a:endParaRPr sz="2000">
              <a:solidFill>
                <a:srgbClr val="6A8759"/>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A9B7C6"/>
                </a:solidFill>
                <a:highlight>
                  <a:srgbClr val="2B2B2B"/>
                </a:highlight>
                <a:latin typeface="Courier New"/>
                <a:ea typeface="Courier New"/>
                <a:cs typeface="Courier New"/>
                <a:sym typeface="Courier New"/>
              </a:rPr>
              <a:t>monDico[</a:t>
            </a:r>
            <a:r>
              <a:rPr lang="fr" sz="2000">
                <a:solidFill>
                  <a:srgbClr val="6A8759"/>
                </a:solidFill>
                <a:highlight>
                  <a:srgbClr val="2B2B2B"/>
                </a:highlight>
                <a:latin typeface="Courier New"/>
                <a:ea typeface="Courier New"/>
                <a:cs typeface="Courier New"/>
                <a:sym typeface="Courier New"/>
              </a:rPr>
              <a:t>"height"</a:t>
            </a:r>
            <a:r>
              <a:rPr lang="fr" sz="2000">
                <a:solidFill>
                  <a:srgbClr val="A9B7C6"/>
                </a:solidFill>
                <a:highlight>
                  <a:srgbClr val="2B2B2B"/>
                </a:highlight>
                <a:latin typeface="Courier New"/>
                <a:ea typeface="Courier New"/>
                <a:cs typeface="Courier New"/>
                <a:sym typeface="Courier New"/>
              </a:rPr>
              <a:t>] = </a:t>
            </a:r>
            <a:r>
              <a:rPr lang="fr" sz="2000">
                <a:solidFill>
                  <a:srgbClr val="6A8759"/>
                </a:solidFill>
                <a:highlight>
                  <a:srgbClr val="2B2B2B"/>
                </a:highlight>
                <a:latin typeface="Courier New"/>
                <a:ea typeface="Courier New"/>
                <a:cs typeface="Courier New"/>
                <a:sym typeface="Courier New"/>
              </a:rPr>
              <a:t>"1m90"</a:t>
            </a:r>
            <a:endParaRPr sz="2000">
              <a:solidFill>
                <a:srgbClr val="6A8759"/>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(monDico)</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t/>
            </a:r>
            <a:endParaRPr>
              <a:solidFill>
                <a:schemeClr val="dk1"/>
              </a:solidFill>
            </a:endParaRPr>
          </a:p>
          <a:p>
            <a:pPr indent="0" lvl="0" marL="0" rtl="0">
              <a:spcBef>
                <a:spcPts val="1600"/>
              </a:spcBef>
              <a:spcAft>
                <a:spcPts val="1600"/>
              </a:spcAft>
              <a:buNone/>
            </a:pPr>
            <a:r>
              <a:t/>
            </a:r>
            <a:endParaRPr>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dictionnaires</a:t>
            </a:r>
            <a:endParaRPr/>
          </a:p>
        </p:txBody>
      </p:sp>
      <p:sp>
        <p:nvSpPr>
          <p:cNvPr id="248" name="Shape 248"/>
          <p:cNvSpPr txBox="1"/>
          <p:nvPr>
            <p:ph idx="1" type="body"/>
          </p:nvPr>
        </p:nvSpPr>
        <p:spPr>
          <a:xfrm>
            <a:off x="311700" y="1152475"/>
            <a:ext cx="8520600" cy="3416400"/>
          </a:xfrm>
          <a:prstGeom prst="rect">
            <a:avLst/>
          </a:prstGeom>
          <a:solidFill>
            <a:srgbClr val="000000"/>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(monDico.get(</a:t>
            </a:r>
            <a:r>
              <a:rPr lang="fr" sz="2000">
                <a:solidFill>
                  <a:srgbClr val="6A8759"/>
                </a:solidFill>
                <a:highlight>
                  <a:srgbClr val="2B2B2B"/>
                </a:highlight>
                <a:latin typeface="Courier New"/>
                <a:ea typeface="Courier New"/>
                <a:cs typeface="Courier New"/>
                <a:sym typeface="Courier New"/>
              </a:rPr>
              <a:t>"name"</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a:t>
            </a:r>
            <a:r>
              <a:rPr lang="fr" sz="2000">
                <a:solidFill>
                  <a:srgbClr val="6A8759"/>
                </a:solidFill>
                <a:highlight>
                  <a:srgbClr val="2B2B2B"/>
                </a:highlight>
                <a:latin typeface="Courier New"/>
                <a:ea typeface="Courier New"/>
                <a:cs typeface="Courier New"/>
                <a:sym typeface="Courier New"/>
              </a:rPr>
              <a:t>"name" </a:t>
            </a:r>
            <a:r>
              <a:rPr lang="fr" sz="2000">
                <a:solidFill>
                  <a:srgbClr val="CC7832"/>
                </a:solidFill>
                <a:highlight>
                  <a:srgbClr val="2B2B2B"/>
                </a:highlight>
                <a:latin typeface="Courier New"/>
                <a:ea typeface="Courier New"/>
                <a:cs typeface="Courier New"/>
                <a:sym typeface="Courier New"/>
              </a:rPr>
              <a:t>in </a:t>
            </a:r>
            <a:r>
              <a:rPr lang="fr" sz="2000">
                <a:solidFill>
                  <a:srgbClr val="A9B7C6"/>
                </a:solidFill>
                <a:highlight>
                  <a:srgbClr val="2B2B2B"/>
                </a:highlight>
                <a:latin typeface="Courier New"/>
                <a:ea typeface="Courier New"/>
                <a:cs typeface="Courier New"/>
                <a:sym typeface="Courier New"/>
              </a:rPr>
              <a:t>monDico)</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CC7832"/>
                </a:solidFill>
                <a:highlight>
                  <a:srgbClr val="2B2B2B"/>
                </a:highlight>
                <a:latin typeface="Courier New"/>
                <a:ea typeface="Courier New"/>
                <a:cs typeface="Courier New"/>
                <a:sym typeface="Courier New"/>
              </a:rPr>
              <a:t>del </a:t>
            </a:r>
            <a:r>
              <a:rPr lang="fr" sz="2000">
                <a:solidFill>
                  <a:srgbClr val="A9B7C6"/>
                </a:solidFill>
                <a:highlight>
                  <a:srgbClr val="2B2B2B"/>
                </a:highlight>
                <a:latin typeface="Courier New"/>
                <a:ea typeface="Courier New"/>
                <a:cs typeface="Courier New"/>
                <a:sym typeface="Courier New"/>
              </a:rPr>
              <a:t>monDico[</a:t>
            </a:r>
            <a:r>
              <a:rPr lang="fr" sz="2000">
                <a:solidFill>
                  <a:srgbClr val="6A8759"/>
                </a:solidFill>
                <a:highlight>
                  <a:srgbClr val="2B2B2B"/>
                </a:highlight>
                <a:latin typeface="Courier New"/>
                <a:ea typeface="Courier New"/>
                <a:cs typeface="Courier New"/>
                <a:sym typeface="Courier New"/>
              </a:rPr>
              <a:t>"name"</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CC7832"/>
                </a:solidFill>
                <a:highlight>
                  <a:srgbClr val="2B2B2B"/>
                </a:highlight>
                <a:latin typeface="Courier New"/>
                <a:ea typeface="Courier New"/>
                <a:cs typeface="Courier New"/>
                <a:sym typeface="Courier New"/>
              </a:rPr>
              <a:t>for </a:t>
            </a:r>
            <a:r>
              <a:rPr lang="fr" sz="2000">
                <a:solidFill>
                  <a:srgbClr val="A9B7C6"/>
                </a:solidFill>
                <a:highlight>
                  <a:srgbClr val="2B2B2B"/>
                </a:highlight>
                <a:latin typeface="Courier New"/>
                <a:ea typeface="Courier New"/>
                <a:cs typeface="Courier New"/>
                <a:sym typeface="Courier New"/>
              </a:rPr>
              <a:t>val </a:t>
            </a:r>
            <a:r>
              <a:rPr lang="fr" sz="2000">
                <a:solidFill>
                  <a:srgbClr val="CC7832"/>
                </a:solidFill>
                <a:highlight>
                  <a:srgbClr val="2B2B2B"/>
                </a:highlight>
                <a:latin typeface="Courier New"/>
                <a:ea typeface="Courier New"/>
                <a:cs typeface="Courier New"/>
                <a:sym typeface="Courier New"/>
              </a:rPr>
              <a:t>in </a:t>
            </a:r>
            <a:r>
              <a:rPr lang="fr" sz="2000">
                <a:solidFill>
                  <a:srgbClr val="A9B7C6"/>
                </a:solidFill>
                <a:highlight>
                  <a:srgbClr val="2B2B2B"/>
                </a:highlight>
                <a:latin typeface="Courier New"/>
                <a:ea typeface="Courier New"/>
                <a:cs typeface="Courier New"/>
                <a:sym typeface="Courier New"/>
              </a:rPr>
              <a:t>monDico.values(): </a:t>
            </a:r>
            <a:r>
              <a:rPr lang="fr" sz="2000">
                <a:solidFill>
                  <a:srgbClr val="808080"/>
                </a:solidFill>
                <a:highlight>
                  <a:srgbClr val="2B2B2B"/>
                </a:highlight>
                <a:latin typeface="Courier New"/>
                <a:ea typeface="Courier New"/>
                <a:cs typeface="Courier New"/>
                <a:sym typeface="Courier New"/>
              </a:rPr>
              <a:t># Affiche les valeurs</a:t>
            </a:r>
            <a:endParaRPr sz="2000">
              <a:solidFill>
                <a:srgbClr val="808080"/>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808080"/>
                </a:solidFill>
                <a:highlight>
                  <a:srgbClr val="2B2B2B"/>
                </a:highlight>
                <a:latin typeface="Courier New"/>
                <a:ea typeface="Courier New"/>
                <a:cs typeface="Courier New"/>
                <a:sym typeface="Courier New"/>
              </a:rPr>
              <a:t>  </a:t>
            </a: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(val)</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CC7832"/>
                </a:solidFill>
                <a:highlight>
                  <a:srgbClr val="2B2B2B"/>
                </a:highlight>
                <a:latin typeface="Courier New"/>
                <a:ea typeface="Courier New"/>
                <a:cs typeface="Courier New"/>
                <a:sym typeface="Courier New"/>
              </a:rPr>
              <a:t>for </a:t>
            </a:r>
            <a:r>
              <a:rPr lang="fr" sz="2000">
                <a:solidFill>
                  <a:srgbClr val="A9B7C6"/>
                </a:solidFill>
                <a:highlight>
                  <a:srgbClr val="2B2B2B"/>
                </a:highlight>
                <a:latin typeface="Courier New"/>
                <a:ea typeface="Courier New"/>
                <a:cs typeface="Courier New"/>
                <a:sym typeface="Courier New"/>
              </a:rPr>
              <a:t>key </a:t>
            </a:r>
            <a:r>
              <a:rPr lang="fr" sz="2000">
                <a:solidFill>
                  <a:srgbClr val="CC7832"/>
                </a:solidFill>
                <a:highlight>
                  <a:srgbClr val="2B2B2B"/>
                </a:highlight>
                <a:latin typeface="Courier New"/>
                <a:ea typeface="Courier New"/>
                <a:cs typeface="Courier New"/>
                <a:sym typeface="Courier New"/>
              </a:rPr>
              <a:t>in </a:t>
            </a:r>
            <a:r>
              <a:rPr lang="fr" sz="2000">
                <a:solidFill>
                  <a:srgbClr val="A9B7C6"/>
                </a:solidFill>
                <a:highlight>
                  <a:srgbClr val="2B2B2B"/>
                </a:highlight>
                <a:latin typeface="Courier New"/>
                <a:ea typeface="Courier New"/>
                <a:cs typeface="Courier New"/>
                <a:sym typeface="Courier New"/>
              </a:rPr>
              <a:t>monDico.keys(): </a:t>
            </a:r>
            <a:r>
              <a:rPr lang="fr" sz="2000">
                <a:solidFill>
                  <a:srgbClr val="808080"/>
                </a:solidFill>
                <a:highlight>
                  <a:srgbClr val="2B2B2B"/>
                </a:highlight>
                <a:latin typeface="Courier New"/>
                <a:ea typeface="Courier New"/>
                <a:cs typeface="Courier New"/>
                <a:sym typeface="Courier New"/>
              </a:rPr>
              <a:t># Affiche les index</a:t>
            </a:r>
            <a:endParaRPr sz="2000">
              <a:solidFill>
                <a:srgbClr val="808080"/>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808080"/>
                </a:solidFill>
                <a:highlight>
                  <a:srgbClr val="2B2B2B"/>
                </a:highlight>
                <a:latin typeface="Courier New"/>
                <a:ea typeface="Courier New"/>
                <a:cs typeface="Courier New"/>
                <a:sym typeface="Courier New"/>
              </a:rPr>
              <a:t>  </a:t>
            </a: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(key)</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fonctions</a:t>
            </a:r>
            <a:endParaRPr/>
          </a:p>
        </p:txBody>
      </p:sp>
      <p:sp>
        <p:nvSpPr>
          <p:cNvPr id="254" name="Shape 254"/>
          <p:cNvSpPr txBox="1"/>
          <p:nvPr>
            <p:ph idx="1" type="body"/>
          </p:nvPr>
        </p:nvSpPr>
        <p:spPr>
          <a:xfrm>
            <a:off x="311700" y="1152475"/>
            <a:ext cx="4221600" cy="3416400"/>
          </a:xfrm>
          <a:prstGeom prst="rect">
            <a:avLst/>
          </a:prstGeom>
          <a:solidFill>
            <a:srgbClr val="000000"/>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fr">
                <a:solidFill>
                  <a:srgbClr val="CC7832"/>
                </a:solidFill>
                <a:highlight>
                  <a:srgbClr val="2B2B2B"/>
                </a:highlight>
                <a:latin typeface="Courier New"/>
                <a:ea typeface="Courier New"/>
                <a:cs typeface="Courier New"/>
                <a:sym typeface="Courier New"/>
              </a:rPr>
              <a:t>def </a:t>
            </a:r>
            <a:r>
              <a:rPr lang="fr">
                <a:solidFill>
                  <a:srgbClr val="FFC66D"/>
                </a:solidFill>
                <a:highlight>
                  <a:srgbClr val="2B2B2B"/>
                </a:highlight>
                <a:latin typeface="Courier New"/>
                <a:ea typeface="Courier New"/>
                <a:cs typeface="Courier New"/>
                <a:sym typeface="Courier New"/>
              </a:rPr>
              <a:t>ma_function</a:t>
            </a:r>
            <a:r>
              <a:rPr lang="fr">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a:solidFill>
                  <a:srgbClr val="A9B7C6"/>
                </a:solidFill>
                <a:highlight>
                  <a:srgbClr val="2B2B2B"/>
                </a:highlight>
                <a:latin typeface="Courier New"/>
                <a:ea typeface="Courier New"/>
                <a:cs typeface="Courier New"/>
                <a:sym typeface="Courier New"/>
              </a:rPr>
              <a:t>  </a:t>
            </a:r>
            <a:r>
              <a:rPr lang="fr">
                <a:solidFill>
                  <a:srgbClr val="8888C6"/>
                </a:solidFill>
                <a:highlight>
                  <a:srgbClr val="2B2B2B"/>
                </a:highlight>
                <a:latin typeface="Courier New"/>
                <a:ea typeface="Courier New"/>
                <a:cs typeface="Courier New"/>
                <a:sym typeface="Courier New"/>
              </a:rPr>
              <a:t>print</a:t>
            </a:r>
            <a:r>
              <a:rPr lang="fr">
                <a:solidFill>
                  <a:srgbClr val="A9B7C6"/>
                </a:solidFill>
                <a:highlight>
                  <a:srgbClr val="2B2B2B"/>
                </a:highlight>
                <a:latin typeface="Courier New"/>
                <a:ea typeface="Courier New"/>
                <a:cs typeface="Courier New"/>
                <a:sym typeface="Courier New"/>
              </a:rPr>
              <a:t>(</a:t>
            </a:r>
            <a:r>
              <a:rPr lang="fr">
                <a:solidFill>
                  <a:srgbClr val="6A8759"/>
                </a:solidFill>
                <a:highlight>
                  <a:srgbClr val="2B2B2B"/>
                </a:highlight>
                <a:latin typeface="Courier New"/>
                <a:ea typeface="Courier New"/>
                <a:cs typeface="Courier New"/>
                <a:sym typeface="Courier New"/>
              </a:rPr>
              <a:t>"salut les gens"</a:t>
            </a:r>
            <a:r>
              <a:rPr lang="fr">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a:solidFill>
                  <a:srgbClr val="A9B7C6"/>
                </a:solidFill>
                <a:highlight>
                  <a:srgbClr val="2B2B2B"/>
                </a:highlight>
                <a:latin typeface="Courier New"/>
                <a:ea typeface="Courier New"/>
                <a:cs typeface="Courier New"/>
                <a:sym typeface="Courier New"/>
              </a:rPr>
              <a:t>ma_function()</a:t>
            </a:r>
            <a:endParaRPr>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a:solidFill>
                  <a:srgbClr val="CC7832"/>
                </a:solidFill>
                <a:highlight>
                  <a:srgbClr val="2B2B2B"/>
                </a:highlight>
                <a:latin typeface="Courier New"/>
                <a:ea typeface="Courier New"/>
                <a:cs typeface="Courier New"/>
                <a:sym typeface="Courier New"/>
              </a:rPr>
              <a:t>def </a:t>
            </a:r>
            <a:r>
              <a:rPr lang="fr">
                <a:solidFill>
                  <a:srgbClr val="FFC66D"/>
                </a:solidFill>
                <a:highlight>
                  <a:srgbClr val="2B2B2B"/>
                </a:highlight>
                <a:latin typeface="Courier New"/>
                <a:ea typeface="Courier New"/>
                <a:cs typeface="Courier New"/>
                <a:sym typeface="Courier New"/>
              </a:rPr>
              <a:t>ma_function2</a:t>
            </a:r>
            <a:r>
              <a:rPr lang="fr">
                <a:solidFill>
                  <a:srgbClr val="A9B7C6"/>
                </a:solidFill>
                <a:highlight>
                  <a:srgbClr val="2B2B2B"/>
                </a:highlight>
                <a:latin typeface="Courier New"/>
                <a:ea typeface="Courier New"/>
                <a:cs typeface="Courier New"/>
                <a:sym typeface="Courier New"/>
              </a:rPr>
              <a:t>(param):</a:t>
            </a:r>
            <a:endParaRPr>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a:solidFill>
                  <a:srgbClr val="A9B7C6"/>
                </a:solidFill>
                <a:highlight>
                  <a:srgbClr val="2B2B2B"/>
                </a:highlight>
                <a:latin typeface="Courier New"/>
                <a:ea typeface="Courier New"/>
                <a:cs typeface="Courier New"/>
                <a:sym typeface="Courier New"/>
              </a:rPr>
              <a:t>  </a:t>
            </a:r>
            <a:r>
              <a:rPr lang="fr">
                <a:solidFill>
                  <a:srgbClr val="8888C6"/>
                </a:solidFill>
                <a:highlight>
                  <a:srgbClr val="2B2B2B"/>
                </a:highlight>
                <a:latin typeface="Courier New"/>
                <a:ea typeface="Courier New"/>
                <a:cs typeface="Courier New"/>
                <a:sym typeface="Courier New"/>
              </a:rPr>
              <a:t>print</a:t>
            </a:r>
            <a:r>
              <a:rPr lang="fr">
                <a:solidFill>
                  <a:srgbClr val="A9B7C6"/>
                </a:solidFill>
                <a:highlight>
                  <a:srgbClr val="2B2B2B"/>
                </a:highlight>
                <a:latin typeface="Courier New"/>
                <a:ea typeface="Courier New"/>
                <a:cs typeface="Courier New"/>
                <a:sym typeface="Courier New"/>
              </a:rPr>
              <a:t>(param)</a:t>
            </a:r>
            <a:endParaRPr>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a:solidFill>
                  <a:srgbClr val="A9B7C6"/>
                </a:solidFill>
                <a:highlight>
                  <a:srgbClr val="2B2B2B"/>
                </a:highlight>
                <a:latin typeface="Courier New"/>
                <a:ea typeface="Courier New"/>
                <a:cs typeface="Courier New"/>
                <a:sym typeface="Courier New"/>
              </a:rPr>
              <a:t>ma_function2(</a:t>
            </a:r>
            <a:r>
              <a:rPr lang="fr">
                <a:solidFill>
                  <a:srgbClr val="6A8759"/>
                </a:solidFill>
                <a:highlight>
                  <a:srgbClr val="2B2B2B"/>
                </a:highlight>
                <a:latin typeface="Courier New"/>
                <a:ea typeface="Courier New"/>
                <a:cs typeface="Courier New"/>
                <a:sym typeface="Courier New"/>
              </a:rPr>
              <a:t>"hey"</a:t>
            </a:r>
            <a:r>
              <a:rPr lang="fr">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a:solidFill>
                <a:schemeClr val="dk1"/>
              </a:solidFill>
            </a:endParaRPr>
          </a:p>
        </p:txBody>
      </p:sp>
      <p:sp>
        <p:nvSpPr>
          <p:cNvPr id="255" name="Shape 255"/>
          <p:cNvSpPr txBox="1"/>
          <p:nvPr>
            <p:ph idx="1" type="body"/>
          </p:nvPr>
        </p:nvSpPr>
        <p:spPr>
          <a:xfrm>
            <a:off x="4712050" y="1152475"/>
            <a:ext cx="4221600" cy="3416400"/>
          </a:xfrm>
          <a:prstGeom prst="rect">
            <a:avLst/>
          </a:prstGeom>
          <a:solidFill>
            <a:srgbClr val="000000"/>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fr" sz="2000">
                <a:solidFill>
                  <a:srgbClr val="CC7832"/>
                </a:solidFill>
                <a:highlight>
                  <a:srgbClr val="2B2B2B"/>
                </a:highlight>
                <a:latin typeface="Courier New"/>
                <a:ea typeface="Courier New"/>
                <a:cs typeface="Courier New"/>
                <a:sym typeface="Courier New"/>
              </a:rPr>
              <a:t>def </a:t>
            </a:r>
            <a:r>
              <a:rPr lang="fr" sz="2000">
                <a:solidFill>
                  <a:srgbClr val="FFC66D"/>
                </a:solidFill>
                <a:highlight>
                  <a:srgbClr val="2B2B2B"/>
                </a:highlight>
                <a:latin typeface="Courier New"/>
                <a:ea typeface="Courier New"/>
                <a:cs typeface="Courier New"/>
                <a:sym typeface="Courier New"/>
              </a:rPr>
              <a:t>somme</a:t>
            </a:r>
            <a:r>
              <a:rPr lang="fr" sz="2000">
                <a:solidFill>
                  <a:srgbClr val="A9B7C6"/>
                </a:solidFill>
                <a:highlight>
                  <a:srgbClr val="2B2B2B"/>
                </a:highlight>
                <a:latin typeface="Courier New"/>
                <a:ea typeface="Courier New"/>
                <a:cs typeface="Courier New"/>
                <a:sym typeface="Courier New"/>
              </a:rPr>
              <a:t>(a</a:t>
            </a:r>
            <a:r>
              <a:rPr lang="fr" sz="2000">
                <a:solidFill>
                  <a:srgbClr val="CC7832"/>
                </a:solidFill>
                <a:highlight>
                  <a:srgbClr val="2B2B2B"/>
                </a:highlight>
                <a:latin typeface="Courier New"/>
                <a:ea typeface="Courier New"/>
                <a:cs typeface="Courier New"/>
                <a:sym typeface="Courier New"/>
              </a:rPr>
              <a:t>, </a:t>
            </a:r>
            <a:r>
              <a:rPr lang="fr" sz="2000">
                <a:solidFill>
                  <a:srgbClr val="A9B7C6"/>
                </a:solidFill>
                <a:highlight>
                  <a:srgbClr val="2B2B2B"/>
                </a:highlight>
                <a:latin typeface="Courier New"/>
                <a:ea typeface="Courier New"/>
                <a:cs typeface="Courier New"/>
                <a:sym typeface="Courier New"/>
              </a:rPr>
              <a:t>b):</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  </a:t>
            </a:r>
            <a:r>
              <a:rPr lang="fr" sz="2000">
                <a:solidFill>
                  <a:srgbClr val="CC7832"/>
                </a:solidFill>
                <a:highlight>
                  <a:srgbClr val="2B2B2B"/>
                </a:highlight>
                <a:latin typeface="Courier New"/>
                <a:ea typeface="Courier New"/>
                <a:cs typeface="Courier New"/>
                <a:sym typeface="Courier New"/>
              </a:rPr>
              <a:t>return </a:t>
            </a:r>
            <a:r>
              <a:rPr lang="fr" sz="2000">
                <a:solidFill>
                  <a:srgbClr val="A9B7C6"/>
                </a:solidFill>
                <a:highlight>
                  <a:srgbClr val="2B2B2B"/>
                </a:highlight>
                <a:latin typeface="Courier New"/>
                <a:ea typeface="Courier New"/>
                <a:cs typeface="Courier New"/>
                <a:sym typeface="Courier New"/>
              </a:rPr>
              <a:t>a + b</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somme = somme(</a:t>
            </a:r>
            <a:r>
              <a:rPr lang="fr" sz="2000">
                <a:solidFill>
                  <a:srgbClr val="6897BB"/>
                </a:solidFill>
                <a:highlight>
                  <a:srgbClr val="2B2B2B"/>
                </a:highlight>
                <a:latin typeface="Courier New"/>
                <a:ea typeface="Courier New"/>
                <a:cs typeface="Courier New"/>
                <a:sym typeface="Courier New"/>
              </a:rPr>
              <a:t>1</a:t>
            </a:r>
            <a:r>
              <a:rPr lang="fr" sz="2000">
                <a:solidFill>
                  <a:srgbClr val="CC7832"/>
                </a:solidFill>
                <a:highlight>
                  <a:srgbClr val="2B2B2B"/>
                </a:highlight>
                <a:latin typeface="Courier New"/>
                <a:ea typeface="Courier New"/>
                <a:cs typeface="Courier New"/>
                <a:sym typeface="Courier New"/>
              </a:rPr>
              <a:t>, </a:t>
            </a:r>
            <a:r>
              <a:rPr lang="fr" sz="2000">
                <a:solidFill>
                  <a:srgbClr val="6897BB"/>
                </a:solidFill>
                <a:highlight>
                  <a:srgbClr val="2B2B2B"/>
                </a:highlight>
                <a:latin typeface="Courier New"/>
                <a:ea typeface="Courier New"/>
                <a:cs typeface="Courier New"/>
                <a:sym typeface="Courier New"/>
              </a:rPr>
              <a:t>2</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(somme)</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fr">
                <a:solidFill>
                  <a:schemeClr val="dk1"/>
                </a:solidFill>
              </a:rPr>
              <a:t>	</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t/>
            </a:r>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fonctions</a:t>
            </a:r>
            <a:endParaRPr/>
          </a:p>
        </p:txBody>
      </p:sp>
      <p:sp>
        <p:nvSpPr>
          <p:cNvPr id="261" name="Shape 261"/>
          <p:cNvSpPr txBox="1"/>
          <p:nvPr>
            <p:ph idx="1" type="body"/>
          </p:nvPr>
        </p:nvSpPr>
        <p:spPr>
          <a:xfrm>
            <a:off x="311700" y="1152475"/>
            <a:ext cx="8520600" cy="3416400"/>
          </a:xfrm>
          <a:prstGeom prst="rect">
            <a:avLst/>
          </a:prstGeom>
          <a:solidFill>
            <a:srgbClr val="000000"/>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fr" sz="2200">
                <a:solidFill>
                  <a:srgbClr val="CC7832"/>
                </a:solidFill>
                <a:highlight>
                  <a:srgbClr val="2B2B2B"/>
                </a:highlight>
                <a:latin typeface="Courier New"/>
                <a:ea typeface="Courier New"/>
                <a:cs typeface="Courier New"/>
                <a:sym typeface="Courier New"/>
              </a:rPr>
              <a:t>def </a:t>
            </a:r>
            <a:r>
              <a:rPr lang="fr" sz="2200">
                <a:solidFill>
                  <a:srgbClr val="FFC66D"/>
                </a:solidFill>
                <a:highlight>
                  <a:srgbClr val="2B2B2B"/>
                </a:highlight>
                <a:latin typeface="Courier New"/>
                <a:ea typeface="Courier New"/>
                <a:cs typeface="Courier New"/>
                <a:sym typeface="Courier New"/>
              </a:rPr>
              <a:t>splat_function</a:t>
            </a:r>
            <a:r>
              <a:rPr lang="fr" sz="2200">
                <a:solidFill>
                  <a:srgbClr val="A9B7C6"/>
                </a:solidFill>
                <a:highlight>
                  <a:srgbClr val="2B2B2B"/>
                </a:highlight>
                <a:latin typeface="Courier New"/>
                <a:ea typeface="Courier New"/>
                <a:cs typeface="Courier New"/>
                <a:sym typeface="Courier New"/>
              </a:rPr>
              <a:t>(*params):</a:t>
            </a:r>
            <a:endParaRPr sz="22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200">
                <a:solidFill>
                  <a:srgbClr val="A9B7C6"/>
                </a:solidFill>
                <a:highlight>
                  <a:srgbClr val="2B2B2B"/>
                </a:highlight>
                <a:latin typeface="Courier New"/>
                <a:ea typeface="Courier New"/>
                <a:cs typeface="Courier New"/>
                <a:sym typeface="Courier New"/>
              </a:rPr>
              <a:t>  </a:t>
            </a:r>
            <a:r>
              <a:rPr lang="fr" sz="2200">
                <a:solidFill>
                  <a:srgbClr val="CC7832"/>
                </a:solidFill>
                <a:highlight>
                  <a:srgbClr val="2B2B2B"/>
                </a:highlight>
                <a:latin typeface="Courier New"/>
                <a:ea typeface="Courier New"/>
                <a:cs typeface="Courier New"/>
                <a:sym typeface="Courier New"/>
              </a:rPr>
              <a:t>for </a:t>
            </a:r>
            <a:r>
              <a:rPr lang="fr" sz="2200">
                <a:solidFill>
                  <a:srgbClr val="A9B7C6"/>
                </a:solidFill>
                <a:highlight>
                  <a:srgbClr val="2B2B2B"/>
                </a:highlight>
                <a:latin typeface="Courier New"/>
                <a:ea typeface="Courier New"/>
                <a:cs typeface="Courier New"/>
                <a:sym typeface="Courier New"/>
              </a:rPr>
              <a:t>item </a:t>
            </a:r>
            <a:r>
              <a:rPr lang="fr" sz="2200">
                <a:solidFill>
                  <a:srgbClr val="CC7832"/>
                </a:solidFill>
                <a:highlight>
                  <a:srgbClr val="2B2B2B"/>
                </a:highlight>
                <a:latin typeface="Courier New"/>
                <a:ea typeface="Courier New"/>
                <a:cs typeface="Courier New"/>
                <a:sym typeface="Courier New"/>
              </a:rPr>
              <a:t>in </a:t>
            </a:r>
            <a:r>
              <a:rPr lang="fr" sz="2200">
                <a:solidFill>
                  <a:srgbClr val="A9B7C6"/>
                </a:solidFill>
                <a:highlight>
                  <a:srgbClr val="2B2B2B"/>
                </a:highlight>
                <a:latin typeface="Courier New"/>
                <a:ea typeface="Courier New"/>
                <a:cs typeface="Courier New"/>
                <a:sym typeface="Courier New"/>
              </a:rPr>
              <a:t>params:</a:t>
            </a:r>
            <a:endParaRPr sz="22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200">
                <a:solidFill>
                  <a:srgbClr val="A9B7C6"/>
                </a:solidFill>
                <a:highlight>
                  <a:srgbClr val="2B2B2B"/>
                </a:highlight>
                <a:latin typeface="Courier New"/>
                <a:ea typeface="Courier New"/>
                <a:cs typeface="Courier New"/>
                <a:sym typeface="Courier New"/>
              </a:rPr>
              <a:t>     </a:t>
            </a:r>
            <a:r>
              <a:rPr lang="fr" sz="2200">
                <a:solidFill>
                  <a:srgbClr val="8888C6"/>
                </a:solidFill>
                <a:highlight>
                  <a:srgbClr val="2B2B2B"/>
                </a:highlight>
                <a:latin typeface="Courier New"/>
                <a:ea typeface="Courier New"/>
                <a:cs typeface="Courier New"/>
                <a:sym typeface="Courier New"/>
              </a:rPr>
              <a:t>print</a:t>
            </a:r>
            <a:r>
              <a:rPr lang="fr" sz="2200">
                <a:solidFill>
                  <a:srgbClr val="A9B7C6"/>
                </a:solidFill>
                <a:highlight>
                  <a:srgbClr val="2B2B2B"/>
                </a:highlight>
                <a:latin typeface="Courier New"/>
                <a:ea typeface="Courier New"/>
                <a:cs typeface="Courier New"/>
                <a:sym typeface="Courier New"/>
              </a:rPr>
              <a:t>(item)</a:t>
            </a:r>
            <a:endParaRPr sz="22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sz="22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200">
                <a:solidFill>
                  <a:srgbClr val="A9B7C6"/>
                </a:solidFill>
                <a:highlight>
                  <a:srgbClr val="2B2B2B"/>
                </a:highlight>
                <a:latin typeface="Courier New"/>
                <a:ea typeface="Courier New"/>
                <a:cs typeface="Courier New"/>
                <a:sym typeface="Courier New"/>
              </a:rPr>
              <a:t>splat_function(</a:t>
            </a:r>
            <a:r>
              <a:rPr lang="fr" sz="2200">
                <a:solidFill>
                  <a:srgbClr val="6897BB"/>
                </a:solidFill>
                <a:highlight>
                  <a:srgbClr val="2B2B2B"/>
                </a:highlight>
                <a:latin typeface="Courier New"/>
                <a:ea typeface="Courier New"/>
                <a:cs typeface="Courier New"/>
                <a:sym typeface="Courier New"/>
              </a:rPr>
              <a:t>1</a:t>
            </a:r>
            <a:r>
              <a:rPr lang="fr" sz="2200">
                <a:solidFill>
                  <a:srgbClr val="CC7832"/>
                </a:solidFill>
                <a:highlight>
                  <a:srgbClr val="2B2B2B"/>
                </a:highlight>
                <a:latin typeface="Courier New"/>
                <a:ea typeface="Courier New"/>
                <a:cs typeface="Courier New"/>
                <a:sym typeface="Courier New"/>
              </a:rPr>
              <a:t>, </a:t>
            </a:r>
            <a:r>
              <a:rPr lang="fr" sz="2200">
                <a:solidFill>
                  <a:srgbClr val="6897BB"/>
                </a:solidFill>
                <a:highlight>
                  <a:srgbClr val="2B2B2B"/>
                </a:highlight>
                <a:latin typeface="Courier New"/>
                <a:ea typeface="Courier New"/>
                <a:cs typeface="Courier New"/>
                <a:sym typeface="Courier New"/>
              </a:rPr>
              <a:t>2</a:t>
            </a:r>
            <a:r>
              <a:rPr lang="fr" sz="2200">
                <a:solidFill>
                  <a:srgbClr val="CC7832"/>
                </a:solidFill>
                <a:highlight>
                  <a:srgbClr val="2B2B2B"/>
                </a:highlight>
                <a:latin typeface="Courier New"/>
                <a:ea typeface="Courier New"/>
                <a:cs typeface="Courier New"/>
                <a:sym typeface="Courier New"/>
              </a:rPr>
              <a:t>, </a:t>
            </a:r>
            <a:r>
              <a:rPr lang="fr" sz="2200">
                <a:solidFill>
                  <a:srgbClr val="6A8759"/>
                </a:solidFill>
                <a:highlight>
                  <a:srgbClr val="2B2B2B"/>
                </a:highlight>
                <a:latin typeface="Courier New"/>
                <a:ea typeface="Courier New"/>
                <a:cs typeface="Courier New"/>
                <a:sym typeface="Courier New"/>
              </a:rPr>
              <a:t>"salut"</a:t>
            </a:r>
            <a:r>
              <a:rPr lang="fr" sz="2200">
                <a:solidFill>
                  <a:srgbClr val="A9B7C6"/>
                </a:solidFill>
                <a:highlight>
                  <a:srgbClr val="2B2B2B"/>
                </a:highlight>
                <a:latin typeface="Courier New"/>
                <a:ea typeface="Courier New"/>
                <a:cs typeface="Courier New"/>
                <a:sym typeface="Courier New"/>
              </a:rPr>
              <a:t>)</a:t>
            </a:r>
            <a:endParaRPr sz="22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sz="3000">
              <a:solidFill>
                <a:schemeClr val="dk1"/>
              </a:solidFill>
            </a:endParaRPr>
          </a:p>
          <a:p>
            <a:pPr indent="0" lvl="0" marL="0" rtl="0">
              <a:spcBef>
                <a:spcPts val="0"/>
              </a:spcBef>
              <a:spcAft>
                <a:spcPts val="0"/>
              </a:spcAft>
              <a:buNone/>
            </a:pPr>
            <a:r>
              <a:t/>
            </a:r>
            <a:endParaRPr>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fonctions</a:t>
            </a:r>
            <a:endParaRPr/>
          </a:p>
        </p:txBody>
      </p:sp>
      <p:sp>
        <p:nvSpPr>
          <p:cNvPr id="267" name="Shape 267"/>
          <p:cNvSpPr txBox="1"/>
          <p:nvPr>
            <p:ph idx="1" type="body"/>
          </p:nvPr>
        </p:nvSpPr>
        <p:spPr>
          <a:xfrm>
            <a:off x="112925" y="1086225"/>
            <a:ext cx="4263300" cy="3416400"/>
          </a:xfrm>
          <a:prstGeom prst="rect">
            <a:avLst/>
          </a:prstGeom>
          <a:solidFill>
            <a:srgbClr val="000000"/>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fr">
                <a:solidFill>
                  <a:srgbClr val="00FF00"/>
                </a:solidFill>
              </a:rPr>
              <a:t># Portée des variables</a:t>
            </a:r>
            <a:r>
              <a:rPr lang="fr">
                <a:solidFill>
                  <a:schemeClr val="dk1"/>
                </a:solidFill>
              </a:rPr>
              <a:t> </a:t>
            </a:r>
            <a:endParaRPr>
              <a:solidFill>
                <a:schemeClr val="dk1"/>
              </a:solidFill>
            </a:endParaRPr>
          </a:p>
          <a:p>
            <a:pPr indent="0" lvl="0" marL="0" rtl="0">
              <a:spcBef>
                <a:spcPts val="0"/>
              </a:spcBef>
              <a:spcAft>
                <a:spcPts val="0"/>
              </a:spcAft>
              <a:buNone/>
            </a:pPr>
            <a:r>
              <a:rPr lang="fr">
                <a:solidFill>
                  <a:srgbClr val="A9B7C6"/>
                </a:solidFill>
                <a:highlight>
                  <a:srgbClr val="2B2B2B"/>
                </a:highlight>
                <a:latin typeface="Courier New"/>
                <a:ea typeface="Courier New"/>
                <a:cs typeface="Courier New"/>
                <a:sym typeface="Courier New"/>
              </a:rPr>
              <a:t>a = </a:t>
            </a:r>
            <a:r>
              <a:rPr lang="fr">
                <a:solidFill>
                  <a:srgbClr val="6A8759"/>
                </a:solidFill>
                <a:highlight>
                  <a:srgbClr val="2B2B2B"/>
                </a:highlight>
                <a:latin typeface="Courier New"/>
                <a:ea typeface="Courier New"/>
                <a:cs typeface="Courier New"/>
                <a:sym typeface="Courier New"/>
              </a:rPr>
              <a:t>"salut"</a:t>
            </a:r>
            <a:endParaRPr>
              <a:solidFill>
                <a:srgbClr val="6A8759"/>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a:solidFill>
                  <a:srgbClr val="A9B7C6"/>
                </a:solidFill>
                <a:highlight>
                  <a:srgbClr val="2B2B2B"/>
                </a:highlight>
                <a:latin typeface="Courier New"/>
                <a:ea typeface="Courier New"/>
                <a:cs typeface="Courier New"/>
                <a:sym typeface="Courier New"/>
              </a:rPr>
              <a:t>c = </a:t>
            </a:r>
            <a:r>
              <a:rPr lang="fr">
                <a:solidFill>
                  <a:srgbClr val="6897BB"/>
                </a:solidFill>
                <a:highlight>
                  <a:srgbClr val="2B2B2B"/>
                </a:highlight>
                <a:latin typeface="Courier New"/>
                <a:ea typeface="Courier New"/>
                <a:cs typeface="Courier New"/>
                <a:sym typeface="Courier New"/>
              </a:rPr>
              <a:t>5</a:t>
            </a:r>
            <a:endParaRPr>
              <a:solidFill>
                <a:srgbClr val="6897BB"/>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a:solidFill>
                  <a:srgbClr val="CC7832"/>
                </a:solidFill>
                <a:highlight>
                  <a:srgbClr val="2B2B2B"/>
                </a:highlight>
                <a:latin typeface="Courier New"/>
                <a:ea typeface="Courier New"/>
                <a:cs typeface="Courier New"/>
                <a:sym typeface="Courier New"/>
              </a:rPr>
              <a:t>def </a:t>
            </a:r>
            <a:r>
              <a:rPr lang="fr">
                <a:solidFill>
                  <a:srgbClr val="FFC66D"/>
                </a:solidFill>
                <a:highlight>
                  <a:srgbClr val="2B2B2B"/>
                </a:highlight>
                <a:latin typeface="Courier New"/>
                <a:ea typeface="Courier New"/>
                <a:cs typeface="Courier New"/>
                <a:sym typeface="Courier New"/>
              </a:rPr>
              <a:t>test</a:t>
            </a:r>
            <a:r>
              <a:rPr lang="fr">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a:solidFill>
                  <a:srgbClr val="A9B7C6"/>
                </a:solidFill>
                <a:highlight>
                  <a:srgbClr val="2B2B2B"/>
                </a:highlight>
                <a:latin typeface="Courier New"/>
                <a:ea typeface="Courier New"/>
                <a:cs typeface="Courier New"/>
                <a:sym typeface="Courier New"/>
              </a:rPr>
              <a:t>  </a:t>
            </a:r>
            <a:r>
              <a:rPr lang="fr">
                <a:solidFill>
                  <a:srgbClr val="808080"/>
                </a:solidFill>
                <a:highlight>
                  <a:srgbClr val="2B2B2B"/>
                </a:highlight>
                <a:latin typeface="Courier New"/>
                <a:ea typeface="Courier New"/>
                <a:cs typeface="Courier New"/>
                <a:sym typeface="Courier New"/>
              </a:rPr>
              <a:t>b </a:t>
            </a:r>
            <a:r>
              <a:rPr lang="fr">
                <a:solidFill>
                  <a:srgbClr val="A9B7C6"/>
                </a:solidFill>
                <a:highlight>
                  <a:srgbClr val="2B2B2B"/>
                </a:highlight>
                <a:latin typeface="Courier New"/>
                <a:ea typeface="Courier New"/>
                <a:cs typeface="Courier New"/>
                <a:sym typeface="Courier New"/>
              </a:rPr>
              <a:t>= </a:t>
            </a:r>
            <a:r>
              <a:rPr lang="fr">
                <a:solidFill>
                  <a:srgbClr val="6A8759"/>
                </a:solidFill>
                <a:highlight>
                  <a:srgbClr val="2B2B2B"/>
                </a:highlight>
                <a:latin typeface="Courier New"/>
                <a:ea typeface="Courier New"/>
                <a:cs typeface="Courier New"/>
                <a:sym typeface="Courier New"/>
              </a:rPr>
              <a:t>"test"</a:t>
            </a:r>
            <a:endParaRPr>
              <a:solidFill>
                <a:srgbClr val="6A8759"/>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a:solidFill>
                  <a:srgbClr val="6A8759"/>
                </a:solidFill>
                <a:highlight>
                  <a:srgbClr val="2B2B2B"/>
                </a:highlight>
                <a:latin typeface="Courier New"/>
                <a:ea typeface="Courier New"/>
                <a:cs typeface="Courier New"/>
                <a:sym typeface="Courier New"/>
              </a:rPr>
              <a:t>  </a:t>
            </a:r>
            <a:r>
              <a:rPr lang="fr">
                <a:solidFill>
                  <a:srgbClr val="8888C6"/>
                </a:solidFill>
                <a:highlight>
                  <a:srgbClr val="2B2B2B"/>
                </a:highlight>
                <a:latin typeface="Courier New"/>
                <a:ea typeface="Courier New"/>
                <a:cs typeface="Courier New"/>
                <a:sym typeface="Courier New"/>
              </a:rPr>
              <a:t>print</a:t>
            </a:r>
            <a:r>
              <a:rPr lang="fr">
                <a:solidFill>
                  <a:srgbClr val="A9B7C6"/>
                </a:solidFill>
                <a:highlight>
                  <a:srgbClr val="2B2B2B"/>
                </a:highlight>
                <a:latin typeface="Courier New"/>
                <a:ea typeface="Courier New"/>
                <a:cs typeface="Courier New"/>
                <a:sym typeface="Courier New"/>
              </a:rPr>
              <a:t>(c)</a:t>
            </a:r>
            <a:endParaRPr>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a:solidFill>
                  <a:srgbClr val="A9B7C6"/>
                </a:solidFill>
                <a:highlight>
                  <a:srgbClr val="2B2B2B"/>
                </a:highlight>
                <a:latin typeface="Courier New"/>
                <a:ea typeface="Courier New"/>
                <a:cs typeface="Courier New"/>
                <a:sym typeface="Courier New"/>
              </a:rPr>
              <a:t>test()</a:t>
            </a:r>
            <a:endParaRPr>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a:solidFill>
                  <a:srgbClr val="8888C6"/>
                </a:solidFill>
                <a:highlight>
                  <a:srgbClr val="2B2B2B"/>
                </a:highlight>
                <a:latin typeface="Courier New"/>
                <a:ea typeface="Courier New"/>
                <a:cs typeface="Courier New"/>
                <a:sym typeface="Courier New"/>
              </a:rPr>
              <a:t>print</a:t>
            </a:r>
            <a:r>
              <a:rPr lang="fr">
                <a:solidFill>
                  <a:srgbClr val="A9B7C6"/>
                </a:solidFill>
                <a:highlight>
                  <a:srgbClr val="2B2B2B"/>
                </a:highlight>
                <a:latin typeface="Courier New"/>
                <a:ea typeface="Courier New"/>
                <a:cs typeface="Courier New"/>
                <a:sym typeface="Courier New"/>
              </a:rPr>
              <a:t>(a)</a:t>
            </a:r>
            <a:endParaRPr>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a:solidFill>
                  <a:srgbClr val="8888C6"/>
                </a:solidFill>
                <a:highlight>
                  <a:srgbClr val="2B2B2B"/>
                </a:highlight>
                <a:latin typeface="Courier New"/>
                <a:ea typeface="Courier New"/>
                <a:cs typeface="Courier New"/>
                <a:sym typeface="Courier New"/>
              </a:rPr>
              <a:t>print</a:t>
            </a:r>
            <a:r>
              <a:rPr lang="fr">
                <a:solidFill>
                  <a:srgbClr val="A9B7C6"/>
                </a:solidFill>
                <a:highlight>
                  <a:srgbClr val="2B2B2B"/>
                </a:highlight>
                <a:latin typeface="Courier New"/>
                <a:ea typeface="Courier New"/>
                <a:cs typeface="Courier New"/>
                <a:sym typeface="Courier New"/>
              </a:rPr>
              <a:t>(b)</a:t>
            </a:r>
            <a:endParaRPr>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a:solidFill>
                <a:schemeClr val="dk1"/>
              </a:solidFill>
            </a:endParaRPr>
          </a:p>
        </p:txBody>
      </p:sp>
      <p:sp>
        <p:nvSpPr>
          <p:cNvPr id="268" name="Shape 268"/>
          <p:cNvSpPr txBox="1"/>
          <p:nvPr>
            <p:ph idx="1" type="body"/>
          </p:nvPr>
        </p:nvSpPr>
        <p:spPr>
          <a:xfrm>
            <a:off x="4569000" y="1086225"/>
            <a:ext cx="4263300" cy="3416400"/>
          </a:xfrm>
          <a:prstGeom prst="rect">
            <a:avLst/>
          </a:prstGeom>
          <a:solidFill>
            <a:srgbClr val="000000"/>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fr">
                <a:solidFill>
                  <a:srgbClr val="00FF00"/>
                </a:solidFill>
              </a:rPr>
              <a:t># Le return</a:t>
            </a:r>
            <a:r>
              <a:rPr lang="fr">
                <a:solidFill>
                  <a:schemeClr val="dk1"/>
                </a:solidFill>
              </a:rPr>
              <a:t> </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fr" sz="2200">
                <a:solidFill>
                  <a:srgbClr val="CC7832"/>
                </a:solidFill>
                <a:highlight>
                  <a:srgbClr val="2B2B2B"/>
                </a:highlight>
                <a:latin typeface="Courier New"/>
                <a:ea typeface="Courier New"/>
                <a:cs typeface="Courier New"/>
                <a:sym typeface="Courier New"/>
              </a:rPr>
              <a:t>def </a:t>
            </a:r>
            <a:r>
              <a:rPr lang="fr" sz="2200">
                <a:solidFill>
                  <a:srgbClr val="FFC66D"/>
                </a:solidFill>
                <a:highlight>
                  <a:srgbClr val="2B2B2B"/>
                </a:highlight>
                <a:latin typeface="Courier New"/>
                <a:ea typeface="Courier New"/>
                <a:cs typeface="Courier New"/>
                <a:sym typeface="Courier New"/>
              </a:rPr>
              <a:t>test</a:t>
            </a:r>
            <a:r>
              <a:rPr lang="fr" sz="2200">
                <a:solidFill>
                  <a:srgbClr val="A9B7C6"/>
                </a:solidFill>
                <a:highlight>
                  <a:srgbClr val="2B2B2B"/>
                </a:highlight>
                <a:latin typeface="Courier New"/>
                <a:ea typeface="Courier New"/>
                <a:cs typeface="Courier New"/>
                <a:sym typeface="Courier New"/>
              </a:rPr>
              <a:t>():</a:t>
            </a:r>
            <a:endParaRPr sz="22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200">
                <a:solidFill>
                  <a:srgbClr val="A9B7C6"/>
                </a:solidFill>
                <a:highlight>
                  <a:srgbClr val="2B2B2B"/>
                </a:highlight>
                <a:latin typeface="Courier New"/>
                <a:ea typeface="Courier New"/>
                <a:cs typeface="Courier New"/>
                <a:sym typeface="Courier New"/>
              </a:rPr>
              <a:t>  </a:t>
            </a:r>
            <a:r>
              <a:rPr lang="fr" sz="2200">
                <a:solidFill>
                  <a:srgbClr val="CC7832"/>
                </a:solidFill>
                <a:highlight>
                  <a:srgbClr val="2B2B2B"/>
                </a:highlight>
                <a:latin typeface="Courier New"/>
                <a:ea typeface="Courier New"/>
                <a:cs typeface="Courier New"/>
                <a:sym typeface="Courier New"/>
              </a:rPr>
              <a:t>return </a:t>
            </a:r>
            <a:r>
              <a:rPr lang="fr" sz="2200">
                <a:solidFill>
                  <a:srgbClr val="6A8759"/>
                </a:solidFill>
                <a:highlight>
                  <a:srgbClr val="2B2B2B"/>
                </a:highlight>
                <a:latin typeface="Courier New"/>
                <a:ea typeface="Courier New"/>
                <a:cs typeface="Courier New"/>
                <a:sym typeface="Courier New"/>
              </a:rPr>
              <a:t>"salut"</a:t>
            </a:r>
            <a:endParaRPr sz="2200">
              <a:solidFill>
                <a:srgbClr val="6A8759"/>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200">
                <a:solidFill>
                  <a:srgbClr val="A9B7C6"/>
                </a:solidFill>
                <a:highlight>
                  <a:srgbClr val="2B2B2B"/>
                </a:highlight>
                <a:latin typeface="Courier New"/>
                <a:ea typeface="Courier New"/>
                <a:cs typeface="Courier New"/>
                <a:sym typeface="Courier New"/>
              </a:rPr>
              <a:t>a = test()</a:t>
            </a:r>
            <a:endParaRPr sz="22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200">
                <a:solidFill>
                  <a:srgbClr val="8888C6"/>
                </a:solidFill>
                <a:highlight>
                  <a:srgbClr val="2B2B2B"/>
                </a:highlight>
                <a:latin typeface="Courier New"/>
                <a:ea typeface="Courier New"/>
                <a:cs typeface="Courier New"/>
                <a:sym typeface="Courier New"/>
              </a:rPr>
              <a:t>print</a:t>
            </a:r>
            <a:r>
              <a:rPr lang="fr" sz="2200">
                <a:solidFill>
                  <a:srgbClr val="A9B7C6"/>
                </a:solidFill>
                <a:highlight>
                  <a:srgbClr val="2B2B2B"/>
                </a:highlight>
                <a:latin typeface="Courier New"/>
                <a:ea typeface="Courier New"/>
                <a:cs typeface="Courier New"/>
                <a:sym typeface="Courier New"/>
              </a:rPr>
              <a:t>(a)</a:t>
            </a:r>
            <a:endParaRPr sz="22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t/>
            </a:r>
            <a:endParaRPr>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fonctions natives</a:t>
            </a:r>
            <a:endParaRPr/>
          </a:p>
        </p:txBody>
      </p:sp>
      <p:sp>
        <p:nvSpPr>
          <p:cNvPr id="274" name="Shape 274"/>
          <p:cNvSpPr txBox="1"/>
          <p:nvPr>
            <p:ph idx="1" type="body"/>
          </p:nvPr>
        </p:nvSpPr>
        <p:spPr>
          <a:xfrm>
            <a:off x="112925" y="1086225"/>
            <a:ext cx="8520600" cy="3416400"/>
          </a:xfrm>
          <a:prstGeom prst="rect">
            <a:avLst/>
          </a:prstGeom>
          <a:solidFill>
            <a:srgbClr val="000000"/>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fr">
                <a:solidFill>
                  <a:srgbClr val="FFFFFF"/>
                </a:solidFill>
              </a:rPr>
              <a:t>Listes : </a:t>
            </a:r>
            <a:r>
              <a:rPr lang="fr" u="sng">
                <a:solidFill>
                  <a:schemeClr val="hlink"/>
                </a:solidFill>
                <a:hlinkClick r:id="rId3"/>
              </a:rPr>
              <a:t>https://docs.python.org/3/library/functions.html</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fr">
                <a:solidFill>
                  <a:srgbClr val="999999"/>
                </a:solidFill>
              </a:rPr>
              <a:t># Récupérer une entrée dans le terminal</a:t>
            </a:r>
            <a:endParaRPr>
              <a:solidFill>
                <a:srgbClr val="999999"/>
              </a:solidFill>
            </a:endParaRPr>
          </a:p>
          <a:p>
            <a:pPr indent="0" lvl="0" marL="0" rtl="0">
              <a:spcBef>
                <a:spcPts val="0"/>
              </a:spcBef>
              <a:spcAft>
                <a:spcPts val="0"/>
              </a:spcAft>
              <a:buNone/>
            </a:pPr>
            <a:r>
              <a:rPr lang="fr">
                <a:solidFill>
                  <a:srgbClr val="FFFFFF"/>
                </a:solidFill>
              </a:rPr>
              <a:t>valeur = input("Enter your value")</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fr">
                <a:solidFill>
                  <a:srgbClr val="999999"/>
                </a:solidFill>
              </a:rPr>
              <a:t># Retourne une valeur d’une liste aléatoirement.</a:t>
            </a:r>
            <a:endParaRPr>
              <a:solidFill>
                <a:srgbClr val="999999"/>
              </a:solidFill>
            </a:endParaRPr>
          </a:p>
          <a:p>
            <a:pPr indent="0" lvl="0" marL="0" rtl="0">
              <a:spcBef>
                <a:spcPts val="0"/>
              </a:spcBef>
              <a:spcAft>
                <a:spcPts val="0"/>
              </a:spcAft>
              <a:buNone/>
            </a:pPr>
            <a:r>
              <a:rPr lang="fr">
                <a:solidFill>
                  <a:srgbClr val="FFFFFF"/>
                </a:solidFill>
              </a:rPr>
              <a:t>random.choice([1,2,3,4,5])</a:t>
            </a:r>
            <a:endParaRPr>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conditions</a:t>
            </a:r>
            <a:endParaRPr/>
          </a:p>
        </p:txBody>
      </p:sp>
      <p:sp>
        <p:nvSpPr>
          <p:cNvPr id="280" name="Shape 280"/>
          <p:cNvSpPr txBox="1"/>
          <p:nvPr>
            <p:ph idx="1" type="body"/>
          </p:nvPr>
        </p:nvSpPr>
        <p:spPr>
          <a:xfrm>
            <a:off x="112925" y="1086225"/>
            <a:ext cx="4259100" cy="3416400"/>
          </a:xfrm>
          <a:prstGeom prst="rect">
            <a:avLst/>
          </a:prstGeom>
          <a:solidFill>
            <a:srgbClr val="000000"/>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a = </a:t>
            </a:r>
            <a:r>
              <a:rPr lang="fr" sz="2000">
                <a:solidFill>
                  <a:srgbClr val="6897BB"/>
                </a:solidFill>
                <a:highlight>
                  <a:srgbClr val="2B2B2B"/>
                </a:highlight>
                <a:latin typeface="Courier New"/>
                <a:ea typeface="Courier New"/>
                <a:cs typeface="Courier New"/>
                <a:sym typeface="Courier New"/>
              </a:rPr>
              <a:t>10</a:t>
            </a:r>
            <a:endParaRPr sz="2000">
              <a:solidFill>
                <a:srgbClr val="6897BB"/>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CC7832"/>
                </a:solidFill>
                <a:highlight>
                  <a:srgbClr val="2B2B2B"/>
                </a:highlight>
                <a:latin typeface="Courier New"/>
                <a:ea typeface="Courier New"/>
                <a:cs typeface="Courier New"/>
                <a:sym typeface="Courier New"/>
              </a:rPr>
              <a:t>if </a:t>
            </a:r>
            <a:r>
              <a:rPr lang="fr" sz="2000">
                <a:solidFill>
                  <a:srgbClr val="A9B7C6"/>
                </a:solidFill>
                <a:highlight>
                  <a:srgbClr val="2B2B2B"/>
                </a:highlight>
                <a:latin typeface="Courier New"/>
                <a:ea typeface="Courier New"/>
                <a:cs typeface="Courier New"/>
                <a:sym typeface="Courier New"/>
              </a:rPr>
              <a:t>a &gt; </a:t>
            </a:r>
            <a:r>
              <a:rPr lang="fr" sz="2000">
                <a:solidFill>
                  <a:srgbClr val="6897BB"/>
                </a:solidFill>
                <a:highlight>
                  <a:srgbClr val="2B2B2B"/>
                </a:highlight>
                <a:latin typeface="Courier New"/>
                <a:ea typeface="Courier New"/>
                <a:cs typeface="Courier New"/>
                <a:sym typeface="Courier New"/>
              </a:rPr>
              <a:t>5</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  </a:t>
            </a: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a:t>
            </a:r>
            <a:r>
              <a:rPr lang="fr" sz="2000">
                <a:solidFill>
                  <a:srgbClr val="6A8759"/>
                </a:solidFill>
                <a:highlight>
                  <a:srgbClr val="2B2B2B"/>
                </a:highlight>
                <a:latin typeface="Courier New"/>
                <a:ea typeface="Courier New"/>
                <a:cs typeface="Courier New"/>
                <a:sym typeface="Courier New"/>
              </a:rPr>
              <a:t>"ok"</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b = </a:t>
            </a:r>
            <a:r>
              <a:rPr lang="fr" sz="2000">
                <a:solidFill>
                  <a:srgbClr val="6897BB"/>
                </a:solidFill>
                <a:highlight>
                  <a:srgbClr val="2B2B2B"/>
                </a:highlight>
                <a:latin typeface="Courier New"/>
                <a:ea typeface="Courier New"/>
                <a:cs typeface="Courier New"/>
                <a:sym typeface="Courier New"/>
              </a:rPr>
              <a:t>1</a:t>
            </a:r>
            <a:endParaRPr sz="2000">
              <a:solidFill>
                <a:srgbClr val="6897BB"/>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CC7832"/>
                </a:solidFill>
                <a:highlight>
                  <a:srgbClr val="2B2B2B"/>
                </a:highlight>
                <a:latin typeface="Courier New"/>
                <a:ea typeface="Courier New"/>
                <a:cs typeface="Courier New"/>
                <a:sym typeface="Courier New"/>
              </a:rPr>
              <a:t>if </a:t>
            </a:r>
            <a:r>
              <a:rPr lang="fr" sz="2000">
                <a:solidFill>
                  <a:srgbClr val="A9B7C6"/>
                </a:solidFill>
                <a:highlight>
                  <a:srgbClr val="2B2B2B"/>
                </a:highlight>
                <a:latin typeface="Courier New"/>
                <a:ea typeface="Courier New"/>
                <a:cs typeface="Courier New"/>
                <a:sym typeface="Courier New"/>
              </a:rPr>
              <a:t>b &gt; </a:t>
            </a:r>
            <a:r>
              <a:rPr lang="fr" sz="2000">
                <a:solidFill>
                  <a:srgbClr val="6897BB"/>
                </a:solidFill>
                <a:highlight>
                  <a:srgbClr val="2B2B2B"/>
                </a:highlight>
                <a:latin typeface="Courier New"/>
                <a:ea typeface="Courier New"/>
                <a:cs typeface="Courier New"/>
                <a:sym typeface="Courier New"/>
              </a:rPr>
              <a:t>5</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  </a:t>
            </a: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a:t>
            </a:r>
            <a:r>
              <a:rPr lang="fr" sz="2000">
                <a:solidFill>
                  <a:srgbClr val="6A8759"/>
                </a:solidFill>
                <a:highlight>
                  <a:srgbClr val="2B2B2B"/>
                </a:highlight>
                <a:latin typeface="Courier New"/>
                <a:ea typeface="Courier New"/>
                <a:cs typeface="Courier New"/>
                <a:sym typeface="Courier New"/>
              </a:rPr>
              <a:t>"ok"</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CC7832"/>
                </a:solidFill>
                <a:highlight>
                  <a:srgbClr val="2B2B2B"/>
                </a:highlight>
                <a:latin typeface="Courier New"/>
                <a:ea typeface="Courier New"/>
                <a:cs typeface="Courier New"/>
                <a:sym typeface="Courier New"/>
              </a:rPr>
              <a:t>else</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  </a:t>
            </a: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a:t>
            </a:r>
            <a:r>
              <a:rPr lang="fr" sz="2000">
                <a:solidFill>
                  <a:srgbClr val="6A8759"/>
                </a:solidFill>
                <a:highlight>
                  <a:srgbClr val="2B2B2B"/>
                </a:highlight>
                <a:latin typeface="Courier New"/>
                <a:ea typeface="Courier New"/>
                <a:cs typeface="Courier New"/>
                <a:sym typeface="Courier New"/>
              </a:rPr>
              <a:t>"pas ok"</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a:solidFill>
                <a:srgbClr val="FFFFFF"/>
              </a:solidFill>
            </a:endParaRPr>
          </a:p>
        </p:txBody>
      </p:sp>
      <p:sp>
        <p:nvSpPr>
          <p:cNvPr id="281" name="Shape 281"/>
          <p:cNvSpPr txBox="1"/>
          <p:nvPr>
            <p:ph idx="1" type="body"/>
          </p:nvPr>
        </p:nvSpPr>
        <p:spPr>
          <a:xfrm>
            <a:off x="4573200" y="1086225"/>
            <a:ext cx="4259100" cy="3416400"/>
          </a:xfrm>
          <a:prstGeom prst="rect">
            <a:avLst/>
          </a:prstGeom>
          <a:solidFill>
            <a:srgbClr val="000000"/>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a = </a:t>
            </a:r>
            <a:r>
              <a:rPr lang="fr" sz="2000">
                <a:solidFill>
                  <a:srgbClr val="6897BB"/>
                </a:solidFill>
                <a:highlight>
                  <a:srgbClr val="2B2B2B"/>
                </a:highlight>
                <a:latin typeface="Courier New"/>
                <a:ea typeface="Courier New"/>
                <a:cs typeface="Courier New"/>
                <a:sym typeface="Courier New"/>
              </a:rPr>
              <a:t>10</a:t>
            </a:r>
            <a:endParaRPr sz="2000">
              <a:solidFill>
                <a:srgbClr val="6897BB"/>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CC7832"/>
                </a:solidFill>
                <a:highlight>
                  <a:srgbClr val="2B2B2B"/>
                </a:highlight>
                <a:latin typeface="Courier New"/>
                <a:ea typeface="Courier New"/>
                <a:cs typeface="Courier New"/>
                <a:sym typeface="Courier New"/>
              </a:rPr>
              <a:t>if </a:t>
            </a:r>
            <a:r>
              <a:rPr lang="fr" sz="2000">
                <a:solidFill>
                  <a:srgbClr val="A9B7C6"/>
                </a:solidFill>
                <a:highlight>
                  <a:srgbClr val="2B2B2B"/>
                </a:highlight>
                <a:latin typeface="Courier New"/>
                <a:ea typeface="Courier New"/>
                <a:cs typeface="Courier New"/>
                <a:sym typeface="Courier New"/>
              </a:rPr>
              <a:t>a &lt; </a:t>
            </a:r>
            <a:r>
              <a:rPr lang="fr" sz="2000">
                <a:solidFill>
                  <a:srgbClr val="6897BB"/>
                </a:solidFill>
                <a:highlight>
                  <a:srgbClr val="2B2B2B"/>
                </a:highlight>
                <a:latin typeface="Courier New"/>
                <a:ea typeface="Courier New"/>
                <a:cs typeface="Courier New"/>
                <a:sym typeface="Courier New"/>
              </a:rPr>
              <a:t>5</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  </a:t>
            </a: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a:t>
            </a:r>
            <a:r>
              <a:rPr lang="fr" sz="2000">
                <a:solidFill>
                  <a:srgbClr val="6A8759"/>
                </a:solidFill>
                <a:highlight>
                  <a:srgbClr val="2B2B2B"/>
                </a:highlight>
                <a:latin typeface="Courier New"/>
                <a:ea typeface="Courier New"/>
                <a:cs typeface="Courier New"/>
                <a:sym typeface="Courier New"/>
              </a:rPr>
              <a:t>"ok"</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CC7832"/>
                </a:solidFill>
                <a:highlight>
                  <a:srgbClr val="2B2B2B"/>
                </a:highlight>
                <a:latin typeface="Courier New"/>
                <a:ea typeface="Courier New"/>
                <a:cs typeface="Courier New"/>
                <a:sym typeface="Courier New"/>
              </a:rPr>
              <a:t>elif </a:t>
            </a:r>
            <a:r>
              <a:rPr lang="fr" sz="2000">
                <a:solidFill>
                  <a:srgbClr val="A9B7C6"/>
                </a:solidFill>
                <a:highlight>
                  <a:srgbClr val="2B2B2B"/>
                </a:highlight>
                <a:latin typeface="Courier New"/>
                <a:ea typeface="Courier New"/>
                <a:cs typeface="Courier New"/>
                <a:sym typeface="Courier New"/>
              </a:rPr>
              <a:t>a == </a:t>
            </a:r>
            <a:r>
              <a:rPr lang="fr" sz="2000">
                <a:solidFill>
                  <a:srgbClr val="6897BB"/>
                </a:solidFill>
                <a:highlight>
                  <a:srgbClr val="2B2B2B"/>
                </a:highlight>
                <a:latin typeface="Courier New"/>
                <a:ea typeface="Courier New"/>
                <a:cs typeface="Courier New"/>
                <a:sym typeface="Courier New"/>
              </a:rPr>
              <a:t>9</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  </a:t>
            </a: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a:t>
            </a:r>
            <a:r>
              <a:rPr lang="fr" sz="2000">
                <a:solidFill>
                  <a:srgbClr val="6A8759"/>
                </a:solidFill>
                <a:highlight>
                  <a:srgbClr val="2B2B2B"/>
                </a:highlight>
                <a:latin typeface="Courier New"/>
                <a:ea typeface="Courier New"/>
                <a:cs typeface="Courier New"/>
                <a:sym typeface="Courier New"/>
              </a:rPr>
              <a:t>"a = 9"</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CC7832"/>
                </a:solidFill>
                <a:highlight>
                  <a:srgbClr val="2B2B2B"/>
                </a:highlight>
                <a:latin typeface="Courier New"/>
                <a:ea typeface="Courier New"/>
                <a:cs typeface="Courier New"/>
                <a:sym typeface="Courier New"/>
              </a:rPr>
              <a:t>else</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  </a:t>
            </a: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(a)</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a:solidFill>
                <a:srgbClr val="FFFF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conditions</a:t>
            </a:r>
            <a:endParaRPr/>
          </a:p>
        </p:txBody>
      </p:sp>
      <p:sp>
        <p:nvSpPr>
          <p:cNvPr id="287" name="Shape 287"/>
          <p:cNvSpPr txBox="1"/>
          <p:nvPr>
            <p:ph idx="1" type="body"/>
          </p:nvPr>
        </p:nvSpPr>
        <p:spPr>
          <a:xfrm>
            <a:off x="112925" y="1086225"/>
            <a:ext cx="8520600" cy="3416400"/>
          </a:xfrm>
          <a:prstGeom prst="rect">
            <a:avLst/>
          </a:prstGeom>
          <a:solidFill>
            <a:srgbClr val="000000"/>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fr">
                <a:solidFill>
                  <a:srgbClr val="FFFFFF"/>
                </a:solidFill>
              </a:rPr>
              <a:t>==      égal à </a:t>
            </a:r>
            <a:endParaRPr>
              <a:solidFill>
                <a:srgbClr val="FFFFFF"/>
              </a:solidFill>
            </a:endParaRPr>
          </a:p>
          <a:p>
            <a:pPr indent="0" lvl="0" marL="0" rtl="0">
              <a:spcBef>
                <a:spcPts val="0"/>
              </a:spcBef>
              <a:spcAft>
                <a:spcPts val="0"/>
              </a:spcAft>
              <a:buNone/>
            </a:pPr>
            <a:r>
              <a:rPr lang="fr">
                <a:solidFill>
                  <a:srgbClr val="FFFFFF"/>
                </a:solidFill>
              </a:rPr>
              <a:t>!=      différent de (fonctionne aussi avec )</a:t>
            </a:r>
            <a:endParaRPr>
              <a:solidFill>
                <a:srgbClr val="FFFFFF"/>
              </a:solidFill>
            </a:endParaRPr>
          </a:p>
          <a:p>
            <a:pPr indent="0" lvl="0" marL="0" rtl="0">
              <a:spcBef>
                <a:spcPts val="0"/>
              </a:spcBef>
              <a:spcAft>
                <a:spcPts val="0"/>
              </a:spcAft>
              <a:buNone/>
            </a:pPr>
            <a:r>
              <a:rPr lang="fr">
                <a:solidFill>
                  <a:srgbClr val="FFFFFF"/>
                </a:solidFill>
              </a:rPr>
              <a:t>&gt;       strictement supérieur à </a:t>
            </a:r>
            <a:endParaRPr>
              <a:solidFill>
                <a:srgbClr val="FFFFFF"/>
              </a:solidFill>
            </a:endParaRPr>
          </a:p>
          <a:p>
            <a:pPr indent="0" lvl="0" marL="0" rtl="0">
              <a:spcBef>
                <a:spcPts val="0"/>
              </a:spcBef>
              <a:spcAft>
                <a:spcPts val="0"/>
              </a:spcAft>
              <a:buNone/>
            </a:pPr>
            <a:r>
              <a:rPr lang="fr">
                <a:solidFill>
                  <a:srgbClr val="FFFFFF"/>
                </a:solidFill>
              </a:rPr>
              <a:t>&gt;=      supérieur ou égal à</a:t>
            </a:r>
            <a:endParaRPr>
              <a:solidFill>
                <a:srgbClr val="FFFFFF"/>
              </a:solidFill>
            </a:endParaRPr>
          </a:p>
          <a:p>
            <a:pPr indent="0" lvl="0" marL="0" rtl="0">
              <a:spcBef>
                <a:spcPts val="0"/>
              </a:spcBef>
              <a:spcAft>
                <a:spcPts val="0"/>
              </a:spcAft>
              <a:buNone/>
            </a:pPr>
            <a:r>
              <a:rPr lang="fr">
                <a:solidFill>
                  <a:srgbClr val="FFFFFF"/>
                </a:solidFill>
              </a:rPr>
              <a:t>&lt;       strictement inférieur à </a:t>
            </a:r>
            <a:endParaRPr>
              <a:solidFill>
                <a:srgbClr val="FFFFFF"/>
              </a:solidFill>
            </a:endParaRPr>
          </a:p>
          <a:p>
            <a:pPr indent="0" lvl="0" marL="0" rtl="0">
              <a:spcBef>
                <a:spcPts val="0"/>
              </a:spcBef>
              <a:spcAft>
                <a:spcPts val="0"/>
              </a:spcAft>
              <a:buNone/>
            </a:pPr>
            <a:r>
              <a:rPr lang="fr">
                <a:solidFill>
                  <a:srgbClr val="FFFFFF"/>
                </a:solidFill>
              </a:rPr>
              <a:t>&lt;=      inférieur ou égal à</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fr">
                <a:solidFill>
                  <a:srgbClr val="FFFFFF"/>
                </a:solidFill>
              </a:rPr>
              <a:t>Il est possible d'affiner une condition avec les mots clé AND qui signifie "ET" et OR qui signifie "OU". </a:t>
            </a:r>
            <a:endParaRPr>
              <a:solidFill>
                <a:srgbClr val="FFFFFF"/>
              </a:solidFill>
            </a:endParaRPr>
          </a:p>
          <a:p>
            <a:pPr indent="0" lvl="0" marL="0" rtl="0">
              <a:spcBef>
                <a:spcPts val="0"/>
              </a:spcBef>
              <a:spcAft>
                <a:spcPts val="0"/>
              </a:spcAft>
              <a:buNone/>
            </a:pPr>
            <a:r>
              <a:t/>
            </a:r>
            <a:endParaRPr>
              <a:solidFill>
                <a:srgbClr val="FFFF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boucles</a:t>
            </a:r>
            <a:endParaRPr/>
          </a:p>
        </p:txBody>
      </p:sp>
      <p:sp>
        <p:nvSpPr>
          <p:cNvPr id="293" name="Shape 293"/>
          <p:cNvSpPr txBox="1"/>
          <p:nvPr>
            <p:ph idx="1" type="body"/>
          </p:nvPr>
        </p:nvSpPr>
        <p:spPr>
          <a:xfrm>
            <a:off x="112925" y="1086225"/>
            <a:ext cx="4273200" cy="3416400"/>
          </a:xfrm>
          <a:prstGeom prst="rect">
            <a:avLst/>
          </a:prstGeom>
          <a:solidFill>
            <a:srgbClr val="000000"/>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fr">
                <a:solidFill>
                  <a:srgbClr val="00FF00"/>
                </a:solidFill>
              </a:rPr>
              <a:t># While</a:t>
            </a:r>
            <a:endParaRPr>
              <a:solidFill>
                <a:srgbClr val="00FF00"/>
              </a:solidFill>
            </a:endParaRPr>
          </a:p>
          <a:p>
            <a:pPr indent="0" lvl="0" marL="0" rtl="0">
              <a:spcBef>
                <a:spcPts val="0"/>
              </a:spcBef>
              <a:spcAft>
                <a:spcPts val="0"/>
              </a:spcAft>
              <a:buNone/>
            </a:pPr>
            <a:r>
              <a:rPr lang="fr">
                <a:solidFill>
                  <a:srgbClr val="A9B7C6"/>
                </a:solidFill>
                <a:highlight>
                  <a:srgbClr val="2B2B2B"/>
                </a:highlight>
                <a:latin typeface="Courier New"/>
                <a:ea typeface="Courier New"/>
                <a:cs typeface="Courier New"/>
                <a:sym typeface="Courier New"/>
              </a:rPr>
              <a:t>i = </a:t>
            </a:r>
            <a:r>
              <a:rPr lang="fr">
                <a:solidFill>
                  <a:srgbClr val="6897BB"/>
                </a:solidFill>
                <a:highlight>
                  <a:srgbClr val="2B2B2B"/>
                </a:highlight>
                <a:latin typeface="Courier New"/>
                <a:ea typeface="Courier New"/>
                <a:cs typeface="Courier New"/>
                <a:sym typeface="Courier New"/>
              </a:rPr>
              <a:t>0</a:t>
            </a:r>
            <a:endParaRPr>
              <a:solidFill>
                <a:srgbClr val="6897BB"/>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a:solidFill>
                  <a:srgbClr val="CC7832"/>
                </a:solidFill>
                <a:highlight>
                  <a:srgbClr val="2B2B2B"/>
                </a:highlight>
                <a:latin typeface="Courier New"/>
                <a:ea typeface="Courier New"/>
                <a:cs typeface="Courier New"/>
                <a:sym typeface="Courier New"/>
              </a:rPr>
              <a:t>while </a:t>
            </a:r>
            <a:r>
              <a:rPr lang="fr">
                <a:solidFill>
                  <a:srgbClr val="A9B7C6"/>
                </a:solidFill>
                <a:highlight>
                  <a:srgbClr val="2B2B2B"/>
                </a:highlight>
                <a:latin typeface="Courier New"/>
                <a:ea typeface="Courier New"/>
                <a:cs typeface="Courier New"/>
                <a:sym typeface="Courier New"/>
              </a:rPr>
              <a:t>i &lt; </a:t>
            </a:r>
            <a:r>
              <a:rPr lang="fr">
                <a:solidFill>
                  <a:srgbClr val="6897BB"/>
                </a:solidFill>
                <a:highlight>
                  <a:srgbClr val="2B2B2B"/>
                </a:highlight>
                <a:latin typeface="Courier New"/>
                <a:ea typeface="Courier New"/>
                <a:cs typeface="Courier New"/>
                <a:sym typeface="Courier New"/>
              </a:rPr>
              <a:t>10</a:t>
            </a:r>
            <a:r>
              <a:rPr lang="fr">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a:solidFill>
                  <a:srgbClr val="A9B7C6"/>
                </a:solidFill>
                <a:highlight>
                  <a:srgbClr val="2B2B2B"/>
                </a:highlight>
                <a:latin typeface="Courier New"/>
                <a:ea typeface="Courier New"/>
                <a:cs typeface="Courier New"/>
                <a:sym typeface="Courier New"/>
              </a:rPr>
              <a:t>  </a:t>
            </a:r>
            <a:r>
              <a:rPr lang="fr">
                <a:solidFill>
                  <a:srgbClr val="8888C6"/>
                </a:solidFill>
                <a:highlight>
                  <a:srgbClr val="2B2B2B"/>
                </a:highlight>
                <a:latin typeface="Courier New"/>
                <a:ea typeface="Courier New"/>
                <a:cs typeface="Courier New"/>
                <a:sym typeface="Courier New"/>
              </a:rPr>
              <a:t>print</a:t>
            </a:r>
            <a:r>
              <a:rPr lang="fr">
                <a:solidFill>
                  <a:srgbClr val="A9B7C6"/>
                </a:solidFill>
                <a:highlight>
                  <a:srgbClr val="2B2B2B"/>
                </a:highlight>
                <a:latin typeface="Courier New"/>
                <a:ea typeface="Courier New"/>
                <a:cs typeface="Courier New"/>
                <a:sym typeface="Courier New"/>
              </a:rPr>
              <a:t>(i)</a:t>
            </a:r>
            <a:endParaRPr>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a:solidFill>
                  <a:srgbClr val="A9B7C6"/>
                </a:solidFill>
                <a:highlight>
                  <a:srgbClr val="2B2B2B"/>
                </a:highlight>
                <a:latin typeface="Courier New"/>
                <a:ea typeface="Courier New"/>
                <a:cs typeface="Courier New"/>
                <a:sym typeface="Courier New"/>
              </a:rPr>
              <a:t>  i = i + </a:t>
            </a:r>
            <a:r>
              <a:rPr lang="fr">
                <a:solidFill>
                  <a:srgbClr val="6897BB"/>
                </a:solidFill>
                <a:highlight>
                  <a:srgbClr val="2B2B2B"/>
                </a:highlight>
                <a:latin typeface="Courier New"/>
                <a:ea typeface="Courier New"/>
                <a:cs typeface="Courier New"/>
                <a:sym typeface="Courier New"/>
              </a:rPr>
              <a:t>1</a:t>
            </a:r>
            <a:endParaRPr>
              <a:solidFill>
                <a:srgbClr val="6897BB"/>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a:solidFill>
                  <a:srgbClr val="A9B7C6"/>
                </a:solidFill>
                <a:highlight>
                  <a:srgbClr val="2B2B2B"/>
                </a:highlight>
                <a:latin typeface="Courier New"/>
                <a:ea typeface="Courier New"/>
                <a:cs typeface="Courier New"/>
                <a:sym typeface="Courier New"/>
              </a:rPr>
              <a:t>i = </a:t>
            </a:r>
            <a:r>
              <a:rPr lang="fr">
                <a:solidFill>
                  <a:srgbClr val="6897BB"/>
                </a:solidFill>
                <a:highlight>
                  <a:srgbClr val="2B2B2B"/>
                </a:highlight>
                <a:latin typeface="Courier New"/>
                <a:ea typeface="Courier New"/>
                <a:cs typeface="Courier New"/>
                <a:sym typeface="Courier New"/>
              </a:rPr>
              <a:t>0</a:t>
            </a:r>
            <a:endParaRPr>
              <a:solidFill>
                <a:srgbClr val="6897BB"/>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a:solidFill>
                  <a:srgbClr val="CC7832"/>
                </a:solidFill>
                <a:highlight>
                  <a:srgbClr val="2B2B2B"/>
                </a:highlight>
                <a:latin typeface="Courier New"/>
                <a:ea typeface="Courier New"/>
                <a:cs typeface="Courier New"/>
                <a:sym typeface="Courier New"/>
              </a:rPr>
              <a:t>while </a:t>
            </a:r>
            <a:r>
              <a:rPr lang="fr">
                <a:solidFill>
                  <a:srgbClr val="A9B7C6"/>
                </a:solidFill>
                <a:highlight>
                  <a:srgbClr val="2B2B2B"/>
                </a:highlight>
                <a:latin typeface="Courier New"/>
                <a:ea typeface="Courier New"/>
                <a:cs typeface="Courier New"/>
                <a:sym typeface="Courier New"/>
              </a:rPr>
              <a:t>i &lt; </a:t>
            </a:r>
            <a:r>
              <a:rPr lang="fr">
                <a:solidFill>
                  <a:srgbClr val="6897BB"/>
                </a:solidFill>
                <a:highlight>
                  <a:srgbClr val="2B2B2B"/>
                </a:highlight>
                <a:latin typeface="Courier New"/>
                <a:ea typeface="Courier New"/>
                <a:cs typeface="Courier New"/>
                <a:sym typeface="Courier New"/>
              </a:rPr>
              <a:t>10</a:t>
            </a:r>
            <a:r>
              <a:rPr lang="fr">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a:solidFill>
                  <a:srgbClr val="A9B7C6"/>
                </a:solidFill>
                <a:highlight>
                  <a:srgbClr val="2B2B2B"/>
                </a:highlight>
                <a:latin typeface="Courier New"/>
                <a:ea typeface="Courier New"/>
                <a:cs typeface="Courier New"/>
                <a:sym typeface="Courier New"/>
              </a:rPr>
              <a:t>  </a:t>
            </a:r>
            <a:r>
              <a:rPr lang="fr">
                <a:solidFill>
                  <a:srgbClr val="8888C6"/>
                </a:solidFill>
                <a:highlight>
                  <a:srgbClr val="2B2B2B"/>
                </a:highlight>
                <a:latin typeface="Courier New"/>
                <a:ea typeface="Courier New"/>
                <a:cs typeface="Courier New"/>
                <a:sym typeface="Courier New"/>
              </a:rPr>
              <a:t>print</a:t>
            </a:r>
            <a:r>
              <a:rPr lang="fr">
                <a:solidFill>
                  <a:srgbClr val="A9B7C6"/>
                </a:solidFill>
                <a:highlight>
                  <a:srgbClr val="2B2B2B"/>
                </a:highlight>
                <a:latin typeface="Courier New"/>
                <a:ea typeface="Courier New"/>
                <a:cs typeface="Courier New"/>
                <a:sym typeface="Courier New"/>
              </a:rPr>
              <a:t>(i)</a:t>
            </a:r>
            <a:endParaRPr>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a:solidFill>
                  <a:srgbClr val="A9B7C6"/>
                </a:solidFill>
                <a:highlight>
                  <a:srgbClr val="2B2B2B"/>
                </a:highlight>
                <a:latin typeface="Courier New"/>
                <a:ea typeface="Courier New"/>
                <a:cs typeface="Courier New"/>
                <a:sym typeface="Courier New"/>
              </a:rPr>
              <a:t>  i += </a:t>
            </a:r>
            <a:r>
              <a:rPr lang="fr">
                <a:solidFill>
                  <a:srgbClr val="6897BB"/>
                </a:solidFill>
                <a:highlight>
                  <a:srgbClr val="2B2B2B"/>
                </a:highlight>
                <a:latin typeface="Courier New"/>
                <a:ea typeface="Courier New"/>
                <a:cs typeface="Courier New"/>
                <a:sym typeface="Courier New"/>
              </a:rPr>
              <a:t>1</a:t>
            </a:r>
            <a:endParaRPr>
              <a:solidFill>
                <a:srgbClr val="6897BB"/>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FFFFFF"/>
              </a:solidFill>
            </a:endParaRPr>
          </a:p>
        </p:txBody>
      </p:sp>
      <p:sp>
        <p:nvSpPr>
          <p:cNvPr id="294" name="Shape 294"/>
          <p:cNvSpPr txBox="1"/>
          <p:nvPr>
            <p:ph idx="1" type="body"/>
          </p:nvPr>
        </p:nvSpPr>
        <p:spPr>
          <a:xfrm>
            <a:off x="4559100" y="1086225"/>
            <a:ext cx="4273200" cy="3416400"/>
          </a:xfrm>
          <a:prstGeom prst="rect">
            <a:avLst/>
          </a:prstGeom>
          <a:solidFill>
            <a:srgbClr val="000000"/>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s = </a:t>
            </a:r>
            <a:r>
              <a:rPr lang="fr" sz="2000">
                <a:solidFill>
                  <a:srgbClr val="6A8759"/>
                </a:solidFill>
                <a:highlight>
                  <a:srgbClr val="2B2B2B"/>
                </a:highlight>
                <a:latin typeface="Courier New"/>
                <a:ea typeface="Courier New"/>
                <a:cs typeface="Courier New"/>
                <a:sym typeface="Courier New"/>
              </a:rPr>
              <a:t>"salut les gens"</a:t>
            </a:r>
            <a:endParaRPr sz="2000">
              <a:solidFill>
                <a:srgbClr val="6A8759"/>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CC7832"/>
                </a:solidFill>
                <a:highlight>
                  <a:srgbClr val="2B2B2B"/>
                </a:highlight>
                <a:latin typeface="Courier New"/>
                <a:ea typeface="Courier New"/>
                <a:cs typeface="Courier New"/>
                <a:sym typeface="Courier New"/>
              </a:rPr>
              <a:t>for </a:t>
            </a:r>
            <a:r>
              <a:rPr lang="fr" sz="2000">
                <a:solidFill>
                  <a:srgbClr val="A9B7C6"/>
                </a:solidFill>
                <a:highlight>
                  <a:srgbClr val="2B2B2B"/>
                </a:highlight>
                <a:latin typeface="Courier New"/>
                <a:ea typeface="Courier New"/>
                <a:cs typeface="Courier New"/>
                <a:sym typeface="Courier New"/>
              </a:rPr>
              <a:t>lettre </a:t>
            </a:r>
            <a:r>
              <a:rPr lang="fr" sz="2000">
                <a:solidFill>
                  <a:srgbClr val="CC7832"/>
                </a:solidFill>
                <a:highlight>
                  <a:srgbClr val="2B2B2B"/>
                </a:highlight>
                <a:latin typeface="Courier New"/>
                <a:ea typeface="Courier New"/>
                <a:cs typeface="Courier New"/>
                <a:sym typeface="Courier New"/>
              </a:rPr>
              <a:t>in </a:t>
            </a:r>
            <a:r>
              <a:rPr lang="fr" sz="2000">
                <a:solidFill>
                  <a:srgbClr val="A9B7C6"/>
                </a:solidFill>
                <a:highlight>
                  <a:srgbClr val="2B2B2B"/>
                </a:highlight>
                <a:latin typeface="Courier New"/>
                <a:ea typeface="Courier New"/>
                <a:cs typeface="Courier New"/>
                <a:sym typeface="Courier New"/>
              </a:rPr>
              <a:t>s:</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   </a:t>
            </a: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(lettre)</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   </a:t>
            </a:r>
            <a:r>
              <a:rPr lang="fr" sz="2000">
                <a:solidFill>
                  <a:srgbClr val="CC7832"/>
                </a:solidFill>
                <a:highlight>
                  <a:srgbClr val="2B2B2B"/>
                </a:highlight>
                <a:latin typeface="Courier New"/>
                <a:ea typeface="Courier New"/>
                <a:cs typeface="Courier New"/>
                <a:sym typeface="Courier New"/>
              </a:rPr>
              <a:t>if </a:t>
            </a:r>
            <a:r>
              <a:rPr lang="fr" sz="2000">
                <a:solidFill>
                  <a:srgbClr val="A9B7C6"/>
                </a:solidFill>
                <a:highlight>
                  <a:srgbClr val="2B2B2B"/>
                </a:highlight>
                <a:latin typeface="Courier New"/>
                <a:ea typeface="Courier New"/>
                <a:cs typeface="Courier New"/>
                <a:sym typeface="Courier New"/>
              </a:rPr>
              <a:t>lettre == </a:t>
            </a:r>
            <a:r>
              <a:rPr lang="fr" sz="2000">
                <a:solidFill>
                  <a:srgbClr val="6A8759"/>
                </a:solidFill>
                <a:highlight>
                  <a:srgbClr val="2B2B2B"/>
                </a:highlight>
                <a:latin typeface="Courier New"/>
                <a:ea typeface="Courier New"/>
                <a:cs typeface="Courier New"/>
                <a:sym typeface="Courier New"/>
              </a:rPr>
              <a:t>"t"</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       </a:t>
            </a:r>
            <a:r>
              <a:rPr lang="fr" sz="2000">
                <a:solidFill>
                  <a:srgbClr val="CC7832"/>
                </a:solidFill>
                <a:highlight>
                  <a:srgbClr val="2B2B2B"/>
                </a:highlight>
                <a:latin typeface="Courier New"/>
                <a:ea typeface="Courier New"/>
                <a:cs typeface="Courier New"/>
                <a:sym typeface="Courier New"/>
              </a:rPr>
              <a:t>break</a:t>
            </a:r>
            <a:endParaRPr sz="2000">
              <a:solidFill>
                <a:srgbClr val="CC7832"/>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808080"/>
                </a:solidFill>
                <a:highlight>
                  <a:srgbClr val="2B2B2B"/>
                </a:highlight>
                <a:latin typeface="Courier New"/>
                <a:ea typeface="Courier New"/>
                <a:cs typeface="Courier New"/>
                <a:sym typeface="Courier New"/>
              </a:rPr>
              <a:t># For</a:t>
            </a:r>
            <a:endParaRPr sz="2000">
              <a:solidFill>
                <a:srgbClr val="808080"/>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s = </a:t>
            </a:r>
            <a:r>
              <a:rPr lang="fr" sz="2000">
                <a:solidFill>
                  <a:srgbClr val="6A8759"/>
                </a:solidFill>
                <a:highlight>
                  <a:srgbClr val="2B2B2B"/>
                </a:highlight>
                <a:latin typeface="Courier New"/>
                <a:ea typeface="Courier New"/>
                <a:cs typeface="Courier New"/>
                <a:sym typeface="Courier New"/>
              </a:rPr>
              <a:t>"salut les gens"</a:t>
            </a:r>
            <a:endParaRPr sz="2000">
              <a:solidFill>
                <a:srgbClr val="6A8759"/>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CC7832"/>
                </a:solidFill>
                <a:highlight>
                  <a:srgbClr val="2B2B2B"/>
                </a:highlight>
                <a:latin typeface="Courier New"/>
                <a:ea typeface="Courier New"/>
                <a:cs typeface="Courier New"/>
                <a:sym typeface="Courier New"/>
              </a:rPr>
              <a:t>for </a:t>
            </a:r>
            <a:r>
              <a:rPr lang="fr" sz="2000">
                <a:solidFill>
                  <a:srgbClr val="A9B7C6"/>
                </a:solidFill>
                <a:highlight>
                  <a:srgbClr val="2B2B2B"/>
                </a:highlight>
                <a:latin typeface="Courier New"/>
                <a:ea typeface="Courier New"/>
                <a:cs typeface="Courier New"/>
                <a:sym typeface="Courier New"/>
              </a:rPr>
              <a:t>lettre </a:t>
            </a:r>
            <a:r>
              <a:rPr lang="fr" sz="2000">
                <a:solidFill>
                  <a:srgbClr val="CC7832"/>
                </a:solidFill>
                <a:highlight>
                  <a:srgbClr val="2B2B2B"/>
                </a:highlight>
                <a:latin typeface="Courier New"/>
                <a:ea typeface="Courier New"/>
                <a:cs typeface="Courier New"/>
                <a:sym typeface="Courier New"/>
              </a:rPr>
              <a:t>in </a:t>
            </a:r>
            <a:r>
              <a:rPr lang="fr" sz="2000">
                <a:solidFill>
                  <a:srgbClr val="A9B7C6"/>
                </a:solidFill>
                <a:highlight>
                  <a:srgbClr val="2B2B2B"/>
                </a:highlight>
                <a:latin typeface="Courier New"/>
                <a:ea typeface="Courier New"/>
                <a:cs typeface="Courier New"/>
                <a:sym typeface="Courier New"/>
              </a:rPr>
              <a:t>s:</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   </a:t>
            </a: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(lettre)</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a:solidFill>
                <a:srgbClr val="FF99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Présentation</a:t>
            </a:r>
            <a:endParaRPr/>
          </a:p>
        </p:txBody>
      </p:sp>
      <p:sp>
        <p:nvSpPr>
          <p:cNvPr id="72" name="Shape 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sz="2400">
                <a:solidFill>
                  <a:srgbClr val="FFFFFF"/>
                </a:solidFill>
              </a:rPr>
              <a:t>Avantage:</a:t>
            </a:r>
            <a:endParaRPr sz="2400">
              <a:solidFill>
                <a:srgbClr val="FFFFFF"/>
              </a:solidFill>
            </a:endParaRPr>
          </a:p>
          <a:p>
            <a:pPr indent="-381000" lvl="0" marL="457200" rtl="0">
              <a:spcBef>
                <a:spcPts val="1600"/>
              </a:spcBef>
              <a:spcAft>
                <a:spcPts val="0"/>
              </a:spcAft>
              <a:buClr>
                <a:srgbClr val="FFFFFF"/>
              </a:buClr>
              <a:buSzPts val="2400"/>
              <a:buChar char="●"/>
            </a:pPr>
            <a:r>
              <a:rPr lang="fr" sz="2400">
                <a:solidFill>
                  <a:srgbClr val="FFFFFF"/>
                </a:solidFill>
              </a:rPr>
              <a:t>Interprété</a:t>
            </a:r>
            <a:endParaRPr sz="2400">
              <a:solidFill>
                <a:srgbClr val="FFFFFF"/>
              </a:solidFill>
            </a:endParaRPr>
          </a:p>
          <a:p>
            <a:pPr indent="-381000" lvl="0" marL="457200" rtl="0">
              <a:spcBef>
                <a:spcPts val="0"/>
              </a:spcBef>
              <a:spcAft>
                <a:spcPts val="0"/>
              </a:spcAft>
              <a:buClr>
                <a:srgbClr val="FFFFFF"/>
              </a:buClr>
              <a:buSzPts val="2400"/>
              <a:buChar char="●"/>
            </a:pPr>
            <a:r>
              <a:rPr lang="fr" sz="2400">
                <a:solidFill>
                  <a:srgbClr val="FFFFFF"/>
                </a:solidFill>
              </a:rPr>
              <a:t>Orienté objet</a:t>
            </a:r>
            <a:endParaRPr sz="2400">
              <a:solidFill>
                <a:srgbClr val="FFFFFF"/>
              </a:solidFill>
            </a:endParaRPr>
          </a:p>
          <a:p>
            <a:pPr indent="-381000" lvl="0" marL="457200" rtl="0">
              <a:spcBef>
                <a:spcPts val="0"/>
              </a:spcBef>
              <a:spcAft>
                <a:spcPts val="0"/>
              </a:spcAft>
              <a:buClr>
                <a:srgbClr val="FFFFFF"/>
              </a:buClr>
              <a:buSzPts val="2400"/>
              <a:buChar char="●"/>
            </a:pPr>
            <a:r>
              <a:rPr lang="fr" sz="2400">
                <a:solidFill>
                  <a:srgbClr val="FFFFFF"/>
                </a:solidFill>
              </a:rPr>
              <a:t>Haut niveau</a:t>
            </a:r>
            <a:endParaRPr sz="2400">
              <a:solidFill>
                <a:srgbClr val="FFFFFF"/>
              </a:solidFill>
            </a:endParaRPr>
          </a:p>
          <a:p>
            <a:pPr indent="-381000" lvl="0" marL="457200" rtl="0">
              <a:spcBef>
                <a:spcPts val="0"/>
              </a:spcBef>
              <a:spcAft>
                <a:spcPts val="0"/>
              </a:spcAft>
              <a:buClr>
                <a:srgbClr val="FFFFFF"/>
              </a:buClr>
              <a:buSzPts val="2400"/>
              <a:buChar char="●"/>
            </a:pPr>
            <a:r>
              <a:rPr lang="fr" sz="2400">
                <a:solidFill>
                  <a:srgbClr val="FFFFFF"/>
                </a:solidFill>
              </a:rPr>
              <a:t>Libre</a:t>
            </a:r>
            <a:endParaRPr sz="2400">
              <a:solidFill>
                <a:srgbClr val="FFFFFF"/>
              </a:solidFill>
            </a:endParaRPr>
          </a:p>
          <a:p>
            <a:pPr indent="-381000" lvl="0" marL="457200" rtl="0">
              <a:spcBef>
                <a:spcPts val="0"/>
              </a:spcBef>
              <a:spcAft>
                <a:spcPts val="0"/>
              </a:spcAft>
              <a:buClr>
                <a:srgbClr val="FFFFFF"/>
              </a:buClr>
              <a:buSzPts val="2400"/>
              <a:buChar char="●"/>
            </a:pPr>
            <a:r>
              <a:rPr lang="fr" sz="2400">
                <a:solidFill>
                  <a:srgbClr val="FFFFFF"/>
                </a:solidFill>
              </a:rPr>
              <a:t>Mehdi Approuve</a:t>
            </a:r>
            <a:endParaRPr sz="2400">
              <a:solidFill>
                <a:srgbClr val="FFFFFF"/>
              </a:solidFill>
            </a:endParaRPr>
          </a:p>
          <a:p>
            <a:pPr indent="-381000" lvl="0" marL="457200" rtl="0">
              <a:spcBef>
                <a:spcPts val="0"/>
              </a:spcBef>
              <a:spcAft>
                <a:spcPts val="0"/>
              </a:spcAft>
              <a:buClr>
                <a:srgbClr val="FFFFFF"/>
              </a:buClr>
              <a:buSzPts val="2400"/>
              <a:buChar char="●"/>
            </a:pPr>
            <a:r>
              <a:rPr lang="fr" sz="2400">
                <a:solidFill>
                  <a:srgbClr val="FFFFFF"/>
                </a:solidFill>
              </a:rPr>
              <a:t>Best Language 2017</a:t>
            </a:r>
            <a:endParaRPr sz="2400">
              <a:solidFill>
                <a:srgbClr val="FFFFFF"/>
              </a:solidFill>
            </a:endParaRPr>
          </a:p>
          <a:p>
            <a:pPr indent="-381000" lvl="0" marL="457200" rtl="0">
              <a:spcBef>
                <a:spcPts val="0"/>
              </a:spcBef>
              <a:spcAft>
                <a:spcPts val="0"/>
              </a:spcAft>
              <a:buClr>
                <a:srgbClr val="FFFFFF"/>
              </a:buClr>
              <a:buSzPts val="2400"/>
              <a:buChar char="●"/>
            </a:pPr>
            <a:r>
              <a:rPr lang="fr" sz="2400">
                <a:solidFill>
                  <a:srgbClr val="FFFFFF"/>
                </a:solidFill>
              </a:rPr>
              <a:t>Syntaxe simple</a:t>
            </a:r>
            <a:endParaRPr sz="2400">
              <a:solidFill>
                <a:srgbClr val="FFFF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 tri à bulle</a:t>
            </a:r>
            <a:endParaRPr/>
          </a:p>
        </p:txBody>
      </p:sp>
      <p:sp>
        <p:nvSpPr>
          <p:cNvPr id="300" name="Shape 300"/>
          <p:cNvSpPr txBox="1"/>
          <p:nvPr>
            <p:ph idx="1" type="body"/>
          </p:nvPr>
        </p:nvSpPr>
        <p:spPr>
          <a:xfrm>
            <a:off x="433350" y="1086225"/>
            <a:ext cx="8399100" cy="3416400"/>
          </a:xfrm>
          <a:prstGeom prst="rect">
            <a:avLst/>
          </a:prstGeom>
          <a:solidFill>
            <a:srgbClr val="000000"/>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fr">
                <a:solidFill>
                  <a:srgbClr val="FFFFFF"/>
                </a:solidFill>
              </a:rPr>
              <a:t>Le tri à bulles ou tri par propagation est un algorithme de tri. Il consiste à comparer répétitivement les éléments consécutifs d'un tableau, et à les permuter lorsqu'ils sont mal triés. Il doit son nom au fait qu'il déplace rapidement les plus grands éléments en fin de tableau, comme des bulles d'air qui remonteraient rapidement à la surface d'un liquide.</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a:t>
            </a:r>
            <a:r>
              <a:rPr lang="fr" sz="2000">
                <a:solidFill>
                  <a:srgbClr val="6897BB"/>
                </a:solidFill>
                <a:highlight>
                  <a:srgbClr val="2B2B2B"/>
                </a:highlight>
                <a:latin typeface="Courier New"/>
                <a:ea typeface="Courier New"/>
                <a:cs typeface="Courier New"/>
                <a:sym typeface="Courier New"/>
              </a:rPr>
              <a:t>4</a:t>
            </a:r>
            <a:r>
              <a:rPr lang="fr" sz="2000">
                <a:solidFill>
                  <a:srgbClr val="CC7832"/>
                </a:solidFill>
                <a:highlight>
                  <a:srgbClr val="2B2B2B"/>
                </a:highlight>
                <a:latin typeface="Courier New"/>
                <a:ea typeface="Courier New"/>
                <a:cs typeface="Courier New"/>
                <a:sym typeface="Courier New"/>
              </a:rPr>
              <a:t>, </a:t>
            </a:r>
            <a:r>
              <a:rPr lang="fr" sz="2000">
                <a:solidFill>
                  <a:srgbClr val="6897BB"/>
                </a:solidFill>
                <a:highlight>
                  <a:srgbClr val="2B2B2B"/>
                </a:highlight>
                <a:latin typeface="Courier New"/>
                <a:ea typeface="Courier New"/>
                <a:cs typeface="Courier New"/>
                <a:sym typeface="Courier New"/>
              </a:rPr>
              <a:t>8</a:t>
            </a:r>
            <a:r>
              <a:rPr lang="fr" sz="2000">
                <a:solidFill>
                  <a:srgbClr val="CC7832"/>
                </a:solidFill>
                <a:highlight>
                  <a:srgbClr val="2B2B2B"/>
                </a:highlight>
                <a:latin typeface="Courier New"/>
                <a:ea typeface="Courier New"/>
                <a:cs typeface="Courier New"/>
                <a:sym typeface="Courier New"/>
              </a:rPr>
              <a:t>, </a:t>
            </a:r>
            <a:r>
              <a:rPr lang="fr" sz="2000">
                <a:solidFill>
                  <a:srgbClr val="6897BB"/>
                </a:solidFill>
                <a:highlight>
                  <a:srgbClr val="2B2B2B"/>
                </a:highlight>
                <a:latin typeface="Courier New"/>
                <a:ea typeface="Courier New"/>
                <a:cs typeface="Courier New"/>
                <a:sym typeface="Courier New"/>
              </a:rPr>
              <a:t>415</a:t>
            </a:r>
            <a:r>
              <a:rPr lang="fr" sz="2000">
                <a:solidFill>
                  <a:srgbClr val="CC7832"/>
                </a:solidFill>
                <a:highlight>
                  <a:srgbClr val="2B2B2B"/>
                </a:highlight>
                <a:latin typeface="Courier New"/>
                <a:ea typeface="Courier New"/>
                <a:cs typeface="Courier New"/>
                <a:sym typeface="Courier New"/>
              </a:rPr>
              <a:t>, </a:t>
            </a:r>
            <a:r>
              <a:rPr lang="fr" sz="2000">
                <a:solidFill>
                  <a:srgbClr val="6897BB"/>
                </a:solidFill>
                <a:highlight>
                  <a:srgbClr val="2B2B2B"/>
                </a:highlight>
                <a:latin typeface="Courier New"/>
                <a:ea typeface="Courier New"/>
                <a:cs typeface="Courier New"/>
                <a:sym typeface="Courier New"/>
              </a:rPr>
              <a:t>1</a:t>
            </a:r>
            <a:r>
              <a:rPr lang="fr" sz="2000">
                <a:solidFill>
                  <a:srgbClr val="CC7832"/>
                </a:solidFill>
                <a:highlight>
                  <a:srgbClr val="2B2B2B"/>
                </a:highlight>
                <a:latin typeface="Courier New"/>
                <a:ea typeface="Courier New"/>
                <a:cs typeface="Courier New"/>
                <a:sym typeface="Courier New"/>
              </a:rPr>
              <a:t>, </a:t>
            </a:r>
            <a:r>
              <a:rPr lang="fr" sz="2000">
                <a:solidFill>
                  <a:srgbClr val="6897BB"/>
                </a:solidFill>
                <a:highlight>
                  <a:srgbClr val="2B2B2B"/>
                </a:highlight>
                <a:latin typeface="Courier New"/>
                <a:ea typeface="Courier New"/>
                <a:cs typeface="Courier New"/>
                <a:sym typeface="Courier New"/>
              </a:rPr>
              <a:t>25</a:t>
            </a:r>
            <a:r>
              <a:rPr lang="fr" sz="2000">
                <a:solidFill>
                  <a:srgbClr val="CC7832"/>
                </a:solidFill>
                <a:highlight>
                  <a:srgbClr val="2B2B2B"/>
                </a:highlight>
                <a:latin typeface="Courier New"/>
                <a:ea typeface="Courier New"/>
                <a:cs typeface="Courier New"/>
                <a:sym typeface="Courier New"/>
              </a:rPr>
              <a:t>, </a:t>
            </a:r>
            <a:r>
              <a:rPr lang="fr" sz="2000">
                <a:solidFill>
                  <a:srgbClr val="6897BB"/>
                </a:solidFill>
                <a:highlight>
                  <a:srgbClr val="2B2B2B"/>
                </a:highlight>
                <a:latin typeface="Courier New"/>
                <a:ea typeface="Courier New"/>
                <a:cs typeface="Courier New"/>
                <a:sym typeface="Courier New"/>
              </a:rPr>
              <a:t>75</a:t>
            </a:r>
            <a:r>
              <a:rPr lang="fr" sz="2000">
                <a:solidFill>
                  <a:srgbClr val="CC7832"/>
                </a:solidFill>
                <a:highlight>
                  <a:srgbClr val="2B2B2B"/>
                </a:highlight>
                <a:latin typeface="Courier New"/>
                <a:ea typeface="Courier New"/>
                <a:cs typeface="Courier New"/>
                <a:sym typeface="Courier New"/>
              </a:rPr>
              <a:t>, </a:t>
            </a:r>
            <a:r>
              <a:rPr lang="fr" sz="2000">
                <a:solidFill>
                  <a:srgbClr val="6897BB"/>
                </a:solidFill>
                <a:highlight>
                  <a:srgbClr val="2B2B2B"/>
                </a:highlight>
                <a:latin typeface="Courier New"/>
                <a:ea typeface="Courier New"/>
                <a:cs typeface="Courier New"/>
                <a:sym typeface="Courier New"/>
              </a:rPr>
              <a:t>6</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a:solidFill>
                <a:srgbClr val="FFFF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 tri par insertion</a:t>
            </a:r>
            <a:endParaRPr/>
          </a:p>
        </p:txBody>
      </p:sp>
      <p:sp>
        <p:nvSpPr>
          <p:cNvPr id="306" name="Shape 306"/>
          <p:cNvSpPr txBox="1"/>
          <p:nvPr>
            <p:ph idx="1" type="body"/>
          </p:nvPr>
        </p:nvSpPr>
        <p:spPr>
          <a:xfrm>
            <a:off x="433350" y="1086225"/>
            <a:ext cx="8399100" cy="3416400"/>
          </a:xfrm>
          <a:prstGeom prst="rect">
            <a:avLst/>
          </a:prstGeom>
          <a:solidFill>
            <a:srgbClr val="000000"/>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a:t>
            </a:r>
            <a:r>
              <a:rPr lang="fr" sz="2000">
                <a:solidFill>
                  <a:srgbClr val="6897BB"/>
                </a:solidFill>
                <a:highlight>
                  <a:srgbClr val="2B2B2B"/>
                </a:highlight>
                <a:latin typeface="Courier New"/>
                <a:ea typeface="Courier New"/>
                <a:cs typeface="Courier New"/>
                <a:sym typeface="Courier New"/>
              </a:rPr>
              <a:t>4</a:t>
            </a:r>
            <a:r>
              <a:rPr lang="fr" sz="2000">
                <a:solidFill>
                  <a:srgbClr val="CC7832"/>
                </a:solidFill>
                <a:highlight>
                  <a:srgbClr val="2B2B2B"/>
                </a:highlight>
                <a:latin typeface="Courier New"/>
                <a:ea typeface="Courier New"/>
                <a:cs typeface="Courier New"/>
                <a:sym typeface="Courier New"/>
              </a:rPr>
              <a:t>, </a:t>
            </a:r>
            <a:r>
              <a:rPr lang="fr" sz="2000">
                <a:solidFill>
                  <a:srgbClr val="6897BB"/>
                </a:solidFill>
                <a:highlight>
                  <a:srgbClr val="2B2B2B"/>
                </a:highlight>
                <a:latin typeface="Courier New"/>
                <a:ea typeface="Courier New"/>
                <a:cs typeface="Courier New"/>
                <a:sym typeface="Courier New"/>
              </a:rPr>
              <a:t>8</a:t>
            </a:r>
            <a:r>
              <a:rPr lang="fr" sz="2000">
                <a:solidFill>
                  <a:srgbClr val="CC7832"/>
                </a:solidFill>
                <a:highlight>
                  <a:srgbClr val="2B2B2B"/>
                </a:highlight>
                <a:latin typeface="Courier New"/>
                <a:ea typeface="Courier New"/>
                <a:cs typeface="Courier New"/>
                <a:sym typeface="Courier New"/>
              </a:rPr>
              <a:t>, </a:t>
            </a:r>
            <a:r>
              <a:rPr lang="fr" sz="2000">
                <a:solidFill>
                  <a:srgbClr val="6897BB"/>
                </a:solidFill>
                <a:highlight>
                  <a:srgbClr val="2B2B2B"/>
                </a:highlight>
                <a:latin typeface="Courier New"/>
                <a:ea typeface="Courier New"/>
                <a:cs typeface="Courier New"/>
                <a:sym typeface="Courier New"/>
              </a:rPr>
              <a:t>415</a:t>
            </a:r>
            <a:r>
              <a:rPr lang="fr" sz="2000">
                <a:solidFill>
                  <a:srgbClr val="CC7832"/>
                </a:solidFill>
                <a:highlight>
                  <a:srgbClr val="2B2B2B"/>
                </a:highlight>
                <a:latin typeface="Courier New"/>
                <a:ea typeface="Courier New"/>
                <a:cs typeface="Courier New"/>
                <a:sym typeface="Courier New"/>
              </a:rPr>
              <a:t>, </a:t>
            </a:r>
            <a:r>
              <a:rPr lang="fr" sz="2000">
                <a:solidFill>
                  <a:srgbClr val="6897BB"/>
                </a:solidFill>
                <a:highlight>
                  <a:srgbClr val="2B2B2B"/>
                </a:highlight>
                <a:latin typeface="Courier New"/>
                <a:ea typeface="Courier New"/>
                <a:cs typeface="Courier New"/>
                <a:sym typeface="Courier New"/>
              </a:rPr>
              <a:t>1</a:t>
            </a:r>
            <a:r>
              <a:rPr lang="fr" sz="2000">
                <a:solidFill>
                  <a:srgbClr val="CC7832"/>
                </a:solidFill>
                <a:highlight>
                  <a:srgbClr val="2B2B2B"/>
                </a:highlight>
                <a:latin typeface="Courier New"/>
                <a:ea typeface="Courier New"/>
                <a:cs typeface="Courier New"/>
                <a:sym typeface="Courier New"/>
              </a:rPr>
              <a:t>, </a:t>
            </a:r>
            <a:r>
              <a:rPr lang="fr" sz="2000">
                <a:solidFill>
                  <a:srgbClr val="6897BB"/>
                </a:solidFill>
                <a:highlight>
                  <a:srgbClr val="2B2B2B"/>
                </a:highlight>
                <a:latin typeface="Courier New"/>
                <a:ea typeface="Courier New"/>
                <a:cs typeface="Courier New"/>
                <a:sym typeface="Courier New"/>
              </a:rPr>
              <a:t>25</a:t>
            </a:r>
            <a:r>
              <a:rPr lang="fr" sz="2000">
                <a:solidFill>
                  <a:srgbClr val="CC7832"/>
                </a:solidFill>
                <a:highlight>
                  <a:srgbClr val="2B2B2B"/>
                </a:highlight>
                <a:latin typeface="Courier New"/>
                <a:ea typeface="Courier New"/>
                <a:cs typeface="Courier New"/>
                <a:sym typeface="Courier New"/>
              </a:rPr>
              <a:t>, </a:t>
            </a:r>
            <a:r>
              <a:rPr lang="fr" sz="2000">
                <a:solidFill>
                  <a:srgbClr val="6897BB"/>
                </a:solidFill>
                <a:highlight>
                  <a:srgbClr val="2B2B2B"/>
                </a:highlight>
                <a:latin typeface="Courier New"/>
                <a:ea typeface="Courier New"/>
                <a:cs typeface="Courier New"/>
                <a:sym typeface="Courier New"/>
              </a:rPr>
              <a:t>75</a:t>
            </a:r>
            <a:r>
              <a:rPr lang="fr" sz="2000">
                <a:solidFill>
                  <a:srgbClr val="CC7832"/>
                </a:solidFill>
                <a:highlight>
                  <a:srgbClr val="2B2B2B"/>
                </a:highlight>
                <a:latin typeface="Courier New"/>
                <a:ea typeface="Courier New"/>
                <a:cs typeface="Courier New"/>
                <a:sym typeface="Courier New"/>
              </a:rPr>
              <a:t>, </a:t>
            </a:r>
            <a:r>
              <a:rPr lang="fr" sz="2000">
                <a:solidFill>
                  <a:srgbClr val="6897BB"/>
                </a:solidFill>
                <a:highlight>
                  <a:srgbClr val="2B2B2B"/>
                </a:highlight>
                <a:latin typeface="Courier New"/>
                <a:ea typeface="Courier New"/>
                <a:cs typeface="Courier New"/>
                <a:sym typeface="Courier New"/>
              </a:rPr>
              <a:t>6</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a:solidFill>
                <a:srgbClr val="FFFFFF"/>
              </a:solidFill>
            </a:endParaRPr>
          </a:p>
        </p:txBody>
      </p:sp>
      <p:pic>
        <p:nvPicPr>
          <p:cNvPr id="307" name="Shape 307"/>
          <p:cNvPicPr preferRelativeResize="0"/>
          <p:nvPr/>
        </p:nvPicPr>
        <p:blipFill>
          <a:blip r:embed="rId3">
            <a:alphaModFix/>
          </a:blip>
          <a:stretch>
            <a:fillRect/>
          </a:stretch>
        </p:blipFill>
        <p:spPr>
          <a:xfrm>
            <a:off x="3204150" y="1437425"/>
            <a:ext cx="2857500" cy="17145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tries</a:t>
            </a:r>
            <a:endParaRPr/>
          </a:p>
        </p:txBody>
      </p:sp>
      <p:sp>
        <p:nvSpPr>
          <p:cNvPr id="313" name="Shape 313"/>
          <p:cNvSpPr txBox="1"/>
          <p:nvPr>
            <p:ph idx="1" type="body"/>
          </p:nvPr>
        </p:nvSpPr>
        <p:spPr>
          <a:xfrm>
            <a:off x="112925" y="1086225"/>
            <a:ext cx="4273200" cy="3416400"/>
          </a:xfrm>
          <a:prstGeom prst="rect">
            <a:avLst/>
          </a:prstGeom>
          <a:solidFill>
            <a:srgbClr val="000000"/>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1300">
              <a:solidFill>
                <a:srgbClr val="CC7832"/>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sz="1300">
              <a:solidFill>
                <a:srgbClr val="CC7832"/>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sz="1300">
              <a:solidFill>
                <a:srgbClr val="CC7832"/>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1300">
                <a:solidFill>
                  <a:srgbClr val="CC7832"/>
                </a:solidFill>
                <a:highlight>
                  <a:srgbClr val="2B2B2B"/>
                </a:highlight>
                <a:latin typeface="Courier New"/>
                <a:ea typeface="Courier New"/>
                <a:cs typeface="Courier New"/>
                <a:sym typeface="Courier New"/>
              </a:rPr>
              <a:t>def </a:t>
            </a:r>
            <a:r>
              <a:rPr lang="fr" sz="1300">
                <a:solidFill>
                  <a:srgbClr val="FFC66D"/>
                </a:solidFill>
                <a:highlight>
                  <a:srgbClr val="2B2B2B"/>
                </a:highlight>
                <a:latin typeface="Courier New"/>
                <a:ea typeface="Courier New"/>
                <a:cs typeface="Courier New"/>
                <a:sym typeface="Courier New"/>
              </a:rPr>
              <a:t>bubule</a:t>
            </a:r>
            <a:r>
              <a:rPr lang="fr" sz="1300">
                <a:solidFill>
                  <a:srgbClr val="A9B7C6"/>
                </a:solidFill>
                <a:highlight>
                  <a:srgbClr val="2B2B2B"/>
                </a:highlight>
                <a:latin typeface="Courier New"/>
                <a:ea typeface="Courier New"/>
                <a:cs typeface="Courier New"/>
                <a:sym typeface="Courier New"/>
              </a:rPr>
              <a:t>():</a:t>
            </a:r>
            <a:endParaRPr sz="13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1300">
                <a:solidFill>
                  <a:srgbClr val="A9B7C6"/>
                </a:solidFill>
                <a:highlight>
                  <a:srgbClr val="2B2B2B"/>
                </a:highlight>
                <a:latin typeface="Courier New"/>
                <a:ea typeface="Courier New"/>
                <a:cs typeface="Courier New"/>
                <a:sym typeface="Courier New"/>
              </a:rPr>
              <a:t>  list = [</a:t>
            </a:r>
            <a:r>
              <a:rPr lang="fr" sz="1300">
                <a:solidFill>
                  <a:srgbClr val="6897BB"/>
                </a:solidFill>
                <a:highlight>
                  <a:srgbClr val="2B2B2B"/>
                </a:highlight>
                <a:latin typeface="Courier New"/>
                <a:ea typeface="Courier New"/>
                <a:cs typeface="Courier New"/>
                <a:sym typeface="Courier New"/>
              </a:rPr>
              <a:t>4</a:t>
            </a:r>
            <a:r>
              <a:rPr lang="fr" sz="1300">
                <a:solidFill>
                  <a:srgbClr val="CC7832"/>
                </a:solidFill>
                <a:highlight>
                  <a:srgbClr val="2B2B2B"/>
                </a:highlight>
                <a:latin typeface="Courier New"/>
                <a:ea typeface="Courier New"/>
                <a:cs typeface="Courier New"/>
                <a:sym typeface="Courier New"/>
              </a:rPr>
              <a:t>, </a:t>
            </a:r>
            <a:r>
              <a:rPr lang="fr" sz="1300">
                <a:solidFill>
                  <a:srgbClr val="6897BB"/>
                </a:solidFill>
                <a:highlight>
                  <a:srgbClr val="2B2B2B"/>
                </a:highlight>
                <a:latin typeface="Courier New"/>
                <a:ea typeface="Courier New"/>
                <a:cs typeface="Courier New"/>
                <a:sym typeface="Courier New"/>
              </a:rPr>
              <a:t>8</a:t>
            </a:r>
            <a:r>
              <a:rPr lang="fr" sz="1300">
                <a:solidFill>
                  <a:srgbClr val="CC7832"/>
                </a:solidFill>
                <a:highlight>
                  <a:srgbClr val="2B2B2B"/>
                </a:highlight>
                <a:latin typeface="Courier New"/>
                <a:ea typeface="Courier New"/>
                <a:cs typeface="Courier New"/>
                <a:sym typeface="Courier New"/>
              </a:rPr>
              <a:t>, </a:t>
            </a:r>
            <a:r>
              <a:rPr lang="fr" sz="1300">
                <a:solidFill>
                  <a:srgbClr val="6897BB"/>
                </a:solidFill>
                <a:highlight>
                  <a:srgbClr val="2B2B2B"/>
                </a:highlight>
                <a:latin typeface="Courier New"/>
                <a:ea typeface="Courier New"/>
                <a:cs typeface="Courier New"/>
                <a:sym typeface="Courier New"/>
              </a:rPr>
              <a:t>415</a:t>
            </a:r>
            <a:r>
              <a:rPr lang="fr" sz="1300">
                <a:solidFill>
                  <a:srgbClr val="CC7832"/>
                </a:solidFill>
                <a:highlight>
                  <a:srgbClr val="2B2B2B"/>
                </a:highlight>
                <a:latin typeface="Courier New"/>
                <a:ea typeface="Courier New"/>
                <a:cs typeface="Courier New"/>
                <a:sym typeface="Courier New"/>
              </a:rPr>
              <a:t>, </a:t>
            </a:r>
            <a:r>
              <a:rPr lang="fr" sz="1300">
                <a:solidFill>
                  <a:srgbClr val="6897BB"/>
                </a:solidFill>
                <a:highlight>
                  <a:srgbClr val="2B2B2B"/>
                </a:highlight>
                <a:latin typeface="Courier New"/>
                <a:ea typeface="Courier New"/>
                <a:cs typeface="Courier New"/>
                <a:sym typeface="Courier New"/>
              </a:rPr>
              <a:t>1</a:t>
            </a:r>
            <a:r>
              <a:rPr lang="fr" sz="1300">
                <a:solidFill>
                  <a:srgbClr val="CC7832"/>
                </a:solidFill>
                <a:highlight>
                  <a:srgbClr val="2B2B2B"/>
                </a:highlight>
                <a:latin typeface="Courier New"/>
                <a:ea typeface="Courier New"/>
                <a:cs typeface="Courier New"/>
                <a:sym typeface="Courier New"/>
              </a:rPr>
              <a:t>, </a:t>
            </a:r>
            <a:r>
              <a:rPr lang="fr" sz="1300">
                <a:solidFill>
                  <a:srgbClr val="6897BB"/>
                </a:solidFill>
                <a:highlight>
                  <a:srgbClr val="2B2B2B"/>
                </a:highlight>
                <a:latin typeface="Courier New"/>
                <a:ea typeface="Courier New"/>
                <a:cs typeface="Courier New"/>
                <a:sym typeface="Courier New"/>
              </a:rPr>
              <a:t>25</a:t>
            </a:r>
            <a:r>
              <a:rPr lang="fr" sz="1300">
                <a:solidFill>
                  <a:srgbClr val="CC7832"/>
                </a:solidFill>
                <a:highlight>
                  <a:srgbClr val="2B2B2B"/>
                </a:highlight>
                <a:latin typeface="Courier New"/>
                <a:ea typeface="Courier New"/>
                <a:cs typeface="Courier New"/>
                <a:sym typeface="Courier New"/>
              </a:rPr>
              <a:t>, </a:t>
            </a:r>
            <a:r>
              <a:rPr lang="fr" sz="1300">
                <a:solidFill>
                  <a:srgbClr val="6897BB"/>
                </a:solidFill>
                <a:highlight>
                  <a:srgbClr val="2B2B2B"/>
                </a:highlight>
                <a:latin typeface="Courier New"/>
                <a:ea typeface="Courier New"/>
                <a:cs typeface="Courier New"/>
                <a:sym typeface="Courier New"/>
              </a:rPr>
              <a:t>75</a:t>
            </a:r>
            <a:r>
              <a:rPr lang="fr" sz="1300">
                <a:solidFill>
                  <a:srgbClr val="CC7832"/>
                </a:solidFill>
                <a:highlight>
                  <a:srgbClr val="2B2B2B"/>
                </a:highlight>
                <a:latin typeface="Courier New"/>
                <a:ea typeface="Courier New"/>
                <a:cs typeface="Courier New"/>
                <a:sym typeface="Courier New"/>
              </a:rPr>
              <a:t>, </a:t>
            </a:r>
            <a:r>
              <a:rPr lang="fr" sz="1300">
                <a:solidFill>
                  <a:srgbClr val="6897BB"/>
                </a:solidFill>
                <a:highlight>
                  <a:srgbClr val="2B2B2B"/>
                </a:highlight>
                <a:latin typeface="Courier New"/>
                <a:ea typeface="Courier New"/>
                <a:cs typeface="Courier New"/>
                <a:sym typeface="Courier New"/>
              </a:rPr>
              <a:t>6</a:t>
            </a:r>
            <a:r>
              <a:rPr lang="fr" sz="1300">
                <a:solidFill>
                  <a:srgbClr val="A9B7C6"/>
                </a:solidFill>
                <a:highlight>
                  <a:srgbClr val="2B2B2B"/>
                </a:highlight>
                <a:latin typeface="Courier New"/>
                <a:ea typeface="Courier New"/>
                <a:cs typeface="Courier New"/>
                <a:sym typeface="Courier New"/>
              </a:rPr>
              <a:t>]</a:t>
            </a:r>
            <a:endParaRPr sz="13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1300">
                <a:solidFill>
                  <a:srgbClr val="A9B7C6"/>
                </a:solidFill>
                <a:highlight>
                  <a:srgbClr val="2B2B2B"/>
                </a:highlight>
                <a:latin typeface="Courier New"/>
                <a:ea typeface="Courier New"/>
                <a:cs typeface="Courier New"/>
                <a:sym typeface="Courier New"/>
              </a:rPr>
              <a:t>  last = </a:t>
            </a:r>
            <a:r>
              <a:rPr lang="fr" sz="1300">
                <a:solidFill>
                  <a:srgbClr val="CC7832"/>
                </a:solidFill>
                <a:highlight>
                  <a:srgbClr val="2B2B2B"/>
                </a:highlight>
                <a:latin typeface="Courier New"/>
                <a:ea typeface="Courier New"/>
                <a:cs typeface="Courier New"/>
                <a:sym typeface="Courier New"/>
              </a:rPr>
              <a:t>True</a:t>
            </a:r>
            <a:endParaRPr sz="1300">
              <a:solidFill>
                <a:srgbClr val="CC7832"/>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1300">
                <a:solidFill>
                  <a:srgbClr val="CC7832"/>
                </a:solidFill>
                <a:highlight>
                  <a:srgbClr val="2B2B2B"/>
                </a:highlight>
                <a:latin typeface="Courier New"/>
                <a:ea typeface="Courier New"/>
                <a:cs typeface="Courier New"/>
                <a:sym typeface="Courier New"/>
              </a:rPr>
              <a:t>  </a:t>
            </a:r>
            <a:r>
              <a:rPr lang="fr" sz="1300">
                <a:solidFill>
                  <a:srgbClr val="A9B7C6"/>
                </a:solidFill>
                <a:highlight>
                  <a:srgbClr val="2B2B2B"/>
                </a:highlight>
                <a:latin typeface="Courier New"/>
                <a:ea typeface="Courier New"/>
                <a:cs typeface="Courier New"/>
                <a:sym typeface="Courier New"/>
              </a:rPr>
              <a:t>limit = </a:t>
            </a:r>
            <a:r>
              <a:rPr lang="fr" sz="1300">
                <a:solidFill>
                  <a:srgbClr val="8888C6"/>
                </a:solidFill>
                <a:highlight>
                  <a:srgbClr val="2B2B2B"/>
                </a:highlight>
                <a:latin typeface="Courier New"/>
                <a:ea typeface="Courier New"/>
                <a:cs typeface="Courier New"/>
                <a:sym typeface="Courier New"/>
              </a:rPr>
              <a:t>len</a:t>
            </a:r>
            <a:r>
              <a:rPr lang="fr" sz="1300">
                <a:solidFill>
                  <a:srgbClr val="A9B7C6"/>
                </a:solidFill>
                <a:highlight>
                  <a:srgbClr val="2B2B2B"/>
                </a:highlight>
                <a:latin typeface="Courier New"/>
                <a:ea typeface="Courier New"/>
                <a:cs typeface="Courier New"/>
                <a:sym typeface="Courier New"/>
              </a:rPr>
              <a:t>(list)</a:t>
            </a:r>
            <a:endParaRPr sz="13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1300">
                <a:solidFill>
                  <a:srgbClr val="A9B7C6"/>
                </a:solidFill>
                <a:highlight>
                  <a:srgbClr val="2B2B2B"/>
                </a:highlight>
                <a:latin typeface="Courier New"/>
                <a:ea typeface="Courier New"/>
                <a:cs typeface="Courier New"/>
                <a:sym typeface="Courier New"/>
              </a:rPr>
              <a:t>  </a:t>
            </a:r>
            <a:r>
              <a:rPr lang="fr" sz="1300">
                <a:solidFill>
                  <a:srgbClr val="CC7832"/>
                </a:solidFill>
                <a:highlight>
                  <a:srgbClr val="2B2B2B"/>
                </a:highlight>
                <a:latin typeface="Courier New"/>
                <a:ea typeface="Courier New"/>
                <a:cs typeface="Courier New"/>
                <a:sym typeface="Courier New"/>
              </a:rPr>
              <a:t>while </a:t>
            </a:r>
            <a:r>
              <a:rPr lang="fr" sz="1300">
                <a:solidFill>
                  <a:srgbClr val="A9B7C6"/>
                </a:solidFill>
                <a:highlight>
                  <a:srgbClr val="2B2B2B"/>
                </a:highlight>
                <a:latin typeface="Courier New"/>
                <a:ea typeface="Courier New"/>
                <a:cs typeface="Courier New"/>
                <a:sym typeface="Courier New"/>
              </a:rPr>
              <a:t>last:</a:t>
            </a:r>
            <a:endParaRPr sz="13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1300">
                <a:solidFill>
                  <a:srgbClr val="A9B7C6"/>
                </a:solidFill>
                <a:highlight>
                  <a:srgbClr val="2B2B2B"/>
                </a:highlight>
                <a:latin typeface="Courier New"/>
                <a:ea typeface="Courier New"/>
                <a:cs typeface="Courier New"/>
                <a:sym typeface="Courier New"/>
              </a:rPr>
              <a:t>     </a:t>
            </a:r>
            <a:r>
              <a:rPr lang="fr" sz="1300">
                <a:solidFill>
                  <a:srgbClr val="CC7832"/>
                </a:solidFill>
                <a:highlight>
                  <a:srgbClr val="2B2B2B"/>
                </a:highlight>
                <a:latin typeface="Courier New"/>
                <a:ea typeface="Courier New"/>
                <a:cs typeface="Courier New"/>
                <a:sym typeface="Courier New"/>
              </a:rPr>
              <a:t>for </a:t>
            </a:r>
            <a:r>
              <a:rPr lang="fr" sz="1300">
                <a:solidFill>
                  <a:srgbClr val="A9B7C6"/>
                </a:solidFill>
                <a:highlight>
                  <a:srgbClr val="2B2B2B"/>
                </a:highlight>
                <a:latin typeface="Courier New"/>
                <a:ea typeface="Courier New"/>
                <a:cs typeface="Courier New"/>
                <a:sym typeface="Courier New"/>
              </a:rPr>
              <a:t>i </a:t>
            </a:r>
            <a:r>
              <a:rPr lang="fr" sz="1300">
                <a:solidFill>
                  <a:srgbClr val="CC7832"/>
                </a:solidFill>
                <a:highlight>
                  <a:srgbClr val="2B2B2B"/>
                </a:highlight>
                <a:latin typeface="Courier New"/>
                <a:ea typeface="Courier New"/>
                <a:cs typeface="Courier New"/>
                <a:sym typeface="Courier New"/>
              </a:rPr>
              <a:t>in </a:t>
            </a:r>
            <a:r>
              <a:rPr lang="fr" sz="1300">
                <a:solidFill>
                  <a:srgbClr val="8888C6"/>
                </a:solidFill>
                <a:highlight>
                  <a:srgbClr val="2B2B2B"/>
                </a:highlight>
                <a:latin typeface="Courier New"/>
                <a:ea typeface="Courier New"/>
                <a:cs typeface="Courier New"/>
                <a:sym typeface="Courier New"/>
              </a:rPr>
              <a:t>range</a:t>
            </a:r>
            <a:r>
              <a:rPr lang="fr" sz="1300">
                <a:solidFill>
                  <a:srgbClr val="A9B7C6"/>
                </a:solidFill>
                <a:highlight>
                  <a:srgbClr val="2B2B2B"/>
                </a:highlight>
                <a:latin typeface="Courier New"/>
                <a:ea typeface="Courier New"/>
                <a:cs typeface="Courier New"/>
                <a:sym typeface="Courier New"/>
              </a:rPr>
              <a:t>(</a:t>
            </a:r>
            <a:r>
              <a:rPr lang="fr" sz="1300">
                <a:solidFill>
                  <a:srgbClr val="6897BB"/>
                </a:solidFill>
                <a:highlight>
                  <a:srgbClr val="2B2B2B"/>
                </a:highlight>
                <a:latin typeface="Courier New"/>
                <a:ea typeface="Courier New"/>
                <a:cs typeface="Courier New"/>
                <a:sym typeface="Courier New"/>
              </a:rPr>
              <a:t>0</a:t>
            </a:r>
            <a:r>
              <a:rPr lang="fr" sz="1300">
                <a:solidFill>
                  <a:srgbClr val="CC7832"/>
                </a:solidFill>
                <a:highlight>
                  <a:srgbClr val="2B2B2B"/>
                </a:highlight>
                <a:latin typeface="Courier New"/>
                <a:ea typeface="Courier New"/>
                <a:cs typeface="Courier New"/>
                <a:sym typeface="Courier New"/>
              </a:rPr>
              <a:t>, </a:t>
            </a:r>
            <a:r>
              <a:rPr lang="fr" sz="1300">
                <a:solidFill>
                  <a:srgbClr val="A9B7C6"/>
                </a:solidFill>
                <a:highlight>
                  <a:srgbClr val="2B2B2B"/>
                </a:highlight>
                <a:latin typeface="Courier New"/>
                <a:ea typeface="Courier New"/>
                <a:cs typeface="Courier New"/>
                <a:sym typeface="Courier New"/>
              </a:rPr>
              <a:t>limit-</a:t>
            </a:r>
            <a:r>
              <a:rPr lang="fr" sz="1300">
                <a:solidFill>
                  <a:srgbClr val="6897BB"/>
                </a:solidFill>
                <a:highlight>
                  <a:srgbClr val="2B2B2B"/>
                </a:highlight>
                <a:latin typeface="Courier New"/>
                <a:ea typeface="Courier New"/>
                <a:cs typeface="Courier New"/>
                <a:sym typeface="Courier New"/>
              </a:rPr>
              <a:t>1</a:t>
            </a:r>
            <a:r>
              <a:rPr lang="fr" sz="1300">
                <a:solidFill>
                  <a:srgbClr val="A9B7C6"/>
                </a:solidFill>
                <a:highlight>
                  <a:srgbClr val="2B2B2B"/>
                </a:highlight>
                <a:latin typeface="Courier New"/>
                <a:ea typeface="Courier New"/>
                <a:cs typeface="Courier New"/>
                <a:sym typeface="Courier New"/>
              </a:rPr>
              <a:t>):</a:t>
            </a:r>
            <a:endParaRPr sz="13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1300">
                <a:solidFill>
                  <a:srgbClr val="A9B7C6"/>
                </a:solidFill>
                <a:highlight>
                  <a:srgbClr val="2B2B2B"/>
                </a:highlight>
                <a:latin typeface="Courier New"/>
                <a:ea typeface="Courier New"/>
                <a:cs typeface="Courier New"/>
                <a:sym typeface="Courier New"/>
              </a:rPr>
              <a:t>        last = </a:t>
            </a:r>
            <a:r>
              <a:rPr lang="fr" sz="1300">
                <a:solidFill>
                  <a:srgbClr val="CC7832"/>
                </a:solidFill>
                <a:highlight>
                  <a:srgbClr val="2B2B2B"/>
                </a:highlight>
                <a:latin typeface="Courier New"/>
                <a:ea typeface="Courier New"/>
                <a:cs typeface="Courier New"/>
                <a:sym typeface="Courier New"/>
              </a:rPr>
              <a:t>False</a:t>
            </a:r>
            <a:endParaRPr sz="1300">
              <a:solidFill>
                <a:srgbClr val="CC7832"/>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1300">
                <a:solidFill>
                  <a:srgbClr val="CC7832"/>
                </a:solidFill>
                <a:highlight>
                  <a:srgbClr val="2B2B2B"/>
                </a:highlight>
                <a:latin typeface="Courier New"/>
                <a:ea typeface="Courier New"/>
                <a:cs typeface="Courier New"/>
                <a:sym typeface="Courier New"/>
              </a:rPr>
              <a:t>        if </a:t>
            </a:r>
            <a:r>
              <a:rPr lang="fr" sz="1300">
                <a:solidFill>
                  <a:srgbClr val="A9B7C6"/>
                </a:solidFill>
                <a:highlight>
                  <a:srgbClr val="2B2B2B"/>
                </a:highlight>
                <a:latin typeface="Courier New"/>
                <a:ea typeface="Courier New"/>
                <a:cs typeface="Courier New"/>
                <a:sym typeface="Courier New"/>
              </a:rPr>
              <a:t>(list[i] &gt; list[i+</a:t>
            </a:r>
            <a:r>
              <a:rPr lang="fr" sz="1300">
                <a:solidFill>
                  <a:srgbClr val="6897BB"/>
                </a:solidFill>
                <a:highlight>
                  <a:srgbClr val="2B2B2B"/>
                </a:highlight>
                <a:latin typeface="Courier New"/>
                <a:ea typeface="Courier New"/>
                <a:cs typeface="Courier New"/>
                <a:sym typeface="Courier New"/>
              </a:rPr>
              <a:t>1</a:t>
            </a:r>
            <a:r>
              <a:rPr lang="fr" sz="1300">
                <a:solidFill>
                  <a:srgbClr val="A9B7C6"/>
                </a:solidFill>
                <a:highlight>
                  <a:srgbClr val="2B2B2B"/>
                </a:highlight>
                <a:latin typeface="Courier New"/>
                <a:ea typeface="Courier New"/>
                <a:cs typeface="Courier New"/>
                <a:sym typeface="Courier New"/>
              </a:rPr>
              <a:t>]):</a:t>
            </a:r>
            <a:endParaRPr sz="13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1300">
                <a:solidFill>
                  <a:srgbClr val="A9B7C6"/>
                </a:solidFill>
                <a:highlight>
                  <a:srgbClr val="2B2B2B"/>
                </a:highlight>
                <a:latin typeface="Courier New"/>
                <a:ea typeface="Courier New"/>
                <a:cs typeface="Courier New"/>
                <a:sym typeface="Courier New"/>
              </a:rPr>
              <a:t>           list[i+</a:t>
            </a:r>
            <a:r>
              <a:rPr lang="fr" sz="1300">
                <a:solidFill>
                  <a:srgbClr val="6897BB"/>
                </a:solidFill>
                <a:highlight>
                  <a:srgbClr val="2B2B2B"/>
                </a:highlight>
                <a:latin typeface="Courier New"/>
                <a:ea typeface="Courier New"/>
                <a:cs typeface="Courier New"/>
                <a:sym typeface="Courier New"/>
              </a:rPr>
              <a:t>1</a:t>
            </a:r>
            <a:r>
              <a:rPr lang="fr" sz="1300">
                <a:solidFill>
                  <a:srgbClr val="A9B7C6"/>
                </a:solidFill>
                <a:highlight>
                  <a:srgbClr val="2B2B2B"/>
                </a:highlight>
                <a:latin typeface="Courier New"/>
                <a:ea typeface="Courier New"/>
                <a:cs typeface="Courier New"/>
                <a:sym typeface="Courier New"/>
              </a:rPr>
              <a:t>]</a:t>
            </a:r>
            <a:r>
              <a:rPr lang="fr" sz="1300">
                <a:solidFill>
                  <a:srgbClr val="CC7832"/>
                </a:solidFill>
                <a:highlight>
                  <a:srgbClr val="2B2B2B"/>
                </a:highlight>
                <a:latin typeface="Courier New"/>
                <a:ea typeface="Courier New"/>
                <a:cs typeface="Courier New"/>
                <a:sym typeface="Courier New"/>
              </a:rPr>
              <a:t>, </a:t>
            </a:r>
            <a:r>
              <a:rPr lang="fr" sz="1300">
                <a:solidFill>
                  <a:srgbClr val="A9B7C6"/>
                </a:solidFill>
                <a:highlight>
                  <a:srgbClr val="2B2B2B"/>
                </a:highlight>
                <a:latin typeface="Courier New"/>
                <a:ea typeface="Courier New"/>
                <a:cs typeface="Courier New"/>
                <a:sym typeface="Courier New"/>
              </a:rPr>
              <a:t>list[i] = list[i]</a:t>
            </a:r>
            <a:r>
              <a:rPr lang="fr" sz="1300">
                <a:solidFill>
                  <a:srgbClr val="CC7832"/>
                </a:solidFill>
                <a:highlight>
                  <a:srgbClr val="2B2B2B"/>
                </a:highlight>
                <a:latin typeface="Courier New"/>
                <a:ea typeface="Courier New"/>
                <a:cs typeface="Courier New"/>
                <a:sym typeface="Courier New"/>
              </a:rPr>
              <a:t>, </a:t>
            </a:r>
            <a:r>
              <a:rPr lang="fr" sz="1300">
                <a:solidFill>
                  <a:srgbClr val="A9B7C6"/>
                </a:solidFill>
                <a:highlight>
                  <a:srgbClr val="2B2B2B"/>
                </a:highlight>
                <a:latin typeface="Courier New"/>
                <a:ea typeface="Courier New"/>
                <a:cs typeface="Courier New"/>
                <a:sym typeface="Courier New"/>
              </a:rPr>
              <a:t>list[i+</a:t>
            </a:r>
            <a:r>
              <a:rPr lang="fr" sz="1300">
                <a:solidFill>
                  <a:srgbClr val="6897BB"/>
                </a:solidFill>
                <a:highlight>
                  <a:srgbClr val="2B2B2B"/>
                </a:highlight>
                <a:latin typeface="Courier New"/>
                <a:ea typeface="Courier New"/>
                <a:cs typeface="Courier New"/>
                <a:sym typeface="Courier New"/>
              </a:rPr>
              <a:t>1</a:t>
            </a:r>
            <a:r>
              <a:rPr lang="fr" sz="1300">
                <a:solidFill>
                  <a:srgbClr val="A9B7C6"/>
                </a:solidFill>
                <a:highlight>
                  <a:srgbClr val="2B2B2B"/>
                </a:highlight>
                <a:latin typeface="Courier New"/>
                <a:ea typeface="Courier New"/>
                <a:cs typeface="Courier New"/>
                <a:sym typeface="Courier New"/>
              </a:rPr>
              <a:t>]</a:t>
            </a:r>
            <a:endParaRPr sz="13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1300">
                <a:solidFill>
                  <a:srgbClr val="A9B7C6"/>
                </a:solidFill>
                <a:highlight>
                  <a:srgbClr val="2B2B2B"/>
                </a:highlight>
                <a:latin typeface="Courier New"/>
                <a:ea typeface="Courier New"/>
                <a:cs typeface="Courier New"/>
                <a:sym typeface="Courier New"/>
              </a:rPr>
              <a:t>           last = </a:t>
            </a:r>
            <a:r>
              <a:rPr lang="fr" sz="1300">
                <a:solidFill>
                  <a:srgbClr val="CC7832"/>
                </a:solidFill>
                <a:highlight>
                  <a:srgbClr val="2B2B2B"/>
                </a:highlight>
                <a:latin typeface="Courier New"/>
                <a:ea typeface="Courier New"/>
                <a:cs typeface="Courier New"/>
                <a:sym typeface="Courier New"/>
              </a:rPr>
              <a:t>True</a:t>
            </a:r>
            <a:endParaRPr sz="1300">
              <a:solidFill>
                <a:srgbClr val="CC7832"/>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1300">
                <a:solidFill>
                  <a:srgbClr val="CC7832"/>
                </a:solidFill>
                <a:highlight>
                  <a:srgbClr val="2B2B2B"/>
                </a:highlight>
                <a:latin typeface="Courier New"/>
                <a:ea typeface="Courier New"/>
                <a:cs typeface="Courier New"/>
                <a:sym typeface="Courier New"/>
              </a:rPr>
              <a:t>     </a:t>
            </a:r>
            <a:r>
              <a:rPr lang="fr" sz="1300">
                <a:solidFill>
                  <a:srgbClr val="A9B7C6"/>
                </a:solidFill>
                <a:highlight>
                  <a:srgbClr val="2B2B2B"/>
                </a:highlight>
                <a:latin typeface="Courier New"/>
                <a:ea typeface="Courier New"/>
                <a:cs typeface="Courier New"/>
                <a:sym typeface="Courier New"/>
              </a:rPr>
              <a:t>limit = limit - </a:t>
            </a:r>
            <a:r>
              <a:rPr lang="fr" sz="1300">
                <a:solidFill>
                  <a:srgbClr val="6897BB"/>
                </a:solidFill>
                <a:highlight>
                  <a:srgbClr val="2B2B2B"/>
                </a:highlight>
                <a:latin typeface="Courier New"/>
                <a:ea typeface="Courier New"/>
                <a:cs typeface="Courier New"/>
                <a:sym typeface="Courier New"/>
              </a:rPr>
              <a:t>1</a:t>
            </a:r>
            <a:endParaRPr sz="1300">
              <a:solidFill>
                <a:srgbClr val="6897BB"/>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1300">
                <a:solidFill>
                  <a:srgbClr val="6897BB"/>
                </a:solidFill>
                <a:highlight>
                  <a:srgbClr val="2B2B2B"/>
                </a:highlight>
                <a:latin typeface="Courier New"/>
                <a:ea typeface="Courier New"/>
                <a:cs typeface="Courier New"/>
                <a:sym typeface="Courier New"/>
              </a:rPr>
              <a:t>  </a:t>
            </a:r>
            <a:r>
              <a:rPr lang="fr" sz="1300">
                <a:solidFill>
                  <a:srgbClr val="8888C6"/>
                </a:solidFill>
                <a:highlight>
                  <a:srgbClr val="2B2B2B"/>
                </a:highlight>
                <a:latin typeface="Courier New"/>
                <a:ea typeface="Courier New"/>
                <a:cs typeface="Courier New"/>
                <a:sym typeface="Courier New"/>
              </a:rPr>
              <a:t>print</a:t>
            </a:r>
            <a:r>
              <a:rPr lang="fr" sz="1300">
                <a:solidFill>
                  <a:srgbClr val="A9B7C6"/>
                </a:solidFill>
                <a:highlight>
                  <a:srgbClr val="2B2B2B"/>
                </a:highlight>
                <a:latin typeface="Courier New"/>
                <a:ea typeface="Courier New"/>
                <a:cs typeface="Courier New"/>
                <a:sym typeface="Courier New"/>
              </a:rPr>
              <a:t>(list)</a:t>
            </a:r>
            <a:endParaRPr sz="13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a:solidFill>
                <a:srgbClr val="00FF00"/>
              </a:solidFill>
            </a:endParaRPr>
          </a:p>
          <a:p>
            <a:pPr indent="0" lvl="0" marL="0" rtl="0">
              <a:spcBef>
                <a:spcPts val="0"/>
              </a:spcBef>
              <a:spcAft>
                <a:spcPts val="0"/>
              </a:spcAft>
              <a:buNone/>
            </a:pPr>
            <a:r>
              <a:t/>
            </a:r>
            <a:endParaRPr>
              <a:solidFill>
                <a:srgbClr val="FFFFFF"/>
              </a:solidFill>
            </a:endParaRPr>
          </a:p>
        </p:txBody>
      </p:sp>
      <p:sp>
        <p:nvSpPr>
          <p:cNvPr id="314" name="Shape 314"/>
          <p:cNvSpPr txBox="1"/>
          <p:nvPr>
            <p:ph idx="1" type="body"/>
          </p:nvPr>
        </p:nvSpPr>
        <p:spPr>
          <a:xfrm>
            <a:off x="4559100" y="1086225"/>
            <a:ext cx="4273200" cy="3416400"/>
          </a:xfrm>
          <a:prstGeom prst="rect">
            <a:avLst/>
          </a:prstGeom>
          <a:solidFill>
            <a:srgbClr val="000000"/>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fr" sz="1200">
                <a:solidFill>
                  <a:srgbClr val="CC7832"/>
                </a:solidFill>
                <a:highlight>
                  <a:srgbClr val="2B2B2B"/>
                </a:highlight>
                <a:latin typeface="Courier New"/>
                <a:ea typeface="Courier New"/>
                <a:cs typeface="Courier New"/>
                <a:sym typeface="Courier New"/>
              </a:rPr>
              <a:t>def </a:t>
            </a:r>
            <a:r>
              <a:rPr lang="fr" sz="1200">
                <a:solidFill>
                  <a:srgbClr val="FFC66D"/>
                </a:solidFill>
                <a:highlight>
                  <a:srgbClr val="2B2B2B"/>
                </a:highlight>
                <a:latin typeface="Courier New"/>
                <a:ea typeface="Courier New"/>
                <a:cs typeface="Courier New"/>
                <a:sym typeface="Courier New"/>
              </a:rPr>
              <a:t>insertion</a:t>
            </a:r>
            <a:r>
              <a:rPr lang="fr"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1200">
                <a:solidFill>
                  <a:srgbClr val="A9B7C6"/>
                </a:solidFill>
                <a:highlight>
                  <a:srgbClr val="2B2B2B"/>
                </a:highlight>
                <a:latin typeface="Courier New"/>
                <a:ea typeface="Courier New"/>
                <a:cs typeface="Courier New"/>
                <a:sym typeface="Courier New"/>
              </a:rPr>
              <a:t>  list = [</a:t>
            </a:r>
            <a:r>
              <a:rPr lang="fr" sz="1200">
                <a:solidFill>
                  <a:srgbClr val="6897BB"/>
                </a:solidFill>
                <a:highlight>
                  <a:srgbClr val="2B2B2B"/>
                </a:highlight>
                <a:latin typeface="Courier New"/>
                <a:ea typeface="Courier New"/>
                <a:cs typeface="Courier New"/>
                <a:sym typeface="Courier New"/>
              </a:rPr>
              <a:t>4</a:t>
            </a:r>
            <a:r>
              <a:rPr lang="fr" sz="1200">
                <a:solidFill>
                  <a:srgbClr val="CC7832"/>
                </a:solidFill>
                <a:highlight>
                  <a:srgbClr val="2B2B2B"/>
                </a:highlight>
                <a:latin typeface="Courier New"/>
                <a:ea typeface="Courier New"/>
                <a:cs typeface="Courier New"/>
                <a:sym typeface="Courier New"/>
              </a:rPr>
              <a:t>, </a:t>
            </a:r>
            <a:r>
              <a:rPr lang="fr" sz="1200">
                <a:solidFill>
                  <a:srgbClr val="6897BB"/>
                </a:solidFill>
                <a:highlight>
                  <a:srgbClr val="2B2B2B"/>
                </a:highlight>
                <a:latin typeface="Courier New"/>
                <a:ea typeface="Courier New"/>
                <a:cs typeface="Courier New"/>
                <a:sym typeface="Courier New"/>
              </a:rPr>
              <a:t>8</a:t>
            </a:r>
            <a:r>
              <a:rPr lang="fr" sz="1200">
                <a:solidFill>
                  <a:srgbClr val="CC7832"/>
                </a:solidFill>
                <a:highlight>
                  <a:srgbClr val="2B2B2B"/>
                </a:highlight>
                <a:latin typeface="Courier New"/>
                <a:ea typeface="Courier New"/>
                <a:cs typeface="Courier New"/>
                <a:sym typeface="Courier New"/>
              </a:rPr>
              <a:t>, </a:t>
            </a:r>
            <a:r>
              <a:rPr lang="fr" sz="1200">
                <a:solidFill>
                  <a:srgbClr val="6897BB"/>
                </a:solidFill>
                <a:highlight>
                  <a:srgbClr val="2B2B2B"/>
                </a:highlight>
                <a:latin typeface="Courier New"/>
                <a:ea typeface="Courier New"/>
                <a:cs typeface="Courier New"/>
                <a:sym typeface="Courier New"/>
              </a:rPr>
              <a:t>415</a:t>
            </a:r>
            <a:r>
              <a:rPr lang="fr" sz="1200">
                <a:solidFill>
                  <a:srgbClr val="CC7832"/>
                </a:solidFill>
                <a:highlight>
                  <a:srgbClr val="2B2B2B"/>
                </a:highlight>
                <a:latin typeface="Courier New"/>
                <a:ea typeface="Courier New"/>
                <a:cs typeface="Courier New"/>
                <a:sym typeface="Courier New"/>
              </a:rPr>
              <a:t>, </a:t>
            </a:r>
            <a:r>
              <a:rPr lang="fr" sz="1200">
                <a:solidFill>
                  <a:srgbClr val="6897BB"/>
                </a:solidFill>
                <a:highlight>
                  <a:srgbClr val="2B2B2B"/>
                </a:highlight>
                <a:latin typeface="Courier New"/>
                <a:ea typeface="Courier New"/>
                <a:cs typeface="Courier New"/>
                <a:sym typeface="Courier New"/>
              </a:rPr>
              <a:t>1</a:t>
            </a:r>
            <a:r>
              <a:rPr lang="fr" sz="1200">
                <a:solidFill>
                  <a:srgbClr val="CC7832"/>
                </a:solidFill>
                <a:highlight>
                  <a:srgbClr val="2B2B2B"/>
                </a:highlight>
                <a:latin typeface="Courier New"/>
                <a:ea typeface="Courier New"/>
                <a:cs typeface="Courier New"/>
                <a:sym typeface="Courier New"/>
              </a:rPr>
              <a:t>, </a:t>
            </a:r>
            <a:r>
              <a:rPr lang="fr" sz="1200">
                <a:solidFill>
                  <a:srgbClr val="6897BB"/>
                </a:solidFill>
                <a:highlight>
                  <a:srgbClr val="2B2B2B"/>
                </a:highlight>
                <a:latin typeface="Courier New"/>
                <a:ea typeface="Courier New"/>
                <a:cs typeface="Courier New"/>
                <a:sym typeface="Courier New"/>
              </a:rPr>
              <a:t>25</a:t>
            </a:r>
            <a:r>
              <a:rPr lang="fr" sz="1200">
                <a:solidFill>
                  <a:srgbClr val="CC7832"/>
                </a:solidFill>
                <a:highlight>
                  <a:srgbClr val="2B2B2B"/>
                </a:highlight>
                <a:latin typeface="Courier New"/>
                <a:ea typeface="Courier New"/>
                <a:cs typeface="Courier New"/>
                <a:sym typeface="Courier New"/>
              </a:rPr>
              <a:t>, </a:t>
            </a:r>
            <a:r>
              <a:rPr lang="fr" sz="1200">
                <a:solidFill>
                  <a:srgbClr val="6897BB"/>
                </a:solidFill>
                <a:highlight>
                  <a:srgbClr val="2B2B2B"/>
                </a:highlight>
                <a:latin typeface="Courier New"/>
                <a:ea typeface="Courier New"/>
                <a:cs typeface="Courier New"/>
                <a:sym typeface="Courier New"/>
              </a:rPr>
              <a:t>75</a:t>
            </a:r>
            <a:r>
              <a:rPr lang="fr" sz="1200">
                <a:solidFill>
                  <a:srgbClr val="CC7832"/>
                </a:solidFill>
                <a:highlight>
                  <a:srgbClr val="2B2B2B"/>
                </a:highlight>
                <a:latin typeface="Courier New"/>
                <a:ea typeface="Courier New"/>
                <a:cs typeface="Courier New"/>
                <a:sym typeface="Courier New"/>
              </a:rPr>
              <a:t>, </a:t>
            </a:r>
            <a:r>
              <a:rPr lang="fr" sz="1200">
                <a:solidFill>
                  <a:srgbClr val="6897BB"/>
                </a:solidFill>
                <a:highlight>
                  <a:srgbClr val="2B2B2B"/>
                </a:highlight>
                <a:latin typeface="Courier New"/>
                <a:ea typeface="Courier New"/>
                <a:cs typeface="Courier New"/>
                <a:sym typeface="Courier New"/>
              </a:rPr>
              <a:t>6</a:t>
            </a:r>
            <a:r>
              <a:rPr lang="fr"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1200">
                <a:solidFill>
                  <a:srgbClr val="A9B7C6"/>
                </a:solidFill>
                <a:highlight>
                  <a:srgbClr val="2B2B2B"/>
                </a:highlight>
                <a:latin typeface="Courier New"/>
                <a:ea typeface="Courier New"/>
                <a:cs typeface="Courier New"/>
                <a:sym typeface="Courier New"/>
              </a:rPr>
              <a:t>  </a:t>
            </a:r>
            <a:r>
              <a:rPr lang="fr" sz="1200">
                <a:solidFill>
                  <a:srgbClr val="CC7832"/>
                </a:solidFill>
                <a:highlight>
                  <a:srgbClr val="2B2B2B"/>
                </a:highlight>
                <a:latin typeface="Courier New"/>
                <a:ea typeface="Courier New"/>
                <a:cs typeface="Courier New"/>
                <a:sym typeface="Courier New"/>
              </a:rPr>
              <a:t>for </a:t>
            </a:r>
            <a:r>
              <a:rPr lang="fr" sz="1200">
                <a:solidFill>
                  <a:srgbClr val="A9B7C6"/>
                </a:solidFill>
                <a:highlight>
                  <a:srgbClr val="2B2B2B"/>
                </a:highlight>
                <a:latin typeface="Courier New"/>
                <a:ea typeface="Courier New"/>
                <a:cs typeface="Courier New"/>
                <a:sym typeface="Courier New"/>
              </a:rPr>
              <a:t>i </a:t>
            </a:r>
            <a:r>
              <a:rPr lang="fr" sz="1200">
                <a:solidFill>
                  <a:srgbClr val="CC7832"/>
                </a:solidFill>
                <a:highlight>
                  <a:srgbClr val="2B2B2B"/>
                </a:highlight>
                <a:latin typeface="Courier New"/>
                <a:ea typeface="Courier New"/>
                <a:cs typeface="Courier New"/>
                <a:sym typeface="Courier New"/>
              </a:rPr>
              <a:t>in </a:t>
            </a:r>
            <a:r>
              <a:rPr lang="fr" sz="1200">
                <a:solidFill>
                  <a:srgbClr val="8888C6"/>
                </a:solidFill>
                <a:highlight>
                  <a:srgbClr val="2B2B2B"/>
                </a:highlight>
                <a:latin typeface="Courier New"/>
                <a:ea typeface="Courier New"/>
                <a:cs typeface="Courier New"/>
                <a:sym typeface="Courier New"/>
              </a:rPr>
              <a:t>range</a:t>
            </a:r>
            <a:r>
              <a:rPr lang="fr" sz="1200">
                <a:solidFill>
                  <a:srgbClr val="A9B7C6"/>
                </a:solidFill>
                <a:highlight>
                  <a:srgbClr val="2B2B2B"/>
                </a:highlight>
                <a:latin typeface="Courier New"/>
                <a:ea typeface="Courier New"/>
                <a:cs typeface="Courier New"/>
                <a:sym typeface="Courier New"/>
              </a:rPr>
              <a:t>(</a:t>
            </a:r>
            <a:r>
              <a:rPr lang="fr" sz="1200">
                <a:solidFill>
                  <a:srgbClr val="6897BB"/>
                </a:solidFill>
                <a:highlight>
                  <a:srgbClr val="2B2B2B"/>
                </a:highlight>
                <a:latin typeface="Courier New"/>
                <a:ea typeface="Courier New"/>
                <a:cs typeface="Courier New"/>
                <a:sym typeface="Courier New"/>
              </a:rPr>
              <a:t>1</a:t>
            </a:r>
            <a:r>
              <a:rPr lang="fr" sz="1200">
                <a:solidFill>
                  <a:srgbClr val="CC7832"/>
                </a:solidFill>
                <a:highlight>
                  <a:srgbClr val="2B2B2B"/>
                </a:highlight>
                <a:latin typeface="Courier New"/>
                <a:ea typeface="Courier New"/>
                <a:cs typeface="Courier New"/>
                <a:sym typeface="Courier New"/>
              </a:rPr>
              <a:t>, </a:t>
            </a:r>
            <a:r>
              <a:rPr lang="fr" sz="1200">
                <a:solidFill>
                  <a:srgbClr val="8888C6"/>
                </a:solidFill>
                <a:highlight>
                  <a:srgbClr val="2B2B2B"/>
                </a:highlight>
                <a:latin typeface="Courier New"/>
                <a:ea typeface="Courier New"/>
                <a:cs typeface="Courier New"/>
                <a:sym typeface="Courier New"/>
              </a:rPr>
              <a:t>len</a:t>
            </a:r>
            <a:r>
              <a:rPr lang="fr" sz="1200">
                <a:solidFill>
                  <a:srgbClr val="A9B7C6"/>
                </a:solidFill>
                <a:highlight>
                  <a:srgbClr val="2B2B2B"/>
                </a:highlight>
                <a:latin typeface="Courier New"/>
                <a:ea typeface="Courier New"/>
                <a:cs typeface="Courier New"/>
                <a:sym typeface="Courier New"/>
              </a:rPr>
              <a:t>(list)):</a:t>
            </a:r>
            <a:endParaRPr sz="12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1200">
                <a:solidFill>
                  <a:srgbClr val="A9B7C6"/>
                </a:solidFill>
                <a:highlight>
                  <a:srgbClr val="2B2B2B"/>
                </a:highlight>
                <a:latin typeface="Courier New"/>
                <a:ea typeface="Courier New"/>
                <a:cs typeface="Courier New"/>
                <a:sym typeface="Courier New"/>
              </a:rPr>
              <a:t>     current = list[i]</a:t>
            </a:r>
            <a:endParaRPr sz="12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1200">
                <a:solidFill>
                  <a:srgbClr val="A9B7C6"/>
                </a:solidFill>
                <a:highlight>
                  <a:srgbClr val="2B2B2B"/>
                </a:highlight>
                <a:latin typeface="Courier New"/>
                <a:ea typeface="Courier New"/>
                <a:cs typeface="Courier New"/>
                <a:sym typeface="Courier New"/>
              </a:rPr>
              <a:t>     j = i</a:t>
            </a:r>
            <a:endParaRPr sz="12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1200">
                <a:solidFill>
                  <a:srgbClr val="A9B7C6"/>
                </a:solidFill>
                <a:highlight>
                  <a:srgbClr val="2B2B2B"/>
                </a:highlight>
                <a:latin typeface="Courier New"/>
                <a:ea typeface="Courier New"/>
                <a:cs typeface="Courier New"/>
                <a:sym typeface="Courier New"/>
              </a:rPr>
              <a:t>     </a:t>
            </a:r>
            <a:r>
              <a:rPr lang="fr" sz="1200">
                <a:solidFill>
                  <a:srgbClr val="CC7832"/>
                </a:solidFill>
                <a:highlight>
                  <a:srgbClr val="2B2B2B"/>
                </a:highlight>
                <a:latin typeface="Courier New"/>
                <a:ea typeface="Courier New"/>
                <a:cs typeface="Courier New"/>
                <a:sym typeface="Courier New"/>
              </a:rPr>
              <a:t>while </a:t>
            </a:r>
            <a:r>
              <a:rPr lang="fr" sz="1200">
                <a:solidFill>
                  <a:srgbClr val="A9B7C6"/>
                </a:solidFill>
                <a:highlight>
                  <a:srgbClr val="2B2B2B"/>
                </a:highlight>
                <a:latin typeface="Courier New"/>
                <a:ea typeface="Courier New"/>
                <a:cs typeface="Courier New"/>
                <a:sym typeface="Courier New"/>
              </a:rPr>
              <a:t>j &gt; </a:t>
            </a:r>
            <a:r>
              <a:rPr lang="fr" sz="1200">
                <a:solidFill>
                  <a:srgbClr val="6897BB"/>
                </a:solidFill>
                <a:highlight>
                  <a:srgbClr val="2B2B2B"/>
                </a:highlight>
                <a:latin typeface="Courier New"/>
                <a:ea typeface="Courier New"/>
                <a:cs typeface="Courier New"/>
                <a:sym typeface="Courier New"/>
              </a:rPr>
              <a:t>0 </a:t>
            </a:r>
            <a:r>
              <a:rPr lang="fr" sz="1200">
                <a:solidFill>
                  <a:srgbClr val="CC7832"/>
                </a:solidFill>
                <a:highlight>
                  <a:srgbClr val="2B2B2B"/>
                </a:highlight>
                <a:latin typeface="Courier New"/>
                <a:ea typeface="Courier New"/>
                <a:cs typeface="Courier New"/>
                <a:sym typeface="Courier New"/>
              </a:rPr>
              <a:t>and </a:t>
            </a:r>
            <a:r>
              <a:rPr lang="fr" sz="1200">
                <a:solidFill>
                  <a:srgbClr val="A9B7C6"/>
                </a:solidFill>
                <a:highlight>
                  <a:srgbClr val="2B2B2B"/>
                </a:highlight>
                <a:latin typeface="Courier New"/>
                <a:ea typeface="Courier New"/>
                <a:cs typeface="Courier New"/>
                <a:sym typeface="Courier New"/>
              </a:rPr>
              <a:t>list[j - </a:t>
            </a:r>
            <a:r>
              <a:rPr lang="fr" sz="1200">
                <a:solidFill>
                  <a:srgbClr val="6897BB"/>
                </a:solidFill>
                <a:highlight>
                  <a:srgbClr val="2B2B2B"/>
                </a:highlight>
                <a:latin typeface="Courier New"/>
                <a:ea typeface="Courier New"/>
                <a:cs typeface="Courier New"/>
                <a:sym typeface="Courier New"/>
              </a:rPr>
              <a:t>1</a:t>
            </a:r>
            <a:r>
              <a:rPr lang="fr" sz="1200">
                <a:solidFill>
                  <a:srgbClr val="A9B7C6"/>
                </a:solidFill>
                <a:highlight>
                  <a:srgbClr val="2B2B2B"/>
                </a:highlight>
                <a:latin typeface="Courier New"/>
                <a:ea typeface="Courier New"/>
                <a:cs typeface="Courier New"/>
                <a:sym typeface="Courier New"/>
              </a:rPr>
              <a:t>] &gt; current:</a:t>
            </a:r>
            <a:endParaRPr sz="12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1200">
                <a:solidFill>
                  <a:srgbClr val="A9B7C6"/>
                </a:solidFill>
                <a:highlight>
                  <a:srgbClr val="2B2B2B"/>
                </a:highlight>
                <a:latin typeface="Courier New"/>
                <a:ea typeface="Courier New"/>
                <a:cs typeface="Courier New"/>
                <a:sym typeface="Courier New"/>
              </a:rPr>
              <a:t>        list[j] = list[j - </a:t>
            </a:r>
            <a:r>
              <a:rPr lang="fr" sz="1200">
                <a:solidFill>
                  <a:srgbClr val="6897BB"/>
                </a:solidFill>
                <a:highlight>
                  <a:srgbClr val="2B2B2B"/>
                </a:highlight>
                <a:latin typeface="Courier New"/>
                <a:ea typeface="Courier New"/>
                <a:cs typeface="Courier New"/>
                <a:sym typeface="Courier New"/>
              </a:rPr>
              <a:t>1</a:t>
            </a:r>
            <a:r>
              <a:rPr lang="fr"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1200">
                <a:solidFill>
                  <a:srgbClr val="A9B7C6"/>
                </a:solidFill>
                <a:highlight>
                  <a:srgbClr val="2B2B2B"/>
                </a:highlight>
                <a:latin typeface="Courier New"/>
                <a:ea typeface="Courier New"/>
                <a:cs typeface="Courier New"/>
                <a:sym typeface="Courier New"/>
              </a:rPr>
              <a:t>        j = j - </a:t>
            </a:r>
            <a:r>
              <a:rPr lang="fr" sz="1200">
                <a:solidFill>
                  <a:srgbClr val="6897BB"/>
                </a:solidFill>
                <a:highlight>
                  <a:srgbClr val="2B2B2B"/>
                </a:highlight>
                <a:latin typeface="Courier New"/>
                <a:ea typeface="Courier New"/>
                <a:cs typeface="Courier New"/>
                <a:sym typeface="Courier New"/>
              </a:rPr>
              <a:t>1</a:t>
            </a:r>
            <a:endParaRPr sz="1200">
              <a:solidFill>
                <a:srgbClr val="6897BB"/>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1200">
                <a:solidFill>
                  <a:srgbClr val="6897BB"/>
                </a:solidFill>
                <a:highlight>
                  <a:srgbClr val="2B2B2B"/>
                </a:highlight>
                <a:latin typeface="Courier New"/>
                <a:ea typeface="Courier New"/>
                <a:cs typeface="Courier New"/>
                <a:sym typeface="Courier New"/>
              </a:rPr>
              <a:t>     </a:t>
            </a:r>
            <a:r>
              <a:rPr lang="fr" sz="1200">
                <a:solidFill>
                  <a:srgbClr val="A9B7C6"/>
                </a:solidFill>
                <a:highlight>
                  <a:srgbClr val="2B2B2B"/>
                </a:highlight>
                <a:latin typeface="Courier New"/>
                <a:ea typeface="Courier New"/>
                <a:cs typeface="Courier New"/>
                <a:sym typeface="Courier New"/>
              </a:rPr>
              <a:t>list[j] = current</a:t>
            </a:r>
            <a:endParaRPr sz="12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1200">
                <a:solidFill>
                  <a:srgbClr val="A9B7C6"/>
                </a:solidFill>
                <a:highlight>
                  <a:srgbClr val="2B2B2B"/>
                </a:highlight>
                <a:latin typeface="Courier New"/>
                <a:ea typeface="Courier New"/>
                <a:cs typeface="Courier New"/>
                <a:sym typeface="Courier New"/>
              </a:rPr>
              <a:t>  </a:t>
            </a:r>
            <a:r>
              <a:rPr lang="fr" sz="1200">
                <a:solidFill>
                  <a:srgbClr val="8888C6"/>
                </a:solidFill>
                <a:highlight>
                  <a:srgbClr val="2B2B2B"/>
                </a:highlight>
                <a:latin typeface="Courier New"/>
                <a:ea typeface="Courier New"/>
                <a:cs typeface="Courier New"/>
                <a:sym typeface="Courier New"/>
              </a:rPr>
              <a:t>print</a:t>
            </a:r>
            <a:r>
              <a:rPr lang="fr" sz="1200">
                <a:solidFill>
                  <a:srgbClr val="A9B7C6"/>
                </a:solidFill>
                <a:highlight>
                  <a:srgbClr val="2B2B2B"/>
                </a:highlight>
                <a:latin typeface="Courier New"/>
                <a:ea typeface="Courier New"/>
                <a:cs typeface="Courier New"/>
                <a:sym typeface="Courier New"/>
              </a:rPr>
              <a:t>(list)</a:t>
            </a:r>
            <a:endParaRPr sz="12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a:solidFill>
                <a:srgbClr val="FF99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Algo de recherche</a:t>
            </a:r>
            <a:endParaRPr/>
          </a:p>
        </p:txBody>
      </p:sp>
      <p:sp>
        <p:nvSpPr>
          <p:cNvPr id="320" name="Shape 320"/>
          <p:cNvSpPr txBox="1"/>
          <p:nvPr>
            <p:ph idx="1" type="body"/>
          </p:nvPr>
        </p:nvSpPr>
        <p:spPr>
          <a:xfrm>
            <a:off x="112925" y="1086225"/>
            <a:ext cx="4273200" cy="3416400"/>
          </a:xfrm>
          <a:prstGeom prst="rect">
            <a:avLst/>
          </a:prstGeom>
          <a:solidFill>
            <a:srgbClr val="000000"/>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1300">
              <a:solidFill>
                <a:srgbClr val="CC7832"/>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sz="1300">
              <a:solidFill>
                <a:srgbClr val="CC7832"/>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sz="1300">
              <a:solidFill>
                <a:srgbClr val="CC7832"/>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a:solidFill>
                  <a:srgbClr val="CC7832"/>
                </a:solidFill>
                <a:highlight>
                  <a:srgbClr val="2B2B2B"/>
                </a:highlight>
                <a:latin typeface="Courier New"/>
                <a:ea typeface="Courier New"/>
                <a:cs typeface="Courier New"/>
                <a:sym typeface="Courier New"/>
              </a:rPr>
              <a:t>def </a:t>
            </a:r>
            <a:r>
              <a:rPr lang="fr">
                <a:solidFill>
                  <a:srgbClr val="FFC66D"/>
                </a:solidFill>
                <a:highlight>
                  <a:srgbClr val="2B2B2B"/>
                </a:highlight>
                <a:latin typeface="Courier New"/>
                <a:ea typeface="Courier New"/>
                <a:cs typeface="Courier New"/>
                <a:sym typeface="Courier New"/>
              </a:rPr>
              <a:t>search</a:t>
            </a:r>
            <a:r>
              <a:rPr lang="fr">
                <a:solidFill>
                  <a:srgbClr val="A9B7C6"/>
                </a:solidFill>
                <a:highlight>
                  <a:srgbClr val="2B2B2B"/>
                </a:highlight>
                <a:latin typeface="Courier New"/>
                <a:ea typeface="Courier New"/>
                <a:cs typeface="Courier New"/>
                <a:sym typeface="Courier New"/>
              </a:rPr>
              <a:t>(arr</a:t>
            </a:r>
            <a:r>
              <a:rPr lang="fr">
                <a:solidFill>
                  <a:srgbClr val="CC7832"/>
                </a:solidFill>
                <a:highlight>
                  <a:srgbClr val="2B2B2B"/>
                </a:highlight>
                <a:latin typeface="Courier New"/>
                <a:ea typeface="Courier New"/>
                <a:cs typeface="Courier New"/>
                <a:sym typeface="Courier New"/>
              </a:rPr>
              <a:t>, </a:t>
            </a:r>
            <a:r>
              <a:rPr lang="fr">
                <a:solidFill>
                  <a:srgbClr val="A9B7C6"/>
                </a:solidFill>
                <a:highlight>
                  <a:srgbClr val="2B2B2B"/>
                </a:highlight>
                <a:latin typeface="Courier New"/>
                <a:ea typeface="Courier New"/>
                <a:cs typeface="Courier New"/>
                <a:sym typeface="Courier New"/>
              </a:rPr>
              <a:t>x):</a:t>
            </a:r>
            <a:endParaRPr>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a:solidFill>
                  <a:srgbClr val="A9B7C6"/>
                </a:solidFill>
                <a:highlight>
                  <a:srgbClr val="2B2B2B"/>
                </a:highlight>
                <a:latin typeface="Courier New"/>
                <a:ea typeface="Courier New"/>
                <a:cs typeface="Courier New"/>
                <a:sym typeface="Courier New"/>
              </a:rPr>
              <a:t>  </a:t>
            </a:r>
            <a:r>
              <a:rPr lang="fr">
                <a:solidFill>
                  <a:srgbClr val="CC7832"/>
                </a:solidFill>
                <a:highlight>
                  <a:srgbClr val="2B2B2B"/>
                </a:highlight>
                <a:latin typeface="Courier New"/>
                <a:ea typeface="Courier New"/>
                <a:cs typeface="Courier New"/>
                <a:sym typeface="Courier New"/>
              </a:rPr>
              <a:t>for </a:t>
            </a:r>
            <a:r>
              <a:rPr lang="fr">
                <a:solidFill>
                  <a:srgbClr val="A9B7C6"/>
                </a:solidFill>
                <a:highlight>
                  <a:srgbClr val="2B2B2B"/>
                </a:highlight>
                <a:latin typeface="Courier New"/>
                <a:ea typeface="Courier New"/>
                <a:cs typeface="Courier New"/>
                <a:sym typeface="Courier New"/>
              </a:rPr>
              <a:t>i </a:t>
            </a:r>
            <a:r>
              <a:rPr lang="fr">
                <a:solidFill>
                  <a:srgbClr val="CC7832"/>
                </a:solidFill>
                <a:highlight>
                  <a:srgbClr val="2B2B2B"/>
                </a:highlight>
                <a:latin typeface="Courier New"/>
                <a:ea typeface="Courier New"/>
                <a:cs typeface="Courier New"/>
                <a:sym typeface="Courier New"/>
              </a:rPr>
              <a:t>in </a:t>
            </a:r>
            <a:r>
              <a:rPr lang="fr">
                <a:solidFill>
                  <a:srgbClr val="8888C6"/>
                </a:solidFill>
                <a:highlight>
                  <a:srgbClr val="2B2B2B"/>
                </a:highlight>
                <a:latin typeface="Courier New"/>
                <a:ea typeface="Courier New"/>
                <a:cs typeface="Courier New"/>
                <a:sym typeface="Courier New"/>
              </a:rPr>
              <a:t>range</a:t>
            </a:r>
            <a:r>
              <a:rPr lang="fr">
                <a:solidFill>
                  <a:srgbClr val="A9B7C6"/>
                </a:solidFill>
                <a:highlight>
                  <a:srgbClr val="2B2B2B"/>
                </a:highlight>
                <a:latin typeface="Courier New"/>
                <a:ea typeface="Courier New"/>
                <a:cs typeface="Courier New"/>
                <a:sym typeface="Courier New"/>
              </a:rPr>
              <a:t>(</a:t>
            </a:r>
            <a:r>
              <a:rPr lang="fr">
                <a:solidFill>
                  <a:srgbClr val="8888C6"/>
                </a:solidFill>
                <a:highlight>
                  <a:srgbClr val="2B2B2B"/>
                </a:highlight>
                <a:latin typeface="Courier New"/>
                <a:ea typeface="Courier New"/>
                <a:cs typeface="Courier New"/>
                <a:sym typeface="Courier New"/>
              </a:rPr>
              <a:t>len</a:t>
            </a:r>
            <a:r>
              <a:rPr lang="fr">
                <a:solidFill>
                  <a:srgbClr val="A9B7C6"/>
                </a:solidFill>
                <a:highlight>
                  <a:srgbClr val="2B2B2B"/>
                </a:highlight>
                <a:latin typeface="Courier New"/>
                <a:ea typeface="Courier New"/>
                <a:cs typeface="Courier New"/>
                <a:sym typeface="Courier New"/>
              </a:rPr>
              <a:t>(arr)):</a:t>
            </a:r>
            <a:endParaRPr>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a:solidFill>
                  <a:srgbClr val="A9B7C6"/>
                </a:solidFill>
                <a:highlight>
                  <a:srgbClr val="2B2B2B"/>
                </a:highlight>
                <a:latin typeface="Courier New"/>
                <a:ea typeface="Courier New"/>
                <a:cs typeface="Courier New"/>
                <a:sym typeface="Courier New"/>
              </a:rPr>
              <a:t>     </a:t>
            </a:r>
            <a:r>
              <a:rPr lang="fr">
                <a:solidFill>
                  <a:srgbClr val="CC7832"/>
                </a:solidFill>
                <a:highlight>
                  <a:srgbClr val="2B2B2B"/>
                </a:highlight>
                <a:latin typeface="Courier New"/>
                <a:ea typeface="Courier New"/>
                <a:cs typeface="Courier New"/>
                <a:sym typeface="Courier New"/>
              </a:rPr>
              <a:t>if </a:t>
            </a:r>
            <a:r>
              <a:rPr lang="fr">
                <a:solidFill>
                  <a:srgbClr val="A9B7C6"/>
                </a:solidFill>
                <a:highlight>
                  <a:srgbClr val="2B2B2B"/>
                </a:highlight>
                <a:latin typeface="Courier New"/>
                <a:ea typeface="Courier New"/>
                <a:cs typeface="Courier New"/>
                <a:sym typeface="Courier New"/>
              </a:rPr>
              <a:t>arr[i] == x:</a:t>
            </a:r>
            <a:endParaRPr>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a:solidFill>
                  <a:srgbClr val="A9B7C6"/>
                </a:solidFill>
                <a:highlight>
                  <a:srgbClr val="2B2B2B"/>
                </a:highlight>
                <a:latin typeface="Courier New"/>
                <a:ea typeface="Courier New"/>
                <a:cs typeface="Courier New"/>
                <a:sym typeface="Courier New"/>
              </a:rPr>
              <a:t>        </a:t>
            </a:r>
            <a:r>
              <a:rPr lang="fr">
                <a:solidFill>
                  <a:srgbClr val="CC7832"/>
                </a:solidFill>
                <a:highlight>
                  <a:srgbClr val="2B2B2B"/>
                </a:highlight>
                <a:latin typeface="Courier New"/>
                <a:ea typeface="Courier New"/>
                <a:cs typeface="Courier New"/>
                <a:sym typeface="Courier New"/>
              </a:rPr>
              <a:t>return </a:t>
            </a:r>
            <a:r>
              <a:rPr lang="fr">
                <a:solidFill>
                  <a:srgbClr val="A9B7C6"/>
                </a:solidFill>
                <a:highlight>
                  <a:srgbClr val="2B2B2B"/>
                </a:highlight>
                <a:latin typeface="Courier New"/>
                <a:ea typeface="Courier New"/>
                <a:cs typeface="Courier New"/>
                <a:sym typeface="Courier New"/>
              </a:rPr>
              <a:t>i</a:t>
            </a:r>
            <a:endParaRPr>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a:solidFill>
                  <a:srgbClr val="A9B7C6"/>
                </a:solidFill>
                <a:highlight>
                  <a:srgbClr val="2B2B2B"/>
                </a:highlight>
                <a:latin typeface="Courier New"/>
                <a:ea typeface="Courier New"/>
                <a:cs typeface="Courier New"/>
                <a:sym typeface="Courier New"/>
              </a:rPr>
              <a:t>  </a:t>
            </a:r>
            <a:r>
              <a:rPr lang="fr">
                <a:solidFill>
                  <a:srgbClr val="CC7832"/>
                </a:solidFill>
                <a:highlight>
                  <a:srgbClr val="2B2B2B"/>
                </a:highlight>
                <a:latin typeface="Courier New"/>
                <a:ea typeface="Courier New"/>
                <a:cs typeface="Courier New"/>
                <a:sym typeface="Courier New"/>
              </a:rPr>
              <a:t>return </a:t>
            </a:r>
            <a:r>
              <a:rPr lang="fr">
                <a:solidFill>
                  <a:srgbClr val="A9B7C6"/>
                </a:solidFill>
                <a:highlight>
                  <a:srgbClr val="2B2B2B"/>
                </a:highlight>
                <a:latin typeface="Courier New"/>
                <a:ea typeface="Courier New"/>
                <a:cs typeface="Courier New"/>
                <a:sym typeface="Courier New"/>
              </a:rPr>
              <a:t>-</a:t>
            </a:r>
            <a:r>
              <a:rPr lang="fr">
                <a:solidFill>
                  <a:srgbClr val="6897BB"/>
                </a:solidFill>
                <a:highlight>
                  <a:srgbClr val="2B2B2B"/>
                </a:highlight>
                <a:latin typeface="Courier New"/>
                <a:ea typeface="Courier New"/>
                <a:cs typeface="Courier New"/>
                <a:sym typeface="Courier New"/>
              </a:rPr>
              <a:t>1</a:t>
            </a:r>
            <a:endParaRPr>
              <a:solidFill>
                <a:srgbClr val="6897BB"/>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sz="1300">
              <a:solidFill>
                <a:srgbClr val="CC7832"/>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a:solidFill>
                <a:srgbClr val="00FF00"/>
              </a:solidFill>
            </a:endParaRPr>
          </a:p>
          <a:p>
            <a:pPr indent="0" lvl="0" marL="0" rtl="0">
              <a:spcBef>
                <a:spcPts val="0"/>
              </a:spcBef>
              <a:spcAft>
                <a:spcPts val="0"/>
              </a:spcAft>
              <a:buNone/>
            </a:pPr>
            <a:r>
              <a:t/>
            </a:r>
            <a:endParaRPr>
              <a:solidFill>
                <a:srgbClr val="FFFFFF"/>
              </a:solidFill>
            </a:endParaRPr>
          </a:p>
        </p:txBody>
      </p:sp>
      <p:sp>
        <p:nvSpPr>
          <p:cNvPr id="321" name="Shape 321"/>
          <p:cNvSpPr txBox="1"/>
          <p:nvPr>
            <p:ph idx="1" type="body"/>
          </p:nvPr>
        </p:nvSpPr>
        <p:spPr>
          <a:xfrm>
            <a:off x="4559100" y="1086225"/>
            <a:ext cx="4273200" cy="3416400"/>
          </a:xfrm>
          <a:prstGeom prst="rect">
            <a:avLst/>
          </a:prstGeom>
          <a:solidFill>
            <a:srgbClr val="000000"/>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sz="12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a:solidFill>
                <a:srgbClr val="FF99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La récursivité</a:t>
            </a:r>
            <a:endParaRPr/>
          </a:p>
        </p:txBody>
      </p:sp>
      <p:sp>
        <p:nvSpPr>
          <p:cNvPr id="327" name="Shape 327"/>
          <p:cNvSpPr txBox="1"/>
          <p:nvPr>
            <p:ph idx="1" type="body"/>
          </p:nvPr>
        </p:nvSpPr>
        <p:spPr>
          <a:xfrm>
            <a:off x="433350" y="1086225"/>
            <a:ext cx="4191600" cy="3416400"/>
          </a:xfrm>
          <a:prstGeom prst="rect">
            <a:avLst/>
          </a:prstGeom>
          <a:solidFill>
            <a:srgbClr val="000000"/>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1600"/>
              </a:spcAft>
              <a:buNone/>
            </a:pPr>
            <a:r>
              <a:rPr lang="fr">
                <a:solidFill>
                  <a:srgbClr val="FFFFFF"/>
                </a:solidFill>
              </a:rPr>
              <a:t>La récursivité est une démarche qui fait référence à l'objet même de la démarche à un moment du processus. En d'autres termes, c'est la propriété de pouvoir appliquer une même règle plusieurs fois en elle-même.</a:t>
            </a:r>
            <a:endParaRPr>
              <a:solidFill>
                <a:srgbClr val="FFFFFF"/>
              </a:solidFill>
            </a:endParaRPr>
          </a:p>
        </p:txBody>
      </p:sp>
      <p:pic>
        <p:nvPicPr>
          <p:cNvPr id="328" name="Shape 328"/>
          <p:cNvPicPr preferRelativeResize="0"/>
          <p:nvPr/>
        </p:nvPicPr>
        <p:blipFill>
          <a:blip r:embed="rId3">
            <a:alphaModFix/>
          </a:blip>
          <a:stretch>
            <a:fillRect/>
          </a:stretch>
        </p:blipFill>
        <p:spPr>
          <a:xfrm>
            <a:off x="4838025" y="1138225"/>
            <a:ext cx="4106369" cy="33644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Shape 3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a:t>
            </a:r>
            <a:r>
              <a:rPr lang="fr"/>
              <a:t>Exercices</a:t>
            </a:r>
            <a:endParaRPr/>
          </a:p>
        </p:txBody>
      </p:sp>
      <p:sp>
        <p:nvSpPr>
          <p:cNvPr id="334" name="Shape 334"/>
          <p:cNvSpPr txBox="1"/>
          <p:nvPr>
            <p:ph idx="1" type="body"/>
          </p:nvPr>
        </p:nvSpPr>
        <p:spPr>
          <a:xfrm>
            <a:off x="112925" y="1086225"/>
            <a:ext cx="8520600" cy="34164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fr">
                <a:solidFill>
                  <a:srgbClr val="FFFFFF"/>
                </a:solidFill>
              </a:rPr>
              <a:t>TP 01:</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fr" sz="1400">
                <a:solidFill>
                  <a:srgbClr val="FFFFFF"/>
                </a:solidFill>
              </a:rPr>
              <a:t>- 01 Écrire un programme qui affiche 500 fois « Je dois faire des sauvegardes régulières de mes fichiers. »</a:t>
            </a:r>
            <a:endParaRPr sz="1400">
              <a:solidFill>
                <a:srgbClr val="FFFFFF"/>
              </a:solidFill>
            </a:endParaRPr>
          </a:p>
          <a:p>
            <a:pPr indent="0" lvl="0" marL="0" rtl="0">
              <a:spcBef>
                <a:spcPts val="0"/>
              </a:spcBef>
              <a:spcAft>
                <a:spcPts val="0"/>
              </a:spcAft>
              <a:buNone/>
            </a:pPr>
            <a:r>
              <a:rPr lang="fr" sz="1400">
                <a:solidFill>
                  <a:srgbClr val="FFFFFF"/>
                </a:solidFill>
              </a:rPr>
              <a:t>- 02 Écrire un programme qui affiche tous les nombres impairs entre 0 et 1000, par ordre croissant : « 1 3 5 7 ... 995 997 999 »</a:t>
            </a:r>
            <a:endParaRPr sz="1400">
              <a:solidFill>
                <a:srgbClr val="FFFFFF"/>
              </a:solidFill>
            </a:endParaRPr>
          </a:p>
          <a:p>
            <a:pPr indent="0" lvl="0" marL="0" rtl="0">
              <a:spcBef>
                <a:spcPts val="0"/>
              </a:spcBef>
              <a:spcAft>
                <a:spcPts val="0"/>
              </a:spcAft>
              <a:buNone/>
            </a:pPr>
            <a:r>
              <a:rPr lang="fr" sz="1400">
                <a:solidFill>
                  <a:srgbClr val="FFFFFF"/>
                </a:solidFill>
              </a:rPr>
              <a:t>- 03 Écrire un programme qui affiche la table de multiplication par 13</a:t>
            </a:r>
            <a:endParaRPr sz="1400">
              <a:solidFill>
                <a:srgbClr val="FFFFFF"/>
              </a:solidFill>
            </a:endParaRPr>
          </a:p>
          <a:p>
            <a:pPr indent="0" lvl="0" marL="0" rtl="0">
              <a:spcBef>
                <a:spcPts val="0"/>
              </a:spcBef>
              <a:spcAft>
                <a:spcPts val="0"/>
              </a:spcAft>
              <a:buNone/>
            </a:pPr>
            <a:r>
              <a:rPr lang="fr" sz="1400">
                <a:solidFill>
                  <a:srgbClr val="FFFFFF"/>
                </a:solidFill>
              </a:rPr>
              <a:t>- 04 </a:t>
            </a:r>
            <a:r>
              <a:rPr lang="fr" sz="1400">
                <a:solidFill>
                  <a:srgbClr val="FFFFFF"/>
                </a:solidFill>
              </a:rPr>
              <a:t>Écrire</a:t>
            </a:r>
            <a:r>
              <a:rPr lang="fr" sz="1400">
                <a:solidFill>
                  <a:srgbClr val="FFFFFF"/>
                </a:solidFill>
              </a:rPr>
              <a:t> un programme qui demande un mot à l’utilisateur et qui affiche à l’écran le nombre de lettres de ce mot.</a:t>
            </a:r>
            <a:endParaRPr sz="1400">
              <a:solidFill>
                <a:srgbClr val="FFFFFF"/>
              </a:solidFill>
            </a:endParaRPr>
          </a:p>
          <a:p>
            <a:pPr indent="0" lvl="0" marL="0" rtl="0">
              <a:spcBef>
                <a:spcPts val="0"/>
              </a:spcBef>
              <a:spcAft>
                <a:spcPts val="0"/>
              </a:spcAft>
              <a:buNone/>
            </a:pPr>
            <a:r>
              <a:rPr lang="fr" sz="1400">
                <a:solidFill>
                  <a:srgbClr val="FFFFFF"/>
                </a:solidFill>
              </a:rPr>
              <a:t>- 05 Ecrire un programme qui demande un nombre entier à l’utilisateur. L’ordinateur affiche ensuite le message "Ce nombre est pair" ou "Ce nombre est impair" selon le cas.</a:t>
            </a:r>
            <a:endParaRPr sz="1400">
              <a:solidFill>
                <a:srgbClr val="FFFFFF"/>
              </a:solidFill>
            </a:endParaRPr>
          </a:p>
          <a:p>
            <a:pPr indent="0" lvl="0" marL="0" rtl="0">
              <a:spcBef>
                <a:spcPts val="0"/>
              </a:spcBef>
              <a:spcAft>
                <a:spcPts val="0"/>
              </a:spcAft>
              <a:buNone/>
            </a:pPr>
            <a:r>
              <a:t/>
            </a:r>
            <a:endParaRPr>
              <a:solidFill>
                <a:srgbClr val="FFFF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Shape 3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a:t>
            </a:r>
            <a:r>
              <a:rPr lang="fr"/>
              <a:t>Exercices</a:t>
            </a:r>
            <a:endParaRPr/>
          </a:p>
        </p:txBody>
      </p:sp>
      <p:sp>
        <p:nvSpPr>
          <p:cNvPr id="340" name="Shape 340"/>
          <p:cNvSpPr txBox="1"/>
          <p:nvPr>
            <p:ph idx="1" type="body"/>
          </p:nvPr>
        </p:nvSpPr>
        <p:spPr>
          <a:xfrm>
            <a:off x="112925" y="1086225"/>
            <a:ext cx="8520600" cy="34164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fr" sz="1300">
                <a:solidFill>
                  <a:srgbClr val="FFFFFF"/>
                </a:solidFill>
              </a:rPr>
              <a:t>- 06 Ecrire un programme qui demande un nombre compris entre 10 et 20, jusqu’à ce que la réponse convienne. En cas de réponse supérieure à 20, on fera apparaître un message : « Plus petit ! », et inversement, « Plus grand ! » si le nombre est inférieur à 10. </a:t>
            </a:r>
            <a:endParaRPr sz="1300">
              <a:solidFill>
                <a:srgbClr val="FFFFFF"/>
              </a:solidFill>
            </a:endParaRPr>
          </a:p>
          <a:p>
            <a:pPr indent="0" lvl="0" marL="0" rtl="0">
              <a:spcBef>
                <a:spcPts val="0"/>
              </a:spcBef>
              <a:spcAft>
                <a:spcPts val="0"/>
              </a:spcAft>
              <a:buNone/>
            </a:pPr>
            <a:r>
              <a:rPr lang="fr" sz="1300">
                <a:solidFill>
                  <a:srgbClr val="FFFFFF"/>
                </a:solidFill>
              </a:rPr>
              <a:t>- 07 Ecrire un programme qui demande un nombre de départ, et qui ensuite affiche les dix nombres suivants. Par exemple, si l'utilisateur entre le nombre 17, le programme affichera les nombres de 18 à 27. </a:t>
            </a:r>
            <a:endParaRPr sz="1300">
              <a:solidFill>
                <a:srgbClr val="FFFFFF"/>
              </a:solidFill>
            </a:endParaRPr>
          </a:p>
          <a:p>
            <a:pPr indent="0" lvl="0" marL="0" rtl="0">
              <a:spcBef>
                <a:spcPts val="0"/>
              </a:spcBef>
              <a:spcAft>
                <a:spcPts val="0"/>
              </a:spcAft>
              <a:buNone/>
            </a:pPr>
            <a:r>
              <a:rPr lang="fr" sz="1300">
                <a:solidFill>
                  <a:srgbClr val="FFFFFF"/>
                </a:solidFill>
              </a:rPr>
              <a:t>- 08 Ecrire un programme qui demande un nombre de départ, et qui ensuite écrit la table de multiplication de ce nombre.</a:t>
            </a:r>
            <a:endParaRPr sz="1300">
              <a:solidFill>
                <a:srgbClr val="FFFFFF"/>
              </a:solidFill>
            </a:endParaRPr>
          </a:p>
          <a:p>
            <a:pPr indent="0" lvl="0" marL="0" rtl="0">
              <a:spcBef>
                <a:spcPts val="0"/>
              </a:spcBef>
              <a:spcAft>
                <a:spcPts val="0"/>
              </a:spcAft>
              <a:buNone/>
            </a:pPr>
            <a:r>
              <a:rPr lang="fr" sz="1300">
                <a:solidFill>
                  <a:srgbClr val="FFFFFF"/>
                </a:solidFill>
              </a:rPr>
              <a:t>- 09 Ecrire un programme qui demande un nombre de départ, et qui calcule la somme des entiers jusqu’à ce nombre. Par exemple, si l’on entre 5, le programme doit calculer : 1 + 2 + 3 + 4 + 5 = 15, afficher que le résultat </a:t>
            </a:r>
            <a:endParaRPr sz="1300">
              <a:solidFill>
                <a:srgbClr val="FFFFFF"/>
              </a:solidFill>
            </a:endParaRPr>
          </a:p>
          <a:p>
            <a:pPr indent="0" lvl="0" marL="0" rtl="0">
              <a:spcBef>
                <a:spcPts val="0"/>
              </a:spcBef>
              <a:spcAft>
                <a:spcPts val="0"/>
              </a:spcAft>
              <a:buNone/>
            </a:pPr>
            <a:r>
              <a:rPr lang="fr" sz="1300">
                <a:solidFill>
                  <a:srgbClr val="FFFFFF"/>
                </a:solidFill>
              </a:rPr>
              <a:t>- 10 Écrire un programme qui demande l’âge d’un enfant à l’utilisateur. Ensuite il l’informe de sa catégorie :</a:t>
            </a:r>
            <a:endParaRPr sz="1300">
              <a:solidFill>
                <a:srgbClr val="FFFFFF"/>
              </a:solidFill>
            </a:endParaRPr>
          </a:p>
          <a:p>
            <a:pPr indent="0" lvl="0" marL="0" rtl="0">
              <a:spcBef>
                <a:spcPts val="0"/>
              </a:spcBef>
              <a:spcAft>
                <a:spcPts val="0"/>
              </a:spcAft>
              <a:buNone/>
            </a:pPr>
            <a:r>
              <a:rPr lang="fr" sz="1300">
                <a:solidFill>
                  <a:srgbClr val="FFFFFF"/>
                </a:solidFill>
              </a:rPr>
              <a:t>		"Poussin" de 6 à 7 ans</a:t>
            </a:r>
            <a:endParaRPr sz="1300">
              <a:solidFill>
                <a:srgbClr val="FFFFFF"/>
              </a:solidFill>
            </a:endParaRPr>
          </a:p>
          <a:p>
            <a:pPr indent="0" lvl="0" marL="0" rtl="0">
              <a:spcBef>
                <a:spcPts val="0"/>
              </a:spcBef>
              <a:spcAft>
                <a:spcPts val="0"/>
              </a:spcAft>
              <a:buNone/>
            </a:pPr>
            <a:r>
              <a:rPr lang="fr" sz="1300">
                <a:solidFill>
                  <a:srgbClr val="FFFFFF"/>
                </a:solidFill>
              </a:rPr>
              <a:t>		"Pupille" de 8 à 9 ans</a:t>
            </a:r>
            <a:endParaRPr sz="1300">
              <a:solidFill>
                <a:srgbClr val="FFFFFF"/>
              </a:solidFill>
            </a:endParaRPr>
          </a:p>
          <a:p>
            <a:pPr indent="0" lvl="0" marL="0" rtl="0">
              <a:spcBef>
                <a:spcPts val="0"/>
              </a:spcBef>
              <a:spcAft>
                <a:spcPts val="0"/>
              </a:spcAft>
              <a:buNone/>
            </a:pPr>
            <a:r>
              <a:rPr lang="fr" sz="1300">
                <a:solidFill>
                  <a:srgbClr val="FFFFFF"/>
                </a:solidFill>
              </a:rPr>
              <a:t>		"Minime" de 10 à 11 ans</a:t>
            </a:r>
            <a:endParaRPr sz="1300">
              <a:solidFill>
                <a:srgbClr val="FFFFFF"/>
              </a:solidFill>
            </a:endParaRPr>
          </a:p>
          <a:p>
            <a:pPr indent="0" lvl="0" marL="0" rtl="0">
              <a:spcBef>
                <a:spcPts val="0"/>
              </a:spcBef>
              <a:spcAft>
                <a:spcPts val="0"/>
              </a:spcAft>
              <a:buNone/>
            </a:pPr>
            <a:r>
              <a:rPr lang="fr" sz="1300">
                <a:solidFill>
                  <a:srgbClr val="FFFFFF"/>
                </a:solidFill>
              </a:rPr>
              <a:t>		"Cadet" après 12 ans</a:t>
            </a:r>
            <a:endParaRPr sz="1300">
              <a:solidFill>
                <a:srgbClr val="FFFFFF"/>
              </a:solidFill>
            </a:endParaRPr>
          </a:p>
          <a:p>
            <a:pPr indent="0" lvl="0" marL="0" rtl="0">
              <a:spcBef>
                <a:spcPts val="0"/>
              </a:spcBef>
              <a:spcAft>
                <a:spcPts val="0"/>
              </a:spcAft>
              <a:buNone/>
            </a:pPr>
            <a:r>
              <a:t/>
            </a:r>
            <a:endParaRPr sz="1200">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FFFFFF"/>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Shape 3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a:t>
            </a:r>
            <a:r>
              <a:rPr lang="fr"/>
              <a:t>Exercices</a:t>
            </a:r>
            <a:endParaRPr/>
          </a:p>
        </p:txBody>
      </p:sp>
      <p:sp>
        <p:nvSpPr>
          <p:cNvPr id="346" name="Shape 346"/>
          <p:cNvSpPr txBox="1"/>
          <p:nvPr>
            <p:ph idx="1" type="body"/>
          </p:nvPr>
        </p:nvSpPr>
        <p:spPr>
          <a:xfrm>
            <a:off x="112925" y="1086225"/>
            <a:ext cx="8520600" cy="34164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fr">
                <a:solidFill>
                  <a:srgbClr val="FFFFFF"/>
                </a:solidFill>
              </a:rPr>
              <a:t>- 11 </a:t>
            </a:r>
            <a:r>
              <a:rPr lang="fr">
                <a:solidFill>
                  <a:srgbClr val="FFFFFF"/>
                </a:solidFill>
              </a:rPr>
              <a:t>Ecrivez un programme qui calcule le prix TTC d'un nombre donné d'articles de prix unitaire donné. </a:t>
            </a:r>
            <a:endParaRPr>
              <a:solidFill>
                <a:srgbClr val="FFFFFF"/>
              </a:solidFill>
            </a:endParaRPr>
          </a:p>
          <a:p>
            <a:pPr indent="0" lvl="0" marL="0" rtl="0">
              <a:spcBef>
                <a:spcPts val="0"/>
              </a:spcBef>
              <a:spcAft>
                <a:spcPts val="0"/>
              </a:spcAft>
              <a:buNone/>
            </a:pPr>
            <a:r>
              <a:rPr lang="fr">
                <a:solidFill>
                  <a:srgbClr val="FFFFFF"/>
                </a:solidFill>
              </a:rPr>
              <a:t>Avec une T.V.A. à 20%.</a:t>
            </a:r>
            <a:endParaRPr>
              <a:solidFill>
                <a:srgbClr val="FFFFFF"/>
              </a:solidFill>
            </a:endParaRPr>
          </a:p>
          <a:p>
            <a:pPr indent="0" lvl="0" marL="0" rtl="0">
              <a:spcBef>
                <a:spcPts val="0"/>
              </a:spcBef>
              <a:spcAft>
                <a:spcPts val="0"/>
              </a:spcAft>
              <a:buNone/>
            </a:pPr>
            <a:r>
              <a:rPr lang="fr">
                <a:solidFill>
                  <a:srgbClr val="FFFFFF"/>
                </a:solidFill>
              </a:rPr>
              <a:t>Les résultats devront se présenter ainsi :</a:t>
            </a:r>
            <a:endParaRPr>
              <a:solidFill>
                <a:srgbClr val="FFFFFF"/>
              </a:solidFill>
            </a:endParaRPr>
          </a:p>
          <a:p>
            <a:pPr indent="0" lvl="0" marL="914400" rtl="0">
              <a:spcBef>
                <a:spcPts val="0"/>
              </a:spcBef>
              <a:spcAft>
                <a:spcPts val="0"/>
              </a:spcAft>
              <a:buNone/>
            </a:pPr>
            <a:r>
              <a:rPr lang="fr">
                <a:solidFill>
                  <a:srgbClr val="FFFFFF"/>
                </a:solidFill>
              </a:rPr>
              <a:t>nombres d'articles : 5</a:t>
            </a:r>
            <a:endParaRPr>
              <a:solidFill>
                <a:srgbClr val="FFFFFF"/>
              </a:solidFill>
            </a:endParaRPr>
          </a:p>
          <a:p>
            <a:pPr indent="0" lvl="0" marL="914400" rtl="0">
              <a:spcBef>
                <a:spcPts val="0"/>
              </a:spcBef>
              <a:spcAft>
                <a:spcPts val="0"/>
              </a:spcAft>
              <a:buNone/>
            </a:pPr>
            <a:r>
              <a:rPr lang="fr">
                <a:solidFill>
                  <a:srgbClr val="FFFFFF"/>
                </a:solidFill>
              </a:rPr>
              <a:t>prix HT : 42.15 €</a:t>
            </a:r>
            <a:endParaRPr>
              <a:solidFill>
                <a:srgbClr val="FFFFFF"/>
              </a:solidFill>
            </a:endParaRPr>
          </a:p>
          <a:p>
            <a:pPr indent="0" lvl="0" marL="914400" rtl="0">
              <a:spcBef>
                <a:spcPts val="0"/>
              </a:spcBef>
              <a:spcAft>
                <a:spcPts val="0"/>
              </a:spcAft>
              <a:buNone/>
            </a:pPr>
            <a:r>
              <a:rPr lang="fr">
                <a:solidFill>
                  <a:srgbClr val="FFFFFF"/>
                </a:solidFill>
              </a:rPr>
              <a:t>Prix TTC : 252.06 €</a:t>
            </a:r>
            <a:endParaRPr>
              <a:solidFill>
                <a:srgbClr val="FFFFFF"/>
              </a:solidFill>
            </a:endParaRPr>
          </a:p>
          <a:p>
            <a:pPr indent="0" lvl="0" marL="0" rtl="0">
              <a:spcBef>
                <a:spcPts val="0"/>
              </a:spcBef>
              <a:spcAft>
                <a:spcPts val="0"/>
              </a:spcAft>
              <a:buNone/>
            </a:pPr>
            <a:r>
              <a:rPr lang="fr">
                <a:solidFill>
                  <a:schemeClr val="dk1"/>
                </a:solidFill>
              </a:rPr>
              <a:t>- 12 Écrire un programme qui calcule la factorielle de n.</a:t>
            </a:r>
            <a:endParaRPr>
              <a:solidFill>
                <a:schemeClr val="dk1"/>
              </a:solidFill>
            </a:endParaRPr>
          </a:p>
          <a:p>
            <a:pPr indent="0" lvl="0" marL="0" rtl="0">
              <a:spcBef>
                <a:spcPts val="0"/>
              </a:spcBef>
              <a:spcAft>
                <a:spcPts val="0"/>
              </a:spcAft>
              <a:buNone/>
            </a:pPr>
            <a:r>
              <a:rPr lang="fr">
                <a:solidFill>
                  <a:schemeClr val="dk1"/>
                </a:solidFill>
              </a:rPr>
              <a:t>Exemple facto de 10 = 3.628.800</a:t>
            </a:r>
            <a:endParaRPr>
              <a:solidFill>
                <a:srgbClr val="FFFFF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Shape 3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Exercices</a:t>
            </a:r>
            <a:endParaRPr/>
          </a:p>
        </p:txBody>
      </p:sp>
      <p:sp>
        <p:nvSpPr>
          <p:cNvPr id="352" name="Shape 352"/>
          <p:cNvSpPr txBox="1"/>
          <p:nvPr>
            <p:ph idx="1" type="body"/>
          </p:nvPr>
        </p:nvSpPr>
        <p:spPr>
          <a:xfrm>
            <a:off x="112925" y="1086225"/>
            <a:ext cx="8520600" cy="34164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fr">
                <a:solidFill>
                  <a:schemeClr val="dk1"/>
                </a:solidFill>
              </a:rPr>
              <a:t>- 13 Écrire un programme qui convertit un nombre décimal (base 10) en binaire (base 2). </a:t>
            </a:r>
            <a:r>
              <a:rPr lang="fr">
                <a:solidFill>
                  <a:srgbClr val="FF0000"/>
                </a:solidFill>
              </a:rPr>
              <a:t>Fonction bin interdite</a:t>
            </a:r>
            <a:endParaRPr>
              <a:solidFill>
                <a:srgbClr val="FF0000"/>
              </a:solidFill>
            </a:endParaRPr>
          </a:p>
          <a:p>
            <a:pPr indent="0" lvl="0" marL="0" rtl="0">
              <a:spcBef>
                <a:spcPts val="0"/>
              </a:spcBef>
              <a:spcAft>
                <a:spcPts val="0"/>
              </a:spcAft>
              <a:buNone/>
            </a:pPr>
            <a:r>
              <a:rPr lang="fr">
                <a:solidFill>
                  <a:srgbClr val="FFFFFF"/>
                </a:solidFill>
              </a:rPr>
              <a:t>- 14 Si nous listons tous les nombres naturels inférieurs à 10 qui sont des multiples de 3 et 5, nous avons 3, 5, 6 et 9. La somme de ces multiples est 23.</a:t>
            </a:r>
            <a:endParaRPr>
              <a:solidFill>
                <a:srgbClr val="FFFFFF"/>
              </a:solidFill>
            </a:endParaRPr>
          </a:p>
          <a:p>
            <a:pPr indent="0" lvl="0" marL="0" rtl="0">
              <a:spcBef>
                <a:spcPts val="0"/>
              </a:spcBef>
              <a:spcAft>
                <a:spcPts val="0"/>
              </a:spcAft>
              <a:buNone/>
            </a:pPr>
            <a:r>
              <a:rPr lang="fr">
                <a:solidFill>
                  <a:srgbClr val="FFFFFF"/>
                </a:solidFill>
              </a:rPr>
              <a:t>Trouvez la somme de tous les multiples de 3 et 5 inférieurs à 1000. </a:t>
            </a:r>
            <a:endParaRPr>
              <a:solidFill>
                <a:srgbClr val="FFFFFF"/>
              </a:solidFill>
            </a:endParaRPr>
          </a:p>
          <a:p>
            <a:pPr indent="0" lvl="0" marL="0" rtl="0">
              <a:spcBef>
                <a:spcPts val="0"/>
              </a:spcBef>
              <a:spcAft>
                <a:spcPts val="0"/>
              </a:spcAft>
              <a:buNone/>
            </a:pPr>
            <a:r>
              <a:rPr lang="fr">
                <a:solidFill>
                  <a:schemeClr val="dk1"/>
                </a:solidFill>
              </a:rPr>
              <a:t>- 15 Écrire un programme qui affiche le 1500ème nombre de la suite de Fibonacci.</a:t>
            </a:r>
            <a:endParaRPr>
              <a:solidFill>
                <a:schemeClr val="dk1"/>
              </a:solidFill>
            </a:endParaRPr>
          </a:p>
          <a:p>
            <a:pPr indent="0" lvl="0" marL="0" rtl="0">
              <a:spcBef>
                <a:spcPts val="0"/>
              </a:spcBef>
              <a:spcAft>
                <a:spcPts val="0"/>
              </a:spcAft>
              <a:buNone/>
            </a:pPr>
            <a:r>
              <a:rPr lang="fr">
                <a:solidFill>
                  <a:schemeClr val="dk1"/>
                </a:solidFill>
              </a:rPr>
              <a:t>- 16 Écrire un programme qui affiche le plus petit nombre positif divisible par tous les nombres de 1 à 20 avec un résultat entier.</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FFFFFF"/>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Shape 3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L'enfer du nommage</a:t>
            </a:r>
            <a:endParaRPr/>
          </a:p>
        </p:txBody>
      </p:sp>
      <p:sp>
        <p:nvSpPr>
          <p:cNvPr id="358" name="Shape 358"/>
          <p:cNvSpPr txBox="1"/>
          <p:nvPr>
            <p:ph idx="1" type="body"/>
          </p:nvPr>
        </p:nvSpPr>
        <p:spPr>
          <a:xfrm>
            <a:off x="112925" y="1086225"/>
            <a:ext cx="8520600" cy="34164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fr">
                <a:solidFill>
                  <a:srgbClr val="FFFFFF"/>
                </a:solidFill>
              </a:rPr>
              <a:t>Une convention de nommage dans la programmation informatique est un ensemble de règles de codage destinées à choisir les identifiants logiciels (noms des éléments du programme) dans le code source et la documentation.</a:t>
            </a:r>
            <a:endParaRPr>
              <a:solidFill>
                <a:srgbClr val="FFFFFF"/>
              </a:solidFill>
            </a:endParaRPr>
          </a:p>
          <a:p>
            <a:pPr indent="0" lvl="0" marL="0" rtl="0">
              <a:spcBef>
                <a:spcPts val="0"/>
              </a:spcBef>
              <a:spcAft>
                <a:spcPts val="0"/>
              </a:spcAft>
              <a:buNone/>
            </a:pPr>
            <a:r>
              <a:rPr lang="fr">
                <a:solidFill>
                  <a:srgbClr val="FFFFFF"/>
                </a:solidFill>
              </a:rPr>
              <a:t>Objectif:</a:t>
            </a:r>
            <a:endParaRPr>
              <a:solidFill>
                <a:srgbClr val="FFFFFF"/>
              </a:solidFill>
            </a:endParaRPr>
          </a:p>
          <a:p>
            <a:pPr indent="-342900" lvl="0" marL="457200" rtl="0">
              <a:spcBef>
                <a:spcPts val="0"/>
              </a:spcBef>
              <a:spcAft>
                <a:spcPts val="0"/>
              </a:spcAft>
              <a:buClr>
                <a:srgbClr val="FFFFFF"/>
              </a:buClr>
              <a:buSzPts val="1800"/>
              <a:buChar char="●"/>
            </a:pPr>
            <a:r>
              <a:rPr lang="fr">
                <a:solidFill>
                  <a:srgbClr val="FFFFFF"/>
                </a:solidFill>
              </a:rPr>
              <a:t>Rendre le code plus facile à comprendre</a:t>
            </a:r>
            <a:endParaRPr>
              <a:solidFill>
                <a:srgbClr val="FFFFFF"/>
              </a:solidFill>
            </a:endParaRPr>
          </a:p>
          <a:p>
            <a:pPr indent="-342900" lvl="0" marL="457200" rtl="0">
              <a:spcBef>
                <a:spcPts val="0"/>
              </a:spcBef>
              <a:spcAft>
                <a:spcPts val="0"/>
              </a:spcAft>
              <a:buClr>
                <a:srgbClr val="FFFFFF"/>
              </a:buClr>
              <a:buSzPts val="1800"/>
              <a:buChar char="●"/>
            </a:pPr>
            <a:r>
              <a:rPr lang="fr">
                <a:solidFill>
                  <a:srgbClr val="FFFFFF"/>
                </a:solidFill>
              </a:rPr>
              <a:t>Rendre l'application plus facilement maintenable</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fr">
                <a:solidFill>
                  <a:srgbClr val="FF9900"/>
                </a:solidFill>
              </a:rPr>
              <a:t>De loin la chose la plus complexe dans le métier de développeur.</a:t>
            </a:r>
            <a:endParaRPr>
              <a:solidFill>
                <a:srgbClr val="FF9900"/>
              </a:solidFill>
            </a:endParaRPr>
          </a:p>
          <a:p>
            <a:pPr indent="0" lvl="0" marL="0" rtl="0">
              <a:spcBef>
                <a:spcPts val="0"/>
              </a:spcBef>
              <a:spcAft>
                <a:spcPts val="0"/>
              </a:spcAft>
              <a:buNone/>
            </a:pPr>
            <a:r>
              <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Présentation</a:t>
            </a:r>
            <a:endParaRPr/>
          </a:p>
        </p:txBody>
      </p:sp>
      <p:sp>
        <p:nvSpPr>
          <p:cNvPr id="78" name="Shape 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sz="2400">
                <a:solidFill>
                  <a:srgbClr val="FFFFFF"/>
                </a:solidFill>
              </a:rPr>
              <a:t>Inconvénients</a:t>
            </a:r>
            <a:r>
              <a:rPr lang="fr" sz="2400">
                <a:solidFill>
                  <a:srgbClr val="FFFFFF"/>
                </a:solidFill>
              </a:rPr>
              <a:t>:</a:t>
            </a:r>
            <a:endParaRPr sz="2400">
              <a:solidFill>
                <a:srgbClr val="FFFFFF"/>
              </a:solidFill>
            </a:endParaRPr>
          </a:p>
          <a:p>
            <a:pPr indent="-381000" lvl="0" marL="457200" rtl="0">
              <a:spcBef>
                <a:spcPts val="1600"/>
              </a:spcBef>
              <a:spcAft>
                <a:spcPts val="0"/>
              </a:spcAft>
              <a:buClr>
                <a:srgbClr val="FFFFFF"/>
              </a:buClr>
              <a:buSzPts val="2400"/>
              <a:buChar char="●"/>
            </a:pPr>
            <a:r>
              <a:rPr lang="fr" sz="2400">
                <a:solidFill>
                  <a:srgbClr val="FFFFFF"/>
                </a:solidFill>
              </a:rPr>
              <a:t>Lent</a:t>
            </a:r>
            <a:endParaRPr sz="2400">
              <a:solidFill>
                <a:srgbClr val="FFFFFF"/>
              </a:solidFill>
            </a:endParaRPr>
          </a:p>
          <a:p>
            <a:pPr indent="-381000" lvl="0" marL="457200" rtl="0">
              <a:spcBef>
                <a:spcPts val="0"/>
              </a:spcBef>
              <a:spcAft>
                <a:spcPts val="0"/>
              </a:spcAft>
              <a:buClr>
                <a:srgbClr val="FFFFFF"/>
              </a:buClr>
              <a:buSzPts val="2400"/>
              <a:buChar char="●"/>
            </a:pPr>
            <a:r>
              <a:rPr lang="fr" sz="2400">
                <a:solidFill>
                  <a:srgbClr val="FFFFFF"/>
                </a:solidFill>
              </a:rPr>
              <a:t>Absence de pointeurs</a:t>
            </a:r>
            <a:endParaRPr sz="2400">
              <a:solidFill>
                <a:srgbClr val="FFFFFF"/>
              </a:solidFill>
            </a:endParaRPr>
          </a:p>
          <a:p>
            <a:pPr indent="-381000" lvl="0" marL="457200" rtl="0">
              <a:spcBef>
                <a:spcPts val="0"/>
              </a:spcBef>
              <a:spcAft>
                <a:spcPts val="0"/>
              </a:spcAft>
              <a:buClr>
                <a:srgbClr val="FFFFFF"/>
              </a:buClr>
              <a:buSzPts val="2400"/>
              <a:buChar char="●"/>
            </a:pPr>
            <a:r>
              <a:rPr lang="fr" sz="2400">
                <a:solidFill>
                  <a:srgbClr val="FFFFFF"/>
                </a:solidFill>
              </a:rPr>
              <a:t>Typage YOLO</a:t>
            </a:r>
            <a:endParaRPr sz="2400">
              <a:solidFill>
                <a:srgbClr val="FFFFFF"/>
              </a:solidFill>
            </a:endParaRPr>
          </a:p>
          <a:p>
            <a:pPr indent="-381000" lvl="0" marL="457200" rtl="0">
              <a:spcBef>
                <a:spcPts val="0"/>
              </a:spcBef>
              <a:spcAft>
                <a:spcPts val="0"/>
              </a:spcAft>
              <a:buClr>
                <a:srgbClr val="FFFFFF"/>
              </a:buClr>
              <a:buSzPts val="2400"/>
              <a:buChar char="●"/>
            </a:pPr>
            <a:r>
              <a:rPr lang="fr" sz="2400">
                <a:solidFill>
                  <a:srgbClr val="FFFFFF"/>
                </a:solidFill>
              </a:rPr>
              <a:t>Python 2 &amp; Python 3</a:t>
            </a:r>
            <a:endParaRPr sz="2400">
              <a:solidFill>
                <a:srgbClr val="FFFFFF"/>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Shape 3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modules et packages</a:t>
            </a:r>
            <a:endParaRPr/>
          </a:p>
        </p:txBody>
      </p:sp>
      <p:sp>
        <p:nvSpPr>
          <p:cNvPr id="364" name="Shape 364"/>
          <p:cNvSpPr txBox="1"/>
          <p:nvPr>
            <p:ph idx="1" type="body"/>
          </p:nvPr>
        </p:nvSpPr>
        <p:spPr>
          <a:xfrm>
            <a:off x="112925" y="1086225"/>
            <a:ext cx="8520600" cy="7131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fr">
                <a:solidFill>
                  <a:srgbClr val="FFFFFF"/>
                </a:solidFill>
              </a:rPr>
              <a:t>Créons un autre fichier que nous nommerons func.py dans le même dossier que le fichier script.py</a:t>
            </a:r>
            <a:endParaRPr>
              <a:solidFill>
                <a:srgbClr val="FFFFFF"/>
              </a:solidFill>
            </a:endParaRPr>
          </a:p>
          <a:p>
            <a:pPr indent="0" lvl="0" marL="0" rtl="0">
              <a:lnSpc>
                <a:spcPct val="100000"/>
              </a:lnSpc>
              <a:spcBef>
                <a:spcPts val="1600"/>
              </a:spcBef>
              <a:spcAft>
                <a:spcPts val="0"/>
              </a:spcAft>
              <a:buNone/>
            </a:pPr>
            <a:r>
              <a:t/>
            </a:r>
            <a:endParaRPr>
              <a:solidFill>
                <a:srgbClr val="FFFFFF"/>
              </a:solidFill>
            </a:endParaRPr>
          </a:p>
        </p:txBody>
      </p:sp>
      <p:sp>
        <p:nvSpPr>
          <p:cNvPr id="365" name="Shape 365"/>
          <p:cNvSpPr txBox="1"/>
          <p:nvPr/>
        </p:nvSpPr>
        <p:spPr>
          <a:xfrm>
            <a:off x="112925" y="1966425"/>
            <a:ext cx="4187700" cy="2755800"/>
          </a:xfrm>
          <a:prstGeom prst="rect">
            <a:avLst/>
          </a:prstGeom>
          <a:solidFill>
            <a:srgbClr val="000000"/>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fr" sz="1800">
                <a:solidFill>
                  <a:srgbClr val="00FFFF"/>
                </a:solidFill>
              </a:rPr>
              <a:t># func.py</a:t>
            </a:r>
            <a:endParaRPr sz="1800">
              <a:solidFill>
                <a:srgbClr val="00FFFF"/>
              </a:solidFill>
            </a:endParaRPr>
          </a:p>
          <a:p>
            <a:pPr indent="0" lvl="0" marL="0" rtl="0">
              <a:spcBef>
                <a:spcPts val="1600"/>
              </a:spcBef>
              <a:spcAft>
                <a:spcPts val="0"/>
              </a:spcAft>
              <a:buNone/>
            </a:pPr>
            <a:r>
              <a:rPr lang="fr" sz="2000">
                <a:solidFill>
                  <a:srgbClr val="CC7832"/>
                </a:solidFill>
                <a:highlight>
                  <a:srgbClr val="2B2B2B"/>
                </a:highlight>
                <a:latin typeface="Courier New"/>
                <a:ea typeface="Courier New"/>
                <a:cs typeface="Courier New"/>
                <a:sym typeface="Courier New"/>
              </a:rPr>
              <a:t>def </a:t>
            </a:r>
            <a:r>
              <a:rPr lang="fr" sz="2000">
                <a:solidFill>
                  <a:srgbClr val="FFC66D"/>
                </a:solidFill>
                <a:highlight>
                  <a:srgbClr val="2B2B2B"/>
                </a:highlight>
                <a:latin typeface="Courier New"/>
                <a:ea typeface="Courier New"/>
                <a:cs typeface="Courier New"/>
                <a:sym typeface="Courier New"/>
              </a:rPr>
              <a:t>addition</a:t>
            </a:r>
            <a:r>
              <a:rPr lang="fr" sz="2000">
                <a:solidFill>
                  <a:srgbClr val="A9B7C6"/>
                </a:solidFill>
                <a:highlight>
                  <a:srgbClr val="2B2B2B"/>
                </a:highlight>
                <a:latin typeface="Courier New"/>
                <a:ea typeface="Courier New"/>
                <a:cs typeface="Courier New"/>
                <a:sym typeface="Courier New"/>
              </a:rPr>
              <a:t>(a</a:t>
            </a:r>
            <a:r>
              <a:rPr lang="fr" sz="2000">
                <a:solidFill>
                  <a:srgbClr val="CC7832"/>
                </a:solidFill>
                <a:highlight>
                  <a:srgbClr val="2B2B2B"/>
                </a:highlight>
                <a:latin typeface="Courier New"/>
                <a:ea typeface="Courier New"/>
                <a:cs typeface="Courier New"/>
                <a:sym typeface="Courier New"/>
              </a:rPr>
              <a:t>, </a:t>
            </a:r>
            <a:r>
              <a:rPr lang="fr" sz="2000">
                <a:solidFill>
                  <a:srgbClr val="A9B7C6"/>
                </a:solidFill>
                <a:highlight>
                  <a:srgbClr val="2B2B2B"/>
                </a:highlight>
                <a:latin typeface="Courier New"/>
                <a:ea typeface="Courier New"/>
                <a:cs typeface="Courier New"/>
                <a:sym typeface="Courier New"/>
              </a:rPr>
              <a:t>b):</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  </a:t>
            </a:r>
            <a:r>
              <a:rPr lang="fr" sz="2000">
                <a:solidFill>
                  <a:srgbClr val="CC7832"/>
                </a:solidFill>
                <a:highlight>
                  <a:srgbClr val="2B2B2B"/>
                </a:highlight>
                <a:latin typeface="Courier New"/>
                <a:ea typeface="Courier New"/>
                <a:cs typeface="Courier New"/>
                <a:sym typeface="Courier New"/>
              </a:rPr>
              <a:t>return </a:t>
            </a:r>
            <a:r>
              <a:rPr lang="fr" sz="2000">
                <a:solidFill>
                  <a:srgbClr val="A9B7C6"/>
                </a:solidFill>
                <a:highlight>
                  <a:srgbClr val="2B2B2B"/>
                </a:highlight>
                <a:latin typeface="Courier New"/>
                <a:ea typeface="Courier New"/>
                <a:cs typeface="Courier New"/>
                <a:sym typeface="Courier New"/>
              </a:rPr>
              <a:t>a + b</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sz="1800">
              <a:solidFill>
                <a:srgbClr val="FFFFFF"/>
              </a:solidFill>
            </a:endParaRPr>
          </a:p>
          <a:p>
            <a:pPr indent="0" lvl="0" marL="0" rtl="0">
              <a:spcBef>
                <a:spcPts val="0"/>
              </a:spcBef>
              <a:spcAft>
                <a:spcPts val="0"/>
              </a:spcAft>
              <a:buNone/>
            </a:pPr>
            <a:r>
              <a:t/>
            </a:r>
            <a:endParaRPr sz="1800">
              <a:solidFill>
                <a:srgbClr val="FFFFFF"/>
              </a:solidFill>
            </a:endParaRPr>
          </a:p>
          <a:p>
            <a:pPr indent="0" lvl="0" marL="0" rtl="0">
              <a:spcBef>
                <a:spcPts val="0"/>
              </a:spcBef>
              <a:spcAft>
                <a:spcPts val="0"/>
              </a:spcAft>
              <a:buNone/>
            </a:pPr>
            <a:r>
              <a:t/>
            </a:r>
            <a:endParaRPr/>
          </a:p>
        </p:txBody>
      </p:sp>
      <p:sp>
        <p:nvSpPr>
          <p:cNvPr id="366" name="Shape 366"/>
          <p:cNvSpPr txBox="1"/>
          <p:nvPr/>
        </p:nvSpPr>
        <p:spPr>
          <a:xfrm>
            <a:off x="4300625" y="1966425"/>
            <a:ext cx="4332900" cy="2755800"/>
          </a:xfrm>
          <a:prstGeom prst="rect">
            <a:avLst/>
          </a:prstGeom>
          <a:solidFill>
            <a:srgbClr val="000000"/>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fr" sz="1800">
                <a:solidFill>
                  <a:srgbClr val="00FFFF"/>
                </a:solidFill>
              </a:rPr>
              <a:t># script.py</a:t>
            </a:r>
            <a:endParaRPr sz="1800">
              <a:solidFill>
                <a:srgbClr val="00FFFF"/>
              </a:solidFill>
            </a:endParaRPr>
          </a:p>
          <a:p>
            <a:pPr indent="0" lvl="0" marL="0" rtl="0">
              <a:spcBef>
                <a:spcPts val="1600"/>
              </a:spcBef>
              <a:spcAft>
                <a:spcPts val="0"/>
              </a:spcAft>
              <a:buNone/>
            </a:pPr>
            <a:r>
              <a:rPr lang="fr" sz="2000">
                <a:solidFill>
                  <a:srgbClr val="CC7832"/>
                </a:solidFill>
                <a:highlight>
                  <a:srgbClr val="2B2B2B"/>
                </a:highlight>
                <a:latin typeface="Courier New"/>
                <a:ea typeface="Courier New"/>
                <a:cs typeface="Courier New"/>
                <a:sym typeface="Courier New"/>
              </a:rPr>
              <a:t>from </a:t>
            </a:r>
            <a:r>
              <a:rPr lang="fr" sz="2000">
                <a:solidFill>
                  <a:srgbClr val="A9B7C6"/>
                </a:solidFill>
                <a:highlight>
                  <a:srgbClr val="2B2B2B"/>
                </a:highlight>
                <a:latin typeface="Courier New"/>
                <a:ea typeface="Courier New"/>
                <a:cs typeface="Courier New"/>
                <a:sym typeface="Courier New"/>
              </a:rPr>
              <a:t>func </a:t>
            </a:r>
            <a:r>
              <a:rPr lang="fr" sz="2000">
                <a:solidFill>
                  <a:srgbClr val="CC7832"/>
                </a:solidFill>
                <a:highlight>
                  <a:srgbClr val="2B2B2B"/>
                </a:highlight>
                <a:latin typeface="Courier New"/>
                <a:ea typeface="Courier New"/>
                <a:cs typeface="Courier New"/>
                <a:sym typeface="Courier New"/>
              </a:rPr>
              <a:t>import </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8888C6"/>
                </a:solidFill>
                <a:highlight>
                  <a:srgbClr val="2B2B2B"/>
                </a:highlight>
                <a:latin typeface="Courier New"/>
                <a:ea typeface="Courier New"/>
                <a:cs typeface="Courier New"/>
                <a:sym typeface="Courier New"/>
              </a:rPr>
              <a:t>print </a:t>
            </a:r>
            <a:r>
              <a:rPr lang="fr" sz="2000">
                <a:solidFill>
                  <a:srgbClr val="A9B7C6"/>
                </a:solidFill>
                <a:highlight>
                  <a:srgbClr val="2B2B2B"/>
                </a:highlight>
                <a:latin typeface="Courier New"/>
                <a:ea typeface="Courier New"/>
                <a:cs typeface="Courier New"/>
                <a:sym typeface="Courier New"/>
              </a:rPr>
              <a:t>addition(</a:t>
            </a:r>
            <a:r>
              <a:rPr lang="fr" sz="2000">
                <a:solidFill>
                  <a:srgbClr val="6897BB"/>
                </a:solidFill>
                <a:highlight>
                  <a:srgbClr val="2B2B2B"/>
                </a:highlight>
                <a:latin typeface="Courier New"/>
                <a:ea typeface="Courier New"/>
                <a:cs typeface="Courier New"/>
                <a:sym typeface="Courier New"/>
              </a:rPr>
              <a:t>5</a:t>
            </a:r>
            <a:r>
              <a:rPr lang="fr" sz="2000">
                <a:solidFill>
                  <a:srgbClr val="CC7832"/>
                </a:solidFill>
                <a:highlight>
                  <a:srgbClr val="2B2B2B"/>
                </a:highlight>
                <a:latin typeface="Courier New"/>
                <a:ea typeface="Courier New"/>
                <a:cs typeface="Courier New"/>
                <a:sym typeface="Courier New"/>
              </a:rPr>
              <a:t>, </a:t>
            </a:r>
            <a:r>
              <a:rPr lang="fr" sz="2000">
                <a:solidFill>
                  <a:srgbClr val="6897BB"/>
                </a:solidFill>
                <a:highlight>
                  <a:srgbClr val="2B2B2B"/>
                </a:highlight>
                <a:latin typeface="Courier New"/>
                <a:ea typeface="Courier New"/>
                <a:cs typeface="Courier New"/>
                <a:sym typeface="Courier New"/>
              </a:rPr>
              <a:t>10</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sz="1800">
              <a:solidFill>
                <a:srgbClr val="FFFFFF"/>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a:t>
            </a:r>
            <a:r>
              <a:rPr lang="fr"/>
              <a:t>Les modules et packages</a:t>
            </a:r>
            <a:endParaRPr/>
          </a:p>
        </p:txBody>
      </p:sp>
      <p:sp>
        <p:nvSpPr>
          <p:cNvPr id="372" name="Shape 372"/>
          <p:cNvSpPr txBox="1"/>
          <p:nvPr>
            <p:ph idx="1" type="body"/>
          </p:nvPr>
        </p:nvSpPr>
        <p:spPr>
          <a:xfrm>
            <a:off x="112925" y="1086225"/>
            <a:ext cx="8520600" cy="341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a:solidFill>
                  <a:srgbClr val="FFFFFF"/>
                </a:solidFill>
              </a:rPr>
              <a:t>Module : Un fichier qui comprend plusieurs fonction.</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fr">
                <a:solidFill>
                  <a:srgbClr val="FFFFFF"/>
                </a:solidFill>
              </a:rPr>
              <a:t>Package : Ensemble de Module.</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fr">
                <a:solidFill>
                  <a:srgbClr val="FFFFFF"/>
                </a:solidFill>
              </a:rPr>
              <a:t>Création d’un package: </a:t>
            </a:r>
            <a:endParaRPr>
              <a:solidFill>
                <a:srgbClr val="FFFFFF"/>
              </a:solidFill>
            </a:endParaRPr>
          </a:p>
          <a:p>
            <a:pPr indent="0" lvl="0" marL="0" rtl="0">
              <a:spcBef>
                <a:spcPts val="0"/>
              </a:spcBef>
              <a:spcAft>
                <a:spcPts val="0"/>
              </a:spcAft>
              <a:buNone/>
            </a:pPr>
            <a:r>
              <a:rPr lang="fr">
                <a:solidFill>
                  <a:srgbClr val="FFFFFF"/>
                </a:solidFill>
              </a:rPr>
              <a:t>A côté du fichier script:</a:t>
            </a:r>
            <a:endParaRPr>
              <a:solidFill>
                <a:srgbClr val="FFFFFF"/>
              </a:solidFill>
            </a:endParaRPr>
          </a:p>
          <a:p>
            <a:pPr indent="0" lvl="0" marL="0" rtl="0">
              <a:spcBef>
                <a:spcPts val="0"/>
              </a:spcBef>
              <a:spcAft>
                <a:spcPts val="0"/>
              </a:spcAft>
              <a:buNone/>
            </a:pPr>
            <a:r>
              <a:rPr lang="fr">
                <a:solidFill>
                  <a:srgbClr val="FFFFFF"/>
                </a:solidFill>
              </a:rPr>
              <a:t>On crée un dossier </a:t>
            </a:r>
            <a:r>
              <a:rPr lang="fr">
                <a:solidFill>
                  <a:srgbClr val="00FFFF"/>
                </a:solidFill>
              </a:rPr>
              <a:t>tools</a:t>
            </a:r>
            <a:r>
              <a:rPr lang="fr">
                <a:solidFill>
                  <a:srgbClr val="FFFFFF"/>
                </a:solidFill>
              </a:rPr>
              <a:t>.</a:t>
            </a:r>
            <a:endParaRPr>
              <a:solidFill>
                <a:srgbClr val="FFFFFF"/>
              </a:solidFill>
            </a:endParaRPr>
          </a:p>
          <a:p>
            <a:pPr indent="0" lvl="0" marL="0" rtl="0">
              <a:spcBef>
                <a:spcPts val="0"/>
              </a:spcBef>
              <a:spcAft>
                <a:spcPts val="0"/>
              </a:spcAft>
              <a:buNone/>
            </a:pPr>
            <a:r>
              <a:rPr lang="fr">
                <a:solidFill>
                  <a:srgbClr val="FFFFFF"/>
                </a:solidFill>
              </a:rPr>
              <a:t>Un fichier </a:t>
            </a:r>
            <a:r>
              <a:rPr lang="fr">
                <a:solidFill>
                  <a:srgbClr val="00FFFF"/>
                </a:solidFill>
              </a:rPr>
              <a:t>__init__.py</a:t>
            </a:r>
            <a:r>
              <a:rPr lang="fr">
                <a:solidFill>
                  <a:srgbClr val="FFFFFF"/>
                </a:solidFill>
              </a:rPr>
              <a:t> vide.</a:t>
            </a:r>
            <a:endParaRPr>
              <a:solidFill>
                <a:srgbClr val="FFFFFF"/>
              </a:solidFill>
            </a:endParaRPr>
          </a:p>
          <a:p>
            <a:pPr indent="0" lvl="0" marL="0" rtl="0">
              <a:spcBef>
                <a:spcPts val="0"/>
              </a:spcBef>
              <a:spcAft>
                <a:spcPts val="0"/>
              </a:spcAft>
              <a:buNone/>
            </a:pPr>
            <a:r>
              <a:rPr lang="fr">
                <a:solidFill>
                  <a:srgbClr val="FFFFFF"/>
                </a:solidFill>
              </a:rPr>
              <a:t>Avec un fichier a.py et la fonction </a:t>
            </a:r>
            <a:r>
              <a:rPr lang="fr">
                <a:solidFill>
                  <a:srgbClr val="00FFFF"/>
                </a:solidFill>
              </a:rPr>
              <a:t>addition.</a:t>
            </a:r>
            <a:endParaRPr>
              <a:solidFill>
                <a:srgbClr val="00FFFF"/>
              </a:solidFill>
            </a:endParaRPr>
          </a:p>
        </p:txBody>
      </p:sp>
      <p:pic>
        <p:nvPicPr>
          <p:cNvPr id="373" name="Shape 373"/>
          <p:cNvPicPr preferRelativeResize="0"/>
          <p:nvPr/>
        </p:nvPicPr>
        <p:blipFill>
          <a:blip r:embed="rId3">
            <a:alphaModFix/>
          </a:blip>
          <a:stretch>
            <a:fillRect/>
          </a:stretch>
        </p:blipFill>
        <p:spPr>
          <a:xfrm>
            <a:off x="5788650" y="1921350"/>
            <a:ext cx="2857500" cy="19716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Shape 3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modules et packages</a:t>
            </a:r>
            <a:endParaRPr/>
          </a:p>
        </p:txBody>
      </p:sp>
      <p:sp>
        <p:nvSpPr>
          <p:cNvPr id="379" name="Shape 379"/>
          <p:cNvSpPr txBox="1"/>
          <p:nvPr>
            <p:ph idx="1" type="body"/>
          </p:nvPr>
        </p:nvSpPr>
        <p:spPr>
          <a:xfrm>
            <a:off x="112925" y="1086225"/>
            <a:ext cx="3318600" cy="3416400"/>
          </a:xfrm>
          <a:prstGeom prst="rect">
            <a:avLst/>
          </a:prstGeom>
          <a:solidFill>
            <a:srgbClr val="000000"/>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fr">
                <a:solidFill>
                  <a:srgbClr val="00FFFF"/>
                </a:solidFill>
              </a:rPr>
              <a:t># script.py</a:t>
            </a:r>
            <a:endParaRPr>
              <a:solidFill>
                <a:srgbClr val="00FFFF"/>
              </a:solidFill>
            </a:endParaRPr>
          </a:p>
          <a:p>
            <a:pPr indent="0" lvl="0" marL="0" rtl="0">
              <a:spcBef>
                <a:spcPts val="0"/>
              </a:spcBef>
              <a:spcAft>
                <a:spcPts val="0"/>
              </a:spcAft>
              <a:buNone/>
            </a:pPr>
            <a:r>
              <a:t/>
            </a:r>
            <a:endParaRPr>
              <a:solidFill>
                <a:srgbClr val="00FFFF"/>
              </a:solidFill>
            </a:endParaRPr>
          </a:p>
          <a:p>
            <a:pPr indent="0" lvl="0" marL="0" rtl="0">
              <a:spcBef>
                <a:spcPts val="0"/>
              </a:spcBef>
              <a:spcAft>
                <a:spcPts val="0"/>
              </a:spcAft>
              <a:buNone/>
            </a:pPr>
            <a:r>
              <a:rPr lang="fr" sz="1500">
                <a:solidFill>
                  <a:srgbClr val="CC7832"/>
                </a:solidFill>
                <a:highlight>
                  <a:srgbClr val="2B2B2B"/>
                </a:highlight>
                <a:latin typeface="Courier New"/>
                <a:ea typeface="Courier New"/>
                <a:cs typeface="Courier New"/>
                <a:sym typeface="Courier New"/>
              </a:rPr>
              <a:t>from </a:t>
            </a:r>
            <a:r>
              <a:rPr lang="fr" sz="1500">
                <a:solidFill>
                  <a:srgbClr val="A9B7C6"/>
                </a:solidFill>
                <a:highlight>
                  <a:srgbClr val="2B2B2B"/>
                </a:highlight>
                <a:latin typeface="Courier New"/>
                <a:ea typeface="Courier New"/>
                <a:cs typeface="Courier New"/>
                <a:sym typeface="Courier New"/>
              </a:rPr>
              <a:t>tools.a </a:t>
            </a:r>
            <a:r>
              <a:rPr lang="fr" sz="1500">
                <a:solidFill>
                  <a:srgbClr val="CC7832"/>
                </a:solidFill>
                <a:highlight>
                  <a:srgbClr val="2B2B2B"/>
                </a:highlight>
                <a:latin typeface="Courier New"/>
                <a:ea typeface="Courier New"/>
                <a:cs typeface="Courier New"/>
                <a:sym typeface="Courier New"/>
              </a:rPr>
              <a:t>import </a:t>
            </a:r>
            <a:r>
              <a:rPr lang="fr" sz="1500">
                <a:solidFill>
                  <a:srgbClr val="A9B7C6"/>
                </a:solidFill>
                <a:highlight>
                  <a:srgbClr val="2B2B2B"/>
                </a:highlight>
                <a:latin typeface="Courier New"/>
                <a:ea typeface="Courier New"/>
                <a:cs typeface="Courier New"/>
                <a:sym typeface="Courier New"/>
              </a:rPr>
              <a:t>addition</a:t>
            </a:r>
            <a:endParaRPr sz="15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sz="15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1500">
                <a:solidFill>
                  <a:srgbClr val="8888C6"/>
                </a:solidFill>
                <a:highlight>
                  <a:srgbClr val="2B2B2B"/>
                </a:highlight>
                <a:latin typeface="Courier New"/>
                <a:ea typeface="Courier New"/>
                <a:cs typeface="Courier New"/>
                <a:sym typeface="Courier New"/>
              </a:rPr>
              <a:t>print(</a:t>
            </a:r>
            <a:r>
              <a:rPr lang="fr" sz="1500">
                <a:solidFill>
                  <a:srgbClr val="A9B7C6"/>
                </a:solidFill>
                <a:highlight>
                  <a:srgbClr val="2B2B2B"/>
                </a:highlight>
                <a:latin typeface="Courier New"/>
                <a:ea typeface="Courier New"/>
                <a:cs typeface="Courier New"/>
                <a:sym typeface="Courier New"/>
              </a:rPr>
              <a:t>addition(</a:t>
            </a:r>
            <a:r>
              <a:rPr lang="fr" sz="1500">
                <a:solidFill>
                  <a:srgbClr val="6897BB"/>
                </a:solidFill>
                <a:highlight>
                  <a:srgbClr val="2B2B2B"/>
                </a:highlight>
                <a:latin typeface="Courier New"/>
                <a:ea typeface="Courier New"/>
                <a:cs typeface="Courier New"/>
                <a:sym typeface="Courier New"/>
              </a:rPr>
              <a:t>5</a:t>
            </a:r>
            <a:r>
              <a:rPr lang="fr" sz="1500">
                <a:solidFill>
                  <a:srgbClr val="CC7832"/>
                </a:solidFill>
                <a:highlight>
                  <a:srgbClr val="2B2B2B"/>
                </a:highlight>
                <a:latin typeface="Courier New"/>
                <a:ea typeface="Courier New"/>
                <a:cs typeface="Courier New"/>
                <a:sym typeface="Courier New"/>
              </a:rPr>
              <a:t>, </a:t>
            </a:r>
            <a:r>
              <a:rPr lang="fr" sz="1500">
                <a:solidFill>
                  <a:srgbClr val="6897BB"/>
                </a:solidFill>
                <a:highlight>
                  <a:srgbClr val="2B2B2B"/>
                </a:highlight>
                <a:latin typeface="Courier New"/>
                <a:ea typeface="Courier New"/>
                <a:cs typeface="Courier New"/>
                <a:sym typeface="Courier New"/>
              </a:rPr>
              <a:t>10</a:t>
            </a:r>
            <a:r>
              <a:rPr lang="fr" sz="1500">
                <a:solidFill>
                  <a:srgbClr val="A9B7C6"/>
                </a:solidFill>
                <a:highlight>
                  <a:srgbClr val="2B2B2B"/>
                </a:highlight>
                <a:latin typeface="Courier New"/>
                <a:ea typeface="Courier New"/>
                <a:cs typeface="Courier New"/>
                <a:sym typeface="Courier New"/>
              </a:rPr>
              <a:t>))</a:t>
            </a:r>
            <a:endParaRPr sz="15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FFFFFF"/>
              </a:solidFill>
            </a:endParaRPr>
          </a:p>
        </p:txBody>
      </p:sp>
      <p:pic>
        <p:nvPicPr>
          <p:cNvPr id="380" name="Shape 380"/>
          <p:cNvPicPr preferRelativeResize="0"/>
          <p:nvPr/>
        </p:nvPicPr>
        <p:blipFill>
          <a:blip r:embed="rId3">
            <a:alphaModFix/>
          </a:blip>
          <a:stretch>
            <a:fillRect/>
          </a:stretch>
        </p:blipFill>
        <p:spPr>
          <a:xfrm>
            <a:off x="3932200" y="1048988"/>
            <a:ext cx="4705350" cy="31337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modules et packages</a:t>
            </a:r>
            <a:endParaRPr/>
          </a:p>
        </p:txBody>
      </p:sp>
      <p:sp>
        <p:nvSpPr>
          <p:cNvPr id="386" name="Shape 386"/>
          <p:cNvSpPr txBox="1"/>
          <p:nvPr/>
        </p:nvSpPr>
        <p:spPr>
          <a:xfrm>
            <a:off x="341525" y="1661625"/>
            <a:ext cx="4187700" cy="2755800"/>
          </a:xfrm>
          <a:prstGeom prst="rect">
            <a:avLst/>
          </a:prstGeom>
          <a:solidFill>
            <a:srgbClr val="000000"/>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fr" sz="2000">
                <a:solidFill>
                  <a:srgbClr val="CC7832"/>
                </a:solidFill>
                <a:highlight>
                  <a:srgbClr val="2B2B2B"/>
                </a:highlight>
                <a:latin typeface="Courier New"/>
                <a:ea typeface="Courier New"/>
                <a:cs typeface="Courier New"/>
                <a:sym typeface="Courier New"/>
              </a:rPr>
              <a:t>import </a:t>
            </a:r>
            <a:r>
              <a:rPr lang="fr" sz="2000">
                <a:solidFill>
                  <a:srgbClr val="A9B7C6"/>
                </a:solidFill>
                <a:highlight>
                  <a:srgbClr val="2B2B2B"/>
                </a:highlight>
                <a:latin typeface="Courier New"/>
                <a:ea typeface="Courier New"/>
                <a:cs typeface="Courier New"/>
                <a:sym typeface="Courier New"/>
              </a:rPr>
              <a:t>time</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CC7832"/>
                </a:solidFill>
                <a:highlight>
                  <a:srgbClr val="2B2B2B"/>
                </a:highlight>
                <a:latin typeface="Courier New"/>
                <a:ea typeface="Courier New"/>
                <a:cs typeface="Courier New"/>
                <a:sym typeface="Courier New"/>
              </a:rPr>
              <a:t>def </a:t>
            </a:r>
            <a:r>
              <a:rPr lang="fr" sz="2000">
                <a:solidFill>
                  <a:srgbClr val="FFC66D"/>
                </a:solidFill>
                <a:highlight>
                  <a:srgbClr val="2B2B2B"/>
                </a:highlight>
                <a:latin typeface="Courier New"/>
                <a:ea typeface="Courier New"/>
                <a:cs typeface="Courier New"/>
                <a:sym typeface="Courier New"/>
              </a:rPr>
              <a:t>sleep</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  </a:t>
            </a: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a:t>
            </a:r>
            <a:r>
              <a:rPr lang="fr" sz="2000">
                <a:solidFill>
                  <a:srgbClr val="6A8759"/>
                </a:solidFill>
                <a:highlight>
                  <a:srgbClr val="2B2B2B"/>
                </a:highlight>
                <a:latin typeface="Courier New"/>
                <a:ea typeface="Courier New"/>
                <a:cs typeface="Courier New"/>
                <a:sym typeface="Courier New"/>
              </a:rPr>
              <a:t>"sleep"</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sleep()</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time.sleep(</a:t>
            </a:r>
            <a:r>
              <a:rPr lang="fr" sz="2000">
                <a:solidFill>
                  <a:srgbClr val="6897BB"/>
                </a:solidFill>
                <a:highlight>
                  <a:srgbClr val="2B2B2B"/>
                </a:highlight>
                <a:latin typeface="Courier New"/>
                <a:ea typeface="Courier New"/>
                <a:cs typeface="Courier New"/>
                <a:sym typeface="Courier New"/>
              </a:rPr>
              <a:t>3</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sz="1800">
              <a:solidFill>
                <a:srgbClr val="FFFFFF"/>
              </a:solidFill>
            </a:endParaRPr>
          </a:p>
          <a:p>
            <a:pPr indent="0" lvl="0" marL="0" rtl="0">
              <a:spcBef>
                <a:spcPts val="0"/>
              </a:spcBef>
              <a:spcAft>
                <a:spcPts val="0"/>
              </a:spcAft>
              <a:buNone/>
            </a:pPr>
            <a:r>
              <a:t/>
            </a:r>
            <a:endParaRPr sz="1800">
              <a:solidFill>
                <a:srgbClr val="FFFFFF"/>
              </a:solidFill>
            </a:endParaRPr>
          </a:p>
          <a:p>
            <a:pPr indent="0" lvl="0" marL="0" rtl="0">
              <a:spcBef>
                <a:spcPts val="0"/>
              </a:spcBef>
              <a:spcAft>
                <a:spcPts val="0"/>
              </a:spcAft>
              <a:buNone/>
            </a:pPr>
            <a:r>
              <a:t/>
            </a:r>
            <a:endParaRPr/>
          </a:p>
        </p:txBody>
      </p:sp>
      <p:sp>
        <p:nvSpPr>
          <p:cNvPr id="387" name="Shape 387"/>
          <p:cNvSpPr txBox="1"/>
          <p:nvPr/>
        </p:nvSpPr>
        <p:spPr>
          <a:xfrm>
            <a:off x="4529225" y="1661625"/>
            <a:ext cx="4332900" cy="2755800"/>
          </a:xfrm>
          <a:prstGeom prst="rect">
            <a:avLst/>
          </a:prstGeom>
          <a:solidFill>
            <a:srgbClr val="000000"/>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fr" sz="2000">
                <a:solidFill>
                  <a:srgbClr val="CC7832"/>
                </a:solidFill>
                <a:highlight>
                  <a:srgbClr val="2B2B2B"/>
                </a:highlight>
                <a:latin typeface="Courier New"/>
                <a:ea typeface="Courier New"/>
                <a:cs typeface="Courier New"/>
                <a:sym typeface="Courier New"/>
              </a:rPr>
              <a:t>from </a:t>
            </a:r>
            <a:r>
              <a:rPr lang="fr" sz="2000">
                <a:solidFill>
                  <a:srgbClr val="A9B7C6"/>
                </a:solidFill>
                <a:highlight>
                  <a:srgbClr val="2B2B2B"/>
                </a:highlight>
                <a:latin typeface="Courier New"/>
                <a:ea typeface="Courier New"/>
                <a:cs typeface="Courier New"/>
                <a:sym typeface="Courier New"/>
              </a:rPr>
              <a:t>time </a:t>
            </a:r>
            <a:r>
              <a:rPr lang="fr" sz="2000">
                <a:solidFill>
                  <a:srgbClr val="CC7832"/>
                </a:solidFill>
                <a:highlight>
                  <a:srgbClr val="2B2B2B"/>
                </a:highlight>
                <a:latin typeface="Courier New"/>
                <a:ea typeface="Courier New"/>
                <a:cs typeface="Courier New"/>
                <a:sym typeface="Courier New"/>
              </a:rPr>
              <a:t>import </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CC7832"/>
                </a:solidFill>
                <a:highlight>
                  <a:srgbClr val="2B2B2B"/>
                </a:highlight>
                <a:latin typeface="Courier New"/>
                <a:ea typeface="Courier New"/>
                <a:cs typeface="Courier New"/>
                <a:sym typeface="Courier New"/>
              </a:rPr>
              <a:t>def </a:t>
            </a:r>
            <a:r>
              <a:rPr lang="fr" sz="2000">
                <a:solidFill>
                  <a:srgbClr val="FFC66D"/>
                </a:solidFill>
                <a:highlight>
                  <a:srgbClr val="2B2B2B"/>
                </a:highlight>
                <a:latin typeface="Courier New"/>
                <a:ea typeface="Courier New"/>
                <a:cs typeface="Courier New"/>
                <a:sym typeface="Courier New"/>
              </a:rPr>
              <a:t>sleep</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  </a:t>
            </a: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a:t>
            </a:r>
            <a:r>
              <a:rPr lang="fr" sz="2000">
                <a:solidFill>
                  <a:srgbClr val="6A8759"/>
                </a:solidFill>
                <a:highlight>
                  <a:srgbClr val="2B2B2B"/>
                </a:highlight>
                <a:latin typeface="Courier New"/>
                <a:ea typeface="Courier New"/>
                <a:cs typeface="Courier New"/>
                <a:sym typeface="Courier New"/>
              </a:rPr>
              <a:t>"sleep"</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sleep()</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sleep(</a:t>
            </a:r>
            <a:r>
              <a:rPr lang="fr" sz="2000">
                <a:solidFill>
                  <a:srgbClr val="6897BB"/>
                </a:solidFill>
                <a:highlight>
                  <a:srgbClr val="2B2B2B"/>
                </a:highlight>
                <a:latin typeface="Courier New"/>
                <a:ea typeface="Courier New"/>
                <a:cs typeface="Courier New"/>
                <a:sym typeface="Courier New"/>
              </a:rPr>
              <a:t>3</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sz="1800">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Shape 3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exceptions</a:t>
            </a:r>
            <a:endParaRPr/>
          </a:p>
        </p:txBody>
      </p:sp>
      <p:sp>
        <p:nvSpPr>
          <p:cNvPr id="393" name="Shape 393"/>
          <p:cNvSpPr txBox="1"/>
          <p:nvPr>
            <p:ph idx="1" type="body"/>
          </p:nvPr>
        </p:nvSpPr>
        <p:spPr>
          <a:xfrm>
            <a:off x="112925" y="1086225"/>
            <a:ext cx="8520600" cy="8133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fr">
                <a:solidFill>
                  <a:srgbClr val="00FFFF"/>
                </a:solidFill>
              </a:rPr>
              <a:t>Try </a:t>
            </a:r>
            <a:r>
              <a:rPr lang="fr">
                <a:solidFill>
                  <a:srgbClr val="FFFFFF"/>
                </a:solidFill>
              </a:rPr>
              <a:t>signifie "essayer" en anglais, ce mot clé permet d'essayer une action et si l'action échoue on peut lui donner d'autres instructions dans un bloc </a:t>
            </a:r>
            <a:r>
              <a:rPr lang="fr">
                <a:solidFill>
                  <a:srgbClr val="00FFFF"/>
                </a:solidFill>
              </a:rPr>
              <a:t>except</a:t>
            </a:r>
            <a:r>
              <a:rPr lang="fr">
                <a:solidFill>
                  <a:srgbClr val="FFFFFF"/>
                </a:solidFill>
              </a:rPr>
              <a:t>.</a:t>
            </a:r>
            <a:endParaRPr>
              <a:solidFill>
                <a:srgbClr val="FFFFFF"/>
              </a:solidFill>
            </a:endParaRPr>
          </a:p>
          <a:p>
            <a:pPr indent="0" lvl="0" marL="0" rtl="0">
              <a:spcBef>
                <a:spcPts val="1600"/>
              </a:spcBef>
              <a:spcAft>
                <a:spcPts val="1600"/>
              </a:spcAft>
              <a:buNone/>
            </a:pPr>
            <a:r>
              <a:t/>
            </a:r>
            <a:endParaRPr>
              <a:solidFill>
                <a:srgbClr val="FFFFFF"/>
              </a:solidFill>
            </a:endParaRPr>
          </a:p>
        </p:txBody>
      </p:sp>
      <p:sp>
        <p:nvSpPr>
          <p:cNvPr id="394" name="Shape 394"/>
          <p:cNvSpPr txBox="1"/>
          <p:nvPr/>
        </p:nvSpPr>
        <p:spPr>
          <a:xfrm>
            <a:off x="112925" y="2100200"/>
            <a:ext cx="3900300" cy="2595300"/>
          </a:xfrm>
          <a:prstGeom prst="rect">
            <a:avLst/>
          </a:prstGeom>
          <a:solidFill>
            <a:srgbClr val="000000"/>
          </a:solidFill>
          <a:ln>
            <a:noFill/>
          </a:ln>
        </p:spPr>
        <p:txBody>
          <a:bodyPr anchorCtr="0" anchor="t" bIns="91425" lIns="91425" spcFirstLastPara="1" rIns="91425" wrap="square" tIns="91425">
            <a:noAutofit/>
          </a:bodyPr>
          <a:lstStyle/>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a = </a:t>
            </a:r>
            <a:r>
              <a:rPr lang="fr" sz="2000">
                <a:solidFill>
                  <a:srgbClr val="6897BB"/>
                </a:solidFill>
                <a:highlight>
                  <a:srgbClr val="2B2B2B"/>
                </a:highlight>
                <a:latin typeface="Courier New"/>
                <a:ea typeface="Courier New"/>
                <a:cs typeface="Courier New"/>
                <a:sym typeface="Courier New"/>
              </a:rPr>
              <a:t>1</a:t>
            </a:r>
            <a:endParaRPr sz="2000">
              <a:solidFill>
                <a:srgbClr val="6897BB"/>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b = </a:t>
            </a:r>
            <a:r>
              <a:rPr lang="fr" sz="2000">
                <a:solidFill>
                  <a:srgbClr val="6897BB"/>
                </a:solidFill>
                <a:highlight>
                  <a:srgbClr val="2B2B2B"/>
                </a:highlight>
                <a:latin typeface="Courier New"/>
                <a:ea typeface="Courier New"/>
                <a:cs typeface="Courier New"/>
                <a:sym typeface="Courier New"/>
              </a:rPr>
              <a:t>0</a:t>
            </a:r>
            <a:endParaRPr sz="2000">
              <a:solidFill>
                <a:srgbClr val="6897BB"/>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sz="2000">
              <a:solidFill>
                <a:srgbClr val="6897BB"/>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CC7832"/>
                </a:solidFill>
                <a:highlight>
                  <a:srgbClr val="2B2B2B"/>
                </a:highlight>
                <a:latin typeface="Courier New"/>
                <a:ea typeface="Courier New"/>
                <a:cs typeface="Courier New"/>
                <a:sym typeface="Courier New"/>
              </a:rPr>
              <a:t>try</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  a/b</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  </a:t>
            </a: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a:t>
            </a:r>
            <a:r>
              <a:rPr lang="fr" sz="2000">
                <a:solidFill>
                  <a:srgbClr val="6A8759"/>
                </a:solidFill>
                <a:highlight>
                  <a:srgbClr val="2B2B2B"/>
                </a:highlight>
                <a:latin typeface="Courier New"/>
                <a:ea typeface="Courier New"/>
                <a:cs typeface="Courier New"/>
                <a:sym typeface="Courier New"/>
              </a:rPr>
              <a:t>"oki"</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CC7832"/>
                </a:solidFill>
                <a:highlight>
                  <a:srgbClr val="2B2B2B"/>
                </a:highlight>
                <a:latin typeface="Courier New"/>
                <a:ea typeface="Courier New"/>
                <a:cs typeface="Courier New"/>
                <a:sym typeface="Courier New"/>
              </a:rPr>
              <a:t>except</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  </a:t>
            </a: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a:t>
            </a:r>
            <a:r>
              <a:rPr lang="fr" sz="2000">
                <a:solidFill>
                  <a:srgbClr val="6A8759"/>
                </a:solidFill>
                <a:highlight>
                  <a:srgbClr val="2B2B2B"/>
                </a:highlight>
                <a:latin typeface="Courier New"/>
                <a:ea typeface="Courier New"/>
                <a:cs typeface="Courier New"/>
                <a:sym typeface="Courier New"/>
              </a:rPr>
              <a:t>"Error"</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sz="1500">
              <a:solidFill>
                <a:srgbClr val="FFFFFF"/>
              </a:solidFill>
            </a:endParaRPr>
          </a:p>
          <a:p>
            <a:pPr indent="0" lvl="0" marL="0">
              <a:spcBef>
                <a:spcPts val="0"/>
              </a:spcBef>
              <a:spcAft>
                <a:spcPts val="0"/>
              </a:spcAft>
              <a:buNone/>
            </a:pPr>
            <a:r>
              <a:t/>
            </a:r>
            <a:endParaRPr/>
          </a:p>
        </p:txBody>
      </p:sp>
      <p:sp>
        <p:nvSpPr>
          <p:cNvPr id="395" name="Shape 395"/>
          <p:cNvSpPr txBox="1"/>
          <p:nvPr/>
        </p:nvSpPr>
        <p:spPr>
          <a:xfrm>
            <a:off x="4442525" y="2100200"/>
            <a:ext cx="4482000" cy="2595300"/>
          </a:xfrm>
          <a:prstGeom prst="rect">
            <a:avLst/>
          </a:prstGeom>
          <a:solidFill>
            <a:srgbClr val="000000"/>
          </a:solidFill>
          <a:ln>
            <a:noFill/>
          </a:ln>
        </p:spPr>
        <p:txBody>
          <a:bodyPr anchorCtr="0" anchor="t" bIns="91425" lIns="91425" spcFirstLastPara="1" rIns="91425" wrap="square" tIns="91425">
            <a:noAutofit/>
          </a:bodyPr>
          <a:lstStyle/>
          <a:p>
            <a:pPr indent="0" lvl="0" marL="0">
              <a:spcBef>
                <a:spcPts val="0"/>
              </a:spcBef>
              <a:spcAft>
                <a:spcPts val="0"/>
              </a:spcAft>
              <a:buNone/>
            </a:pPr>
            <a:r>
              <a:rPr lang="fr" sz="1600">
                <a:solidFill>
                  <a:srgbClr val="A9B7C6"/>
                </a:solidFill>
                <a:highlight>
                  <a:srgbClr val="2B2B2B"/>
                </a:highlight>
                <a:latin typeface="Courier New"/>
                <a:ea typeface="Courier New"/>
                <a:cs typeface="Courier New"/>
                <a:sym typeface="Courier New"/>
              </a:rPr>
              <a:t>a = </a:t>
            </a:r>
            <a:r>
              <a:rPr lang="fr" sz="1600">
                <a:solidFill>
                  <a:srgbClr val="6897BB"/>
                </a:solidFill>
                <a:highlight>
                  <a:srgbClr val="2B2B2B"/>
                </a:highlight>
                <a:latin typeface="Courier New"/>
                <a:ea typeface="Courier New"/>
                <a:cs typeface="Courier New"/>
                <a:sym typeface="Courier New"/>
              </a:rPr>
              <a:t>1</a:t>
            </a:r>
            <a:endParaRPr sz="1600">
              <a:solidFill>
                <a:srgbClr val="6897BB"/>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600">
                <a:solidFill>
                  <a:srgbClr val="A9B7C6"/>
                </a:solidFill>
                <a:highlight>
                  <a:srgbClr val="2B2B2B"/>
                </a:highlight>
                <a:latin typeface="Courier New"/>
                <a:ea typeface="Courier New"/>
                <a:cs typeface="Courier New"/>
                <a:sym typeface="Courier New"/>
              </a:rPr>
              <a:t>b = </a:t>
            </a:r>
            <a:r>
              <a:rPr lang="fr" sz="1600">
                <a:solidFill>
                  <a:srgbClr val="6897BB"/>
                </a:solidFill>
                <a:highlight>
                  <a:srgbClr val="2B2B2B"/>
                </a:highlight>
                <a:latin typeface="Courier New"/>
                <a:ea typeface="Courier New"/>
                <a:cs typeface="Courier New"/>
                <a:sym typeface="Courier New"/>
              </a:rPr>
              <a:t>0</a:t>
            </a:r>
            <a:endParaRPr sz="1600">
              <a:solidFill>
                <a:srgbClr val="6897BB"/>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sz="1600">
              <a:solidFill>
                <a:srgbClr val="6897BB"/>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600">
                <a:solidFill>
                  <a:srgbClr val="CC7832"/>
                </a:solidFill>
                <a:highlight>
                  <a:srgbClr val="2B2B2B"/>
                </a:highlight>
                <a:latin typeface="Courier New"/>
                <a:ea typeface="Courier New"/>
                <a:cs typeface="Courier New"/>
                <a:sym typeface="Courier New"/>
              </a:rPr>
              <a:t>try</a:t>
            </a:r>
            <a:r>
              <a:rPr lang="fr" sz="1600">
                <a:solidFill>
                  <a:srgbClr val="A9B7C6"/>
                </a:solidFill>
                <a:highlight>
                  <a:srgbClr val="2B2B2B"/>
                </a:highlight>
                <a:latin typeface="Courier New"/>
                <a:ea typeface="Courier New"/>
                <a:cs typeface="Courier New"/>
                <a:sym typeface="Courier New"/>
              </a:rPr>
              <a:t>:</a:t>
            </a:r>
            <a:endParaRPr sz="16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600">
                <a:solidFill>
                  <a:srgbClr val="A9B7C6"/>
                </a:solidFill>
                <a:highlight>
                  <a:srgbClr val="2B2B2B"/>
                </a:highlight>
                <a:latin typeface="Courier New"/>
                <a:ea typeface="Courier New"/>
                <a:cs typeface="Courier New"/>
                <a:sym typeface="Courier New"/>
              </a:rPr>
              <a:t>  a/b</a:t>
            </a:r>
            <a:endParaRPr sz="16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600">
                <a:solidFill>
                  <a:srgbClr val="A9B7C6"/>
                </a:solidFill>
                <a:highlight>
                  <a:srgbClr val="2B2B2B"/>
                </a:highlight>
                <a:latin typeface="Courier New"/>
                <a:ea typeface="Courier New"/>
                <a:cs typeface="Courier New"/>
                <a:sym typeface="Courier New"/>
              </a:rPr>
              <a:t>  </a:t>
            </a:r>
            <a:r>
              <a:rPr lang="fr" sz="1600">
                <a:solidFill>
                  <a:srgbClr val="8888C6"/>
                </a:solidFill>
                <a:highlight>
                  <a:srgbClr val="2B2B2B"/>
                </a:highlight>
                <a:latin typeface="Courier New"/>
                <a:ea typeface="Courier New"/>
                <a:cs typeface="Courier New"/>
                <a:sym typeface="Courier New"/>
              </a:rPr>
              <a:t>print</a:t>
            </a:r>
            <a:r>
              <a:rPr lang="fr" sz="1600">
                <a:solidFill>
                  <a:srgbClr val="A9B7C6"/>
                </a:solidFill>
                <a:highlight>
                  <a:srgbClr val="2B2B2B"/>
                </a:highlight>
                <a:latin typeface="Courier New"/>
                <a:ea typeface="Courier New"/>
                <a:cs typeface="Courier New"/>
                <a:sym typeface="Courier New"/>
              </a:rPr>
              <a:t>(</a:t>
            </a:r>
            <a:r>
              <a:rPr lang="fr" sz="1600">
                <a:solidFill>
                  <a:srgbClr val="6A8759"/>
                </a:solidFill>
                <a:highlight>
                  <a:srgbClr val="2B2B2B"/>
                </a:highlight>
                <a:latin typeface="Courier New"/>
                <a:ea typeface="Courier New"/>
                <a:cs typeface="Courier New"/>
                <a:sym typeface="Courier New"/>
              </a:rPr>
              <a:t>"oki"</a:t>
            </a:r>
            <a:r>
              <a:rPr lang="fr" sz="1600">
                <a:solidFill>
                  <a:srgbClr val="A9B7C6"/>
                </a:solidFill>
                <a:highlight>
                  <a:srgbClr val="2B2B2B"/>
                </a:highlight>
                <a:latin typeface="Courier New"/>
                <a:ea typeface="Courier New"/>
                <a:cs typeface="Courier New"/>
                <a:sym typeface="Courier New"/>
              </a:rPr>
              <a:t>)</a:t>
            </a:r>
            <a:endParaRPr sz="16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600">
                <a:solidFill>
                  <a:srgbClr val="CC7832"/>
                </a:solidFill>
                <a:highlight>
                  <a:srgbClr val="2B2B2B"/>
                </a:highlight>
                <a:latin typeface="Courier New"/>
                <a:ea typeface="Courier New"/>
                <a:cs typeface="Courier New"/>
                <a:sym typeface="Courier New"/>
              </a:rPr>
              <a:t>except </a:t>
            </a:r>
            <a:r>
              <a:rPr lang="fr" sz="1600">
                <a:solidFill>
                  <a:srgbClr val="8888C6"/>
                </a:solidFill>
                <a:highlight>
                  <a:srgbClr val="2B2B2B"/>
                </a:highlight>
                <a:latin typeface="Courier New"/>
                <a:ea typeface="Courier New"/>
                <a:cs typeface="Courier New"/>
                <a:sym typeface="Courier New"/>
              </a:rPr>
              <a:t>TypeError</a:t>
            </a:r>
            <a:r>
              <a:rPr lang="fr" sz="1600">
                <a:solidFill>
                  <a:srgbClr val="A9B7C6"/>
                </a:solidFill>
                <a:highlight>
                  <a:srgbClr val="2B2B2B"/>
                </a:highlight>
                <a:latin typeface="Courier New"/>
                <a:ea typeface="Courier New"/>
                <a:cs typeface="Courier New"/>
                <a:sym typeface="Courier New"/>
              </a:rPr>
              <a:t>:</a:t>
            </a:r>
            <a:endParaRPr sz="16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600">
                <a:solidFill>
                  <a:srgbClr val="A9B7C6"/>
                </a:solidFill>
                <a:highlight>
                  <a:srgbClr val="2B2B2B"/>
                </a:highlight>
                <a:latin typeface="Courier New"/>
                <a:ea typeface="Courier New"/>
                <a:cs typeface="Courier New"/>
                <a:sym typeface="Courier New"/>
              </a:rPr>
              <a:t>  </a:t>
            </a:r>
            <a:r>
              <a:rPr lang="fr" sz="1600">
                <a:solidFill>
                  <a:srgbClr val="8888C6"/>
                </a:solidFill>
                <a:highlight>
                  <a:srgbClr val="2B2B2B"/>
                </a:highlight>
                <a:latin typeface="Courier New"/>
                <a:ea typeface="Courier New"/>
                <a:cs typeface="Courier New"/>
                <a:sym typeface="Courier New"/>
              </a:rPr>
              <a:t>print</a:t>
            </a:r>
            <a:r>
              <a:rPr lang="fr" sz="1600">
                <a:solidFill>
                  <a:srgbClr val="A9B7C6"/>
                </a:solidFill>
                <a:highlight>
                  <a:srgbClr val="2B2B2B"/>
                </a:highlight>
                <a:latin typeface="Courier New"/>
                <a:ea typeface="Courier New"/>
                <a:cs typeface="Courier New"/>
                <a:sym typeface="Courier New"/>
              </a:rPr>
              <a:t>(</a:t>
            </a:r>
            <a:r>
              <a:rPr lang="fr" sz="1600">
                <a:solidFill>
                  <a:srgbClr val="6A8759"/>
                </a:solidFill>
                <a:highlight>
                  <a:srgbClr val="2B2B2B"/>
                </a:highlight>
                <a:latin typeface="Courier New"/>
                <a:ea typeface="Courier New"/>
                <a:cs typeface="Courier New"/>
                <a:sym typeface="Courier New"/>
              </a:rPr>
              <a:t>"Error"</a:t>
            </a:r>
            <a:r>
              <a:rPr lang="fr" sz="1600">
                <a:solidFill>
                  <a:srgbClr val="A9B7C6"/>
                </a:solidFill>
                <a:highlight>
                  <a:srgbClr val="2B2B2B"/>
                </a:highlight>
                <a:latin typeface="Courier New"/>
                <a:ea typeface="Courier New"/>
                <a:cs typeface="Courier New"/>
                <a:sym typeface="Courier New"/>
              </a:rPr>
              <a:t>)</a:t>
            </a:r>
            <a:endParaRPr sz="16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600">
                <a:solidFill>
                  <a:srgbClr val="CC7832"/>
                </a:solidFill>
                <a:highlight>
                  <a:srgbClr val="2B2B2B"/>
                </a:highlight>
                <a:latin typeface="Courier New"/>
                <a:ea typeface="Courier New"/>
                <a:cs typeface="Courier New"/>
                <a:sym typeface="Courier New"/>
              </a:rPr>
              <a:t>except </a:t>
            </a:r>
            <a:r>
              <a:rPr lang="fr" sz="1600">
                <a:solidFill>
                  <a:srgbClr val="8888C6"/>
                </a:solidFill>
                <a:highlight>
                  <a:srgbClr val="2B2B2B"/>
                </a:highlight>
                <a:latin typeface="Courier New"/>
                <a:ea typeface="Courier New"/>
                <a:cs typeface="Courier New"/>
                <a:sym typeface="Courier New"/>
              </a:rPr>
              <a:t>ZeroDivisionError</a:t>
            </a:r>
            <a:r>
              <a:rPr lang="fr" sz="1600">
                <a:solidFill>
                  <a:srgbClr val="A9B7C6"/>
                </a:solidFill>
                <a:highlight>
                  <a:srgbClr val="2B2B2B"/>
                </a:highlight>
                <a:latin typeface="Courier New"/>
                <a:ea typeface="Courier New"/>
                <a:cs typeface="Courier New"/>
                <a:sym typeface="Courier New"/>
              </a:rPr>
              <a:t>:</a:t>
            </a:r>
            <a:endParaRPr sz="16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600">
                <a:solidFill>
                  <a:srgbClr val="A9B7C6"/>
                </a:solidFill>
                <a:highlight>
                  <a:srgbClr val="2B2B2B"/>
                </a:highlight>
                <a:latin typeface="Courier New"/>
                <a:ea typeface="Courier New"/>
                <a:cs typeface="Courier New"/>
                <a:sym typeface="Courier New"/>
              </a:rPr>
              <a:t>  </a:t>
            </a:r>
            <a:r>
              <a:rPr lang="fr" sz="1600">
                <a:solidFill>
                  <a:srgbClr val="8888C6"/>
                </a:solidFill>
                <a:highlight>
                  <a:srgbClr val="2B2B2B"/>
                </a:highlight>
                <a:latin typeface="Courier New"/>
                <a:ea typeface="Courier New"/>
                <a:cs typeface="Courier New"/>
                <a:sym typeface="Courier New"/>
              </a:rPr>
              <a:t>print</a:t>
            </a:r>
            <a:r>
              <a:rPr lang="fr" sz="1600">
                <a:solidFill>
                  <a:srgbClr val="A9B7C6"/>
                </a:solidFill>
                <a:highlight>
                  <a:srgbClr val="2B2B2B"/>
                </a:highlight>
                <a:latin typeface="Courier New"/>
                <a:ea typeface="Courier New"/>
                <a:cs typeface="Courier New"/>
                <a:sym typeface="Courier New"/>
              </a:rPr>
              <a:t>(</a:t>
            </a:r>
            <a:r>
              <a:rPr lang="fr" sz="1600">
                <a:solidFill>
                  <a:srgbClr val="6A8759"/>
                </a:solidFill>
                <a:highlight>
                  <a:srgbClr val="2B2B2B"/>
                </a:highlight>
                <a:latin typeface="Courier New"/>
                <a:ea typeface="Courier New"/>
                <a:cs typeface="Courier New"/>
                <a:sym typeface="Courier New"/>
              </a:rPr>
              <a:t>"Error division by 0"</a:t>
            </a:r>
            <a:r>
              <a:rPr lang="fr" sz="1600">
                <a:solidFill>
                  <a:srgbClr val="A9B7C6"/>
                </a:solidFill>
                <a:highlight>
                  <a:srgbClr val="2B2B2B"/>
                </a:highlight>
                <a:latin typeface="Courier New"/>
                <a:ea typeface="Courier New"/>
                <a:cs typeface="Courier New"/>
                <a:sym typeface="Courier New"/>
              </a:rPr>
              <a:t>)</a:t>
            </a:r>
            <a:endParaRPr sz="16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Shape 4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 jeu</a:t>
            </a:r>
            <a:endParaRPr/>
          </a:p>
        </p:txBody>
      </p:sp>
      <p:sp>
        <p:nvSpPr>
          <p:cNvPr id="401" name="Shape 401"/>
          <p:cNvSpPr txBox="1"/>
          <p:nvPr>
            <p:ph idx="1" type="body"/>
          </p:nvPr>
        </p:nvSpPr>
        <p:spPr>
          <a:xfrm>
            <a:off x="341525" y="1086225"/>
            <a:ext cx="8520600" cy="411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a:solidFill>
                  <a:srgbClr val="FFFFFF"/>
                </a:solidFill>
              </a:rPr>
              <a:t>TP 02: Jeu du nombre mystère.</a:t>
            </a:r>
            <a:endParaRPr>
              <a:solidFill>
                <a:srgbClr val="FFFFFF"/>
              </a:solidFill>
            </a:endParaRPr>
          </a:p>
          <a:p>
            <a:pPr indent="0" lvl="0" marL="0" rtl="0">
              <a:spcBef>
                <a:spcPts val="1600"/>
              </a:spcBef>
              <a:spcAft>
                <a:spcPts val="1600"/>
              </a:spcAft>
              <a:buNone/>
            </a:pPr>
            <a:r>
              <a:t/>
            </a:r>
            <a:endParaRPr>
              <a:solidFill>
                <a:srgbClr val="FFFFFF"/>
              </a:solidFill>
            </a:endParaRPr>
          </a:p>
        </p:txBody>
      </p:sp>
      <p:pic>
        <p:nvPicPr>
          <p:cNvPr id="402" name="Shape 402"/>
          <p:cNvPicPr preferRelativeResize="0"/>
          <p:nvPr/>
        </p:nvPicPr>
        <p:blipFill>
          <a:blip r:embed="rId3">
            <a:alphaModFix/>
          </a:blip>
          <a:stretch>
            <a:fillRect/>
          </a:stretch>
        </p:blipFill>
        <p:spPr>
          <a:xfrm>
            <a:off x="3985800" y="1594200"/>
            <a:ext cx="3558324" cy="2939175"/>
          </a:xfrm>
          <a:prstGeom prst="rect">
            <a:avLst/>
          </a:prstGeom>
          <a:noFill/>
          <a:ln>
            <a:noFill/>
          </a:ln>
        </p:spPr>
      </p:pic>
      <p:sp>
        <p:nvSpPr>
          <p:cNvPr id="403" name="Shape 403"/>
          <p:cNvSpPr txBox="1"/>
          <p:nvPr/>
        </p:nvSpPr>
        <p:spPr>
          <a:xfrm>
            <a:off x="277075" y="1690825"/>
            <a:ext cx="3438600" cy="2991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sz="1500">
                <a:solidFill>
                  <a:srgbClr val="FFFFFF"/>
                </a:solidFill>
              </a:rPr>
              <a:t>Le but du jeu est de deviner un nombre généré de manière aléatoire par l'ordinateur (</a:t>
            </a:r>
            <a:r>
              <a:rPr lang="fr" sz="1500">
                <a:solidFill>
                  <a:srgbClr val="FFFFFF"/>
                </a:solidFill>
              </a:rPr>
              <a:t>nombre entre 1 et 100)</a:t>
            </a:r>
            <a:r>
              <a:rPr lang="fr" sz="1500">
                <a:solidFill>
                  <a:srgbClr val="FFFFFF"/>
                </a:solidFill>
              </a:rPr>
              <a:t>. Pour jouer c'est très simple, tu écris à l'aide de ton clavier le nombre que tu penses être le bon et l'ordinateur t'indique si celui-ci est plus grand ou plus petit que le nombre à deviner. Tu peux jouer autant de fois que tu veux et le nombre de tentatives est limité à 9.</a:t>
            </a:r>
            <a:endParaRPr sz="1500">
              <a:solidFill>
                <a:srgbClr val="FFFFFF"/>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décorateurs</a:t>
            </a:r>
            <a:endParaRPr/>
          </a:p>
        </p:txBody>
      </p:sp>
      <p:sp>
        <p:nvSpPr>
          <p:cNvPr id="409" name="Shape 409"/>
          <p:cNvSpPr txBox="1"/>
          <p:nvPr>
            <p:ph idx="1" type="body"/>
          </p:nvPr>
        </p:nvSpPr>
        <p:spPr>
          <a:xfrm>
            <a:off x="112925" y="1086225"/>
            <a:ext cx="8520600" cy="81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FFFFFF"/>
              </a:solidFill>
            </a:endParaRPr>
          </a:p>
          <a:p>
            <a:pPr indent="0" lvl="0" marL="0" rtl="0">
              <a:spcBef>
                <a:spcPts val="1600"/>
              </a:spcBef>
              <a:spcAft>
                <a:spcPts val="1600"/>
              </a:spcAft>
              <a:buNone/>
            </a:pPr>
            <a:r>
              <a:t/>
            </a:r>
            <a:endParaRPr>
              <a:solidFill>
                <a:srgbClr val="FFFFFF"/>
              </a:solidFill>
            </a:endParaRPr>
          </a:p>
        </p:txBody>
      </p:sp>
      <p:sp>
        <p:nvSpPr>
          <p:cNvPr id="410" name="Shape 410"/>
          <p:cNvSpPr txBox="1"/>
          <p:nvPr/>
        </p:nvSpPr>
        <p:spPr>
          <a:xfrm>
            <a:off x="409775" y="1278800"/>
            <a:ext cx="4020000" cy="3575100"/>
          </a:xfrm>
          <a:prstGeom prst="rect">
            <a:avLst/>
          </a:prstGeom>
          <a:solidFill>
            <a:srgbClr val="000000"/>
          </a:solidFill>
          <a:ln>
            <a:noFill/>
          </a:ln>
        </p:spPr>
        <p:txBody>
          <a:bodyPr anchorCtr="0" anchor="t" bIns="91425" lIns="91425" spcFirstLastPara="1" rIns="91425" wrap="square" tIns="91425">
            <a:noAutofit/>
          </a:bodyPr>
          <a:lstStyle/>
          <a:p>
            <a:pPr indent="0" lvl="0" marL="0">
              <a:spcBef>
                <a:spcPts val="0"/>
              </a:spcBef>
              <a:spcAft>
                <a:spcPts val="0"/>
              </a:spcAft>
              <a:buNone/>
            </a:pPr>
            <a:r>
              <a:rPr lang="fr" sz="2000">
                <a:solidFill>
                  <a:srgbClr val="CC7832"/>
                </a:solidFill>
                <a:highlight>
                  <a:srgbClr val="2B2B2B"/>
                </a:highlight>
                <a:latin typeface="Courier New"/>
                <a:ea typeface="Courier New"/>
                <a:cs typeface="Courier New"/>
                <a:sym typeface="Courier New"/>
              </a:rPr>
              <a:t>def </a:t>
            </a:r>
            <a:r>
              <a:rPr lang="fr" sz="2000">
                <a:solidFill>
                  <a:srgbClr val="FFC66D"/>
                </a:solidFill>
                <a:highlight>
                  <a:srgbClr val="2B2B2B"/>
                </a:highlight>
                <a:latin typeface="Courier New"/>
                <a:ea typeface="Courier New"/>
                <a:cs typeface="Courier New"/>
                <a:sym typeface="Courier New"/>
              </a:rPr>
              <a:t>enhancement</a:t>
            </a:r>
            <a:r>
              <a:rPr lang="fr" sz="2000">
                <a:solidFill>
                  <a:srgbClr val="A9B7C6"/>
                </a:solidFill>
                <a:highlight>
                  <a:srgbClr val="2B2B2B"/>
                </a:highlight>
                <a:latin typeface="Courier New"/>
                <a:ea typeface="Courier New"/>
                <a:cs typeface="Courier New"/>
                <a:sym typeface="Courier New"/>
              </a:rPr>
              <a:t>(func):</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  </a:t>
            </a: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a:t>
            </a:r>
            <a:r>
              <a:rPr lang="fr" sz="2000">
                <a:solidFill>
                  <a:srgbClr val="6A8759"/>
                </a:solidFill>
                <a:highlight>
                  <a:srgbClr val="2B2B2B"/>
                </a:highlight>
                <a:latin typeface="Courier New"/>
                <a:ea typeface="Courier New"/>
                <a:cs typeface="Courier New"/>
                <a:sym typeface="Courier New"/>
              </a:rPr>
              <a:t>"decorateur"</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  </a:t>
            </a:r>
            <a:r>
              <a:rPr lang="fr" sz="2000">
                <a:solidFill>
                  <a:srgbClr val="CC7832"/>
                </a:solidFill>
                <a:highlight>
                  <a:srgbClr val="2B2B2B"/>
                </a:highlight>
                <a:latin typeface="Courier New"/>
                <a:ea typeface="Courier New"/>
                <a:cs typeface="Courier New"/>
                <a:sym typeface="Courier New"/>
              </a:rPr>
              <a:t>return </a:t>
            </a:r>
            <a:r>
              <a:rPr lang="fr" sz="2000">
                <a:solidFill>
                  <a:srgbClr val="A9B7C6"/>
                </a:solidFill>
                <a:highlight>
                  <a:srgbClr val="2B2B2B"/>
                </a:highlight>
                <a:latin typeface="Courier New"/>
                <a:ea typeface="Courier New"/>
                <a:cs typeface="Courier New"/>
                <a:sym typeface="Courier New"/>
              </a:rPr>
              <a:t>func</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BBB529"/>
                </a:solidFill>
                <a:highlight>
                  <a:srgbClr val="2B2B2B"/>
                </a:highlight>
                <a:latin typeface="Courier New"/>
                <a:ea typeface="Courier New"/>
                <a:cs typeface="Courier New"/>
                <a:sym typeface="Courier New"/>
              </a:rPr>
              <a:t>@enhancement</a:t>
            </a:r>
            <a:endParaRPr sz="2000">
              <a:solidFill>
                <a:srgbClr val="BBB529"/>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CC7832"/>
                </a:solidFill>
                <a:highlight>
                  <a:srgbClr val="2B2B2B"/>
                </a:highlight>
                <a:latin typeface="Courier New"/>
                <a:ea typeface="Courier New"/>
                <a:cs typeface="Courier New"/>
                <a:sym typeface="Courier New"/>
              </a:rPr>
              <a:t>def </a:t>
            </a:r>
            <a:r>
              <a:rPr lang="fr" sz="2000">
                <a:solidFill>
                  <a:srgbClr val="FFC66D"/>
                </a:solidFill>
                <a:highlight>
                  <a:srgbClr val="2B2B2B"/>
                </a:highlight>
                <a:latin typeface="Courier New"/>
                <a:ea typeface="Courier New"/>
                <a:cs typeface="Courier New"/>
                <a:sym typeface="Courier New"/>
              </a:rPr>
              <a:t>action</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   </a:t>
            </a: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a:t>
            </a:r>
            <a:r>
              <a:rPr lang="fr" sz="2000">
                <a:solidFill>
                  <a:srgbClr val="6A8759"/>
                </a:solidFill>
                <a:highlight>
                  <a:srgbClr val="2B2B2B"/>
                </a:highlight>
                <a:latin typeface="Courier New"/>
                <a:ea typeface="Courier New"/>
                <a:cs typeface="Courier New"/>
                <a:sym typeface="Courier New"/>
              </a:rPr>
              <a:t>"action en action"</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action()</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sz="1800">
              <a:solidFill>
                <a:srgbClr val="FFFFFF"/>
              </a:solidFill>
            </a:endParaRPr>
          </a:p>
        </p:txBody>
      </p:sp>
      <p:sp>
        <p:nvSpPr>
          <p:cNvPr id="411" name="Shape 411"/>
          <p:cNvSpPr txBox="1"/>
          <p:nvPr/>
        </p:nvSpPr>
        <p:spPr>
          <a:xfrm>
            <a:off x="4758925" y="1278800"/>
            <a:ext cx="4020000" cy="3575100"/>
          </a:xfrm>
          <a:prstGeom prst="rect">
            <a:avLst/>
          </a:prstGeom>
          <a:solidFill>
            <a:srgbClr val="000000"/>
          </a:solidFill>
          <a:ln>
            <a:noFill/>
          </a:ln>
        </p:spPr>
        <p:txBody>
          <a:bodyPr anchorCtr="0" anchor="t" bIns="91425" lIns="91425" spcFirstLastPara="1" rIns="91425" wrap="square" tIns="91425">
            <a:noAutofit/>
          </a:bodyPr>
          <a:lstStyle/>
          <a:p>
            <a:pPr indent="0" lvl="0" marL="0">
              <a:spcBef>
                <a:spcPts val="0"/>
              </a:spcBef>
              <a:spcAft>
                <a:spcPts val="0"/>
              </a:spcAft>
              <a:buNone/>
            </a:pPr>
            <a:r>
              <a:rPr lang="fr" sz="1800">
                <a:solidFill>
                  <a:srgbClr val="CC7832"/>
                </a:solidFill>
                <a:highlight>
                  <a:srgbClr val="2B2B2B"/>
                </a:highlight>
                <a:latin typeface="Courier New"/>
                <a:ea typeface="Courier New"/>
                <a:cs typeface="Courier New"/>
                <a:sym typeface="Courier New"/>
              </a:rPr>
              <a:t>def </a:t>
            </a:r>
            <a:r>
              <a:rPr lang="fr" sz="1800">
                <a:solidFill>
                  <a:srgbClr val="FFC66D"/>
                </a:solidFill>
                <a:highlight>
                  <a:srgbClr val="2B2B2B"/>
                </a:highlight>
                <a:latin typeface="Courier New"/>
                <a:ea typeface="Courier New"/>
                <a:cs typeface="Courier New"/>
                <a:sym typeface="Courier New"/>
              </a:rPr>
              <a:t>enhancement</a:t>
            </a:r>
            <a:r>
              <a:rPr lang="fr" sz="1800">
                <a:solidFill>
                  <a:srgbClr val="A9B7C6"/>
                </a:solidFill>
                <a:highlight>
                  <a:srgbClr val="2B2B2B"/>
                </a:highlight>
                <a:latin typeface="Courier New"/>
                <a:ea typeface="Courier New"/>
                <a:cs typeface="Courier New"/>
                <a:sym typeface="Courier New"/>
              </a:rPr>
              <a:t>(</a:t>
            </a:r>
            <a:r>
              <a:rPr lang="fr" sz="1800">
                <a:solidFill>
                  <a:srgbClr val="808080"/>
                </a:solidFill>
                <a:highlight>
                  <a:srgbClr val="2B2B2B"/>
                </a:highlight>
                <a:latin typeface="Courier New"/>
                <a:ea typeface="Courier New"/>
                <a:cs typeface="Courier New"/>
                <a:sym typeface="Courier New"/>
              </a:rPr>
              <a:t>func</a:t>
            </a:r>
            <a:r>
              <a:rPr lang="fr" sz="1800">
                <a:solidFill>
                  <a:srgbClr val="A9B7C6"/>
                </a:solidFill>
                <a:highlight>
                  <a:srgbClr val="2B2B2B"/>
                </a:highlight>
                <a:latin typeface="Courier New"/>
                <a:ea typeface="Courier New"/>
                <a:cs typeface="Courier New"/>
                <a:sym typeface="Courier New"/>
              </a:rPr>
              <a:t>):</a:t>
            </a:r>
            <a:endParaRPr sz="18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800">
                <a:solidFill>
                  <a:srgbClr val="A9B7C6"/>
                </a:solidFill>
                <a:highlight>
                  <a:srgbClr val="2B2B2B"/>
                </a:highlight>
                <a:latin typeface="Courier New"/>
                <a:ea typeface="Courier New"/>
                <a:cs typeface="Courier New"/>
                <a:sym typeface="Courier New"/>
              </a:rPr>
              <a:t>  </a:t>
            </a:r>
            <a:r>
              <a:rPr lang="fr" sz="1800">
                <a:solidFill>
                  <a:srgbClr val="CC7832"/>
                </a:solidFill>
                <a:highlight>
                  <a:srgbClr val="2B2B2B"/>
                </a:highlight>
                <a:latin typeface="Courier New"/>
                <a:ea typeface="Courier New"/>
                <a:cs typeface="Courier New"/>
                <a:sym typeface="Courier New"/>
              </a:rPr>
              <a:t>def </a:t>
            </a:r>
            <a:r>
              <a:rPr lang="fr" sz="1800">
                <a:solidFill>
                  <a:srgbClr val="FFC66D"/>
                </a:solidFill>
                <a:highlight>
                  <a:srgbClr val="2B2B2B"/>
                </a:highlight>
                <a:latin typeface="Courier New"/>
                <a:ea typeface="Courier New"/>
                <a:cs typeface="Courier New"/>
                <a:sym typeface="Courier New"/>
              </a:rPr>
              <a:t>other</a:t>
            </a:r>
            <a:r>
              <a:rPr lang="fr" sz="1800">
                <a:solidFill>
                  <a:srgbClr val="A9B7C6"/>
                </a:solidFill>
                <a:highlight>
                  <a:srgbClr val="2B2B2B"/>
                </a:highlight>
                <a:latin typeface="Courier New"/>
                <a:ea typeface="Courier New"/>
                <a:cs typeface="Courier New"/>
                <a:sym typeface="Courier New"/>
              </a:rPr>
              <a:t>():</a:t>
            </a:r>
            <a:endParaRPr sz="18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800">
                <a:solidFill>
                  <a:srgbClr val="A9B7C6"/>
                </a:solidFill>
                <a:highlight>
                  <a:srgbClr val="2B2B2B"/>
                </a:highlight>
                <a:latin typeface="Courier New"/>
                <a:ea typeface="Courier New"/>
                <a:cs typeface="Courier New"/>
                <a:sym typeface="Courier New"/>
              </a:rPr>
              <a:t>     </a:t>
            </a:r>
            <a:r>
              <a:rPr lang="fr" sz="1800">
                <a:solidFill>
                  <a:srgbClr val="8888C6"/>
                </a:solidFill>
                <a:highlight>
                  <a:srgbClr val="2B2B2B"/>
                </a:highlight>
                <a:latin typeface="Courier New"/>
                <a:ea typeface="Courier New"/>
                <a:cs typeface="Courier New"/>
                <a:sym typeface="Courier New"/>
              </a:rPr>
              <a:t>print</a:t>
            </a:r>
            <a:r>
              <a:rPr lang="fr" sz="1800">
                <a:solidFill>
                  <a:srgbClr val="A9B7C6"/>
                </a:solidFill>
                <a:highlight>
                  <a:srgbClr val="2B2B2B"/>
                </a:highlight>
                <a:latin typeface="Courier New"/>
                <a:ea typeface="Courier New"/>
                <a:cs typeface="Courier New"/>
                <a:sym typeface="Courier New"/>
              </a:rPr>
              <a:t>(</a:t>
            </a:r>
            <a:r>
              <a:rPr lang="fr" sz="1800">
                <a:solidFill>
                  <a:srgbClr val="6A8759"/>
                </a:solidFill>
                <a:highlight>
                  <a:srgbClr val="2B2B2B"/>
                </a:highlight>
                <a:latin typeface="Courier New"/>
                <a:ea typeface="Courier New"/>
                <a:cs typeface="Courier New"/>
                <a:sym typeface="Courier New"/>
              </a:rPr>
              <a:t>"other"</a:t>
            </a:r>
            <a:r>
              <a:rPr lang="fr" sz="1800">
                <a:solidFill>
                  <a:srgbClr val="A9B7C6"/>
                </a:solidFill>
                <a:highlight>
                  <a:srgbClr val="2B2B2B"/>
                </a:highlight>
                <a:latin typeface="Courier New"/>
                <a:ea typeface="Courier New"/>
                <a:cs typeface="Courier New"/>
                <a:sym typeface="Courier New"/>
              </a:rPr>
              <a:t>)</a:t>
            </a:r>
            <a:endParaRPr sz="18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800">
                <a:solidFill>
                  <a:srgbClr val="A9B7C6"/>
                </a:solidFill>
                <a:highlight>
                  <a:srgbClr val="2B2B2B"/>
                </a:highlight>
                <a:latin typeface="Courier New"/>
                <a:ea typeface="Courier New"/>
                <a:cs typeface="Courier New"/>
                <a:sym typeface="Courier New"/>
              </a:rPr>
              <a:t>  </a:t>
            </a:r>
            <a:r>
              <a:rPr lang="fr" sz="1800">
                <a:solidFill>
                  <a:srgbClr val="CC7832"/>
                </a:solidFill>
                <a:highlight>
                  <a:srgbClr val="2B2B2B"/>
                </a:highlight>
                <a:latin typeface="Courier New"/>
                <a:ea typeface="Courier New"/>
                <a:cs typeface="Courier New"/>
                <a:sym typeface="Courier New"/>
              </a:rPr>
              <a:t>return </a:t>
            </a:r>
            <a:r>
              <a:rPr lang="fr" sz="1800">
                <a:solidFill>
                  <a:srgbClr val="A9B7C6"/>
                </a:solidFill>
                <a:highlight>
                  <a:srgbClr val="2B2B2B"/>
                </a:highlight>
                <a:latin typeface="Courier New"/>
                <a:ea typeface="Courier New"/>
                <a:cs typeface="Courier New"/>
                <a:sym typeface="Courier New"/>
              </a:rPr>
              <a:t>other</a:t>
            </a:r>
            <a:endParaRPr sz="18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sz="18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sz="18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800">
                <a:solidFill>
                  <a:srgbClr val="BBB529"/>
                </a:solidFill>
                <a:highlight>
                  <a:srgbClr val="2B2B2B"/>
                </a:highlight>
                <a:latin typeface="Courier New"/>
                <a:ea typeface="Courier New"/>
                <a:cs typeface="Courier New"/>
                <a:sym typeface="Courier New"/>
              </a:rPr>
              <a:t>@enhancement</a:t>
            </a:r>
            <a:endParaRPr sz="1800">
              <a:solidFill>
                <a:srgbClr val="BBB529"/>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800">
                <a:solidFill>
                  <a:srgbClr val="CC7832"/>
                </a:solidFill>
                <a:highlight>
                  <a:srgbClr val="2B2B2B"/>
                </a:highlight>
                <a:latin typeface="Courier New"/>
                <a:ea typeface="Courier New"/>
                <a:cs typeface="Courier New"/>
                <a:sym typeface="Courier New"/>
              </a:rPr>
              <a:t>def </a:t>
            </a:r>
            <a:r>
              <a:rPr lang="fr" sz="1800">
                <a:solidFill>
                  <a:srgbClr val="FFC66D"/>
                </a:solidFill>
                <a:highlight>
                  <a:srgbClr val="2B2B2B"/>
                </a:highlight>
                <a:latin typeface="Courier New"/>
                <a:ea typeface="Courier New"/>
                <a:cs typeface="Courier New"/>
                <a:sym typeface="Courier New"/>
              </a:rPr>
              <a:t>action</a:t>
            </a:r>
            <a:r>
              <a:rPr lang="fr" sz="1800">
                <a:solidFill>
                  <a:srgbClr val="A9B7C6"/>
                </a:solidFill>
                <a:highlight>
                  <a:srgbClr val="2B2B2B"/>
                </a:highlight>
                <a:latin typeface="Courier New"/>
                <a:ea typeface="Courier New"/>
                <a:cs typeface="Courier New"/>
                <a:sym typeface="Courier New"/>
              </a:rPr>
              <a:t>():</a:t>
            </a:r>
            <a:endParaRPr sz="18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800">
                <a:solidFill>
                  <a:srgbClr val="A9B7C6"/>
                </a:solidFill>
                <a:highlight>
                  <a:srgbClr val="2B2B2B"/>
                </a:highlight>
                <a:latin typeface="Courier New"/>
                <a:ea typeface="Courier New"/>
                <a:cs typeface="Courier New"/>
                <a:sym typeface="Courier New"/>
              </a:rPr>
              <a:t>   </a:t>
            </a:r>
            <a:r>
              <a:rPr lang="fr" sz="1800">
                <a:solidFill>
                  <a:srgbClr val="8888C6"/>
                </a:solidFill>
                <a:highlight>
                  <a:srgbClr val="2B2B2B"/>
                </a:highlight>
                <a:latin typeface="Courier New"/>
                <a:ea typeface="Courier New"/>
                <a:cs typeface="Courier New"/>
                <a:sym typeface="Courier New"/>
              </a:rPr>
              <a:t>print</a:t>
            </a:r>
            <a:r>
              <a:rPr lang="fr" sz="1800">
                <a:solidFill>
                  <a:srgbClr val="A9B7C6"/>
                </a:solidFill>
                <a:highlight>
                  <a:srgbClr val="2B2B2B"/>
                </a:highlight>
                <a:latin typeface="Courier New"/>
                <a:ea typeface="Courier New"/>
                <a:cs typeface="Courier New"/>
                <a:sym typeface="Courier New"/>
              </a:rPr>
              <a:t>(</a:t>
            </a:r>
            <a:r>
              <a:rPr lang="fr" sz="1800">
                <a:solidFill>
                  <a:srgbClr val="6A8759"/>
                </a:solidFill>
                <a:highlight>
                  <a:srgbClr val="2B2B2B"/>
                </a:highlight>
                <a:latin typeface="Courier New"/>
                <a:ea typeface="Courier New"/>
                <a:cs typeface="Courier New"/>
                <a:sym typeface="Courier New"/>
              </a:rPr>
              <a:t>"action en action"</a:t>
            </a:r>
            <a:r>
              <a:rPr lang="fr" sz="1800">
                <a:solidFill>
                  <a:srgbClr val="A9B7C6"/>
                </a:solidFill>
                <a:highlight>
                  <a:srgbClr val="2B2B2B"/>
                </a:highlight>
                <a:latin typeface="Courier New"/>
                <a:ea typeface="Courier New"/>
                <a:cs typeface="Courier New"/>
                <a:sym typeface="Courier New"/>
              </a:rPr>
              <a:t>)</a:t>
            </a:r>
            <a:endParaRPr sz="18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sz="18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800">
                <a:solidFill>
                  <a:srgbClr val="A9B7C6"/>
                </a:solidFill>
                <a:highlight>
                  <a:srgbClr val="2B2B2B"/>
                </a:highlight>
                <a:latin typeface="Courier New"/>
                <a:ea typeface="Courier New"/>
                <a:cs typeface="Courier New"/>
                <a:sym typeface="Courier New"/>
              </a:rPr>
              <a:t>action()</a:t>
            </a:r>
            <a:endParaRPr sz="18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sz="1800">
              <a:solidFill>
                <a:srgbClr val="FFFFFF"/>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Shape 4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itérateurs</a:t>
            </a:r>
            <a:endParaRPr/>
          </a:p>
        </p:txBody>
      </p:sp>
      <p:sp>
        <p:nvSpPr>
          <p:cNvPr id="417" name="Shape 417"/>
          <p:cNvSpPr txBox="1"/>
          <p:nvPr/>
        </p:nvSpPr>
        <p:spPr>
          <a:xfrm>
            <a:off x="409775" y="1278800"/>
            <a:ext cx="7590600" cy="3579600"/>
          </a:xfrm>
          <a:prstGeom prst="rect">
            <a:avLst/>
          </a:prstGeom>
          <a:solidFill>
            <a:srgbClr val="000000"/>
          </a:solidFill>
          <a:ln>
            <a:noFill/>
          </a:ln>
        </p:spPr>
        <p:txBody>
          <a:bodyPr anchorCtr="0" anchor="t" bIns="91425" lIns="91425" spcFirstLastPara="1" rIns="91425" wrap="square" tIns="91425">
            <a:noAutofit/>
          </a:bodyPr>
          <a:lstStyle/>
          <a:p>
            <a:pPr indent="0" lvl="0" marL="0">
              <a:spcBef>
                <a:spcPts val="0"/>
              </a:spcBef>
              <a:spcAft>
                <a:spcPts val="0"/>
              </a:spcAft>
              <a:buNone/>
            </a:pPr>
            <a:r>
              <a:rPr lang="fr" sz="1600">
                <a:solidFill>
                  <a:srgbClr val="CC7832"/>
                </a:solidFill>
                <a:highlight>
                  <a:srgbClr val="2B2B2B"/>
                </a:highlight>
                <a:latin typeface="Courier New"/>
                <a:ea typeface="Courier New"/>
                <a:cs typeface="Courier New"/>
                <a:sym typeface="Courier New"/>
              </a:rPr>
              <a:t>class </a:t>
            </a:r>
            <a:r>
              <a:rPr lang="fr" sz="1600">
                <a:solidFill>
                  <a:srgbClr val="A9B7C6"/>
                </a:solidFill>
                <a:highlight>
                  <a:srgbClr val="2B2B2B"/>
                </a:highlight>
                <a:latin typeface="Courier New"/>
                <a:ea typeface="Courier New"/>
                <a:cs typeface="Courier New"/>
                <a:sym typeface="Courier New"/>
              </a:rPr>
              <a:t>MonIter():</a:t>
            </a:r>
            <a:endParaRPr sz="16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600">
                <a:solidFill>
                  <a:srgbClr val="A9B7C6"/>
                </a:solidFill>
                <a:highlight>
                  <a:srgbClr val="2B2B2B"/>
                </a:highlight>
                <a:latin typeface="Courier New"/>
                <a:ea typeface="Courier New"/>
                <a:cs typeface="Courier New"/>
                <a:sym typeface="Courier New"/>
              </a:rPr>
              <a:t>   current = </a:t>
            </a:r>
            <a:r>
              <a:rPr lang="fr" sz="1600">
                <a:solidFill>
                  <a:srgbClr val="6897BB"/>
                </a:solidFill>
                <a:highlight>
                  <a:srgbClr val="2B2B2B"/>
                </a:highlight>
                <a:latin typeface="Courier New"/>
                <a:ea typeface="Courier New"/>
                <a:cs typeface="Courier New"/>
                <a:sym typeface="Courier New"/>
              </a:rPr>
              <a:t>0</a:t>
            </a:r>
            <a:endParaRPr sz="1600">
              <a:solidFill>
                <a:srgbClr val="6897BB"/>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600">
                <a:solidFill>
                  <a:srgbClr val="6897BB"/>
                </a:solidFill>
                <a:highlight>
                  <a:srgbClr val="2B2B2B"/>
                </a:highlight>
                <a:latin typeface="Courier New"/>
                <a:ea typeface="Courier New"/>
                <a:cs typeface="Courier New"/>
                <a:sym typeface="Courier New"/>
              </a:rPr>
              <a:t>   </a:t>
            </a:r>
            <a:r>
              <a:rPr lang="fr" sz="1600">
                <a:solidFill>
                  <a:srgbClr val="CC7832"/>
                </a:solidFill>
                <a:highlight>
                  <a:srgbClr val="2B2B2B"/>
                </a:highlight>
                <a:latin typeface="Courier New"/>
                <a:ea typeface="Courier New"/>
                <a:cs typeface="Courier New"/>
                <a:sym typeface="Courier New"/>
              </a:rPr>
              <a:t>def </a:t>
            </a:r>
            <a:r>
              <a:rPr lang="fr" sz="1600">
                <a:solidFill>
                  <a:srgbClr val="B200B2"/>
                </a:solidFill>
                <a:highlight>
                  <a:srgbClr val="2B2B2B"/>
                </a:highlight>
                <a:latin typeface="Courier New"/>
                <a:ea typeface="Courier New"/>
                <a:cs typeface="Courier New"/>
                <a:sym typeface="Courier New"/>
              </a:rPr>
              <a:t>__init__</a:t>
            </a:r>
            <a:r>
              <a:rPr lang="fr" sz="1600">
                <a:solidFill>
                  <a:srgbClr val="A9B7C6"/>
                </a:solidFill>
                <a:highlight>
                  <a:srgbClr val="2B2B2B"/>
                </a:highlight>
                <a:latin typeface="Courier New"/>
                <a:ea typeface="Courier New"/>
                <a:cs typeface="Courier New"/>
                <a:sym typeface="Courier New"/>
              </a:rPr>
              <a:t>(</a:t>
            </a:r>
            <a:r>
              <a:rPr lang="fr" sz="1600">
                <a:solidFill>
                  <a:srgbClr val="94558D"/>
                </a:solidFill>
                <a:highlight>
                  <a:srgbClr val="2B2B2B"/>
                </a:highlight>
                <a:latin typeface="Courier New"/>
                <a:ea typeface="Courier New"/>
                <a:cs typeface="Courier New"/>
                <a:sym typeface="Courier New"/>
              </a:rPr>
              <a:t>self</a:t>
            </a:r>
            <a:r>
              <a:rPr lang="fr" sz="1600">
                <a:solidFill>
                  <a:srgbClr val="CC7832"/>
                </a:solidFill>
                <a:highlight>
                  <a:srgbClr val="2B2B2B"/>
                </a:highlight>
                <a:latin typeface="Courier New"/>
                <a:ea typeface="Courier New"/>
                <a:cs typeface="Courier New"/>
                <a:sym typeface="Courier New"/>
              </a:rPr>
              <a:t>, </a:t>
            </a:r>
            <a:r>
              <a:rPr lang="fr" sz="1600">
                <a:solidFill>
                  <a:srgbClr val="A9B7C6"/>
                </a:solidFill>
                <a:highlight>
                  <a:srgbClr val="2B2B2B"/>
                </a:highlight>
                <a:latin typeface="Courier New"/>
                <a:ea typeface="Courier New"/>
                <a:cs typeface="Courier New"/>
                <a:sym typeface="Courier New"/>
              </a:rPr>
              <a:t>stop):</a:t>
            </a:r>
            <a:endParaRPr sz="16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600">
                <a:solidFill>
                  <a:srgbClr val="A9B7C6"/>
                </a:solidFill>
                <a:highlight>
                  <a:srgbClr val="2B2B2B"/>
                </a:highlight>
                <a:latin typeface="Courier New"/>
                <a:ea typeface="Courier New"/>
                <a:cs typeface="Courier New"/>
                <a:sym typeface="Courier New"/>
              </a:rPr>
              <a:t>       </a:t>
            </a:r>
            <a:r>
              <a:rPr lang="fr" sz="1600">
                <a:solidFill>
                  <a:srgbClr val="94558D"/>
                </a:solidFill>
                <a:highlight>
                  <a:srgbClr val="2B2B2B"/>
                </a:highlight>
                <a:latin typeface="Courier New"/>
                <a:ea typeface="Courier New"/>
                <a:cs typeface="Courier New"/>
                <a:sym typeface="Courier New"/>
              </a:rPr>
              <a:t>self</a:t>
            </a:r>
            <a:r>
              <a:rPr lang="fr" sz="1600">
                <a:solidFill>
                  <a:srgbClr val="A9B7C6"/>
                </a:solidFill>
                <a:highlight>
                  <a:srgbClr val="2B2B2B"/>
                </a:highlight>
                <a:latin typeface="Courier New"/>
                <a:ea typeface="Courier New"/>
                <a:cs typeface="Courier New"/>
                <a:sym typeface="Courier New"/>
              </a:rPr>
              <a:t>.stop = stop</a:t>
            </a:r>
            <a:endParaRPr sz="16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600">
                <a:solidFill>
                  <a:srgbClr val="A9B7C6"/>
                </a:solidFill>
                <a:highlight>
                  <a:srgbClr val="2B2B2B"/>
                </a:highlight>
                <a:latin typeface="Courier New"/>
                <a:ea typeface="Courier New"/>
                <a:cs typeface="Courier New"/>
                <a:sym typeface="Courier New"/>
              </a:rPr>
              <a:t>   </a:t>
            </a:r>
            <a:r>
              <a:rPr lang="fr" sz="1600">
                <a:solidFill>
                  <a:srgbClr val="CC7832"/>
                </a:solidFill>
                <a:highlight>
                  <a:srgbClr val="2B2B2B"/>
                </a:highlight>
                <a:latin typeface="Courier New"/>
                <a:ea typeface="Courier New"/>
                <a:cs typeface="Courier New"/>
                <a:sym typeface="Courier New"/>
              </a:rPr>
              <a:t>def </a:t>
            </a:r>
            <a:r>
              <a:rPr lang="fr" sz="1600">
                <a:solidFill>
                  <a:srgbClr val="FFC66D"/>
                </a:solidFill>
                <a:highlight>
                  <a:srgbClr val="2B2B2B"/>
                </a:highlight>
                <a:latin typeface="Courier New"/>
                <a:ea typeface="Courier New"/>
                <a:cs typeface="Courier New"/>
                <a:sym typeface="Courier New"/>
              </a:rPr>
              <a:t>next</a:t>
            </a:r>
            <a:r>
              <a:rPr lang="fr" sz="1600">
                <a:solidFill>
                  <a:srgbClr val="A9B7C6"/>
                </a:solidFill>
                <a:highlight>
                  <a:srgbClr val="2B2B2B"/>
                </a:highlight>
                <a:latin typeface="Courier New"/>
                <a:ea typeface="Courier New"/>
                <a:cs typeface="Courier New"/>
                <a:sym typeface="Courier New"/>
              </a:rPr>
              <a:t>(</a:t>
            </a:r>
            <a:r>
              <a:rPr lang="fr" sz="1600">
                <a:solidFill>
                  <a:srgbClr val="94558D"/>
                </a:solidFill>
                <a:highlight>
                  <a:srgbClr val="2B2B2B"/>
                </a:highlight>
                <a:latin typeface="Courier New"/>
                <a:ea typeface="Courier New"/>
                <a:cs typeface="Courier New"/>
                <a:sym typeface="Courier New"/>
              </a:rPr>
              <a:t>self</a:t>
            </a:r>
            <a:r>
              <a:rPr lang="fr" sz="1600">
                <a:solidFill>
                  <a:srgbClr val="A9B7C6"/>
                </a:solidFill>
                <a:highlight>
                  <a:srgbClr val="2B2B2B"/>
                </a:highlight>
                <a:latin typeface="Courier New"/>
                <a:ea typeface="Courier New"/>
                <a:cs typeface="Courier New"/>
                <a:sym typeface="Courier New"/>
              </a:rPr>
              <a:t>):</a:t>
            </a:r>
            <a:endParaRPr sz="16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600">
                <a:solidFill>
                  <a:srgbClr val="A9B7C6"/>
                </a:solidFill>
                <a:highlight>
                  <a:srgbClr val="2B2B2B"/>
                </a:highlight>
                <a:latin typeface="Courier New"/>
                <a:ea typeface="Courier New"/>
                <a:cs typeface="Courier New"/>
                <a:sym typeface="Courier New"/>
              </a:rPr>
              <a:t>       </a:t>
            </a:r>
            <a:r>
              <a:rPr lang="fr" sz="1600">
                <a:solidFill>
                  <a:srgbClr val="94558D"/>
                </a:solidFill>
                <a:highlight>
                  <a:srgbClr val="2B2B2B"/>
                </a:highlight>
                <a:latin typeface="Courier New"/>
                <a:ea typeface="Courier New"/>
                <a:cs typeface="Courier New"/>
                <a:sym typeface="Courier New"/>
              </a:rPr>
              <a:t>self</a:t>
            </a:r>
            <a:r>
              <a:rPr lang="fr" sz="1600">
                <a:solidFill>
                  <a:srgbClr val="A9B7C6"/>
                </a:solidFill>
                <a:highlight>
                  <a:srgbClr val="2B2B2B"/>
                </a:highlight>
                <a:latin typeface="Courier New"/>
                <a:ea typeface="Courier New"/>
                <a:cs typeface="Courier New"/>
                <a:sym typeface="Courier New"/>
              </a:rPr>
              <a:t>.current += </a:t>
            </a:r>
            <a:r>
              <a:rPr lang="fr" sz="1600">
                <a:solidFill>
                  <a:srgbClr val="6897BB"/>
                </a:solidFill>
                <a:highlight>
                  <a:srgbClr val="2B2B2B"/>
                </a:highlight>
                <a:latin typeface="Courier New"/>
                <a:ea typeface="Courier New"/>
                <a:cs typeface="Courier New"/>
                <a:sym typeface="Courier New"/>
              </a:rPr>
              <a:t>1</a:t>
            </a:r>
            <a:endParaRPr sz="1600">
              <a:solidFill>
                <a:srgbClr val="6897BB"/>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600">
                <a:solidFill>
                  <a:srgbClr val="6897BB"/>
                </a:solidFill>
                <a:highlight>
                  <a:srgbClr val="2B2B2B"/>
                </a:highlight>
                <a:latin typeface="Courier New"/>
                <a:ea typeface="Courier New"/>
                <a:cs typeface="Courier New"/>
                <a:sym typeface="Courier New"/>
              </a:rPr>
              <a:t>       </a:t>
            </a:r>
            <a:r>
              <a:rPr lang="fr" sz="1600">
                <a:solidFill>
                  <a:srgbClr val="CC7832"/>
                </a:solidFill>
                <a:highlight>
                  <a:srgbClr val="2B2B2B"/>
                </a:highlight>
                <a:latin typeface="Courier New"/>
                <a:ea typeface="Courier New"/>
                <a:cs typeface="Courier New"/>
                <a:sym typeface="Courier New"/>
              </a:rPr>
              <a:t>if </a:t>
            </a:r>
            <a:r>
              <a:rPr lang="fr" sz="1600">
                <a:solidFill>
                  <a:srgbClr val="94558D"/>
                </a:solidFill>
                <a:highlight>
                  <a:srgbClr val="2B2B2B"/>
                </a:highlight>
                <a:latin typeface="Courier New"/>
                <a:ea typeface="Courier New"/>
                <a:cs typeface="Courier New"/>
                <a:sym typeface="Courier New"/>
              </a:rPr>
              <a:t>self</a:t>
            </a:r>
            <a:r>
              <a:rPr lang="fr" sz="1600">
                <a:solidFill>
                  <a:srgbClr val="A9B7C6"/>
                </a:solidFill>
                <a:highlight>
                  <a:srgbClr val="2B2B2B"/>
                </a:highlight>
                <a:latin typeface="Courier New"/>
                <a:ea typeface="Courier New"/>
                <a:cs typeface="Courier New"/>
                <a:sym typeface="Courier New"/>
              </a:rPr>
              <a:t>.current &gt; </a:t>
            </a:r>
            <a:r>
              <a:rPr lang="fr" sz="1600">
                <a:solidFill>
                  <a:srgbClr val="94558D"/>
                </a:solidFill>
                <a:highlight>
                  <a:srgbClr val="2B2B2B"/>
                </a:highlight>
                <a:latin typeface="Courier New"/>
                <a:ea typeface="Courier New"/>
                <a:cs typeface="Courier New"/>
                <a:sym typeface="Courier New"/>
              </a:rPr>
              <a:t>self</a:t>
            </a:r>
            <a:r>
              <a:rPr lang="fr" sz="1600">
                <a:solidFill>
                  <a:srgbClr val="A9B7C6"/>
                </a:solidFill>
                <a:highlight>
                  <a:srgbClr val="2B2B2B"/>
                </a:highlight>
                <a:latin typeface="Courier New"/>
                <a:ea typeface="Courier New"/>
                <a:cs typeface="Courier New"/>
                <a:sym typeface="Courier New"/>
              </a:rPr>
              <a:t>.stop:</a:t>
            </a:r>
            <a:endParaRPr sz="16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600">
                <a:solidFill>
                  <a:srgbClr val="A9B7C6"/>
                </a:solidFill>
                <a:highlight>
                  <a:srgbClr val="2B2B2B"/>
                </a:highlight>
                <a:latin typeface="Courier New"/>
                <a:ea typeface="Courier New"/>
                <a:cs typeface="Courier New"/>
                <a:sym typeface="Courier New"/>
              </a:rPr>
              <a:t>           </a:t>
            </a:r>
            <a:r>
              <a:rPr lang="fr" sz="1600">
                <a:solidFill>
                  <a:srgbClr val="CC7832"/>
                </a:solidFill>
                <a:highlight>
                  <a:srgbClr val="2B2B2B"/>
                </a:highlight>
                <a:latin typeface="Courier New"/>
                <a:ea typeface="Courier New"/>
                <a:cs typeface="Courier New"/>
                <a:sym typeface="Courier New"/>
              </a:rPr>
              <a:t>raise </a:t>
            </a:r>
            <a:r>
              <a:rPr lang="fr" sz="1600">
                <a:solidFill>
                  <a:srgbClr val="8888C6"/>
                </a:solidFill>
                <a:highlight>
                  <a:srgbClr val="2B2B2B"/>
                </a:highlight>
                <a:latin typeface="Courier New"/>
                <a:ea typeface="Courier New"/>
                <a:cs typeface="Courier New"/>
                <a:sym typeface="Courier New"/>
              </a:rPr>
              <a:t>StopIteration</a:t>
            </a:r>
            <a:endParaRPr sz="1600">
              <a:solidFill>
                <a:srgbClr val="8888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600">
                <a:solidFill>
                  <a:srgbClr val="8888C6"/>
                </a:solidFill>
                <a:highlight>
                  <a:srgbClr val="2B2B2B"/>
                </a:highlight>
                <a:latin typeface="Courier New"/>
                <a:ea typeface="Courier New"/>
                <a:cs typeface="Courier New"/>
                <a:sym typeface="Courier New"/>
              </a:rPr>
              <a:t>       </a:t>
            </a:r>
            <a:r>
              <a:rPr lang="fr" sz="1600">
                <a:solidFill>
                  <a:srgbClr val="CC7832"/>
                </a:solidFill>
                <a:highlight>
                  <a:srgbClr val="2B2B2B"/>
                </a:highlight>
                <a:latin typeface="Courier New"/>
                <a:ea typeface="Courier New"/>
                <a:cs typeface="Courier New"/>
                <a:sym typeface="Courier New"/>
              </a:rPr>
              <a:t>if </a:t>
            </a:r>
            <a:r>
              <a:rPr lang="fr" sz="1600">
                <a:solidFill>
                  <a:srgbClr val="94558D"/>
                </a:solidFill>
                <a:highlight>
                  <a:srgbClr val="2B2B2B"/>
                </a:highlight>
                <a:latin typeface="Courier New"/>
                <a:ea typeface="Courier New"/>
                <a:cs typeface="Courier New"/>
                <a:sym typeface="Courier New"/>
              </a:rPr>
              <a:t>self</a:t>
            </a:r>
            <a:r>
              <a:rPr lang="fr" sz="1600">
                <a:solidFill>
                  <a:srgbClr val="A9B7C6"/>
                </a:solidFill>
                <a:highlight>
                  <a:srgbClr val="2B2B2B"/>
                </a:highlight>
                <a:latin typeface="Courier New"/>
                <a:ea typeface="Courier New"/>
                <a:cs typeface="Courier New"/>
                <a:sym typeface="Courier New"/>
              </a:rPr>
              <a:t>.current == </a:t>
            </a:r>
            <a:r>
              <a:rPr lang="fr" sz="1600">
                <a:solidFill>
                  <a:srgbClr val="6897BB"/>
                </a:solidFill>
                <a:highlight>
                  <a:srgbClr val="2B2B2B"/>
                </a:highlight>
                <a:latin typeface="Courier New"/>
                <a:ea typeface="Courier New"/>
                <a:cs typeface="Courier New"/>
                <a:sym typeface="Courier New"/>
              </a:rPr>
              <a:t>5</a:t>
            </a:r>
            <a:r>
              <a:rPr lang="fr" sz="1600">
                <a:solidFill>
                  <a:srgbClr val="A9B7C6"/>
                </a:solidFill>
                <a:highlight>
                  <a:srgbClr val="2B2B2B"/>
                </a:highlight>
                <a:latin typeface="Courier New"/>
                <a:ea typeface="Courier New"/>
                <a:cs typeface="Courier New"/>
                <a:sym typeface="Courier New"/>
              </a:rPr>
              <a:t>:</a:t>
            </a:r>
            <a:endParaRPr sz="16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600">
                <a:solidFill>
                  <a:srgbClr val="A9B7C6"/>
                </a:solidFill>
                <a:highlight>
                  <a:srgbClr val="2B2B2B"/>
                </a:highlight>
                <a:latin typeface="Courier New"/>
                <a:ea typeface="Courier New"/>
                <a:cs typeface="Courier New"/>
                <a:sym typeface="Courier New"/>
              </a:rPr>
              <a:t>           </a:t>
            </a:r>
            <a:r>
              <a:rPr lang="fr" sz="1600">
                <a:solidFill>
                  <a:srgbClr val="8888C6"/>
                </a:solidFill>
                <a:highlight>
                  <a:srgbClr val="2B2B2B"/>
                </a:highlight>
                <a:latin typeface="Courier New"/>
                <a:ea typeface="Courier New"/>
                <a:cs typeface="Courier New"/>
                <a:sym typeface="Courier New"/>
              </a:rPr>
              <a:t>print</a:t>
            </a:r>
            <a:r>
              <a:rPr lang="fr" sz="1600">
                <a:solidFill>
                  <a:srgbClr val="A9B7C6"/>
                </a:solidFill>
                <a:highlight>
                  <a:srgbClr val="2B2B2B"/>
                </a:highlight>
                <a:latin typeface="Courier New"/>
                <a:ea typeface="Courier New"/>
                <a:cs typeface="Courier New"/>
                <a:sym typeface="Courier New"/>
              </a:rPr>
              <a:t>(</a:t>
            </a:r>
            <a:r>
              <a:rPr lang="fr" sz="1600">
                <a:solidFill>
                  <a:srgbClr val="6A8759"/>
                </a:solidFill>
                <a:highlight>
                  <a:srgbClr val="2B2B2B"/>
                </a:highlight>
                <a:latin typeface="Courier New"/>
                <a:ea typeface="Courier New"/>
                <a:cs typeface="Courier New"/>
                <a:sym typeface="Courier New"/>
              </a:rPr>
              <a:t>"Quoi déjà 5eme tour?"</a:t>
            </a:r>
            <a:r>
              <a:rPr lang="fr" sz="1600">
                <a:solidFill>
                  <a:srgbClr val="A9B7C6"/>
                </a:solidFill>
                <a:highlight>
                  <a:srgbClr val="2B2B2B"/>
                </a:highlight>
                <a:latin typeface="Courier New"/>
                <a:ea typeface="Courier New"/>
                <a:cs typeface="Courier New"/>
                <a:sym typeface="Courier New"/>
              </a:rPr>
              <a:t>)</a:t>
            </a:r>
            <a:endParaRPr sz="16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600">
                <a:solidFill>
                  <a:srgbClr val="A9B7C6"/>
                </a:solidFill>
                <a:highlight>
                  <a:srgbClr val="2B2B2B"/>
                </a:highlight>
                <a:latin typeface="Courier New"/>
                <a:ea typeface="Courier New"/>
                <a:cs typeface="Courier New"/>
                <a:sym typeface="Courier New"/>
              </a:rPr>
              <a:t>       </a:t>
            </a:r>
            <a:r>
              <a:rPr lang="fr" sz="1600">
                <a:solidFill>
                  <a:srgbClr val="CC7832"/>
                </a:solidFill>
                <a:highlight>
                  <a:srgbClr val="2B2B2B"/>
                </a:highlight>
                <a:latin typeface="Courier New"/>
                <a:ea typeface="Courier New"/>
                <a:cs typeface="Courier New"/>
                <a:sym typeface="Courier New"/>
              </a:rPr>
              <a:t>return </a:t>
            </a:r>
            <a:r>
              <a:rPr lang="fr" sz="1600">
                <a:solidFill>
                  <a:srgbClr val="94558D"/>
                </a:solidFill>
                <a:highlight>
                  <a:srgbClr val="2B2B2B"/>
                </a:highlight>
                <a:latin typeface="Courier New"/>
                <a:ea typeface="Courier New"/>
                <a:cs typeface="Courier New"/>
                <a:sym typeface="Courier New"/>
              </a:rPr>
              <a:t>self</a:t>
            </a:r>
            <a:r>
              <a:rPr lang="fr" sz="1600">
                <a:solidFill>
                  <a:srgbClr val="A9B7C6"/>
                </a:solidFill>
                <a:highlight>
                  <a:srgbClr val="2B2B2B"/>
                </a:highlight>
                <a:latin typeface="Courier New"/>
                <a:ea typeface="Courier New"/>
                <a:cs typeface="Courier New"/>
                <a:sym typeface="Courier New"/>
              </a:rPr>
              <a:t>.current</a:t>
            </a:r>
            <a:endParaRPr sz="16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sz="1600">
              <a:solidFill>
                <a:srgbClr val="FFFFFF"/>
              </a:solidFill>
            </a:endParaRPr>
          </a:p>
          <a:p>
            <a:pPr indent="0" lvl="0" marL="0">
              <a:spcBef>
                <a:spcPts val="0"/>
              </a:spcBef>
              <a:spcAft>
                <a:spcPts val="0"/>
              </a:spcAft>
              <a:buNone/>
            </a:pPr>
            <a:r>
              <a:rPr lang="fr" sz="1600">
                <a:solidFill>
                  <a:srgbClr val="CC7832"/>
                </a:solidFill>
                <a:highlight>
                  <a:srgbClr val="2B2B2B"/>
                </a:highlight>
                <a:latin typeface="Courier New"/>
                <a:ea typeface="Courier New"/>
                <a:cs typeface="Courier New"/>
                <a:sym typeface="Courier New"/>
              </a:rPr>
              <a:t>for </a:t>
            </a:r>
            <a:r>
              <a:rPr lang="fr" sz="1600">
                <a:solidFill>
                  <a:srgbClr val="A9B7C6"/>
                </a:solidFill>
                <a:highlight>
                  <a:srgbClr val="2B2B2B"/>
                </a:highlight>
                <a:latin typeface="Courier New"/>
                <a:ea typeface="Courier New"/>
                <a:cs typeface="Courier New"/>
                <a:sym typeface="Courier New"/>
              </a:rPr>
              <a:t>i </a:t>
            </a:r>
            <a:r>
              <a:rPr lang="fr" sz="1600">
                <a:solidFill>
                  <a:srgbClr val="CC7832"/>
                </a:solidFill>
                <a:highlight>
                  <a:srgbClr val="2B2B2B"/>
                </a:highlight>
                <a:latin typeface="Courier New"/>
                <a:ea typeface="Courier New"/>
                <a:cs typeface="Courier New"/>
                <a:sym typeface="Courier New"/>
              </a:rPr>
              <a:t>in </a:t>
            </a:r>
            <a:r>
              <a:rPr lang="fr" sz="1600">
                <a:solidFill>
                  <a:srgbClr val="A9B7C6"/>
                </a:solidFill>
                <a:highlight>
                  <a:srgbClr val="2B2B2B"/>
                </a:highlight>
                <a:latin typeface="Courier New"/>
                <a:ea typeface="Courier New"/>
                <a:cs typeface="Courier New"/>
                <a:sym typeface="Courier New"/>
              </a:rPr>
              <a:t>MonIter(</a:t>
            </a:r>
            <a:r>
              <a:rPr lang="fr" sz="1600">
                <a:solidFill>
                  <a:srgbClr val="6897BB"/>
                </a:solidFill>
                <a:highlight>
                  <a:srgbClr val="2B2B2B"/>
                </a:highlight>
                <a:latin typeface="Courier New"/>
                <a:ea typeface="Courier New"/>
                <a:cs typeface="Courier New"/>
                <a:sym typeface="Courier New"/>
              </a:rPr>
              <a:t>10</a:t>
            </a:r>
            <a:r>
              <a:rPr lang="fr" sz="1600">
                <a:solidFill>
                  <a:srgbClr val="A9B7C6"/>
                </a:solidFill>
                <a:highlight>
                  <a:srgbClr val="2B2B2B"/>
                </a:highlight>
                <a:latin typeface="Courier New"/>
                <a:ea typeface="Courier New"/>
                <a:cs typeface="Courier New"/>
                <a:sym typeface="Courier New"/>
              </a:rPr>
              <a:t>):</a:t>
            </a:r>
            <a:endParaRPr sz="16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rPr lang="fr" sz="1600">
                <a:solidFill>
                  <a:srgbClr val="A9B7C6"/>
                </a:solidFill>
                <a:highlight>
                  <a:srgbClr val="2B2B2B"/>
                </a:highlight>
                <a:latin typeface="Courier New"/>
                <a:ea typeface="Courier New"/>
                <a:cs typeface="Courier New"/>
                <a:sym typeface="Courier New"/>
              </a:rPr>
              <a:t>  </a:t>
            </a:r>
            <a:r>
              <a:rPr lang="fr" sz="1600">
                <a:solidFill>
                  <a:srgbClr val="8888C6"/>
                </a:solidFill>
                <a:highlight>
                  <a:srgbClr val="2B2B2B"/>
                </a:highlight>
                <a:latin typeface="Courier New"/>
                <a:ea typeface="Courier New"/>
                <a:cs typeface="Courier New"/>
                <a:sym typeface="Courier New"/>
              </a:rPr>
              <a:t>print</a:t>
            </a:r>
            <a:r>
              <a:rPr lang="fr" sz="1600">
                <a:solidFill>
                  <a:srgbClr val="A9B7C6"/>
                </a:solidFill>
                <a:highlight>
                  <a:srgbClr val="2B2B2B"/>
                </a:highlight>
                <a:latin typeface="Courier New"/>
                <a:ea typeface="Courier New"/>
                <a:cs typeface="Courier New"/>
                <a:sym typeface="Courier New"/>
              </a:rPr>
              <a:t>(i)</a:t>
            </a:r>
            <a:endParaRPr sz="1600">
              <a:solidFill>
                <a:srgbClr val="FFFFFF"/>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Shape 4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générateurs</a:t>
            </a:r>
            <a:endParaRPr/>
          </a:p>
        </p:txBody>
      </p:sp>
      <p:sp>
        <p:nvSpPr>
          <p:cNvPr id="423" name="Shape 423"/>
          <p:cNvSpPr txBox="1"/>
          <p:nvPr>
            <p:ph idx="1" type="body"/>
          </p:nvPr>
        </p:nvSpPr>
        <p:spPr>
          <a:xfrm>
            <a:off x="112925" y="1086225"/>
            <a:ext cx="8520600" cy="81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FFFFFF"/>
              </a:solidFill>
            </a:endParaRPr>
          </a:p>
          <a:p>
            <a:pPr indent="0" lvl="0" marL="0" rtl="0">
              <a:spcBef>
                <a:spcPts val="1600"/>
              </a:spcBef>
              <a:spcAft>
                <a:spcPts val="1600"/>
              </a:spcAft>
              <a:buNone/>
            </a:pPr>
            <a:r>
              <a:t/>
            </a:r>
            <a:endParaRPr>
              <a:solidFill>
                <a:srgbClr val="FFFFFF"/>
              </a:solidFill>
            </a:endParaRPr>
          </a:p>
        </p:txBody>
      </p:sp>
      <p:sp>
        <p:nvSpPr>
          <p:cNvPr id="424" name="Shape 424"/>
          <p:cNvSpPr txBox="1"/>
          <p:nvPr/>
        </p:nvSpPr>
        <p:spPr>
          <a:xfrm>
            <a:off x="409775" y="1278800"/>
            <a:ext cx="8082600" cy="3575100"/>
          </a:xfrm>
          <a:prstGeom prst="rect">
            <a:avLst/>
          </a:prstGeom>
          <a:solidFill>
            <a:srgbClr val="000000"/>
          </a:solidFill>
          <a:ln>
            <a:noFill/>
          </a:ln>
        </p:spPr>
        <p:txBody>
          <a:bodyPr anchorCtr="0" anchor="t" bIns="91425" lIns="91425" spcFirstLastPara="1" rIns="91425" wrap="square" tIns="91425">
            <a:noAutofit/>
          </a:bodyPr>
          <a:lstStyle/>
          <a:p>
            <a:pPr indent="0" lvl="0" marL="0">
              <a:spcBef>
                <a:spcPts val="0"/>
              </a:spcBef>
              <a:spcAft>
                <a:spcPts val="0"/>
              </a:spcAft>
              <a:buNone/>
            </a:pPr>
            <a:r>
              <a:rPr lang="fr" sz="2000">
                <a:solidFill>
                  <a:srgbClr val="CC7832"/>
                </a:solidFill>
                <a:highlight>
                  <a:srgbClr val="2B2B2B"/>
                </a:highlight>
                <a:latin typeface="Courier New"/>
                <a:ea typeface="Courier New"/>
                <a:cs typeface="Courier New"/>
                <a:sym typeface="Courier New"/>
              </a:rPr>
              <a:t>def </a:t>
            </a:r>
            <a:r>
              <a:rPr lang="fr" sz="2000">
                <a:solidFill>
                  <a:srgbClr val="FFC66D"/>
                </a:solidFill>
                <a:highlight>
                  <a:srgbClr val="2B2B2B"/>
                </a:highlight>
                <a:latin typeface="Courier New"/>
                <a:ea typeface="Courier New"/>
                <a:cs typeface="Courier New"/>
                <a:sym typeface="Courier New"/>
              </a:rPr>
              <a:t>generateur</a:t>
            </a:r>
            <a:r>
              <a:rPr lang="fr" sz="2000">
                <a:solidFill>
                  <a:srgbClr val="A9B7C6"/>
                </a:solidFill>
                <a:highlight>
                  <a:srgbClr val="2B2B2B"/>
                </a:highlight>
                <a:latin typeface="Courier New"/>
                <a:ea typeface="Courier New"/>
                <a:cs typeface="Courier New"/>
                <a:sym typeface="Courier New"/>
              </a:rPr>
              <a:t>(n):</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   </a:t>
            </a:r>
            <a:r>
              <a:rPr lang="fr" sz="2000">
                <a:solidFill>
                  <a:srgbClr val="CC7832"/>
                </a:solidFill>
                <a:highlight>
                  <a:srgbClr val="2B2B2B"/>
                </a:highlight>
                <a:latin typeface="Courier New"/>
                <a:ea typeface="Courier New"/>
                <a:cs typeface="Courier New"/>
                <a:sym typeface="Courier New"/>
              </a:rPr>
              <a:t>for </a:t>
            </a:r>
            <a:r>
              <a:rPr lang="fr" sz="2000">
                <a:solidFill>
                  <a:srgbClr val="A9B7C6"/>
                </a:solidFill>
                <a:highlight>
                  <a:srgbClr val="2B2B2B"/>
                </a:highlight>
                <a:latin typeface="Courier New"/>
                <a:ea typeface="Courier New"/>
                <a:cs typeface="Courier New"/>
                <a:sym typeface="Courier New"/>
              </a:rPr>
              <a:t>i </a:t>
            </a:r>
            <a:r>
              <a:rPr lang="fr" sz="2000">
                <a:solidFill>
                  <a:srgbClr val="CC7832"/>
                </a:solidFill>
                <a:highlight>
                  <a:srgbClr val="2B2B2B"/>
                </a:highlight>
                <a:latin typeface="Courier New"/>
                <a:ea typeface="Courier New"/>
                <a:cs typeface="Courier New"/>
                <a:sym typeface="Courier New"/>
              </a:rPr>
              <a:t>in </a:t>
            </a:r>
            <a:r>
              <a:rPr lang="fr" sz="2000">
                <a:solidFill>
                  <a:srgbClr val="8888C6"/>
                </a:solidFill>
                <a:highlight>
                  <a:srgbClr val="2B2B2B"/>
                </a:highlight>
                <a:latin typeface="Courier New"/>
                <a:ea typeface="Courier New"/>
                <a:cs typeface="Courier New"/>
                <a:sym typeface="Courier New"/>
              </a:rPr>
              <a:t>range</a:t>
            </a:r>
            <a:r>
              <a:rPr lang="fr" sz="2000">
                <a:solidFill>
                  <a:srgbClr val="A9B7C6"/>
                </a:solidFill>
                <a:highlight>
                  <a:srgbClr val="2B2B2B"/>
                </a:highlight>
                <a:latin typeface="Courier New"/>
                <a:ea typeface="Courier New"/>
                <a:cs typeface="Courier New"/>
                <a:sym typeface="Courier New"/>
              </a:rPr>
              <a:t>(n):</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       </a:t>
            </a:r>
            <a:r>
              <a:rPr lang="fr" sz="2000">
                <a:solidFill>
                  <a:srgbClr val="CC7832"/>
                </a:solidFill>
                <a:highlight>
                  <a:srgbClr val="2B2B2B"/>
                </a:highlight>
                <a:latin typeface="Courier New"/>
                <a:ea typeface="Courier New"/>
                <a:cs typeface="Courier New"/>
                <a:sym typeface="Courier New"/>
              </a:rPr>
              <a:t>if </a:t>
            </a:r>
            <a:r>
              <a:rPr lang="fr" sz="2000">
                <a:solidFill>
                  <a:srgbClr val="A9B7C6"/>
                </a:solidFill>
                <a:highlight>
                  <a:srgbClr val="2B2B2B"/>
                </a:highlight>
                <a:latin typeface="Courier New"/>
                <a:ea typeface="Courier New"/>
                <a:cs typeface="Courier New"/>
                <a:sym typeface="Courier New"/>
              </a:rPr>
              <a:t>i == </a:t>
            </a:r>
            <a:r>
              <a:rPr lang="fr" sz="2000">
                <a:solidFill>
                  <a:srgbClr val="6897BB"/>
                </a:solidFill>
                <a:highlight>
                  <a:srgbClr val="2B2B2B"/>
                </a:highlight>
                <a:latin typeface="Courier New"/>
                <a:ea typeface="Courier New"/>
                <a:cs typeface="Courier New"/>
                <a:sym typeface="Courier New"/>
              </a:rPr>
              <a:t>5</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           </a:t>
            </a: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a:t>
            </a:r>
            <a:r>
              <a:rPr lang="fr" sz="2000">
                <a:solidFill>
                  <a:srgbClr val="6A8759"/>
                </a:solidFill>
                <a:highlight>
                  <a:srgbClr val="2B2B2B"/>
                </a:highlight>
                <a:latin typeface="Courier New"/>
                <a:ea typeface="Courier New"/>
                <a:cs typeface="Courier New"/>
                <a:sym typeface="Courier New"/>
              </a:rPr>
              <a:t>"Quoi déjà 5eme tour?"</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       </a:t>
            </a:r>
            <a:r>
              <a:rPr lang="fr" sz="2000">
                <a:solidFill>
                  <a:srgbClr val="CC7832"/>
                </a:solidFill>
                <a:highlight>
                  <a:srgbClr val="2B2B2B"/>
                </a:highlight>
                <a:latin typeface="Courier New"/>
                <a:ea typeface="Courier New"/>
                <a:cs typeface="Courier New"/>
                <a:sym typeface="Courier New"/>
              </a:rPr>
              <a:t>yield </a:t>
            </a:r>
            <a:r>
              <a:rPr lang="fr" sz="2000">
                <a:solidFill>
                  <a:srgbClr val="A9B7C6"/>
                </a:solidFill>
                <a:highlight>
                  <a:srgbClr val="2B2B2B"/>
                </a:highlight>
                <a:latin typeface="Courier New"/>
                <a:ea typeface="Courier New"/>
                <a:cs typeface="Courier New"/>
                <a:sym typeface="Courier New"/>
              </a:rPr>
              <a:t>i + </a:t>
            </a:r>
            <a:r>
              <a:rPr lang="fr" sz="2000">
                <a:solidFill>
                  <a:srgbClr val="6897BB"/>
                </a:solidFill>
                <a:highlight>
                  <a:srgbClr val="2B2B2B"/>
                </a:highlight>
                <a:latin typeface="Courier New"/>
                <a:ea typeface="Courier New"/>
                <a:cs typeface="Courier New"/>
                <a:sym typeface="Courier New"/>
              </a:rPr>
              <a:t>1</a:t>
            </a:r>
            <a:endParaRPr sz="2000">
              <a:solidFill>
                <a:srgbClr val="6897BB"/>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sz="2000">
              <a:solidFill>
                <a:srgbClr val="6897BB"/>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sz="2000">
              <a:solidFill>
                <a:srgbClr val="6897BB"/>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CC7832"/>
                </a:solidFill>
                <a:highlight>
                  <a:srgbClr val="2B2B2B"/>
                </a:highlight>
                <a:latin typeface="Courier New"/>
                <a:ea typeface="Courier New"/>
                <a:cs typeface="Courier New"/>
                <a:sym typeface="Courier New"/>
              </a:rPr>
              <a:t>for </a:t>
            </a:r>
            <a:r>
              <a:rPr lang="fr" sz="2000">
                <a:solidFill>
                  <a:srgbClr val="A9B7C6"/>
                </a:solidFill>
                <a:highlight>
                  <a:srgbClr val="2B2B2B"/>
                </a:highlight>
                <a:latin typeface="Courier New"/>
                <a:ea typeface="Courier New"/>
                <a:cs typeface="Courier New"/>
                <a:sym typeface="Courier New"/>
              </a:rPr>
              <a:t>i </a:t>
            </a:r>
            <a:r>
              <a:rPr lang="fr" sz="2000">
                <a:solidFill>
                  <a:srgbClr val="CC7832"/>
                </a:solidFill>
                <a:highlight>
                  <a:srgbClr val="2B2B2B"/>
                </a:highlight>
                <a:latin typeface="Courier New"/>
                <a:ea typeface="Courier New"/>
                <a:cs typeface="Courier New"/>
                <a:sym typeface="Courier New"/>
              </a:rPr>
              <a:t>in </a:t>
            </a:r>
            <a:r>
              <a:rPr lang="fr" sz="2000">
                <a:solidFill>
                  <a:srgbClr val="A9B7C6"/>
                </a:solidFill>
                <a:highlight>
                  <a:srgbClr val="2B2B2B"/>
                </a:highlight>
                <a:latin typeface="Courier New"/>
                <a:ea typeface="Courier New"/>
                <a:cs typeface="Courier New"/>
                <a:sym typeface="Courier New"/>
              </a:rPr>
              <a:t>generateur(</a:t>
            </a:r>
            <a:r>
              <a:rPr lang="fr" sz="2000">
                <a:solidFill>
                  <a:srgbClr val="6897BB"/>
                </a:solidFill>
                <a:highlight>
                  <a:srgbClr val="2B2B2B"/>
                </a:highlight>
                <a:latin typeface="Courier New"/>
                <a:ea typeface="Courier New"/>
                <a:cs typeface="Courier New"/>
                <a:sym typeface="Courier New"/>
              </a:rPr>
              <a:t>10</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   </a:t>
            </a: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(i)</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sz="2200">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FFFFFF"/>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Shape 4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Les fichiers</a:t>
            </a:r>
            <a:endParaRPr/>
          </a:p>
        </p:txBody>
      </p:sp>
      <p:sp>
        <p:nvSpPr>
          <p:cNvPr id="430" name="Shape 430"/>
          <p:cNvSpPr txBox="1"/>
          <p:nvPr>
            <p:ph idx="1" type="body"/>
          </p:nvPr>
        </p:nvSpPr>
        <p:spPr>
          <a:xfrm>
            <a:off x="112925" y="1086225"/>
            <a:ext cx="8520600" cy="81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FFFFFF"/>
              </a:solidFill>
            </a:endParaRPr>
          </a:p>
          <a:p>
            <a:pPr indent="0" lvl="0" marL="0" rtl="0">
              <a:spcBef>
                <a:spcPts val="1600"/>
              </a:spcBef>
              <a:spcAft>
                <a:spcPts val="1600"/>
              </a:spcAft>
              <a:buNone/>
            </a:pPr>
            <a:r>
              <a:t/>
            </a:r>
            <a:endParaRPr>
              <a:solidFill>
                <a:srgbClr val="FFFFFF"/>
              </a:solidFill>
            </a:endParaRPr>
          </a:p>
        </p:txBody>
      </p:sp>
      <p:sp>
        <p:nvSpPr>
          <p:cNvPr id="431" name="Shape 431"/>
          <p:cNvSpPr txBox="1"/>
          <p:nvPr/>
        </p:nvSpPr>
        <p:spPr>
          <a:xfrm>
            <a:off x="409775" y="1278800"/>
            <a:ext cx="4048500" cy="3575100"/>
          </a:xfrm>
          <a:prstGeom prst="rect">
            <a:avLst/>
          </a:prstGeom>
          <a:solidFill>
            <a:srgbClr val="000000"/>
          </a:solidFill>
          <a:ln>
            <a:noFill/>
          </a:ln>
        </p:spPr>
        <p:txBody>
          <a:bodyPr anchorCtr="0" anchor="t" bIns="91425" lIns="91425" spcFirstLastPara="1" rIns="91425" wrap="square" tIns="91425">
            <a:noAutofit/>
          </a:bodyPr>
          <a:lstStyle/>
          <a:p>
            <a:pPr indent="0" lvl="0" marL="0">
              <a:spcBef>
                <a:spcPts val="0"/>
              </a:spcBef>
              <a:spcAft>
                <a:spcPts val="0"/>
              </a:spcAft>
              <a:buNone/>
            </a:pPr>
            <a:r>
              <a:rPr lang="fr" sz="1500">
                <a:solidFill>
                  <a:srgbClr val="A9B7C6"/>
                </a:solidFill>
                <a:highlight>
                  <a:srgbClr val="2B2B2B"/>
                </a:highlight>
                <a:latin typeface="Courier New"/>
                <a:ea typeface="Courier New"/>
                <a:cs typeface="Courier New"/>
                <a:sym typeface="Courier New"/>
              </a:rPr>
              <a:t>fichier = </a:t>
            </a:r>
            <a:r>
              <a:rPr lang="fr" sz="1500">
                <a:solidFill>
                  <a:srgbClr val="8888C6"/>
                </a:solidFill>
                <a:highlight>
                  <a:srgbClr val="2B2B2B"/>
                </a:highlight>
                <a:latin typeface="Courier New"/>
                <a:ea typeface="Courier New"/>
                <a:cs typeface="Courier New"/>
                <a:sym typeface="Courier New"/>
              </a:rPr>
              <a:t>open</a:t>
            </a:r>
            <a:r>
              <a:rPr lang="fr" sz="1500">
                <a:solidFill>
                  <a:srgbClr val="A9B7C6"/>
                </a:solidFill>
                <a:highlight>
                  <a:srgbClr val="2B2B2B"/>
                </a:highlight>
                <a:latin typeface="Courier New"/>
                <a:ea typeface="Courier New"/>
                <a:cs typeface="Courier New"/>
                <a:sym typeface="Courier New"/>
              </a:rPr>
              <a:t>(</a:t>
            </a:r>
            <a:r>
              <a:rPr lang="fr" sz="1500">
                <a:solidFill>
                  <a:srgbClr val="6A8759"/>
                </a:solidFill>
                <a:highlight>
                  <a:srgbClr val="2B2B2B"/>
                </a:highlight>
                <a:latin typeface="Courier New"/>
                <a:ea typeface="Courier New"/>
                <a:cs typeface="Courier New"/>
                <a:sym typeface="Courier New"/>
              </a:rPr>
              <a:t>"data.txt"</a:t>
            </a:r>
            <a:r>
              <a:rPr lang="fr" sz="1500">
                <a:solidFill>
                  <a:srgbClr val="CC7832"/>
                </a:solidFill>
                <a:highlight>
                  <a:srgbClr val="2B2B2B"/>
                </a:highlight>
                <a:latin typeface="Courier New"/>
                <a:ea typeface="Courier New"/>
                <a:cs typeface="Courier New"/>
                <a:sym typeface="Courier New"/>
              </a:rPr>
              <a:t>, </a:t>
            </a:r>
            <a:r>
              <a:rPr lang="fr" sz="1500">
                <a:solidFill>
                  <a:srgbClr val="6A8759"/>
                </a:solidFill>
                <a:highlight>
                  <a:srgbClr val="2B2B2B"/>
                </a:highlight>
                <a:latin typeface="Courier New"/>
                <a:ea typeface="Courier New"/>
                <a:cs typeface="Courier New"/>
                <a:sym typeface="Courier New"/>
              </a:rPr>
              <a:t>"r"</a:t>
            </a:r>
            <a:r>
              <a:rPr lang="fr" sz="1500">
                <a:solidFill>
                  <a:srgbClr val="A9B7C6"/>
                </a:solidFill>
                <a:highlight>
                  <a:srgbClr val="2B2B2B"/>
                </a:highlight>
                <a:latin typeface="Courier New"/>
                <a:ea typeface="Courier New"/>
                <a:cs typeface="Courier New"/>
                <a:sym typeface="Courier New"/>
              </a:rPr>
              <a:t>)</a:t>
            </a:r>
            <a:endParaRPr sz="15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500">
                <a:solidFill>
                  <a:srgbClr val="8888C6"/>
                </a:solidFill>
                <a:highlight>
                  <a:srgbClr val="2B2B2B"/>
                </a:highlight>
                <a:latin typeface="Courier New"/>
                <a:ea typeface="Courier New"/>
                <a:cs typeface="Courier New"/>
                <a:sym typeface="Courier New"/>
              </a:rPr>
              <a:t>print</a:t>
            </a:r>
            <a:r>
              <a:rPr lang="fr" sz="1500">
                <a:solidFill>
                  <a:srgbClr val="A9B7C6"/>
                </a:solidFill>
                <a:highlight>
                  <a:srgbClr val="2B2B2B"/>
                </a:highlight>
                <a:latin typeface="Courier New"/>
                <a:ea typeface="Courier New"/>
                <a:cs typeface="Courier New"/>
                <a:sym typeface="Courier New"/>
              </a:rPr>
              <a:t>(fichier.read())</a:t>
            </a:r>
            <a:endParaRPr sz="15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500">
                <a:solidFill>
                  <a:srgbClr val="A9B7C6"/>
                </a:solidFill>
                <a:highlight>
                  <a:srgbClr val="2B2B2B"/>
                </a:highlight>
                <a:latin typeface="Courier New"/>
                <a:ea typeface="Courier New"/>
                <a:cs typeface="Courier New"/>
                <a:sym typeface="Courier New"/>
              </a:rPr>
              <a:t>fichier.close()</a:t>
            </a:r>
            <a:endParaRPr sz="15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sz="15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500">
                <a:solidFill>
                  <a:srgbClr val="A9B7C6"/>
                </a:solidFill>
                <a:highlight>
                  <a:srgbClr val="2B2B2B"/>
                </a:highlight>
                <a:latin typeface="Courier New"/>
                <a:ea typeface="Courier New"/>
                <a:cs typeface="Courier New"/>
                <a:sym typeface="Courier New"/>
              </a:rPr>
              <a:t>fichier = </a:t>
            </a:r>
            <a:r>
              <a:rPr lang="fr" sz="1500">
                <a:solidFill>
                  <a:srgbClr val="8888C6"/>
                </a:solidFill>
                <a:highlight>
                  <a:srgbClr val="2B2B2B"/>
                </a:highlight>
                <a:latin typeface="Courier New"/>
                <a:ea typeface="Courier New"/>
                <a:cs typeface="Courier New"/>
                <a:sym typeface="Courier New"/>
              </a:rPr>
              <a:t>open</a:t>
            </a:r>
            <a:r>
              <a:rPr lang="fr" sz="1500">
                <a:solidFill>
                  <a:srgbClr val="A9B7C6"/>
                </a:solidFill>
                <a:highlight>
                  <a:srgbClr val="2B2B2B"/>
                </a:highlight>
                <a:latin typeface="Courier New"/>
                <a:ea typeface="Courier New"/>
                <a:cs typeface="Courier New"/>
                <a:sym typeface="Courier New"/>
              </a:rPr>
              <a:t>(</a:t>
            </a:r>
            <a:r>
              <a:rPr lang="fr" sz="1500">
                <a:solidFill>
                  <a:srgbClr val="6A8759"/>
                </a:solidFill>
                <a:highlight>
                  <a:srgbClr val="2B2B2B"/>
                </a:highlight>
                <a:latin typeface="Courier New"/>
                <a:ea typeface="Courier New"/>
                <a:cs typeface="Courier New"/>
                <a:sym typeface="Courier New"/>
              </a:rPr>
              <a:t>"data.txt"</a:t>
            </a:r>
            <a:r>
              <a:rPr lang="fr" sz="1500">
                <a:solidFill>
                  <a:srgbClr val="CC7832"/>
                </a:solidFill>
                <a:highlight>
                  <a:srgbClr val="2B2B2B"/>
                </a:highlight>
                <a:latin typeface="Courier New"/>
                <a:ea typeface="Courier New"/>
                <a:cs typeface="Courier New"/>
                <a:sym typeface="Courier New"/>
              </a:rPr>
              <a:t>, </a:t>
            </a:r>
            <a:r>
              <a:rPr lang="fr" sz="1500">
                <a:solidFill>
                  <a:srgbClr val="6A8759"/>
                </a:solidFill>
                <a:highlight>
                  <a:srgbClr val="2B2B2B"/>
                </a:highlight>
                <a:latin typeface="Courier New"/>
                <a:ea typeface="Courier New"/>
                <a:cs typeface="Courier New"/>
                <a:sym typeface="Courier New"/>
              </a:rPr>
              <a:t>"a"</a:t>
            </a:r>
            <a:r>
              <a:rPr lang="fr" sz="1500">
                <a:solidFill>
                  <a:srgbClr val="A9B7C6"/>
                </a:solidFill>
                <a:highlight>
                  <a:srgbClr val="2B2B2B"/>
                </a:highlight>
                <a:latin typeface="Courier New"/>
                <a:ea typeface="Courier New"/>
                <a:cs typeface="Courier New"/>
                <a:sym typeface="Courier New"/>
              </a:rPr>
              <a:t>)</a:t>
            </a:r>
            <a:endParaRPr sz="15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500">
                <a:solidFill>
                  <a:srgbClr val="A9B7C6"/>
                </a:solidFill>
                <a:highlight>
                  <a:srgbClr val="2B2B2B"/>
                </a:highlight>
                <a:latin typeface="Courier New"/>
                <a:ea typeface="Courier New"/>
                <a:cs typeface="Courier New"/>
                <a:sym typeface="Courier New"/>
              </a:rPr>
              <a:t>fichier.write(</a:t>
            </a:r>
            <a:r>
              <a:rPr lang="fr" sz="1500">
                <a:solidFill>
                  <a:srgbClr val="6A8759"/>
                </a:solidFill>
                <a:highlight>
                  <a:srgbClr val="2B2B2B"/>
                </a:highlight>
                <a:latin typeface="Courier New"/>
                <a:ea typeface="Courier New"/>
                <a:cs typeface="Courier New"/>
                <a:sym typeface="Courier New"/>
              </a:rPr>
              <a:t>'salut les gens</a:t>
            </a:r>
            <a:r>
              <a:rPr lang="fr" sz="1500">
                <a:solidFill>
                  <a:srgbClr val="CC7832"/>
                </a:solidFill>
                <a:highlight>
                  <a:srgbClr val="2B2B2B"/>
                </a:highlight>
                <a:latin typeface="Courier New"/>
                <a:ea typeface="Courier New"/>
                <a:cs typeface="Courier New"/>
                <a:sym typeface="Courier New"/>
              </a:rPr>
              <a:t>\n</a:t>
            </a:r>
            <a:r>
              <a:rPr lang="fr" sz="1500">
                <a:solidFill>
                  <a:srgbClr val="6A8759"/>
                </a:solidFill>
                <a:highlight>
                  <a:srgbClr val="2B2B2B"/>
                </a:highlight>
                <a:latin typeface="Courier New"/>
                <a:ea typeface="Courier New"/>
                <a:cs typeface="Courier New"/>
                <a:sym typeface="Courier New"/>
              </a:rPr>
              <a:t>'</a:t>
            </a:r>
            <a:r>
              <a:rPr lang="fr" sz="1500">
                <a:solidFill>
                  <a:srgbClr val="A9B7C6"/>
                </a:solidFill>
                <a:highlight>
                  <a:srgbClr val="2B2B2B"/>
                </a:highlight>
                <a:latin typeface="Courier New"/>
                <a:ea typeface="Courier New"/>
                <a:cs typeface="Courier New"/>
                <a:sym typeface="Courier New"/>
              </a:rPr>
              <a:t>)</a:t>
            </a:r>
            <a:endParaRPr sz="15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500">
                <a:solidFill>
                  <a:srgbClr val="A9B7C6"/>
                </a:solidFill>
                <a:highlight>
                  <a:srgbClr val="2B2B2B"/>
                </a:highlight>
                <a:latin typeface="Courier New"/>
                <a:ea typeface="Courier New"/>
                <a:cs typeface="Courier New"/>
                <a:sym typeface="Courier New"/>
              </a:rPr>
              <a:t>fichier.close()</a:t>
            </a:r>
            <a:endParaRPr sz="15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sz="1800">
              <a:solidFill>
                <a:srgbClr val="FFFFFF"/>
              </a:solidFill>
            </a:endParaRPr>
          </a:p>
          <a:p>
            <a:pPr indent="0" lvl="0" marL="0">
              <a:spcBef>
                <a:spcPts val="0"/>
              </a:spcBef>
              <a:spcAft>
                <a:spcPts val="0"/>
              </a:spcAft>
              <a:buNone/>
            </a:pPr>
            <a:r>
              <a:t/>
            </a:r>
            <a:endParaRPr sz="1800">
              <a:solidFill>
                <a:srgbClr val="FFFFFF"/>
              </a:solidFill>
            </a:endParaRPr>
          </a:p>
          <a:p>
            <a:pPr indent="0" lvl="0" marL="0" rtl="0">
              <a:spcBef>
                <a:spcPts val="0"/>
              </a:spcBef>
              <a:spcAft>
                <a:spcPts val="0"/>
              </a:spcAft>
              <a:buNone/>
            </a:pPr>
            <a:r>
              <a:t/>
            </a:r>
            <a:endParaRPr sz="1800">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FFFFFF"/>
              </a:solidFill>
            </a:endParaRPr>
          </a:p>
        </p:txBody>
      </p:sp>
      <p:sp>
        <p:nvSpPr>
          <p:cNvPr id="432" name="Shape 432"/>
          <p:cNvSpPr txBox="1"/>
          <p:nvPr/>
        </p:nvSpPr>
        <p:spPr>
          <a:xfrm>
            <a:off x="4599475" y="1278800"/>
            <a:ext cx="4278600" cy="3575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fr">
                <a:solidFill>
                  <a:srgbClr val="FFFFFF"/>
                </a:solidFill>
              </a:rPr>
              <a:t>r</a:t>
            </a:r>
            <a:r>
              <a:rPr lang="fr">
                <a:solidFill>
                  <a:srgbClr val="FFFFFF"/>
                </a:solidFill>
              </a:rPr>
              <a:t>, pour une ouverture en lecture (READ).</a:t>
            </a:r>
            <a:endParaRPr>
              <a:solidFill>
                <a:srgbClr val="FFFFFF"/>
              </a:solidFill>
            </a:endParaRPr>
          </a:p>
          <a:p>
            <a:pPr indent="0" lvl="0" marL="0">
              <a:spcBef>
                <a:spcPts val="0"/>
              </a:spcBef>
              <a:spcAft>
                <a:spcPts val="0"/>
              </a:spcAft>
              <a:buNone/>
            </a:pPr>
            <a:r>
              <a:rPr b="1" lang="fr">
                <a:solidFill>
                  <a:srgbClr val="FFFFFF"/>
                </a:solidFill>
              </a:rPr>
              <a:t>w</a:t>
            </a:r>
            <a:r>
              <a:rPr lang="fr">
                <a:solidFill>
                  <a:srgbClr val="FFFFFF"/>
                </a:solidFill>
              </a:rPr>
              <a:t>, pour une ouverture en écriture (WRITE), à chaque ouverture le contenu du fichier est écrasé. Si le fichier n'existe pas python le crée.</a:t>
            </a:r>
            <a:endParaRPr>
              <a:solidFill>
                <a:srgbClr val="FFFFFF"/>
              </a:solidFill>
            </a:endParaRPr>
          </a:p>
          <a:p>
            <a:pPr indent="0" lvl="0" marL="0">
              <a:spcBef>
                <a:spcPts val="0"/>
              </a:spcBef>
              <a:spcAft>
                <a:spcPts val="0"/>
              </a:spcAft>
              <a:buNone/>
            </a:pPr>
            <a:r>
              <a:rPr b="1" lang="fr">
                <a:solidFill>
                  <a:srgbClr val="FFFFFF"/>
                </a:solidFill>
              </a:rPr>
              <a:t>a</a:t>
            </a:r>
            <a:r>
              <a:rPr lang="fr">
                <a:solidFill>
                  <a:srgbClr val="FFFFFF"/>
                </a:solidFill>
              </a:rPr>
              <a:t>, pour une ouverture en mode ajout à la fin du fichier (APPEND). Si le fichier n'existe pas python le crée.</a:t>
            </a:r>
            <a:endParaRPr>
              <a:solidFill>
                <a:srgbClr val="FFFFFF"/>
              </a:solidFill>
            </a:endParaRPr>
          </a:p>
          <a:p>
            <a:pPr indent="0" lvl="0" marL="0">
              <a:spcBef>
                <a:spcPts val="0"/>
              </a:spcBef>
              <a:spcAft>
                <a:spcPts val="0"/>
              </a:spcAft>
              <a:buNone/>
            </a:pPr>
            <a:r>
              <a:rPr b="1" lang="fr">
                <a:solidFill>
                  <a:srgbClr val="FFFFFF"/>
                </a:solidFill>
              </a:rPr>
              <a:t>b</a:t>
            </a:r>
            <a:r>
              <a:rPr lang="fr">
                <a:solidFill>
                  <a:srgbClr val="FFFFFF"/>
                </a:solidFill>
              </a:rPr>
              <a:t>, pour une ouverture en mode binaire.</a:t>
            </a:r>
            <a:endParaRPr>
              <a:solidFill>
                <a:srgbClr val="FFFFFF"/>
              </a:solidFill>
            </a:endParaRPr>
          </a:p>
          <a:p>
            <a:pPr indent="0" lvl="0" marL="0">
              <a:spcBef>
                <a:spcPts val="0"/>
              </a:spcBef>
              <a:spcAft>
                <a:spcPts val="0"/>
              </a:spcAft>
              <a:buNone/>
            </a:pPr>
            <a:r>
              <a:rPr b="1" lang="fr">
                <a:solidFill>
                  <a:srgbClr val="FFFFFF"/>
                </a:solidFill>
              </a:rPr>
              <a:t>t</a:t>
            </a:r>
            <a:r>
              <a:rPr lang="fr">
                <a:solidFill>
                  <a:srgbClr val="FFFFFF"/>
                </a:solidFill>
              </a:rPr>
              <a:t>, pour une ouverture en mode texte.</a:t>
            </a:r>
            <a:endParaRPr>
              <a:solidFill>
                <a:srgbClr val="FFFFFF"/>
              </a:solidFill>
            </a:endParaRPr>
          </a:p>
          <a:p>
            <a:pPr indent="0" lvl="0" marL="0" rtl="0">
              <a:spcBef>
                <a:spcPts val="0"/>
              </a:spcBef>
              <a:spcAft>
                <a:spcPts val="0"/>
              </a:spcAft>
              <a:buNone/>
            </a:pPr>
            <a:r>
              <a:rPr b="1" lang="fr">
                <a:solidFill>
                  <a:srgbClr val="FFFFFF"/>
                </a:solidFill>
              </a:rPr>
              <a:t>x</a:t>
            </a:r>
            <a:r>
              <a:rPr lang="fr">
                <a:solidFill>
                  <a:srgbClr val="FFFFFF"/>
                </a:solidFill>
              </a:rPr>
              <a:t>, crée un nouveau fichier et l'ouvre pour écriture</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Présentation</a:t>
            </a:r>
            <a:endParaRPr/>
          </a:p>
        </p:txBody>
      </p:sp>
      <p:sp>
        <p:nvSpPr>
          <p:cNvPr id="84" name="Shape 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sz="2400">
                <a:solidFill>
                  <a:srgbClr val="FFFFFF"/>
                </a:solidFill>
              </a:rPr>
              <a:t>A quoi cela sert il</a:t>
            </a:r>
            <a:r>
              <a:rPr lang="fr" sz="2400">
                <a:solidFill>
                  <a:srgbClr val="FFFFFF"/>
                </a:solidFill>
              </a:rPr>
              <a:t>:</a:t>
            </a:r>
            <a:endParaRPr sz="2400">
              <a:solidFill>
                <a:srgbClr val="FFFFFF"/>
              </a:solidFill>
            </a:endParaRPr>
          </a:p>
          <a:p>
            <a:pPr indent="-381000" lvl="0" marL="457200" rtl="0">
              <a:spcBef>
                <a:spcPts val="1600"/>
              </a:spcBef>
              <a:spcAft>
                <a:spcPts val="0"/>
              </a:spcAft>
              <a:buClr>
                <a:srgbClr val="FFFFFF"/>
              </a:buClr>
              <a:buSzPts val="2400"/>
              <a:buChar char="●"/>
            </a:pPr>
            <a:r>
              <a:rPr lang="fr" sz="2400">
                <a:solidFill>
                  <a:srgbClr val="FFFFFF"/>
                </a:solidFill>
              </a:rPr>
              <a:t>Apprendre à développer</a:t>
            </a:r>
            <a:endParaRPr sz="2400">
              <a:solidFill>
                <a:srgbClr val="FFFFFF"/>
              </a:solidFill>
            </a:endParaRPr>
          </a:p>
          <a:p>
            <a:pPr indent="-381000" lvl="0" marL="457200" rtl="0">
              <a:spcBef>
                <a:spcPts val="0"/>
              </a:spcBef>
              <a:spcAft>
                <a:spcPts val="0"/>
              </a:spcAft>
              <a:buClr>
                <a:srgbClr val="FFFFFF"/>
              </a:buClr>
              <a:buSzPts val="2400"/>
              <a:buChar char="●"/>
            </a:pPr>
            <a:r>
              <a:rPr lang="fr" sz="2400">
                <a:solidFill>
                  <a:srgbClr val="FFFFFF"/>
                </a:solidFill>
              </a:rPr>
              <a:t>Faire des programmes graphiques</a:t>
            </a:r>
            <a:endParaRPr sz="2400">
              <a:solidFill>
                <a:srgbClr val="FFFFFF"/>
              </a:solidFill>
            </a:endParaRPr>
          </a:p>
          <a:p>
            <a:pPr indent="-381000" lvl="0" marL="457200" rtl="0">
              <a:spcBef>
                <a:spcPts val="0"/>
              </a:spcBef>
              <a:spcAft>
                <a:spcPts val="0"/>
              </a:spcAft>
              <a:buClr>
                <a:srgbClr val="FFFFFF"/>
              </a:buClr>
              <a:buSzPts val="2400"/>
              <a:buChar char="●"/>
            </a:pPr>
            <a:r>
              <a:rPr lang="fr" sz="2400">
                <a:solidFill>
                  <a:srgbClr val="FFFFFF"/>
                </a:solidFill>
              </a:rPr>
              <a:t>Faire du Web</a:t>
            </a:r>
            <a:endParaRPr sz="2400">
              <a:solidFill>
                <a:srgbClr val="FFFFFF"/>
              </a:solidFill>
            </a:endParaRPr>
          </a:p>
          <a:p>
            <a:pPr indent="-381000" lvl="0" marL="457200" rtl="0">
              <a:spcBef>
                <a:spcPts val="0"/>
              </a:spcBef>
              <a:spcAft>
                <a:spcPts val="0"/>
              </a:spcAft>
              <a:buClr>
                <a:srgbClr val="FFFFFF"/>
              </a:buClr>
              <a:buSzPts val="2400"/>
              <a:buChar char="●"/>
            </a:pPr>
            <a:r>
              <a:rPr lang="fr" sz="2400">
                <a:solidFill>
                  <a:srgbClr val="FFFFFF"/>
                </a:solidFill>
              </a:rPr>
              <a:t>Big Data</a:t>
            </a:r>
            <a:endParaRPr sz="2400">
              <a:solidFill>
                <a:srgbClr val="FFFFFF"/>
              </a:solidFill>
            </a:endParaRPr>
          </a:p>
          <a:p>
            <a:pPr indent="-381000" lvl="0" marL="457200" rtl="0">
              <a:spcBef>
                <a:spcPts val="0"/>
              </a:spcBef>
              <a:spcAft>
                <a:spcPts val="0"/>
              </a:spcAft>
              <a:buClr>
                <a:srgbClr val="FFFFFF"/>
              </a:buClr>
              <a:buSzPts val="2400"/>
              <a:buChar char="●"/>
            </a:pPr>
            <a:r>
              <a:rPr lang="fr" sz="2400">
                <a:solidFill>
                  <a:srgbClr val="FFFFFF"/>
                </a:solidFill>
              </a:rPr>
              <a:t>Sécurité (création de virus et autres payload)</a:t>
            </a:r>
            <a:endParaRPr sz="2400">
              <a:solidFill>
                <a:srgbClr val="FFFFFF"/>
              </a:solidFill>
            </a:endParaRPr>
          </a:p>
          <a:p>
            <a:pPr indent="-381000" lvl="0" marL="457200" rtl="0">
              <a:spcBef>
                <a:spcPts val="0"/>
              </a:spcBef>
              <a:spcAft>
                <a:spcPts val="0"/>
              </a:spcAft>
              <a:buClr>
                <a:srgbClr val="FFFFFF"/>
              </a:buClr>
              <a:buSzPts val="2400"/>
              <a:buChar char="●"/>
            </a:pPr>
            <a:r>
              <a:rPr lang="fr" sz="2400">
                <a:solidFill>
                  <a:srgbClr val="FFFFFF"/>
                </a:solidFill>
              </a:rPr>
              <a:t>etc...</a:t>
            </a:r>
            <a:endParaRPr sz="2400">
              <a:solidFill>
                <a:srgbClr val="FFFFFF"/>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Shape 4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 XML (berk)</a:t>
            </a:r>
            <a:endParaRPr/>
          </a:p>
        </p:txBody>
      </p:sp>
      <p:sp>
        <p:nvSpPr>
          <p:cNvPr id="438" name="Shape 438"/>
          <p:cNvSpPr txBox="1"/>
          <p:nvPr>
            <p:ph idx="1" type="body"/>
          </p:nvPr>
        </p:nvSpPr>
        <p:spPr>
          <a:xfrm>
            <a:off x="112925" y="1086225"/>
            <a:ext cx="8520600" cy="81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FFFFFF"/>
              </a:solidFill>
            </a:endParaRPr>
          </a:p>
          <a:p>
            <a:pPr indent="0" lvl="0" marL="0" rtl="0">
              <a:spcBef>
                <a:spcPts val="1600"/>
              </a:spcBef>
              <a:spcAft>
                <a:spcPts val="1600"/>
              </a:spcAft>
              <a:buNone/>
            </a:pPr>
            <a:r>
              <a:t/>
            </a:r>
            <a:endParaRPr>
              <a:solidFill>
                <a:srgbClr val="FFFFFF"/>
              </a:solidFill>
            </a:endParaRPr>
          </a:p>
        </p:txBody>
      </p:sp>
      <p:sp>
        <p:nvSpPr>
          <p:cNvPr id="439" name="Shape 439"/>
          <p:cNvSpPr txBox="1"/>
          <p:nvPr/>
        </p:nvSpPr>
        <p:spPr>
          <a:xfrm>
            <a:off x="409775" y="1695650"/>
            <a:ext cx="4401600" cy="3158400"/>
          </a:xfrm>
          <a:prstGeom prst="rect">
            <a:avLst/>
          </a:prstGeom>
          <a:solidFill>
            <a:srgbClr val="000000"/>
          </a:solidFill>
          <a:ln>
            <a:noFill/>
          </a:ln>
        </p:spPr>
        <p:txBody>
          <a:bodyPr anchorCtr="0" anchor="t" bIns="91425" lIns="91425" spcFirstLastPara="1" rIns="91425" wrap="square" tIns="91425">
            <a:noAutofit/>
          </a:bodyPr>
          <a:lstStyle/>
          <a:p>
            <a:pPr indent="0" lvl="0" marL="0">
              <a:spcBef>
                <a:spcPts val="0"/>
              </a:spcBef>
              <a:spcAft>
                <a:spcPts val="0"/>
              </a:spcAft>
              <a:buNone/>
            </a:pPr>
            <a:r>
              <a:rPr lang="fr" sz="1200">
                <a:solidFill>
                  <a:srgbClr val="CC7832"/>
                </a:solidFill>
                <a:highlight>
                  <a:srgbClr val="2B2B2B"/>
                </a:highlight>
                <a:latin typeface="Courier New"/>
                <a:ea typeface="Courier New"/>
                <a:cs typeface="Courier New"/>
                <a:sym typeface="Courier New"/>
              </a:rPr>
              <a:t>from </a:t>
            </a:r>
            <a:r>
              <a:rPr lang="fr" sz="1200">
                <a:solidFill>
                  <a:srgbClr val="A9B7C6"/>
                </a:solidFill>
                <a:highlight>
                  <a:srgbClr val="2B2B2B"/>
                </a:highlight>
                <a:latin typeface="Courier New"/>
                <a:ea typeface="Courier New"/>
                <a:cs typeface="Courier New"/>
                <a:sym typeface="Courier New"/>
              </a:rPr>
              <a:t>lxml </a:t>
            </a:r>
            <a:r>
              <a:rPr lang="fr" sz="1200">
                <a:solidFill>
                  <a:srgbClr val="CC7832"/>
                </a:solidFill>
                <a:highlight>
                  <a:srgbClr val="2B2B2B"/>
                </a:highlight>
                <a:latin typeface="Courier New"/>
                <a:ea typeface="Courier New"/>
                <a:cs typeface="Courier New"/>
                <a:sym typeface="Courier New"/>
              </a:rPr>
              <a:t>import </a:t>
            </a:r>
            <a:r>
              <a:rPr lang="fr" sz="1200">
                <a:solidFill>
                  <a:srgbClr val="A9B7C6"/>
                </a:solidFill>
                <a:highlight>
                  <a:srgbClr val="2B2B2B"/>
                </a:highlight>
                <a:latin typeface="Courier New"/>
                <a:ea typeface="Courier New"/>
                <a:cs typeface="Courier New"/>
                <a:sym typeface="Courier New"/>
              </a:rPr>
              <a:t>etree</a:t>
            </a:r>
            <a:endParaRPr sz="12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sz="12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200">
                <a:solidFill>
                  <a:srgbClr val="A9B7C6"/>
                </a:solidFill>
                <a:highlight>
                  <a:srgbClr val="2B2B2B"/>
                </a:highlight>
                <a:latin typeface="Courier New"/>
                <a:ea typeface="Courier New"/>
                <a:cs typeface="Courier New"/>
                <a:sym typeface="Courier New"/>
              </a:rPr>
              <a:t>users = etree.Element(</a:t>
            </a:r>
            <a:r>
              <a:rPr lang="fr" sz="1200">
                <a:solidFill>
                  <a:srgbClr val="6A8759"/>
                </a:solidFill>
                <a:highlight>
                  <a:srgbClr val="2B2B2B"/>
                </a:highlight>
                <a:latin typeface="Courier New"/>
                <a:ea typeface="Courier New"/>
                <a:cs typeface="Courier New"/>
                <a:sym typeface="Courier New"/>
              </a:rPr>
              <a:t>"users"</a:t>
            </a:r>
            <a:r>
              <a:rPr lang="fr"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200">
                <a:solidFill>
                  <a:srgbClr val="A9B7C6"/>
                </a:solidFill>
                <a:highlight>
                  <a:srgbClr val="2B2B2B"/>
                </a:highlight>
                <a:latin typeface="Courier New"/>
                <a:ea typeface="Courier New"/>
                <a:cs typeface="Courier New"/>
                <a:sym typeface="Courier New"/>
              </a:rPr>
              <a:t>user = etree.SubElement(users</a:t>
            </a:r>
            <a:r>
              <a:rPr lang="fr" sz="1200">
                <a:solidFill>
                  <a:srgbClr val="CC7832"/>
                </a:solidFill>
                <a:highlight>
                  <a:srgbClr val="2B2B2B"/>
                </a:highlight>
                <a:latin typeface="Courier New"/>
                <a:ea typeface="Courier New"/>
                <a:cs typeface="Courier New"/>
                <a:sym typeface="Courier New"/>
              </a:rPr>
              <a:t>, </a:t>
            </a:r>
            <a:r>
              <a:rPr lang="fr" sz="1200">
                <a:solidFill>
                  <a:srgbClr val="6A8759"/>
                </a:solidFill>
                <a:highlight>
                  <a:srgbClr val="2B2B2B"/>
                </a:highlight>
                <a:latin typeface="Courier New"/>
                <a:ea typeface="Courier New"/>
                <a:cs typeface="Courier New"/>
                <a:sym typeface="Courier New"/>
              </a:rPr>
              <a:t>"user"</a:t>
            </a:r>
            <a:r>
              <a:rPr lang="fr"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200">
                <a:solidFill>
                  <a:srgbClr val="A9B7C6"/>
                </a:solidFill>
                <a:highlight>
                  <a:srgbClr val="2B2B2B"/>
                </a:highlight>
                <a:latin typeface="Courier New"/>
                <a:ea typeface="Courier New"/>
                <a:cs typeface="Courier New"/>
                <a:sym typeface="Courier New"/>
              </a:rPr>
              <a:t>user.set(</a:t>
            </a:r>
            <a:r>
              <a:rPr lang="fr" sz="1200">
                <a:solidFill>
                  <a:srgbClr val="6A8759"/>
                </a:solidFill>
                <a:highlight>
                  <a:srgbClr val="2B2B2B"/>
                </a:highlight>
                <a:latin typeface="Courier New"/>
                <a:ea typeface="Courier New"/>
                <a:cs typeface="Courier New"/>
                <a:sym typeface="Courier New"/>
              </a:rPr>
              <a:t>"data-id"</a:t>
            </a:r>
            <a:r>
              <a:rPr lang="fr" sz="1200">
                <a:solidFill>
                  <a:srgbClr val="CC7832"/>
                </a:solidFill>
                <a:highlight>
                  <a:srgbClr val="2B2B2B"/>
                </a:highlight>
                <a:latin typeface="Courier New"/>
                <a:ea typeface="Courier New"/>
                <a:cs typeface="Courier New"/>
                <a:sym typeface="Courier New"/>
              </a:rPr>
              <a:t>, </a:t>
            </a:r>
            <a:r>
              <a:rPr lang="fr" sz="1200">
                <a:solidFill>
                  <a:srgbClr val="6A8759"/>
                </a:solidFill>
                <a:highlight>
                  <a:srgbClr val="2B2B2B"/>
                </a:highlight>
                <a:latin typeface="Courier New"/>
                <a:ea typeface="Courier New"/>
                <a:cs typeface="Courier New"/>
                <a:sym typeface="Courier New"/>
              </a:rPr>
              <a:t>"1"</a:t>
            </a:r>
            <a:r>
              <a:rPr lang="fr"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200">
                <a:solidFill>
                  <a:srgbClr val="A9B7C6"/>
                </a:solidFill>
                <a:highlight>
                  <a:srgbClr val="2B2B2B"/>
                </a:highlight>
                <a:latin typeface="Courier New"/>
                <a:ea typeface="Courier New"/>
                <a:cs typeface="Courier New"/>
                <a:sym typeface="Courier New"/>
              </a:rPr>
              <a:t>nom = etree.SubElement(user</a:t>
            </a:r>
            <a:r>
              <a:rPr lang="fr" sz="1200">
                <a:solidFill>
                  <a:srgbClr val="CC7832"/>
                </a:solidFill>
                <a:highlight>
                  <a:srgbClr val="2B2B2B"/>
                </a:highlight>
                <a:latin typeface="Courier New"/>
                <a:ea typeface="Courier New"/>
                <a:cs typeface="Courier New"/>
                <a:sym typeface="Courier New"/>
              </a:rPr>
              <a:t>, </a:t>
            </a:r>
            <a:r>
              <a:rPr lang="fr" sz="1200">
                <a:solidFill>
                  <a:srgbClr val="6A8759"/>
                </a:solidFill>
                <a:highlight>
                  <a:srgbClr val="2B2B2B"/>
                </a:highlight>
                <a:latin typeface="Courier New"/>
                <a:ea typeface="Courier New"/>
                <a:cs typeface="Courier New"/>
                <a:sym typeface="Courier New"/>
              </a:rPr>
              <a:t>"nom"</a:t>
            </a:r>
            <a:r>
              <a:rPr lang="fr"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200">
                <a:solidFill>
                  <a:srgbClr val="A9B7C6"/>
                </a:solidFill>
                <a:highlight>
                  <a:srgbClr val="2B2B2B"/>
                </a:highlight>
                <a:latin typeface="Courier New"/>
                <a:ea typeface="Courier New"/>
                <a:cs typeface="Courier New"/>
                <a:sym typeface="Courier New"/>
              </a:rPr>
              <a:t>nom.text = </a:t>
            </a:r>
            <a:r>
              <a:rPr lang="fr" sz="1200">
                <a:solidFill>
                  <a:srgbClr val="6A8759"/>
                </a:solidFill>
                <a:highlight>
                  <a:srgbClr val="2B2B2B"/>
                </a:highlight>
                <a:latin typeface="Courier New"/>
                <a:ea typeface="Courier New"/>
                <a:cs typeface="Courier New"/>
                <a:sym typeface="Courier New"/>
              </a:rPr>
              <a:t>"Mehdi"</a:t>
            </a:r>
            <a:endParaRPr sz="1200">
              <a:solidFill>
                <a:srgbClr val="6A8759"/>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200">
                <a:solidFill>
                  <a:srgbClr val="A9B7C6"/>
                </a:solidFill>
                <a:highlight>
                  <a:srgbClr val="2B2B2B"/>
                </a:highlight>
                <a:latin typeface="Courier New"/>
                <a:ea typeface="Courier New"/>
                <a:cs typeface="Courier New"/>
                <a:sym typeface="Courier New"/>
              </a:rPr>
              <a:t>metier = etree.SubElement(user</a:t>
            </a:r>
            <a:r>
              <a:rPr lang="fr" sz="1200">
                <a:solidFill>
                  <a:srgbClr val="CC7832"/>
                </a:solidFill>
                <a:highlight>
                  <a:srgbClr val="2B2B2B"/>
                </a:highlight>
                <a:latin typeface="Courier New"/>
                <a:ea typeface="Courier New"/>
                <a:cs typeface="Courier New"/>
                <a:sym typeface="Courier New"/>
              </a:rPr>
              <a:t>, </a:t>
            </a:r>
            <a:r>
              <a:rPr lang="fr" sz="1200">
                <a:solidFill>
                  <a:srgbClr val="6A8759"/>
                </a:solidFill>
                <a:highlight>
                  <a:srgbClr val="2B2B2B"/>
                </a:highlight>
                <a:latin typeface="Courier New"/>
                <a:ea typeface="Courier New"/>
                <a:cs typeface="Courier New"/>
                <a:sym typeface="Courier New"/>
              </a:rPr>
              <a:t>"metier"</a:t>
            </a:r>
            <a:r>
              <a:rPr lang="fr"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200">
                <a:solidFill>
                  <a:srgbClr val="A9B7C6"/>
                </a:solidFill>
                <a:highlight>
                  <a:srgbClr val="2B2B2B"/>
                </a:highlight>
                <a:latin typeface="Courier New"/>
                <a:ea typeface="Courier New"/>
                <a:cs typeface="Courier New"/>
                <a:sym typeface="Courier New"/>
              </a:rPr>
              <a:t>metier.text = </a:t>
            </a:r>
            <a:r>
              <a:rPr lang="fr" sz="1200">
                <a:solidFill>
                  <a:srgbClr val="6A8759"/>
                </a:solidFill>
                <a:highlight>
                  <a:srgbClr val="2B2B2B"/>
                </a:highlight>
                <a:latin typeface="Courier New"/>
                <a:ea typeface="Courier New"/>
                <a:cs typeface="Courier New"/>
                <a:sym typeface="Courier New"/>
              </a:rPr>
              <a:t>"Developpeur"</a:t>
            </a:r>
            <a:endParaRPr sz="1200">
              <a:solidFill>
                <a:srgbClr val="6A8759"/>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sz="1200">
              <a:solidFill>
                <a:srgbClr val="6A8759"/>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200">
                <a:solidFill>
                  <a:srgbClr val="A9B7C6"/>
                </a:solidFill>
                <a:highlight>
                  <a:srgbClr val="2B2B2B"/>
                </a:highlight>
                <a:latin typeface="Courier New"/>
                <a:ea typeface="Courier New"/>
                <a:cs typeface="Courier New"/>
                <a:sym typeface="Courier New"/>
              </a:rPr>
              <a:t>fichier = </a:t>
            </a:r>
            <a:r>
              <a:rPr lang="fr" sz="1200">
                <a:solidFill>
                  <a:srgbClr val="8888C6"/>
                </a:solidFill>
                <a:highlight>
                  <a:srgbClr val="2B2B2B"/>
                </a:highlight>
                <a:latin typeface="Courier New"/>
                <a:ea typeface="Courier New"/>
                <a:cs typeface="Courier New"/>
                <a:sym typeface="Courier New"/>
              </a:rPr>
              <a:t>open</a:t>
            </a:r>
            <a:r>
              <a:rPr lang="fr" sz="1200">
                <a:solidFill>
                  <a:srgbClr val="A9B7C6"/>
                </a:solidFill>
                <a:highlight>
                  <a:srgbClr val="2B2B2B"/>
                </a:highlight>
                <a:latin typeface="Courier New"/>
                <a:ea typeface="Courier New"/>
                <a:cs typeface="Courier New"/>
                <a:sym typeface="Courier New"/>
              </a:rPr>
              <a:t>(</a:t>
            </a:r>
            <a:r>
              <a:rPr lang="fr" sz="1200">
                <a:solidFill>
                  <a:srgbClr val="6A8759"/>
                </a:solidFill>
                <a:highlight>
                  <a:srgbClr val="2B2B2B"/>
                </a:highlight>
                <a:latin typeface="Courier New"/>
                <a:ea typeface="Courier New"/>
                <a:cs typeface="Courier New"/>
                <a:sym typeface="Courier New"/>
              </a:rPr>
              <a:t>"data.xml"</a:t>
            </a:r>
            <a:r>
              <a:rPr lang="fr" sz="1200">
                <a:solidFill>
                  <a:srgbClr val="CC7832"/>
                </a:solidFill>
                <a:highlight>
                  <a:srgbClr val="2B2B2B"/>
                </a:highlight>
                <a:latin typeface="Courier New"/>
                <a:ea typeface="Courier New"/>
                <a:cs typeface="Courier New"/>
                <a:sym typeface="Courier New"/>
              </a:rPr>
              <a:t>, </a:t>
            </a:r>
            <a:r>
              <a:rPr lang="fr" sz="1200">
                <a:solidFill>
                  <a:srgbClr val="6A8759"/>
                </a:solidFill>
                <a:highlight>
                  <a:srgbClr val="2B2B2B"/>
                </a:highlight>
                <a:latin typeface="Courier New"/>
                <a:ea typeface="Courier New"/>
                <a:cs typeface="Courier New"/>
                <a:sym typeface="Courier New"/>
              </a:rPr>
              <a:t>"w"</a:t>
            </a:r>
            <a:r>
              <a:rPr lang="fr"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200">
                <a:solidFill>
                  <a:srgbClr val="A9B7C6"/>
                </a:solidFill>
                <a:highlight>
                  <a:srgbClr val="2B2B2B"/>
                </a:highlight>
                <a:latin typeface="Courier New"/>
                <a:ea typeface="Courier New"/>
                <a:cs typeface="Courier New"/>
                <a:sym typeface="Courier New"/>
              </a:rPr>
              <a:t>fichier.write(etree.tostring(users</a:t>
            </a:r>
            <a:r>
              <a:rPr lang="fr" sz="1200">
                <a:solidFill>
                  <a:srgbClr val="CC7832"/>
                </a:solidFill>
                <a:highlight>
                  <a:srgbClr val="2B2B2B"/>
                </a:highlight>
                <a:latin typeface="Courier New"/>
                <a:ea typeface="Courier New"/>
                <a:cs typeface="Courier New"/>
                <a:sym typeface="Courier New"/>
              </a:rPr>
              <a:t>, </a:t>
            </a:r>
            <a:r>
              <a:rPr lang="fr" sz="1200">
                <a:solidFill>
                  <a:srgbClr val="AA4926"/>
                </a:solidFill>
                <a:highlight>
                  <a:srgbClr val="2B2B2B"/>
                </a:highlight>
                <a:latin typeface="Courier New"/>
                <a:ea typeface="Courier New"/>
                <a:cs typeface="Courier New"/>
                <a:sym typeface="Courier New"/>
              </a:rPr>
              <a:t>pretty_print</a:t>
            </a:r>
            <a:r>
              <a:rPr lang="fr" sz="1200">
                <a:solidFill>
                  <a:srgbClr val="A9B7C6"/>
                </a:solidFill>
                <a:highlight>
                  <a:srgbClr val="2B2B2B"/>
                </a:highlight>
                <a:latin typeface="Courier New"/>
                <a:ea typeface="Courier New"/>
                <a:cs typeface="Courier New"/>
                <a:sym typeface="Courier New"/>
              </a:rPr>
              <a:t>=</a:t>
            </a:r>
            <a:r>
              <a:rPr lang="fr" sz="1200">
                <a:solidFill>
                  <a:srgbClr val="CC7832"/>
                </a:solidFill>
                <a:highlight>
                  <a:srgbClr val="2B2B2B"/>
                </a:highlight>
                <a:latin typeface="Courier New"/>
                <a:ea typeface="Courier New"/>
                <a:cs typeface="Courier New"/>
                <a:sym typeface="Courier New"/>
              </a:rPr>
              <a:t>True</a:t>
            </a:r>
            <a:r>
              <a:rPr lang="fr"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200">
                <a:solidFill>
                  <a:srgbClr val="A9B7C6"/>
                </a:solidFill>
                <a:highlight>
                  <a:srgbClr val="2B2B2B"/>
                </a:highlight>
                <a:latin typeface="Courier New"/>
                <a:ea typeface="Courier New"/>
                <a:cs typeface="Courier New"/>
                <a:sym typeface="Courier New"/>
              </a:rPr>
              <a:t>fichier.close()</a:t>
            </a:r>
            <a:endParaRPr sz="12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FFFFFF"/>
              </a:solidFill>
            </a:endParaRPr>
          </a:p>
        </p:txBody>
      </p:sp>
      <p:sp>
        <p:nvSpPr>
          <p:cNvPr id="440" name="Shape 440"/>
          <p:cNvSpPr txBox="1"/>
          <p:nvPr/>
        </p:nvSpPr>
        <p:spPr>
          <a:xfrm>
            <a:off x="394875" y="1278800"/>
            <a:ext cx="3911100" cy="50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a:solidFill>
                  <a:srgbClr val="FFFFFF"/>
                </a:solidFill>
              </a:rPr>
              <a:t>pip install lxml </a:t>
            </a:r>
            <a:endParaRPr b="1">
              <a:solidFill>
                <a:srgbClr val="FFFFFF"/>
              </a:solidFill>
            </a:endParaRPr>
          </a:p>
        </p:txBody>
      </p:sp>
      <p:sp>
        <p:nvSpPr>
          <p:cNvPr id="441" name="Shape 441"/>
          <p:cNvSpPr txBox="1"/>
          <p:nvPr/>
        </p:nvSpPr>
        <p:spPr>
          <a:xfrm>
            <a:off x="4907300" y="1695650"/>
            <a:ext cx="3726300" cy="3158400"/>
          </a:xfrm>
          <a:prstGeom prst="rect">
            <a:avLst/>
          </a:prstGeom>
          <a:solidFill>
            <a:srgbClr val="000000"/>
          </a:solidFill>
          <a:ln>
            <a:noFill/>
          </a:ln>
        </p:spPr>
        <p:txBody>
          <a:bodyPr anchorCtr="0" anchor="t" bIns="91425" lIns="91425" spcFirstLastPara="1" rIns="91425" wrap="square" tIns="91425">
            <a:noAutofit/>
          </a:bodyPr>
          <a:lstStyle/>
          <a:p>
            <a:pPr indent="0" lvl="0" marL="0">
              <a:spcBef>
                <a:spcPts val="0"/>
              </a:spcBef>
              <a:spcAft>
                <a:spcPts val="0"/>
              </a:spcAft>
              <a:buNone/>
            </a:pPr>
            <a:r>
              <a:rPr lang="fr" sz="1500">
                <a:solidFill>
                  <a:srgbClr val="CC7832"/>
                </a:solidFill>
                <a:highlight>
                  <a:srgbClr val="2B2B2B"/>
                </a:highlight>
                <a:latin typeface="Courier New"/>
                <a:ea typeface="Courier New"/>
                <a:cs typeface="Courier New"/>
                <a:sym typeface="Courier New"/>
              </a:rPr>
              <a:t>from </a:t>
            </a:r>
            <a:r>
              <a:rPr lang="fr" sz="1500">
                <a:solidFill>
                  <a:srgbClr val="A9B7C6"/>
                </a:solidFill>
                <a:highlight>
                  <a:srgbClr val="2B2B2B"/>
                </a:highlight>
                <a:latin typeface="Courier New"/>
                <a:ea typeface="Courier New"/>
                <a:cs typeface="Courier New"/>
                <a:sym typeface="Courier New"/>
              </a:rPr>
              <a:t>lxml </a:t>
            </a:r>
            <a:r>
              <a:rPr lang="fr" sz="1500">
                <a:solidFill>
                  <a:srgbClr val="CC7832"/>
                </a:solidFill>
                <a:highlight>
                  <a:srgbClr val="2B2B2B"/>
                </a:highlight>
                <a:latin typeface="Courier New"/>
                <a:ea typeface="Courier New"/>
                <a:cs typeface="Courier New"/>
                <a:sym typeface="Courier New"/>
              </a:rPr>
              <a:t>import </a:t>
            </a:r>
            <a:r>
              <a:rPr lang="fr" sz="1500">
                <a:solidFill>
                  <a:srgbClr val="A9B7C6"/>
                </a:solidFill>
                <a:highlight>
                  <a:srgbClr val="2B2B2B"/>
                </a:highlight>
                <a:latin typeface="Courier New"/>
                <a:ea typeface="Courier New"/>
                <a:cs typeface="Courier New"/>
                <a:sym typeface="Courier New"/>
              </a:rPr>
              <a:t>etree</a:t>
            </a:r>
            <a:endParaRPr sz="15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sz="15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500">
                <a:solidFill>
                  <a:srgbClr val="A9B7C6"/>
                </a:solidFill>
                <a:highlight>
                  <a:srgbClr val="2B2B2B"/>
                </a:highlight>
                <a:latin typeface="Courier New"/>
                <a:ea typeface="Courier New"/>
                <a:cs typeface="Courier New"/>
                <a:sym typeface="Courier New"/>
              </a:rPr>
              <a:t>tree = etree.parse(</a:t>
            </a:r>
            <a:r>
              <a:rPr lang="fr" sz="1500">
                <a:solidFill>
                  <a:srgbClr val="6A8759"/>
                </a:solidFill>
                <a:highlight>
                  <a:srgbClr val="2B2B2B"/>
                </a:highlight>
                <a:latin typeface="Courier New"/>
                <a:ea typeface="Courier New"/>
                <a:cs typeface="Courier New"/>
                <a:sym typeface="Courier New"/>
              </a:rPr>
              <a:t>"data.xml"</a:t>
            </a:r>
            <a:r>
              <a:rPr lang="fr" sz="1500">
                <a:solidFill>
                  <a:srgbClr val="A9B7C6"/>
                </a:solidFill>
                <a:highlight>
                  <a:srgbClr val="2B2B2B"/>
                </a:highlight>
                <a:latin typeface="Courier New"/>
                <a:ea typeface="Courier New"/>
                <a:cs typeface="Courier New"/>
                <a:sym typeface="Courier New"/>
              </a:rPr>
              <a:t>)</a:t>
            </a:r>
            <a:endParaRPr sz="15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500">
                <a:solidFill>
                  <a:srgbClr val="CC7832"/>
                </a:solidFill>
                <a:highlight>
                  <a:srgbClr val="2B2B2B"/>
                </a:highlight>
                <a:latin typeface="Courier New"/>
                <a:ea typeface="Courier New"/>
                <a:cs typeface="Courier New"/>
                <a:sym typeface="Courier New"/>
              </a:rPr>
              <a:t>for </a:t>
            </a:r>
            <a:r>
              <a:rPr lang="fr" sz="1500">
                <a:solidFill>
                  <a:srgbClr val="A9B7C6"/>
                </a:solidFill>
                <a:highlight>
                  <a:srgbClr val="2B2B2B"/>
                </a:highlight>
                <a:latin typeface="Courier New"/>
                <a:ea typeface="Courier New"/>
                <a:cs typeface="Courier New"/>
                <a:sym typeface="Courier New"/>
              </a:rPr>
              <a:t>user </a:t>
            </a:r>
            <a:r>
              <a:rPr lang="fr" sz="1500">
                <a:solidFill>
                  <a:srgbClr val="CC7832"/>
                </a:solidFill>
                <a:highlight>
                  <a:srgbClr val="2B2B2B"/>
                </a:highlight>
                <a:latin typeface="Courier New"/>
                <a:ea typeface="Courier New"/>
                <a:cs typeface="Courier New"/>
                <a:sym typeface="Courier New"/>
              </a:rPr>
              <a:t>in </a:t>
            </a:r>
            <a:r>
              <a:rPr lang="fr" sz="1500">
                <a:solidFill>
                  <a:srgbClr val="A9B7C6"/>
                </a:solidFill>
                <a:highlight>
                  <a:srgbClr val="2B2B2B"/>
                </a:highlight>
                <a:latin typeface="Courier New"/>
                <a:ea typeface="Courier New"/>
                <a:cs typeface="Courier New"/>
                <a:sym typeface="Courier New"/>
              </a:rPr>
              <a:t>tree.xpath(</a:t>
            </a:r>
            <a:r>
              <a:rPr lang="fr" sz="1500">
                <a:solidFill>
                  <a:srgbClr val="6A8759"/>
                </a:solidFill>
                <a:highlight>
                  <a:srgbClr val="2B2B2B"/>
                </a:highlight>
                <a:latin typeface="Courier New"/>
                <a:ea typeface="Courier New"/>
                <a:cs typeface="Courier New"/>
                <a:sym typeface="Courier New"/>
              </a:rPr>
              <a:t>"/users/user/nom"</a:t>
            </a:r>
            <a:r>
              <a:rPr lang="fr" sz="1500">
                <a:solidFill>
                  <a:srgbClr val="A9B7C6"/>
                </a:solidFill>
                <a:highlight>
                  <a:srgbClr val="2B2B2B"/>
                </a:highlight>
                <a:latin typeface="Courier New"/>
                <a:ea typeface="Courier New"/>
                <a:cs typeface="Courier New"/>
                <a:sym typeface="Courier New"/>
              </a:rPr>
              <a:t>):</a:t>
            </a:r>
            <a:endParaRPr sz="15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500">
                <a:solidFill>
                  <a:srgbClr val="A9B7C6"/>
                </a:solidFill>
                <a:highlight>
                  <a:srgbClr val="2B2B2B"/>
                </a:highlight>
                <a:latin typeface="Courier New"/>
                <a:ea typeface="Courier New"/>
                <a:cs typeface="Courier New"/>
                <a:sym typeface="Courier New"/>
              </a:rPr>
              <a:t>   </a:t>
            </a:r>
            <a:r>
              <a:rPr lang="fr" sz="1500">
                <a:solidFill>
                  <a:srgbClr val="8888C6"/>
                </a:solidFill>
                <a:highlight>
                  <a:srgbClr val="2B2B2B"/>
                </a:highlight>
                <a:latin typeface="Courier New"/>
                <a:ea typeface="Courier New"/>
                <a:cs typeface="Courier New"/>
                <a:sym typeface="Courier New"/>
              </a:rPr>
              <a:t>print</a:t>
            </a:r>
            <a:r>
              <a:rPr lang="fr" sz="1500">
                <a:solidFill>
                  <a:srgbClr val="A9B7C6"/>
                </a:solidFill>
                <a:highlight>
                  <a:srgbClr val="2B2B2B"/>
                </a:highlight>
                <a:latin typeface="Courier New"/>
                <a:ea typeface="Courier New"/>
                <a:cs typeface="Courier New"/>
                <a:sym typeface="Courier New"/>
              </a:rPr>
              <a:t>(user.text)</a:t>
            </a:r>
            <a:endParaRPr sz="15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sz="1800">
              <a:solidFill>
                <a:srgbClr val="FFFFFF"/>
              </a:solidFill>
            </a:endParaRPr>
          </a:p>
          <a:p>
            <a:pPr indent="0" lvl="0" marL="0" rtl="0">
              <a:spcBef>
                <a:spcPts val="0"/>
              </a:spcBef>
              <a:spcAft>
                <a:spcPts val="0"/>
              </a:spcAft>
              <a:buNone/>
            </a:pPr>
            <a:r>
              <a:t/>
            </a:r>
            <a:endParaRPr>
              <a:solidFill>
                <a:srgbClr val="FF0000"/>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FFFFFF"/>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Shape 4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Le Web (miam)</a:t>
            </a:r>
            <a:endParaRPr/>
          </a:p>
        </p:txBody>
      </p:sp>
      <p:sp>
        <p:nvSpPr>
          <p:cNvPr id="447" name="Shape 447"/>
          <p:cNvSpPr txBox="1"/>
          <p:nvPr>
            <p:ph idx="1" type="body"/>
          </p:nvPr>
        </p:nvSpPr>
        <p:spPr>
          <a:xfrm>
            <a:off x="112925" y="1086225"/>
            <a:ext cx="8520600" cy="81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FFFFFF"/>
              </a:solidFill>
            </a:endParaRPr>
          </a:p>
          <a:p>
            <a:pPr indent="0" lvl="0" marL="0" rtl="0">
              <a:spcBef>
                <a:spcPts val="1600"/>
              </a:spcBef>
              <a:spcAft>
                <a:spcPts val="1600"/>
              </a:spcAft>
              <a:buNone/>
            </a:pPr>
            <a:r>
              <a:t/>
            </a:r>
            <a:endParaRPr>
              <a:solidFill>
                <a:srgbClr val="FFFFFF"/>
              </a:solidFill>
            </a:endParaRPr>
          </a:p>
        </p:txBody>
      </p:sp>
      <p:sp>
        <p:nvSpPr>
          <p:cNvPr id="448" name="Shape 448"/>
          <p:cNvSpPr txBox="1"/>
          <p:nvPr/>
        </p:nvSpPr>
        <p:spPr>
          <a:xfrm>
            <a:off x="409775" y="1695650"/>
            <a:ext cx="8146200" cy="3158400"/>
          </a:xfrm>
          <a:prstGeom prst="rect">
            <a:avLst/>
          </a:prstGeom>
          <a:solidFill>
            <a:srgbClr val="000000"/>
          </a:solidFill>
          <a:ln>
            <a:noFill/>
          </a:ln>
        </p:spPr>
        <p:txBody>
          <a:bodyPr anchorCtr="0" anchor="t" bIns="91425" lIns="91425" spcFirstLastPara="1" rIns="91425" wrap="square" tIns="91425">
            <a:noAutofit/>
          </a:bodyPr>
          <a:lstStyle/>
          <a:p>
            <a:pPr indent="0" lvl="0" marL="0">
              <a:spcBef>
                <a:spcPts val="0"/>
              </a:spcBef>
              <a:spcAft>
                <a:spcPts val="0"/>
              </a:spcAft>
              <a:buNone/>
            </a:pPr>
            <a:r>
              <a:rPr lang="fr" sz="2000">
                <a:solidFill>
                  <a:srgbClr val="CC7832"/>
                </a:solidFill>
                <a:highlight>
                  <a:srgbClr val="2B2B2B"/>
                </a:highlight>
                <a:latin typeface="Courier New"/>
                <a:ea typeface="Courier New"/>
                <a:cs typeface="Courier New"/>
                <a:sym typeface="Courier New"/>
              </a:rPr>
              <a:t>import </a:t>
            </a:r>
            <a:r>
              <a:rPr lang="fr" sz="2000">
                <a:solidFill>
                  <a:srgbClr val="A9B7C6"/>
                </a:solidFill>
                <a:highlight>
                  <a:srgbClr val="2B2B2B"/>
                </a:highlight>
                <a:latin typeface="Courier New"/>
                <a:ea typeface="Courier New"/>
                <a:cs typeface="Courier New"/>
                <a:sym typeface="Courier New"/>
              </a:rPr>
              <a:t>http.server</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CC7832"/>
                </a:solidFill>
                <a:highlight>
                  <a:srgbClr val="2B2B2B"/>
                </a:highlight>
                <a:latin typeface="Courier New"/>
                <a:ea typeface="Courier New"/>
                <a:cs typeface="Courier New"/>
                <a:sym typeface="Courier New"/>
              </a:rPr>
              <a:t>import </a:t>
            </a:r>
            <a:r>
              <a:rPr lang="fr" sz="2000">
                <a:solidFill>
                  <a:srgbClr val="A9B7C6"/>
                </a:solidFill>
                <a:highlight>
                  <a:srgbClr val="2B2B2B"/>
                </a:highlight>
                <a:latin typeface="Courier New"/>
                <a:ea typeface="Courier New"/>
                <a:cs typeface="Courier New"/>
                <a:sym typeface="Courier New"/>
              </a:rPr>
              <a:t>socketserver    </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PORT = </a:t>
            </a:r>
            <a:r>
              <a:rPr lang="fr" sz="2000">
                <a:solidFill>
                  <a:srgbClr val="6897BB"/>
                </a:solidFill>
                <a:highlight>
                  <a:srgbClr val="2B2B2B"/>
                </a:highlight>
                <a:latin typeface="Courier New"/>
                <a:ea typeface="Courier New"/>
                <a:cs typeface="Courier New"/>
                <a:sym typeface="Courier New"/>
              </a:rPr>
              <a:t>8000</a:t>
            </a:r>
            <a:endParaRPr sz="2000">
              <a:solidFill>
                <a:srgbClr val="6897BB"/>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Handler = http.server.SimpleHTTPRequestHandler</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httpd = socketserver .TCPServer((</a:t>
            </a:r>
            <a:r>
              <a:rPr lang="fr" sz="2000">
                <a:solidFill>
                  <a:srgbClr val="6A8759"/>
                </a:solidFill>
                <a:highlight>
                  <a:srgbClr val="2B2B2B"/>
                </a:highlight>
                <a:latin typeface="Courier New"/>
                <a:ea typeface="Courier New"/>
                <a:cs typeface="Courier New"/>
                <a:sym typeface="Courier New"/>
              </a:rPr>
              <a:t>""</a:t>
            </a:r>
            <a:r>
              <a:rPr lang="fr" sz="2000">
                <a:solidFill>
                  <a:srgbClr val="CC7832"/>
                </a:solidFill>
                <a:highlight>
                  <a:srgbClr val="2B2B2B"/>
                </a:highlight>
                <a:latin typeface="Courier New"/>
                <a:ea typeface="Courier New"/>
                <a:cs typeface="Courier New"/>
                <a:sym typeface="Courier New"/>
              </a:rPr>
              <a:t>, </a:t>
            </a:r>
            <a:r>
              <a:rPr lang="fr" sz="2000">
                <a:solidFill>
                  <a:srgbClr val="A9B7C6"/>
                </a:solidFill>
                <a:highlight>
                  <a:srgbClr val="2B2B2B"/>
                </a:highlight>
                <a:latin typeface="Courier New"/>
                <a:ea typeface="Courier New"/>
                <a:cs typeface="Courier New"/>
                <a:sym typeface="Courier New"/>
              </a:rPr>
              <a:t>PORT)</a:t>
            </a:r>
            <a:r>
              <a:rPr lang="fr" sz="2000">
                <a:solidFill>
                  <a:srgbClr val="CC7832"/>
                </a:solidFill>
                <a:highlight>
                  <a:srgbClr val="2B2B2B"/>
                </a:highlight>
                <a:latin typeface="Courier New"/>
                <a:ea typeface="Courier New"/>
                <a:cs typeface="Courier New"/>
                <a:sym typeface="Courier New"/>
              </a:rPr>
              <a:t>, </a:t>
            </a:r>
            <a:r>
              <a:rPr lang="fr" sz="2000">
                <a:solidFill>
                  <a:srgbClr val="A9B7C6"/>
                </a:solidFill>
                <a:highlight>
                  <a:srgbClr val="2B2B2B"/>
                </a:highlight>
                <a:latin typeface="Courier New"/>
                <a:ea typeface="Courier New"/>
                <a:cs typeface="Courier New"/>
                <a:sym typeface="Courier New"/>
              </a:rPr>
              <a:t>Handler)</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httpd.serve_forever()</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sz="2000">
              <a:solidFill>
                <a:srgbClr val="FFFFFF"/>
              </a:solidFill>
            </a:endParaRPr>
          </a:p>
          <a:p>
            <a:pPr indent="0" lvl="0" marL="0" rtl="0">
              <a:spcBef>
                <a:spcPts val="0"/>
              </a:spcBef>
              <a:spcAft>
                <a:spcPts val="0"/>
              </a:spcAft>
              <a:buNone/>
            </a:pPr>
            <a:r>
              <a:t/>
            </a:r>
            <a:endParaRPr sz="2000">
              <a:solidFill>
                <a:srgbClr val="FF0000"/>
              </a:solidFill>
            </a:endParaRPr>
          </a:p>
          <a:p>
            <a:pPr indent="0" lvl="0" marL="0" rtl="0">
              <a:spcBef>
                <a:spcPts val="0"/>
              </a:spcBef>
              <a:spcAft>
                <a:spcPts val="0"/>
              </a:spcAft>
              <a:buNone/>
            </a:pPr>
            <a:r>
              <a:t/>
            </a:r>
            <a:endParaRPr sz="2000">
              <a:solidFill>
                <a:srgbClr val="FFFFFF"/>
              </a:solidFill>
            </a:endParaRPr>
          </a:p>
          <a:p>
            <a:pPr indent="0" lvl="0" marL="0" rtl="0">
              <a:spcBef>
                <a:spcPts val="0"/>
              </a:spcBef>
              <a:spcAft>
                <a:spcPts val="0"/>
              </a:spcAft>
              <a:buNone/>
            </a:pPr>
            <a:r>
              <a:t/>
            </a:r>
            <a:endParaRPr sz="2000">
              <a:solidFill>
                <a:srgbClr val="FFFFFF"/>
              </a:solidFill>
            </a:endParaRPr>
          </a:p>
          <a:p>
            <a:pPr indent="0" lvl="0" marL="0" rtl="0">
              <a:spcBef>
                <a:spcPts val="0"/>
              </a:spcBef>
              <a:spcAft>
                <a:spcPts val="0"/>
              </a:spcAft>
              <a:buNone/>
            </a:pPr>
            <a:r>
              <a:t/>
            </a:r>
            <a:endParaRPr sz="2000">
              <a:solidFill>
                <a:srgbClr val="FFFFFF"/>
              </a:solidFill>
            </a:endParaRPr>
          </a:p>
          <a:p>
            <a:pPr indent="0" lvl="0" marL="0" rtl="0">
              <a:spcBef>
                <a:spcPts val="0"/>
              </a:spcBef>
              <a:spcAft>
                <a:spcPts val="0"/>
              </a:spcAft>
              <a:buNone/>
            </a:pPr>
            <a:r>
              <a:t/>
            </a:r>
            <a:endParaRPr sz="2000">
              <a:solidFill>
                <a:srgbClr val="FFFFFF"/>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Shape 4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bases - Exercices</a:t>
            </a:r>
            <a:endParaRPr/>
          </a:p>
        </p:txBody>
      </p:sp>
      <p:sp>
        <p:nvSpPr>
          <p:cNvPr id="454" name="Shape 454"/>
          <p:cNvSpPr txBox="1"/>
          <p:nvPr>
            <p:ph idx="1" type="body"/>
          </p:nvPr>
        </p:nvSpPr>
        <p:spPr>
          <a:xfrm>
            <a:off x="112925" y="1086225"/>
            <a:ext cx="8520600" cy="34164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fr">
                <a:solidFill>
                  <a:srgbClr val="FFFFFF"/>
                </a:solidFill>
              </a:rPr>
              <a:t>Créer un algo qui </a:t>
            </a:r>
            <a:r>
              <a:rPr lang="fr">
                <a:solidFill>
                  <a:srgbClr val="FFFFFF"/>
                </a:solidFill>
              </a:rPr>
              <a:t>génère</a:t>
            </a:r>
            <a:r>
              <a:rPr lang="fr">
                <a:solidFill>
                  <a:srgbClr val="FFFFFF"/>
                </a:solidFill>
              </a:rPr>
              <a:t> une grille de sudoku avec 9 cases.</a:t>
            </a:r>
            <a:endParaRPr>
              <a:solidFill>
                <a:srgbClr val="FFFFFF"/>
              </a:solidFill>
            </a:endParaRPr>
          </a:p>
        </p:txBody>
      </p:sp>
      <p:pic>
        <p:nvPicPr>
          <p:cNvPr id="455" name="Shape 455"/>
          <p:cNvPicPr preferRelativeResize="0"/>
          <p:nvPr/>
        </p:nvPicPr>
        <p:blipFill>
          <a:blip r:embed="rId3">
            <a:alphaModFix/>
          </a:blip>
          <a:stretch>
            <a:fillRect/>
          </a:stretch>
        </p:blipFill>
        <p:spPr>
          <a:xfrm>
            <a:off x="2726975" y="2001750"/>
            <a:ext cx="2349900" cy="23568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Shape 4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Programmation orientée </a:t>
            </a:r>
            <a:r>
              <a:rPr lang="fr"/>
              <a:t>objet (POO)</a:t>
            </a:r>
            <a:endParaRPr/>
          </a:p>
        </p:txBody>
      </p:sp>
      <p:sp>
        <p:nvSpPr>
          <p:cNvPr id="461" name="Shape 461"/>
          <p:cNvSpPr txBox="1"/>
          <p:nvPr>
            <p:ph idx="1" type="body"/>
          </p:nvPr>
        </p:nvSpPr>
        <p:spPr>
          <a:xfrm>
            <a:off x="112925" y="1086225"/>
            <a:ext cx="8520600" cy="34164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fr">
                <a:solidFill>
                  <a:srgbClr val="FFFFFF"/>
                </a:solidFill>
              </a:rPr>
              <a:t>La programmation orientée objet (POO) permet de créer des entités (</a:t>
            </a:r>
            <a:r>
              <a:rPr lang="fr">
                <a:solidFill>
                  <a:srgbClr val="00FFFF"/>
                </a:solidFill>
              </a:rPr>
              <a:t>objets</a:t>
            </a:r>
            <a:r>
              <a:rPr lang="fr">
                <a:solidFill>
                  <a:srgbClr val="FFFFFF"/>
                </a:solidFill>
              </a:rPr>
              <a:t>) que l'on peut manipuler. La programmation orientée objet impose des structures solides et claires. Les objets peuvent interagir entre eux, cela facilite grandement la compréhension du code et sa maintenance. On oppose souvent la programmation objet à la programmation procédurale, la première étant plus "professionnelle" que l'autre car plus fiable et plus propre.</a:t>
            </a:r>
            <a:endParaRPr>
              <a:solidFill>
                <a:srgbClr val="FFFFFF"/>
              </a:solidFill>
            </a:endParaRPr>
          </a:p>
          <a:p>
            <a:pPr indent="0" lvl="0" marL="0" rtl="0">
              <a:spcBef>
                <a:spcPts val="0"/>
              </a:spcBef>
              <a:spcAft>
                <a:spcPts val="0"/>
              </a:spcAft>
              <a:buNone/>
            </a:pPr>
            <a:r>
              <a:t/>
            </a:r>
            <a:endParaRPr>
              <a:solidFill>
                <a:srgbClr val="00FFFF"/>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Shape 4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Programmation orientée objet (POO)</a:t>
            </a:r>
            <a:endParaRPr/>
          </a:p>
        </p:txBody>
      </p:sp>
      <p:pic>
        <p:nvPicPr>
          <p:cNvPr id="467" name="Shape 467"/>
          <p:cNvPicPr preferRelativeResize="0"/>
          <p:nvPr/>
        </p:nvPicPr>
        <p:blipFill>
          <a:blip r:embed="rId3">
            <a:alphaModFix/>
          </a:blip>
          <a:stretch>
            <a:fillRect/>
          </a:stretch>
        </p:blipFill>
        <p:spPr>
          <a:xfrm>
            <a:off x="1761775" y="1017725"/>
            <a:ext cx="5199893" cy="3820974"/>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Shape 4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Programmation orientée objet (POO)</a:t>
            </a:r>
            <a:endParaRPr/>
          </a:p>
        </p:txBody>
      </p:sp>
      <p:sp>
        <p:nvSpPr>
          <p:cNvPr id="473" name="Shape 473"/>
          <p:cNvSpPr txBox="1"/>
          <p:nvPr>
            <p:ph idx="1" type="body"/>
          </p:nvPr>
        </p:nvSpPr>
        <p:spPr>
          <a:xfrm>
            <a:off x="112925" y="1086225"/>
            <a:ext cx="8520600" cy="13350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fr">
                <a:solidFill>
                  <a:srgbClr val="FFFFFF"/>
                </a:solidFill>
              </a:rPr>
              <a:t>Une classe regroupe des fonctions et des attributs qui définissent un objet. On appelle par ailleurs les fonctions d'une classe des "</a:t>
            </a:r>
            <a:r>
              <a:rPr lang="fr">
                <a:solidFill>
                  <a:srgbClr val="00FFFF"/>
                </a:solidFill>
              </a:rPr>
              <a:t>méthodes</a:t>
            </a:r>
            <a:r>
              <a:rPr lang="fr">
                <a:solidFill>
                  <a:srgbClr val="FFFFFF"/>
                </a:solidFill>
              </a:rPr>
              <a:t>".</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fr">
                <a:solidFill>
                  <a:srgbClr val="FFFFFF"/>
                </a:solidFill>
              </a:rPr>
              <a:t>Créons une classe </a:t>
            </a:r>
            <a:r>
              <a:rPr lang="fr">
                <a:solidFill>
                  <a:srgbClr val="00FFFF"/>
                </a:solidFill>
              </a:rPr>
              <a:t>Voiture</a:t>
            </a:r>
            <a:endParaRPr>
              <a:solidFill>
                <a:srgbClr val="00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00FFFF"/>
              </a:solidFill>
            </a:endParaRPr>
          </a:p>
        </p:txBody>
      </p:sp>
      <p:sp>
        <p:nvSpPr>
          <p:cNvPr id="474" name="Shape 474"/>
          <p:cNvSpPr txBox="1"/>
          <p:nvPr/>
        </p:nvSpPr>
        <p:spPr>
          <a:xfrm>
            <a:off x="112925" y="2688800"/>
            <a:ext cx="8520600" cy="1979700"/>
          </a:xfrm>
          <a:prstGeom prst="rect">
            <a:avLst/>
          </a:prstGeom>
          <a:solidFill>
            <a:srgbClr val="000000"/>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fr" sz="2000">
                <a:solidFill>
                  <a:srgbClr val="CC7832"/>
                </a:solidFill>
                <a:highlight>
                  <a:srgbClr val="2B2B2B"/>
                </a:highlight>
                <a:latin typeface="Courier New"/>
                <a:ea typeface="Courier New"/>
                <a:cs typeface="Courier New"/>
                <a:sym typeface="Courier New"/>
              </a:rPr>
              <a:t>class </a:t>
            </a:r>
            <a:r>
              <a:rPr lang="fr" sz="2000">
                <a:solidFill>
                  <a:srgbClr val="A9B7C6"/>
                </a:solidFill>
                <a:highlight>
                  <a:srgbClr val="2B2B2B"/>
                </a:highlight>
                <a:latin typeface="Courier New"/>
                <a:ea typeface="Courier New"/>
                <a:cs typeface="Courier New"/>
                <a:sym typeface="Courier New"/>
              </a:rPr>
              <a:t>Voiture:</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  </a:t>
            </a:r>
            <a:r>
              <a:rPr lang="fr" sz="2000">
                <a:solidFill>
                  <a:srgbClr val="CC7832"/>
                </a:solidFill>
                <a:highlight>
                  <a:srgbClr val="2B2B2B"/>
                </a:highlight>
                <a:latin typeface="Courier New"/>
                <a:ea typeface="Courier New"/>
                <a:cs typeface="Courier New"/>
                <a:sym typeface="Courier New"/>
              </a:rPr>
              <a:t>def  </a:t>
            </a:r>
            <a:r>
              <a:rPr lang="fr" sz="2000">
                <a:solidFill>
                  <a:srgbClr val="B200B2"/>
                </a:solidFill>
                <a:highlight>
                  <a:srgbClr val="2B2B2B"/>
                </a:highlight>
                <a:latin typeface="Courier New"/>
                <a:ea typeface="Courier New"/>
                <a:cs typeface="Courier New"/>
                <a:sym typeface="Courier New"/>
              </a:rPr>
              <a:t>__init__</a:t>
            </a:r>
            <a:r>
              <a:rPr lang="fr" sz="2000">
                <a:solidFill>
                  <a:srgbClr val="A9B7C6"/>
                </a:solidFill>
                <a:highlight>
                  <a:srgbClr val="2B2B2B"/>
                </a:highlight>
                <a:latin typeface="Courier New"/>
                <a:ea typeface="Courier New"/>
                <a:cs typeface="Courier New"/>
                <a:sym typeface="Courier New"/>
              </a:rPr>
              <a:t>(</a:t>
            </a:r>
            <a:r>
              <a:rPr lang="fr" sz="2000">
                <a:solidFill>
                  <a:srgbClr val="94558D"/>
                </a:solidFill>
                <a:highlight>
                  <a:srgbClr val="2B2B2B"/>
                </a:highlight>
                <a:latin typeface="Courier New"/>
                <a:ea typeface="Courier New"/>
                <a:cs typeface="Courier New"/>
                <a:sym typeface="Courier New"/>
              </a:rPr>
              <a:t>self</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     </a:t>
            </a:r>
            <a:r>
              <a:rPr lang="fr" sz="2000">
                <a:solidFill>
                  <a:srgbClr val="94558D"/>
                </a:solidFill>
                <a:highlight>
                  <a:srgbClr val="2B2B2B"/>
                </a:highlight>
                <a:latin typeface="Courier New"/>
                <a:ea typeface="Courier New"/>
                <a:cs typeface="Courier New"/>
                <a:sym typeface="Courier New"/>
              </a:rPr>
              <a:t>self</a:t>
            </a:r>
            <a:r>
              <a:rPr lang="fr" sz="2000">
                <a:solidFill>
                  <a:srgbClr val="A9B7C6"/>
                </a:solidFill>
                <a:highlight>
                  <a:srgbClr val="2B2B2B"/>
                </a:highlight>
                <a:latin typeface="Courier New"/>
                <a:ea typeface="Courier New"/>
                <a:cs typeface="Courier New"/>
                <a:sym typeface="Courier New"/>
              </a:rPr>
              <a:t>.nom = </a:t>
            </a:r>
            <a:r>
              <a:rPr lang="fr" sz="2000">
                <a:solidFill>
                  <a:srgbClr val="6A8759"/>
                </a:solidFill>
                <a:highlight>
                  <a:srgbClr val="2B2B2B"/>
                </a:highlight>
                <a:latin typeface="Courier New"/>
                <a:ea typeface="Courier New"/>
                <a:cs typeface="Courier New"/>
                <a:sym typeface="Courier New"/>
              </a:rPr>
              <a:t>"Ferrari"</a:t>
            </a:r>
            <a:endParaRPr sz="2000">
              <a:solidFill>
                <a:srgbClr val="6A8759"/>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sz="2000">
              <a:solidFill>
                <a:srgbClr val="6A8759"/>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ma_voiture = Voiture()</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(ma_voiture.nom)</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sz="1800">
              <a:solidFill>
                <a:srgbClr val="FFFFFF"/>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Shape 4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Programmation orientée objet (POO)</a:t>
            </a:r>
            <a:endParaRPr/>
          </a:p>
        </p:txBody>
      </p:sp>
      <p:sp>
        <p:nvSpPr>
          <p:cNvPr id="480" name="Shape 480"/>
          <p:cNvSpPr txBox="1"/>
          <p:nvPr>
            <p:ph idx="1" type="body"/>
          </p:nvPr>
        </p:nvSpPr>
        <p:spPr>
          <a:xfrm>
            <a:off x="112925" y="1086225"/>
            <a:ext cx="8520600" cy="13350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fr">
                <a:solidFill>
                  <a:srgbClr val="FFFFFF"/>
                </a:solidFill>
              </a:rPr>
              <a:t>Les attributs de classe permettent de stocker des informations au niveau de la classe. Elle sont similaires aux variables.</a:t>
            </a:r>
            <a:endParaRPr>
              <a:solidFill>
                <a:srgbClr val="00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00FFFF"/>
              </a:solidFill>
            </a:endParaRPr>
          </a:p>
        </p:txBody>
      </p:sp>
      <p:sp>
        <p:nvSpPr>
          <p:cNvPr id="481" name="Shape 481"/>
          <p:cNvSpPr txBox="1"/>
          <p:nvPr/>
        </p:nvSpPr>
        <p:spPr>
          <a:xfrm>
            <a:off x="112925" y="2688800"/>
            <a:ext cx="8520600" cy="1979700"/>
          </a:xfrm>
          <a:prstGeom prst="rect">
            <a:avLst/>
          </a:prstGeom>
          <a:solidFill>
            <a:srgbClr val="000000"/>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ma_voiture = Voiture()</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(ma_voiture.nom)</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ma_voiture.couleur = </a:t>
            </a:r>
            <a:r>
              <a:rPr lang="fr" sz="2000">
                <a:solidFill>
                  <a:srgbClr val="6A8759"/>
                </a:solidFill>
                <a:highlight>
                  <a:srgbClr val="2B2B2B"/>
                </a:highlight>
                <a:latin typeface="Courier New"/>
                <a:ea typeface="Courier New"/>
                <a:cs typeface="Courier New"/>
                <a:sym typeface="Courier New"/>
              </a:rPr>
              <a:t>"Rouge"</a:t>
            </a:r>
            <a:endParaRPr sz="2000">
              <a:solidFill>
                <a:srgbClr val="6A8759"/>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(ma_voiture.couleur)</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sz="1800">
              <a:solidFill>
                <a:srgbClr val="FFFFFF"/>
              </a:solidFill>
            </a:endParaRPr>
          </a:p>
          <a:p>
            <a:pPr indent="0" lvl="0" mar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FFFFFF"/>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Shape 4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Programmation orientée objet (POO)</a:t>
            </a:r>
            <a:endParaRPr/>
          </a:p>
        </p:txBody>
      </p:sp>
      <p:sp>
        <p:nvSpPr>
          <p:cNvPr id="487" name="Shape 487"/>
          <p:cNvSpPr txBox="1"/>
          <p:nvPr>
            <p:ph idx="1" type="body"/>
          </p:nvPr>
        </p:nvSpPr>
        <p:spPr>
          <a:xfrm>
            <a:off x="112925" y="1086225"/>
            <a:ext cx="8520600" cy="13350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fr">
                <a:solidFill>
                  <a:srgbClr val="FFFFFF"/>
                </a:solidFill>
              </a:rPr>
              <a:t>Les méthodes sont des fonctions définies dans une classe.</a:t>
            </a:r>
            <a:endParaRPr>
              <a:solidFill>
                <a:srgbClr val="00FFFF"/>
              </a:solidFill>
            </a:endParaRPr>
          </a:p>
          <a:p>
            <a:pPr indent="0" lvl="0" marL="0" rtl="0">
              <a:spcBef>
                <a:spcPts val="0"/>
              </a:spcBef>
              <a:spcAft>
                <a:spcPts val="0"/>
              </a:spcAft>
              <a:buNone/>
            </a:pPr>
            <a:r>
              <a:rPr lang="fr">
                <a:solidFill>
                  <a:schemeClr val="dk1"/>
                </a:solidFill>
              </a:rPr>
              <a:t>Une propriété est juste un déguisement qu’on met sur une méthode pour qu’elle ressemble à un attribut.</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00FFFF"/>
              </a:solidFill>
            </a:endParaRPr>
          </a:p>
        </p:txBody>
      </p:sp>
      <p:sp>
        <p:nvSpPr>
          <p:cNvPr id="488" name="Shape 488"/>
          <p:cNvSpPr txBox="1"/>
          <p:nvPr/>
        </p:nvSpPr>
        <p:spPr>
          <a:xfrm>
            <a:off x="112925" y="2688800"/>
            <a:ext cx="8520600" cy="1979700"/>
          </a:xfrm>
          <a:prstGeom prst="rect">
            <a:avLst/>
          </a:prstGeom>
          <a:solidFill>
            <a:srgbClr val="000000"/>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fr" sz="2000">
                <a:solidFill>
                  <a:srgbClr val="CC7832"/>
                </a:solidFill>
                <a:highlight>
                  <a:srgbClr val="2B2B2B"/>
                </a:highlight>
                <a:latin typeface="Courier New"/>
                <a:ea typeface="Courier New"/>
                <a:cs typeface="Courier New"/>
                <a:sym typeface="Courier New"/>
              </a:rPr>
              <a:t>class </a:t>
            </a:r>
            <a:r>
              <a:rPr lang="fr" sz="2000">
                <a:solidFill>
                  <a:srgbClr val="A9B7C6"/>
                </a:solidFill>
                <a:highlight>
                  <a:srgbClr val="2B2B2B"/>
                </a:highlight>
                <a:latin typeface="Courier New"/>
                <a:ea typeface="Courier New"/>
                <a:cs typeface="Courier New"/>
                <a:sym typeface="Courier New"/>
              </a:rPr>
              <a:t>Voiture:</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  </a:t>
            </a:r>
            <a:r>
              <a:rPr lang="fr" sz="2000">
                <a:solidFill>
                  <a:srgbClr val="CC7832"/>
                </a:solidFill>
                <a:highlight>
                  <a:srgbClr val="2B2B2B"/>
                </a:highlight>
                <a:latin typeface="Courier New"/>
                <a:ea typeface="Courier New"/>
                <a:cs typeface="Courier New"/>
                <a:sym typeface="Courier New"/>
              </a:rPr>
              <a:t>def </a:t>
            </a:r>
            <a:r>
              <a:rPr lang="fr" sz="2000">
                <a:solidFill>
                  <a:srgbClr val="FFC66D"/>
                </a:solidFill>
                <a:highlight>
                  <a:srgbClr val="2B2B2B"/>
                </a:highlight>
                <a:latin typeface="Courier New"/>
                <a:ea typeface="Courier New"/>
                <a:cs typeface="Courier New"/>
                <a:sym typeface="Courier New"/>
              </a:rPr>
              <a:t>vitesseMax</a:t>
            </a:r>
            <a:r>
              <a:rPr lang="fr" sz="2000">
                <a:solidFill>
                  <a:srgbClr val="A9B7C6"/>
                </a:solidFill>
                <a:highlight>
                  <a:srgbClr val="2B2B2B"/>
                </a:highlight>
                <a:latin typeface="Courier New"/>
                <a:ea typeface="Courier New"/>
                <a:cs typeface="Courier New"/>
                <a:sym typeface="Courier New"/>
              </a:rPr>
              <a:t>(</a:t>
            </a:r>
            <a:r>
              <a:rPr lang="fr" sz="2000">
                <a:solidFill>
                  <a:srgbClr val="94558D"/>
                </a:solidFill>
                <a:highlight>
                  <a:srgbClr val="2B2B2B"/>
                </a:highlight>
                <a:latin typeface="Courier New"/>
                <a:ea typeface="Courier New"/>
                <a:cs typeface="Courier New"/>
                <a:sym typeface="Courier New"/>
              </a:rPr>
              <a:t>self</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     </a:t>
            </a:r>
            <a:r>
              <a:rPr lang="fr" sz="2000">
                <a:solidFill>
                  <a:srgbClr val="CC7832"/>
                </a:solidFill>
                <a:highlight>
                  <a:srgbClr val="2B2B2B"/>
                </a:highlight>
                <a:latin typeface="Courier New"/>
                <a:ea typeface="Courier New"/>
                <a:cs typeface="Courier New"/>
                <a:sym typeface="Courier New"/>
              </a:rPr>
              <a:t>return </a:t>
            </a:r>
            <a:r>
              <a:rPr lang="fr" sz="2000">
                <a:solidFill>
                  <a:srgbClr val="6A8759"/>
                </a:solidFill>
                <a:highlight>
                  <a:srgbClr val="2B2B2B"/>
                </a:highlight>
                <a:latin typeface="Courier New"/>
                <a:ea typeface="Courier New"/>
                <a:cs typeface="Courier New"/>
                <a:sym typeface="Courier New"/>
              </a:rPr>
              <a:t>"500km/h"</a:t>
            </a:r>
            <a:endParaRPr sz="2000">
              <a:solidFill>
                <a:srgbClr val="6A8759"/>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sz="2000">
              <a:solidFill>
                <a:srgbClr val="6A8759"/>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ma_voiture = Voiture()</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(ma_voiture.vitesseMax())</a:t>
            </a:r>
            <a:endParaRPr sz="2000">
              <a:solidFill>
                <a:srgbClr val="A9B7C6"/>
              </a:solidFill>
              <a:highlight>
                <a:srgbClr val="2B2B2B"/>
              </a:highlight>
              <a:latin typeface="Courier New"/>
              <a:ea typeface="Courier New"/>
              <a:cs typeface="Courier New"/>
              <a:sym typeface="Courier New"/>
            </a:endParaRPr>
          </a:p>
          <a:p>
            <a:pPr indent="0" lvl="0" marL="0" rtl="0">
              <a:spcBef>
                <a:spcPts val="0"/>
              </a:spcBef>
              <a:spcAft>
                <a:spcPts val="0"/>
              </a:spcAft>
              <a:buNone/>
            </a:pPr>
            <a:r>
              <a:t/>
            </a:r>
            <a:endParaRPr sz="1800">
              <a:solidFill>
                <a:srgbClr val="FFFFFF"/>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Shape 4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Python 2 VS Python 3</a:t>
            </a:r>
            <a:endParaRPr/>
          </a:p>
        </p:txBody>
      </p:sp>
      <p:sp>
        <p:nvSpPr>
          <p:cNvPr id="494" name="Shape 494"/>
          <p:cNvSpPr txBox="1"/>
          <p:nvPr>
            <p:ph idx="1" type="body"/>
          </p:nvPr>
        </p:nvSpPr>
        <p:spPr>
          <a:xfrm>
            <a:off x="112925" y="1086225"/>
            <a:ext cx="8520600" cy="38298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fr">
                <a:solidFill>
                  <a:srgbClr val="FFFFFF"/>
                </a:solidFill>
              </a:rPr>
              <a:t>Il y a eu beaucoup de changements avec la sortie de python 3.</a:t>
            </a:r>
            <a:endParaRPr>
              <a:solidFill>
                <a:srgbClr val="FFFFFF"/>
              </a:solidFill>
            </a:endParaRPr>
          </a:p>
          <a:p>
            <a:pPr indent="0" lvl="0" marL="0" rtl="0">
              <a:spcBef>
                <a:spcPts val="0"/>
              </a:spcBef>
              <a:spcAft>
                <a:spcPts val="0"/>
              </a:spcAft>
              <a:buNone/>
            </a:pPr>
            <a:r>
              <a:rPr lang="fr">
                <a:solidFill>
                  <a:srgbClr val="FFFFFF"/>
                </a:solidFill>
              </a:rPr>
              <a:t>Au niveau de:</a:t>
            </a:r>
            <a:endParaRPr>
              <a:solidFill>
                <a:srgbClr val="FFFFFF"/>
              </a:solidFill>
            </a:endParaRPr>
          </a:p>
          <a:p>
            <a:pPr indent="0" lvl="0" marL="0" rtl="0">
              <a:spcBef>
                <a:spcPts val="0"/>
              </a:spcBef>
              <a:spcAft>
                <a:spcPts val="0"/>
              </a:spcAft>
              <a:buNone/>
            </a:pPr>
            <a:r>
              <a:t/>
            </a:r>
            <a:endParaRPr>
              <a:solidFill>
                <a:srgbClr val="FFFFFF"/>
              </a:solidFill>
            </a:endParaRPr>
          </a:p>
          <a:p>
            <a:pPr indent="-342900" lvl="0" marL="457200" rtl="0">
              <a:spcBef>
                <a:spcPts val="0"/>
              </a:spcBef>
              <a:spcAft>
                <a:spcPts val="0"/>
              </a:spcAft>
              <a:buClr>
                <a:srgbClr val="FFFFFF"/>
              </a:buClr>
              <a:buSzPts val="1800"/>
              <a:buChar char="●"/>
            </a:pPr>
            <a:r>
              <a:rPr lang="fr">
                <a:solidFill>
                  <a:srgbClr val="FFFFFF"/>
                </a:solidFill>
              </a:rPr>
              <a:t>Du print</a:t>
            </a:r>
            <a:endParaRPr>
              <a:solidFill>
                <a:srgbClr val="FFFFFF"/>
              </a:solidFill>
            </a:endParaRPr>
          </a:p>
          <a:p>
            <a:pPr indent="-342900" lvl="0" marL="457200" rtl="0">
              <a:spcBef>
                <a:spcPts val="0"/>
              </a:spcBef>
              <a:spcAft>
                <a:spcPts val="0"/>
              </a:spcAft>
              <a:buClr>
                <a:srgbClr val="FFFFFF"/>
              </a:buClr>
              <a:buSzPts val="1800"/>
              <a:buChar char="●"/>
            </a:pPr>
            <a:r>
              <a:rPr lang="fr">
                <a:solidFill>
                  <a:srgbClr val="FFFFFF"/>
                </a:solidFill>
              </a:rPr>
              <a:t>Des exceptions</a:t>
            </a:r>
            <a:endParaRPr>
              <a:solidFill>
                <a:srgbClr val="FFFFFF"/>
              </a:solidFill>
            </a:endParaRPr>
          </a:p>
          <a:p>
            <a:pPr indent="-342900" lvl="0" marL="457200" rtl="0">
              <a:spcBef>
                <a:spcPts val="0"/>
              </a:spcBef>
              <a:spcAft>
                <a:spcPts val="0"/>
              </a:spcAft>
              <a:buClr>
                <a:srgbClr val="FFFFFF"/>
              </a:buClr>
              <a:buSzPts val="1800"/>
              <a:buChar char="●"/>
            </a:pPr>
            <a:r>
              <a:rPr lang="fr">
                <a:solidFill>
                  <a:srgbClr val="FFFFFF"/>
                </a:solidFill>
              </a:rPr>
              <a:t>Des changements au niveaux des noms de module</a:t>
            </a:r>
            <a:endParaRPr>
              <a:solidFill>
                <a:srgbClr val="FFFFFF"/>
              </a:solidFill>
            </a:endParaRPr>
          </a:p>
          <a:p>
            <a:pPr indent="-342900" lvl="0" marL="457200" rtl="0">
              <a:spcBef>
                <a:spcPts val="0"/>
              </a:spcBef>
              <a:spcAft>
                <a:spcPts val="0"/>
              </a:spcAft>
              <a:buClr>
                <a:srgbClr val="FFFFFF"/>
              </a:buClr>
              <a:buSzPts val="1800"/>
              <a:buChar char="●"/>
            </a:pPr>
            <a:r>
              <a:rPr lang="fr">
                <a:solidFill>
                  <a:srgbClr val="FFFFFF"/>
                </a:solidFill>
              </a:rPr>
              <a:t>L’organisation des projets</a:t>
            </a:r>
            <a:endParaRPr>
              <a:solidFill>
                <a:srgbClr val="FFFFFF"/>
              </a:solidFill>
            </a:endParaRPr>
          </a:p>
          <a:p>
            <a:pPr indent="-342900" lvl="0" marL="457200" rtl="0">
              <a:spcBef>
                <a:spcPts val="0"/>
              </a:spcBef>
              <a:spcAft>
                <a:spcPts val="0"/>
              </a:spcAft>
              <a:buClr>
                <a:srgbClr val="FFFFFF"/>
              </a:buClr>
              <a:buSzPts val="1800"/>
              <a:buChar char="●"/>
            </a:pPr>
            <a:r>
              <a:rPr lang="fr">
                <a:solidFill>
                  <a:srgbClr val="FFFFFF"/>
                </a:solidFill>
              </a:rPr>
              <a:t>etc…</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fr">
                <a:solidFill>
                  <a:srgbClr val="FFFFFF"/>
                </a:solidFill>
              </a:rPr>
              <a:t>Python 3 est plus sympa, mais pas révolutionnaire.</a:t>
            </a:r>
            <a:endParaRPr>
              <a:solidFill>
                <a:srgbClr val="FFFFFF"/>
              </a:solidFill>
            </a:endParaRPr>
          </a:p>
          <a:p>
            <a:pPr indent="0" lvl="0" marL="0" rtl="0">
              <a:spcBef>
                <a:spcPts val="0"/>
              </a:spcBef>
              <a:spcAft>
                <a:spcPts val="0"/>
              </a:spcAft>
              <a:buNone/>
            </a:pPr>
            <a:r>
              <a:rPr lang="fr">
                <a:solidFill>
                  <a:srgbClr val="FF0000"/>
                </a:solidFill>
              </a:rPr>
              <a:t>Fin de support pour python en 2020</a:t>
            </a:r>
            <a:endParaRPr>
              <a:solidFill>
                <a:srgbClr val="FF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Shape 4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Encodage</a:t>
            </a:r>
            <a:endParaRPr/>
          </a:p>
        </p:txBody>
      </p:sp>
      <p:sp>
        <p:nvSpPr>
          <p:cNvPr id="500" name="Shape 500"/>
          <p:cNvSpPr txBox="1"/>
          <p:nvPr>
            <p:ph idx="1" type="body"/>
          </p:nvPr>
        </p:nvSpPr>
        <p:spPr>
          <a:xfrm>
            <a:off x="112925" y="1086225"/>
            <a:ext cx="8520600" cy="3829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a:solidFill>
                  <a:srgbClr val="FFFFFF"/>
                </a:solidFill>
              </a:rPr>
              <a:t>Un jour ou l'autre vous tomberez sur une erreur d'encodage et vous y passerez des heures pour comprendre d'où vient le problème.</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fr">
                <a:solidFill>
                  <a:srgbClr val="FFFFFF"/>
                </a:solidFill>
              </a:rPr>
              <a:t>UTF-8 est un encodage universel qui a pour objectif de réunir les caractères utilisés par toutes les langues. </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fr">
                <a:solidFill>
                  <a:srgbClr val="FFFFFF"/>
                </a:solidFill>
              </a:rPr>
              <a:t>Par défaut dans python 2.7 l'encoding est ASCII, il est donc nécessaire d'indiquer l'encodage UTF8 à chaque fois.</a:t>
            </a:r>
            <a:endParaRPr>
              <a:solidFill>
                <a:srgbClr val="FFFFFF"/>
              </a:solidFill>
            </a:endParaRPr>
          </a:p>
          <a:p>
            <a:pPr indent="0" lvl="0" marL="0" rtl="0">
              <a:spcBef>
                <a:spcPts val="0"/>
              </a:spcBef>
              <a:spcAft>
                <a:spcPts val="0"/>
              </a:spcAft>
              <a:buNone/>
            </a:pPr>
            <a:r>
              <a:rPr lang="fr">
                <a:solidFill>
                  <a:srgbClr val="FFFFFF"/>
                </a:solidFill>
              </a:rPr>
              <a:t>Pour cela il vous faudra indiquer dans l'en tête l'encodage UTF-8 les lignes suivantes:</a:t>
            </a:r>
            <a:endParaRPr>
              <a:solidFill>
                <a:srgbClr val="FFFFFF"/>
              </a:solidFill>
            </a:endParaRPr>
          </a:p>
          <a:p>
            <a:pPr indent="0" lvl="0" marL="0" rtl="0">
              <a:spcBef>
                <a:spcPts val="0"/>
              </a:spcBef>
              <a:spcAft>
                <a:spcPts val="0"/>
              </a:spcAft>
              <a:buNone/>
            </a:pPr>
            <a:r>
              <a:rPr lang="fr" sz="2000">
                <a:solidFill>
                  <a:srgbClr val="999999"/>
                </a:solidFill>
              </a:rPr>
              <a:t>#!/usr/bin/env python</a:t>
            </a:r>
            <a:endParaRPr sz="2000">
              <a:solidFill>
                <a:srgbClr val="999999"/>
              </a:solidFill>
            </a:endParaRPr>
          </a:p>
          <a:p>
            <a:pPr indent="0" lvl="0" marL="0" rtl="0">
              <a:spcBef>
                <a:spcPts val="0"/>
              </a:spcBef>
              <a:spcAft>
                <a:spcPts val="0"/>
              </a:spcAft>
              <a:buNone/>
            </a:pPr>
            <a:r>
              <a:rPr lang="fr" sz="2000">
                <a:solidFill>
                  <a:srgbClr val="999999"/>
                </a:solidFill>
              </a:rPr>
              <a:t># coding: utf-8 </a:t>
            </a:r>
            <a:endParaRPr sz="2000">
              <a:solidFill>
                <a:srgbClr val="999999"/>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Présentation</a:t>
            </a:r>
            <a:endParaRPr/>
          </a:p>
        </p:txBody>
      </p:sp>
      <p:sp>
        <p:nvSpPr>
          <p:cNvPr id="90" name="Shape 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sz="2400">
                <a:solidFill>
                  <a:srgbClr val="FFFFFF"/>
                </a:solidFill>
              </a:rPr>
              <a:t>Des projets sous python:</a:t>
            </a:r>
            <a:endParaRPr sz="2400">
              <a:solidFill>
                <a:srgbClr val="FFFFFF"/>
              </a:solidFill>
            </a:endParaRPr>
          </a:p>
          <a:p>
            <a:pPr indent="-342900" lvl="0" marL="457200" rtl="0">
              <a:spcBef>
                <a:spcPts val="1600"/>
              </a:spcBef>
              <a:spcAft>
                <a:spcPts val="0"/>
              </a:spcAft>
              <a:buClr>
                <a:srgbClr val="FFFFFF"/>
              </a:buClr>
              <a:buSzPts val="1800"/>
              <a:buChar char="●"/>
            </a:pPr>
            <a:r>
              <a:rPr b="1" lang="fr">
                <a:solidFill>
                  <a:srgbClr val="FFFFFF"/>
                </a:solidFill>
              </a:rPr>
              <a:t>Zope</a:t>
            </a:r>
            <a:r>
              <a:rPr lang="fr">
                <a:solidFill>
                  <a:srgbClr val="FFFFFF"/>
                </a:solidFill>
              </a:rPr>
              <a:t>, un serveur d'application innovant, et CPS, un framework de gestion de contenu et de travail collaboratif basé sur Zope.</a:t>
            </a:r>
            <a:endParaRPr>
              <a:solidFill>
                <a:srgbClr val="FFFFFF"/>
              </a:solidFill>
            </a:endParaRPr>
          </a:p>
          <a:p>
            <a:pPr indent="-342900" lvl="0" marL="457200" rtl="0">
              <a:spcBef>
                <a:spcPts val="0"/>
              </a:spcBef>
              <a:spcAft>
                <a:spcPts val="0"/>
              </a:spcAft>
              <a:buClr>
                <a:srgbClr val="FFFFFF"/>
              </a:buClr>
              <a:buSzPts val="1800"/>
              <a:buChar char="●"/>
            </a:pPr>
            <a:r>
              <a:rPr lang="fr">
                <a:solidFill>
                  <a:srgbClr val="FFFFFF"/>
                </a:solidFill>
              </a:rPr>
              <a:t>Les programmes d'administration système spécifiques à la distribution Red Hat Linux.</a:t>
            </a:r>
            <a:endParaRPr>
              <a:solidFill>
                <a:srgbClr val="FFFFFF"/>
              </a:solidFill>
            </a:endParaRPr>
          </a:p>
          <a:p>
            <a:pPr indent="-342900" lvl="0" marL="457200" rtl="0">
              <a:spcBef>
                <a:spcPts val="0"/>
              </a:spcBef>
              <a:spcAft>
                <a:spcPts val="0"/>
              </a:spcAft>
              <a:buClr>
                <a:srgbClr val="FFFFFF"/>
              </a:buClr>
              <a:buSzPts val="1800"/>
              <a:buChar char="●"/>
            </a:pPr>
            <a:r>
              <a:rPr lang="fr">
                <a:solidFill>
                  <a:srgbClr val="FFFFFF"/>
                </a:solidFill>
              </a:rPr>
              <a:t>Des moteurs de recherche comme Google ou Yahoo!.</a:t>
            </a:r>
            <a:endParaRPr>
              <a:solidFill>
                <a:srgbClr val="FFFFFF"/>
              </a:solidFill>
            </a:endParaRPr>
          </a:p>
          <a:p>
            <a:pPr indent="-342900" lvl="0" marL="457200" rtl="0">
              <a:spcBef>
                <a:spcPts val="0"/>
              </a:spcBef>
              <a:spcAft>
                <a:spcPts val="0"/>
              </a:spcAft>
              <a:buClr>
                <a:srgbClr val="FFFFFF"/>
              </a:buClr>
              <a:buSzPts val="1800"/>
              <a:buChar char="●"/>
            </a:pPr>
            <a:r>
              <a:rPr lang="fr">
                <a:solidFill>
                  <a:srgbClr val="FFFFFF"/>
                </a:solidFill>
              </a:rPr>
              <a:t>Youtube</a:t>
            </a:r>
            <a:endParaRPr>
              <a:solidFill>
                <a:srgbClr val="FFFFFF"/>
              </a:solidFill>
            </a:endParaRPr>
          </a:p>
          <a:p>
            <a:pPr indent="-342900" lvl="0" marL="457200" rtl="0">
              <a:spcBef>
                <a:spcPts val="0"/>
              </a:spcBef>
              <a:spcAft>
                <a:spcPts val="0"/>
              </a:spcAft>
              <a:buClr>
                <a:srgbClr val="FFFFFF"/>
              </a:buClr>
              <a:buSzPts val="1800"/>
              <a:buChar char="●"/>
            </a:pPr>
            <a:r>
              <a:rPr lang="fr">
                <a:solidFill>
                  <a:srgbClr val="FFFFFF"/>
                </a:solidFill>
              </a:rPr>
              <a:t>La Nasa</a:t>
            </a:r>
            <a:endParaRPr>
              <a:solidFill>
                <a:srgbClr val="FFFFFF"/>
              </a:solidFill>
            </a:endParaRPr>
          </a:p>
          <a:p>
            <a:pPr indent="-342900" lvl="0" marL="457200" rtl="0">
              <a:spcBef>
                <a:spcPts val="0"/>
              </a:spcBef>
              <a:spcAft>
                <a:spcPts val="0"/>
              </a:spcAft>
              <a:buClr>
                <a:srgbClr val="FFFFFF"/>
              </a:buClr>
              <a:buSzPts val="1800"/>
              <a:buChar char="●"/>
            </a:pPr>
            <a:r>
              <a:rPr lang="fr">
                <a:solidFill>
                  <a:srgbClr val="FFFFFF"/>
                </a:solidFill>
              </a:rPr>
              <a:t>En sécurité (kali tools…)</a:t>
            </a:r>
            <a:endParaRPr>
              <a:solidFill>
                <a:srgbClr val="FFFFFF"/>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Shape 5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PIP</a:t>
            </a:r>
            <a:endParaRPr/>
          </a:p>
        </p:txBody>
      </p:sp>
      <p:sp>
        <p:nvSpPr>
          <p:cNvPr id="506" name="Shape 506"/>
          <p:cNvSpPr txBox="1"/>
          <p:nvPr>
            <p:ph idx="1" type="body"/>
          </p:nvPr>
        </p:nvSpPr>
        <p:spPr>
          <a:xfrm>
            <a:off x="112925" y="1086225"/>
            <a:ext cx="8520600" cy="3829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a:solidFill>
                  <a:srgbClr val="FFFFFF"/>
                </a:solidFill>
              </a:rPr>
              <a:t>Une des forces de python est la multitude de bibliothèques disponibles -près de 6000 bibliothèques gravitent autour du projet Django par exemple-. Installer une bibliothèque peut vite devenir ennuyeux: trouver le bon site, la bonne version de la bibliothèque, l'installer, trouver ses dépendances, etc.</a:t>
            </a:r>
            <a:endParaRPr>
              <a:solidFill>
                <a:srgbClr val="FFFFFF"/>
              </a:solidFill>
            </a:endParaRPr>
          </a:p>
          <a:p>
            <a:pPr indent="0" lvl="0" marL="0">
              <a:spcBef>
                <a:spcPts val="1600"/>
              </a:spcBef>
              <a:spcAft>
                <a:spcPts val="0"/>
              </a:spcAft>
              <a:buNone/>
            </a:pPr>
            <a:r>
              <a:rPr lang="fr">
                <a:solidFill>
                  <a:srgbClr val="FFFFFF"/>
                </a:solidFill>
              </a:rPr>
              <a:t>Il existe une solution qui vous permet de télécharger très simplement une bibliothèque: </a:t>
            </a:r>
            <a:r>
              <a:rPr lang="fr">
                <a:solidFill>
                  <a:srgbClr val="00FFFF"/>
                </a:solidFill>
              </a:rPr>
              <a:t>pip</a:t>
            </a:r>
            <a:endParaRPr>
              <a:solidFill>
                <a:srgbClr val="00FFFF"/>
              </a:solidFill>
            </a:endParaRPr>
          </a:p>
          <a:p>
            <a:pPr indent="0" lvl="0" marL="0">
              <a:spcBef>
                <a:spcPts val="1600"/>
              </a:spcBef>
              <a:spcAft>
                <a:spcPts val="0"/>
              </a:spcAft>
              <a:buNone/>
            </a:pPr>
            <a:r>
              <a:rPr lang="fr">
                <a:solidFill>
                  <a:srgbClr val="FFFFFF"/>
                </a:solidFill>
              </a:rPr>
              <a:t>Install : </a:t>
            </a:r>
            <a:r>
              <a:rPr b="1" lang="fr">
                <a:solidFill>
                  <a:srgbClr val="FFFFFF"/>
                </a:solidFill>
              </a:rPr>
              <a:t>pip install django</a:t>
            </a:r>
            <a:endParaRPr b="1">
              <a:solidFill>
                <a:srgbClr val="FFFFFF"/>
              </a:solidFill>
            </a:endParaRPr>
          </a:p>
          <a:p>
            <a:pPr indent="0" lvl="0" marL="0" rtl="0">
              <a:spcBef>
                <a:spcPts val="1600"/>
              </a:spcBef>
              <a:spcAft>
                <a:spcPts val="1600"/>
              </a:spcAft>
              <a:buNone/>
            </a:pPr>
            <a:r>
              <a:rPr lang="fr">
                <a:solidFill>
                  <a:srgbClr val="FFFFFF"/>
                </a:solidFill>
              </a:rPr>
              <a:t>Remove: </a:t>
            </a:r>
            <a:r>
              <a:rPr b="1" lang="fr">
                <a:solidFill>
                  <a:srgbClr val="FFFFFF"/>
                </a:solidFill>
              </a:rPr>
              <a:t>pip uninstall django</a:t>
            </a:r>
            <a:endParaRPr b="1">
              <a:solidFill>
                <a:srgbClr val="FFFFFF"/>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Shape 5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tKinter</a:t>
            </a:r>
            <a:endParaRPr/>
          </a:p>
        </p:txBody>
      </p:sp>
      <p:sp>
        <p:nvSpPr>
          <p:cNvPr id="512" name="Shape 512"/>
          <p:cNvSpPr txBox="1"/>
          <p:nvPr>
            <p:ph idx="1" type="body"/>
          </p:nvPr>
        </p:nvSpPr>
        <p:spPr>
          <a:xfrm>
            <a:off x="112925" y="1086225"/>
            <a:ext cx="8520600" cy="3829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sz="2000">
                <a:solidFill>
                  <a:srgbClr val="808080"/>
                </a:solidFill>
                <a:highlight>
                  <a:srgbClr val="2B2B2B"/>
                </a:highlight>
                <a:latin typeface="Courier New"/>
                <a:ea typeface="Courier New"/>
                <a:cs typeface="Courier New"/>
                <a:sym typeface="Courier New"/>
              </a:rPr>
              <a:t>#!/usr/bin/env python</a:t>
            </a:r>
            <a:endParaRPr sz="2000">
              <a:solidFill>
                <a:srgbClr val="808080"/>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808080"/>
                </a:solidFill>
                <a:highlight>
                  <a:srgbClr val="2B2B2B"/>
                </a:highlight>
                <a:latin typeface="Courier New"/>
                <a:ea typeface="Courier New"/>
                <a:cs typeface="Courier New"/>
                <a:sym typeface="Courier New"/>
              </a:rPr>
              <a:t># -*- coding: utf-8 -*-</a:t>
            </a:r>
            <a:endParaRPr sz="2000">
              <a:solidFill>
                <a:srgbClr val="808080"/>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CC7832"/>
                </a:solidFill>
                <a:highlight>
                  <a:srgbClr val="2B2B2B"/>
                </a:highlight>
                <a:latin typeface="Courier New"/>
                <a:ea typeface="Courier New"/>
                <a:cs typeface="Courier New"/>
                <a:sym typeface="Courier New"/>
              </a:rPr>
              <a:t>from </a:t>
            </a:r>
            <a:r>
              <a:rPr lang="fr" sz="2000">
                <a:solidFill>
                  <a:srgbClr val="A9B7C6"/>
                </a:solidFill>
                <a:highlight>
                  <a:srgbClr val="2B2B2B"/>
                </a:highlight>
                <a:latin typeface="Courier New"/>
                <a:ea typeface="Courier New"/>
                <a:cs typeface="Courier New"/>
                <a:sym typeface="Courier New"/>
              </a:rPr>
              <a:t>tkinter </a:t>
            </a:r>
            <a:r>
              <a:rPr lang="fr" sz="2000">
                <a:solidFill>
                  <a:srgbClr val="CC7832"/>
                </a:solidFill>
                <a:highlight>
                  <a:srgbClr val="2B2B2B"/>
                </a:highlight>
                <a:latin typeface="Courier New"/>
                <a:ea typeface="Courier New"/>
                <a:cs typeface="Courier New"/>
                <a:sym typeface="Courier New"/>
              </a:rPr>
              <a:t>import </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A9B7C6"/>
                </a:solidFill>
                <a:highlight>
                  <a:srgbClr val="2B2B2B"/>
                </a:highlight>
                <a:latin typeface="Courier New"/>
                <a:ea typeface="Courier New"/>
                <a:cs typeface="Courier New"/>
                <a:sym typeface="Courier New"/>
              </a:rPr>
              <a:t>fenetre = Tk()</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A9B7C6"/>
                </a:solidFill>
                <a:highlight>
                  <a:srgbClr val="2B2B2B"/>
                </a:highlight>
                <a:latin typeface="Courier New"/>
                <a:ea typeface="Courier New"/>
                <a:cs typeface="Courier New"/>
                <a:sym typeface="Courier New"/>
              </a:rPr>
              <a:t>label = Label(fenetre</a:t>
            </a:r>
            <a:r>
              <a:rPr lang="fr" sz="2000">
                <a:solidFill>
                  <a:srgbClr val="CC7832"/>
                </a:solidFill>
                <a:highlight>
                  <a:srgbClr val="2B2B2B"/>
                </a:highlight>
                <a:latin typeface="Courier New"/>
                <a:ea typeface="Courier New"/>
                <a:cs typeface="Courier New"/>
                <a:sym typeface="Courier New"/>
              </a:rPr>
              <a:t>, </a:t>
            </a:r>
            <a:r>
              <a:rPr lang="fr" sz="2000">
                <a:solidFill>
                  <a:srgbClr val="AA4926"/>
                </a:solidFill>
                <a:highlight>
                  <a:srgbClr val="2B2B2B"/>
                </a:highlight>
                <a:latin typeface="Courier New"/>
                <a:ea typeface="Courier New"/>
                <a:cs typeface="Courier New"/>
                <a:sym typeface="Courier New"/>
              </a:rPr>
              <a:t>text</a:t>
            </a:r>
            <a:r>
              <a:rPr lang="fr" sz="2000">
                <a:solidFill>
                  <a:srgbClr val="A9B7C6"/>
                </a:solidFill>
                <a:highlight>
                  <a:srgbClr val="2B2B2B"/>
                </a:highlight>
                <a:latin typeface="Courier New"/>
                <a:ea typeface="Courier New"/>
                <a:cs typeface="Courier New"/>
                <a:sym typeface="Courier New"/>
              </a:rPr>
              <a:t>=</a:t>
            </a:r>
            <a:r>
              <a:rPr lang="fr" sz="2000">
                <a:solidFill>
                  <a:srgbClr val="6A8759"/>
                </a:solidFill>
                <a:highlight>
                  <a:srgbClr val="2B2B2B"/>
                </a:highlight>
                <a:latin typeface="Courier New"/>
                <a:ea typeface="Courier New"/>
                <a:cs typeface="Courier New"/>
                <a:sym typeface="Courier New"/>
              </a:rPr>
              <a:t>"Hello World"</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A9B7C6"/>
                </a:solidFill>
                <a:highlight>
                  <a:srgbClr val="2B2B2B"/>
                </a:highlight>
                <a:latin typeface="Courier New"/>
                <a:ea typeface="Courier New"/>
                <a:cs typeface="Courier New"/>
                <a:sym typeface="Courier New"/>
              </a:rPr>
              <a:t>label.pack()</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rPr lang="fr" sz="2000">
                <a:solidFill>
                  <a:srgbClr val="A9B7C6"/>
                </a:solidFill>
                <a:highlight>
                  <a:srgbClr val="2B2B2B"/>
                </a:highlight>
                <a:latin typeface="Courier New"/>
                <a:ea typeface="Courier New"/>
                <a:cs typeface="Courier New"/>
                <a:sym typeface="Courier New"/>
              </a:rPr>
              <a:t>fenetre.mainloop()</a:t>
            </a:r>
            <a:endParaRPr sz="2000">
              <a:solidFill>
                <a:srgbClr val="A9B7C6"/>
              </a:solidFill>
              <a:highlight>
                <a:srgbClr val="2B2B2B"/>
              </a:highlight>
              <a:latin typeface="Courier New"/>
              <a:ea typeface="Courier New"/>
              <a:cs typeface="Courier New"/>
              <a:sym typeface="Courier New"/>
            </a:endParaRPr>
          </a:p>
          <a:p>
            <a:pPr indent="0" lvl="0" marL="0">
              <a:spcBef>
                <a:spcPts val="1600"/>
              </a:spcBef>
              <a:spcAft>
                <a:spcPts val="0"/>
              </a:spcAft>
              <a:buNone/>
            </a:pPr>
            <a:r>
              <a:t/>
            </a:r>
            <a:endParaRPr>
              <a:solidFill>
                <a:srgbClr val="FFFFFF"/>
              </a:solidFill>
            </a:endParaRPr>
          </a:p>
          <a:p>
            <a:pPr indent="0" lvl="0" marL="0" rtl="0">
              <a:spcBef>
                <a:spcPts val="1600"/>
              </a:spcBef>
              <a:spcAft>
                <a:spcPts val="1600"/>
              </a:spcAft>
              <a:buNone/>
            </a:pPr>
            <a:r>
              <a:t/>
            </a:r>
            <a:endParaRPr>
              <a:solidFill>
                <a:srgbClr val="FFFFFF"/>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Shape 5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Réseau</a:t>
            </a:r>
            <a:endParaRPr/>
          </a:p>
        </p:txBody>
      </p:sp>
      <p:sp>
        <p:nvSpPr>
          <p:cNvPr id="518" name="Shape 518"/>
          <p:cNvSpPr txBox="1"/>
          <p:nvPr>
            <p:ph idx="1" type="body"/>
          </p:nvPr>
        </p:nvSpPr>
        <p:spPr>
          <a:xfrm>
            <a:off x="112925" y="1086225"/>
            <a:ext cx="8520600" cy="3829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sz="2400"/>
              <a:t>#!/usr/bin/python3</a:t>
            </a:r>
            <a:endParaRPr sz="2400"/>
          </a:p>
          <a:p>
            <a:pPr indent="0" lvl="0" marL="0" rtl="0">
              <a:spcBef>
                <a:spcPts val="0"/>
              </a:spcBef>
              <a:spcAft>
                <a:spcPts val="0"/>
              </a:spcAft>
              <a:buNone/>
            </a:pPr>
            <a:r>
              <a:rPr lang="fr" sz="2400"/>
              <a:t># coding: utf-8</a:t>
            </a:r>
            <a:endParaRPr sz="2400"/>
          </a:p>
          <a:p>
            <a:pPr indent="0" lvl="0" marL="0" rtl="0">
              <a:spcBef>
                <a:spcPts val="0"/>
              </a:spcBef>
              <a:spcAft>
                <a:spcPts val="0"/>
              </a:spcAft>
              <a:buNone/>
            </a:pPr>
            <a:r>
              <a:t/>
            </a:r>
            <a:endParaRPr sz="2400"/>
          </a:p>
          <a:p>
            <a:pPr indent="0" lvl="0" marL="0" rtl="0">
              <a:spcBef>
                <a:spcPts val="0"/>
              </a:spcBef>
              <a:spcAft>
                <a:spcPts val="0"/>
              </a:spcAft>
              <a:buNone/>
            </a:pPr>
            <a:r>
              <a:rPr lang="fr" sz="2400">
                <a:solidFill>
                  <a:srgbClr val="FFFFFF"/>
                </a:solidFill>
              </a:rPr>
              <a:t>import </a:t>
            </a:r>
            <a:r>
              <a:rPr lang="fr" sz="2400">
                <a:solidFill>
                  <a:srgbClr val="00FFFF"/>
                </a:solidFill>
              </a:rPr>
              <a:t>socket</a:t>
            </a:r>
            <a:endParaRPr sz="2400">
              <a:solidFill>
                <a:srgbClr val="00FFFF"/>
              </a:solidFill>
            </a:endParaRPr>
          </a:p>
          <a:p>
            <a:pPr indent="0" lvl="0" marL="0" rtl="0">
              <a:spcBef>
                <a:spcPts val="1600"/>
              </a:spcBef>
              <a:spcAft>
                <a:spcPts val="0"/>
              </a:spcAft>
              <a:buNone/>
            </a:pPr>
            <a:r>
              <a:rPr lang="fr" sz="2400">
                <a:solidFill>
                  <a:srgbClr val="FFFFFF"/>
                </a:solidFill>
              </a:rPr>
              <a:t>ip = socket.gethostbyname(socket.gethostname()) </a:t>
            </a:r>
            <a:r>
              <a:rPr lang="fr" sz="2400">
                <a:solidFill>
                  <a:srgbClr val="999999"/>
                </a:solidFill>
              </a:rPr>
              <a:t># Ip local de la machine</a:t>
            </a:r>
            <a:endParaRPr sz="2400">
              <a:solidFill>
                <a:srgbClr val="999999"/>
              </a:solidFill>
            </a:endParaRPr>
          </a:p>
          <a:p>
            <a:pPr indent="0" lvl="0" marL="0" rtl="0">
              <a:spcBef>
                <a:spcPts val="1600"/>
              </a:spcBef>
              <a:spcAft>
                <a:spcPts val="1600"/>
              </a:spcAft>
              <a:buNone/>
            </a:pPr>
            <a:r>
              <a:rPr lang="fr" sz="2400">
                <a:solidFill>
                  <a:srgbClr val="FFFFFF"/>
                </a:solidFill>
              </a:rPr>
              <a:t>print(ip)</a:t>
            </a:r>
            <a:endParaRPr sz="2400">
              <a:solidFill>
                <a:srgbClr val="FFFFFF"/>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Shape 5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Réseau</a:t>
            </a:r>
            <a:endParaRPr/>
          </a:p>
        </p:txBody>
      </p:sp>
      <p:sp>
        <p:nvSpPr>
          <p:cNvPr id="524" name="Shape 524"/>
          <p:cNvSpPr txBox="1"/>
          <p:nvPr>
            <p:ph idx="1" type="body"/>
          </p:nvPr>
        </p:nvSpPr>
        <p:spPr>
          <a:xfrm>
            <a:off x="112925" y="1086225"/>
            <a:ext cx="8520600" cy="38298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fr" sz="2000">
                <a:solidFill>
                  <a:srgbClr val="CC7832"/>
                </a:solidFill>
                <a:highlight>
                  <a:srgbClr val="2B2B2B"/>
                </a:highlight>
                <a:latin typeface="Courier New"/>
                <a:ea typeface="Courier New"/>
                <a:cs typeface="Courier New"/>
                <a:sym typeface="Courier New"/>
              </a:rPr>
              <a:t>import </a:t>
            </a:r>
            <a:r>
              <a:rPr lang="fr" sz="2000">
                <a:solidFill>
                  <a:srgbClr val="A9B7C6"/>
                </a:solidFill>
                <a:highlight>
                  <a:srgbClr val="2B2B2B"/>
                </a:highlight>
                <a:latin typeface="Courier New"/>
                <a:ea typeface="Courier New"/>
                <a:cs typeface="Courier New"/>
                <a:sym typeface="Courier New"/>
              </a:rPr>
              <a:t>os</a:t>
            </a:r>
            <a:endParaRPr sz="2000">
              <a:solidFill>
                <a:srgbClr val="A9B7C6"/>
              </a:solidFill>
              <a:highlight>
                <a:srgbClr val="2B2B2B"/>
              </a:highlight>
              <a:latin typeface="Courier New"/>
              <a:ea typeface="Courier New"/>
              <a:cs typeface="Courier New"/>
              <a:sym typeface="Courier New"/>
            </a:endParaRPr>
          </a:p>
          <a:p>
            <a:pPr indent="0" lvl="0" marL="0" rtl="0">
              <a:lnSpc>
                <a:spcPct val="100000"/>
              </a:lnSpc>
              <a:spcBef>
                <a:spcPts val="1600"/>
              </a:spcBef>
              <a:spcAft>
                <a:spcPts val="0"/>
              </a:spcAft>
              <a:buNone/>
            </a:pPr>
            <a:r>
              <a:rPr lang="fr" sz="2000">
                <a:solidFill>
                  <a:srgbClr val="A9B7C6"/>
                </a:solidFill>
                <a:highlight>
                  <a:srgbClr val="2B2B2B"/>
                </a:highlight>
                <a:latin typeface="Courier New"/>
                <a:ea typeface="Courier New"/>
                <a:cs typeface="Courier New"/>
                <a:sym typeface="Courier New"/>
              </a:rPr>
              <a:t>subnet = </a:t>
            </a:r>
            <a:r>
              <a:rPr lang="fr" sz="2000">
                <a:solidFill>
                  <a:srgbClr val="6A8759"/>
                </a:solidFill>
                <a:highlight>
                  <a:srgbClr val="2B2B2B"/>
                </a:highlight>
                <a:latin typeface="Courier New"/>
                <a:ea typeface="Courier New"/>
                <a:cs typeface="Courier New"/>
                <a:sym typeface="Courier New"/>
              </a:rPr>
              <a:t>"192.168.0."</a:t>
            </a:r>
            <a:endParaRPr sz="2000">
              <a:solidFill>
                <a:srgbClr val="6A8759"/>
              </a:solidFill>
              <a:highlight>
                <a:srgbClr val="2B2B2B"/>
              </a:highlight>
              <a:latin typeface="Courier New"/>
              <a:ea typeface="Courier New"/>
              <a:cs typeface="Courier New"/>
              <a:sym typeface="Courier New"/>
            </a:endParaRPr>
          </a:p>
          <a:p>
            <a:pPr indent="0" lvl="0" marL="0" rtl="0">
              <a:lnSpc>
                <a:spcPct val="100000"/>
              </a:lnSpc>
              <a:spcBef>
                <a:spcPts val="1600"/>
              </a:spcBef>
              <a:spcAft>
                <a:spcPts val="0"/>
              </a:spcAft>
              <a:buNone/>
            </a:pPr>
            <a:r>
              <a:rPr lang="fr" sz="2000">
                <a:solidFill>
                  <a:srgbClr val="CC7832"/>
                </a:solidFill>
                <a:highlight>
                  <a:srgbClr val="2B2B2B"/>
                </a:highlight>
                <a:latin typeface="Courier New"/>
                <a:ea typeface="Courier New"/>
                <a:cs typeface="Courier New"/>
                <a:sym typeface="Courier New"/>
              </a:rPr>
              <a:t>for </a:t>
            </a:r>
            <a:r>
              <a:rPr lang="fr" sz="2000">
                <a:solidFill>
                  <a:srgbClr val="A9B7C6"/>
                </a:solidFill>
                <a:highlight>
                  <a:srgbClr val="2B2B2B"/>
                </a:highlight>
                <a:latin typeface="Courier New"/>
                <a:ea typeface="Courier New"/>
                <a:cs typeface="Courier New"/>
                <a:sym typeface="Courier New"/>
              </a:rPr>
              <a:t>i </a:t>
            </a:r>
            <a:r>
              <a:rPr lang="fr" sz="2000">
                <a:solidFill>
                  <a:srgbClr val="CC7832"/>
                </a:solidFill>
                <a:highlight>
                  <a:srgbClr val="2B2B2B"/>
                </a:highlight>
                <a:latin typeface="Courier New"/>
                <a:ea typeface="Courier New"/>
                <a:cs typeface="Courier New"/>
                <a:sym typeface="Courier New"/>
              </a:rPr>
              <a:t>in </a:t>
            </a:r>
            <a:r>
              <a:rPr lang="fr" sz="2000">
                <a:solidFill>
                  <a:srgbClr val="8888C6"/>
                </a:solidFill>
                <a:highlight>
                  <a:srgbClr val="2B2B2B"/>
                </a:highlight>
                <a:latin typeface="Courier New"/>
                <a:ea typeface="Courier New"/>
                <a:cs typeface="Courier New"/>
                <a:sym typeface="Courier New"/>
              </a:rPr>
              <a:t>range</a:t>
            </a:r>
            <a:r>
              <a:rPr lang="fr" sz="2000">
                <a:solidFill>
                  <a:srgbClr val="A9B7C6"/>
                </a:solidFill>
                <a:highlight>
                  <a:srgbClr val="2B2B2B"/>
                </a:highlight>
                <a:latin typeface="Courier New"/>
                <a:ea typeface="Courier New"/>
                <a:cs typeface="Courier New"/>
                <a:sym typeface="Courier New"/>
              </a:rPr>
              <a:t>(</a:t>
            </a:r>
            <a:r>
              <a:rPr lang="fr" sz="2000">
                <a:solidFill>
                  <a:srgbClr val="6897BB"/>
                </a:solidFill>
                <a:highlight>
                  <a:srgbClr val="2B2B2B"/>
                </a:highlight>
                <a:latin typeface="Courier New"/>
                <a:ea typeface="Courier New"/>
                <a:cs typeface="Courier New"/>
                <a:sym typeface="Courier New"/>
              </a:rPr>
              <a:t>1</a:t>
            </a:r>
            <a:r>
              <a:rPr lang="fr" sz="2000">
                <a:solidFill>
                  <a:srgbClr val="CC7832"/>
                </a:solidFill>
                <a:highlight>
                  <a:srgbClr val="2B2B2B"/>
                </a:highlight>
                <a:latin typeface="Courier New"/>
                <a:ea typeface="Courier New"/>
                <a:cs typeface="Courier New"/>
                <a:sym typeface="Courier New"/>
              </a:rPr>
              <a:t>, </a:t>
            </a:r>
            <a:r>
              <a:rPr lang="fr" sz="2000">
                <a:solidFill>
                  <a:srgbClr val="6897BB"/>
                </a:solidFill>
                <a:highlight>
                  <a:srgbClr val="2B2B2B"/>
                </a:highlight>
                <a:latin typeface="Courier New"/>
                <a:ea typeface="Courier New"/>
                <a:cs typeface="Courier New"/>
                <a:sym typeface="Courier New"/>
              </a:rPr>
              <a:t>255</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rtl="0">
              <a:lnSpc>
                <a:spcPct val="100000"/>
              </a:lnSpc>
              <a:spcBef>
                <a:spcPts val="1600"/>
              </a:spcBef>
              <a:spcAft>
                <a:spcPts val="0"/>
              </a:spcAft>
              <a:buNone/>
            </a:pPr>
            <a:r>
              <a:rPr lang="fr" sz="2000">
                <a:solidFill>
                  <a:srgbClr val="A9B7C6"/>
                </a:solidFill>
                <a:highlight>
                  <a:srgbClr val="2B2B2B"/>
                </a:highlight>
                <a:latin typeface="Courier New"/>
                <a:ea typeface="Courier New"/>
                <a:cs typeface="Courier New"/>
                <a:sym typeface="Courier New"/>
              </a:rPr>
              <a:t>   hostname = subnet + </a:t>
            </a:r>
            <a:r>
              <a:rPr lang="fr" sz="2000">
                <a:solidFill>
                  <a:srgbClr val="8888C6"/>
                </a:solidFill>
                <a:highlight>
                  <a:srgbClr val="2B2B2B"/>
                </a:highlight>
                <a:latin typeface="Courier New"/>
                <a:ea typeface="Courier New"/>
                <a:cs typeface="Courier New"/>
                <a:sym typeface="Courier New"/>
              </a:rPr>
              <a:t>str</a:t>
            </a:r>
            <a:r>
              <a:rPr lang="fr" sz="2000">
                <a:solidFill>
                  <a:srgbClr val="A9B7C6"/>
                </a:solidFill>
                <a:highlight>
                  <a:srgbClr val="2B2B2B"/>
                </a:highlight>
                <a:latin typeface="Courier New"/>
                <a:ea typeface="Courier New"/>
                <a:cs typeface="Courier New"/>
                <a:sym typeface="Courier New"/>
              </a:rPr>
              <a:t>(i)</a:t>
            </a:r>
            <a:endParaRPr sz="2000">
              <a:solidFill>
                <a:srgbClr val="A9B7C6"/>
              </a:solidFill>
              <a:highlight>
                <a:srgbClr val="2B2B2B"/>
              </a:highlight>
              <a:latin typeface="Courier New"/>
              <a:ea typeface="Courier New"/>
              <a:cs typeface="Courier New"/>
              <a:sym typeface="Courier New"/>
            </a:endParaRPr>
          </a:p>
          <a:p>
            <a:pPr indent="0" lvl="0" marL="0" rtl="0">
              <a:lnSpc>
                <a:spcPct val="100000"/>
              </a:lnSpc>
              <a:spcBef>
                <a:spcPts val="1600"/>
              </a:spcBef>
              <a:spcAft>
                <a:spcPts val="0"/>
              </a:spcAft>
              <a:buNone/>
            </a:pPr>
            <a:r>
              <a:rPr lang="fr" sz="2000">
                <a:solidFill>
                  <a:srgbClr val="A9B7C6"/>
                </a:solidFill>
                <a:highlight>
                  <a:srgbClr val="2B2B2B"/>
                </a:highlight>
                <a:latin typeface="Courier New"/>
                <a:ea typeface="Courier New"/>
                <a:cs typeface="Courier New"/>
                <a:sym typeface="Courier New"/>
              </a:rPr>
              <a:t>   response = os.system(</a:t>
            </a:r>
            <a:r>
              <a:rPr lang="fr" sz="2000">
                <a:solidFill>
                  <a:srgbClr val="6A8759"/>
                </a:solidFill>
                <a:highlight>
                  <a:srgbClr val="2B2B2B"/>
                </a:highlight>
                <a:latin typeface="Courier New"/>
                <a:ea typeface="Courier New"/>
                <a:cs typeface="Courier New"/>
                <a:sym typeface="Courier New"/>
              </a:rPr>
              <a:t>"ping -n 1 " </a:t>
            </a:r>
            <a:r>
              <a:rPr lang="fr" sz="2000">
                <a:solidFill>
                  <a:srgbClr val="A9B7C6"/>
                </a:solidFill>
                <a:highlight>
                  <a:srgbClr val="2B2B2B"/>
                </a:highlight>
                <a:latin typeface="Courier New"/>
                <a:ea typeface="Courier New"/>
                <a:cs typeface="Courier New"/>
                <a:sym typeface="Courier New"/>
              </a:rPr>
              <a:t>+ hostname)</a:t>
            </a:r>
            <a:endParaRPr sz="2000">
              <a:solidFill>
                <a:srgbClr val="A9B7C6"/>
              </a:solidFill>
              <a:highlight>
                <a:srgbClr val="2B2B2B"/>
              </a:highlight>
              <a:latin typeface="Courier New"/>
              <a:ea typeface="Courier New"/>
              <a:cs typeface="Courier New"/>
              <a:sym typeface="Courier New"/>
            </a:endParaRPr>
          </a:p>
          <a:p>
            <a:pPr indent="0" lvl="0" marL="0" rtl="0">
              <a:lnSpc>
                <a:spcPct val="100000"/>
              </a:lnSpc>
              <a:spcBef>
                <a:spcPts val="1600"/>
              </a:spcBef>
              <a:spcAft>
                <a:spcPts val="0"/>
              </a:spcAft>
              <a:buNone/>
            </a:pPr>
            <a:r>
              <a:rPr lang="fr" sz="2000">
                <a:solidFill>
                  <a:srgbClr val="A9B7C6"/>
                </a:solidFill>
                <a:highlight>
                  <a:srgbClr val="2B2B2B"/>
                </a:highlight>
                <a:latin typeface="Courier New"/>
                <a:ea typeface="Courier New"/>
                <a:cs typeface="Courier New"/>
                <a:sym typeface="Courier New"/>
              </a:rPr>
              <a:t>   </a:t>
            </a:r>
            <a:r>
              <a:rPr lang="fr" sz="2000">
                <a:solidFill>
                  <a:srgbClr val="CC7832"/>
                </a:solidFill>
                <a:highlight>
                  <a:srgbClr val="2B2B2B"/>
                </a:highlight>
                <a:latin typeface="Courier New"/>
                <a:ea typeface="Courier New"/>
                <a:cs typeface="Courier New"/>
                <a:sym typeface="Courier New"/>
              </a:rPr>
              <a:t>if </a:t>
            </a:r>
            <a:r>
              <a:rPr lang="fr" sz="2000">
                <a:solidFill>
                  <a:srgbClr val="A9B7C6"/>
                </a:solidFill>
                <a:highlight>
                  <a:srgbClr val="2B2B2B"/>
                </a:highlight>
                <a:latin typeface="Courier New"/>
                <a:ea typeface="Courier New"/>
                <a:cs typeface="Courier New"/>
                <a:sym typeface="Courier New"/>
              </a:rPr>
              <a:t>response == </a:t>
            </a:r>
            <a:r>
              <a:rPr lang="fr" sz="2000">
                <a:solidFill>
                  <a:srgbClr val="6897BB"/>
                </a:solidFill>
                <a:highlight>
                  <a:srgbClr val="2B2B2B"/>
                </a:highlight>
                <a:latin typeface="Courier New"/>
                <a:ea typeface="Courier New"/>
                <a:cs typeface="Courier New"/>
                <a:sym typeface="Courier New"/>
              </a:rPr>
              <a:t>0</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rtl="0">
              <a:lnSpc>
                <a:spcPct val="100000"/>
              </a:lnSpc>
              <a:spcBef>
                <a:spcPts val="1600"/>
              </a:spcBef>
              <a:spcAft>
                <a:spcPts val="0"/>
              </a:spcAft>
              <a:buNone/>
            </a:pPr>
            <a:r>
              <a:rPr lang="fr" sz="2000">
                <a:solidFill>
                  <a:srgbClr val="A9B7C6"/>
                </a:solidFill>
                <a:highlight>
                  <a:srgbClr val="2B2B2B"/>
                </a:highlight>
                <a:latin typeface="Courier New"/>
                <a:ea typeface="Courier New"/>
                <a:cs typeface="Courier New"/>
                <a:sym typeface="Courier New"/>
              </a:rPr>
              <a:t>      </a:t>
            </a:r>
            <a:r>
              <a:rPr lang="fr" sz="2000">
                <a:solidFill>
                  <a:srgbClr val="8888C6"/>
                </a:solidFill>
                <a:highlight>
                  <a:srgbClr val="2B2B2B"/>
                </a:highlight>
                <a:latin typeface="Courier New"/>
                <a:ea typeface="Courier New"/>
                <a:cs typeface="Courier New"/>
                <a:sym typeface="Courier New"/>
              </a:rPr>
              <a:t>print</a:t>
            </a:r>
            <a:r>
              <a:rPr lang="fr" sz="2000">
                <a:solidFill>
                  <a:srgbClr val="A9B7C6"/>
                </a:solidFill>
                <a:highlight>
                  <a:srgbClr val="2B2B2B"/>
                </a:highlight>
                <a:latin typeface="Courier New"/>
                <a:ea typeface="Courier New"/>
                <a:cs typeface="Courier New"/>
                <a:sym typeface="Courier New"/>
              </a:rPr>
              <a:t>(hostname</a:t>
            </a:r>
            <a:r>
              <a:rPr lang="fr" sz="2000">
                <a:solidFill>
                  <a:srgbClr val="CC7832"/>
                </a:solidFill>
                <a:highlight>
                  <a:srgbClr val="2B2B2B"/>
                </a:highlight>
                <a:latin typeface="Courier New"/>
                <a:ea typeface="Courier New"/>
                <a:cs typeface="Courier New"/>
                <a:sym typeface="Courier New"/>
              </a:rPr>
              <a:t>, </a:t>
            </a:r>
            <a:r>
              <a:rPr lang="fr" sz="2000">
                <a:solidFill>
                  <a:srgbClr val="6A8759"/>
                </a:solidFill>
                <a:highlight>
                  <a:srgbClr val="2B2B2B"/>
                </a:highlight>
                <a:latin typeface="Courier New"/>
                <a:ea typeface="Courier New"/>
                <a:cs typeface="Courier New"/>
                <a:sym typeface="Courier New"/>
              </a:rPr>
              <a:t>'is up!'</a:t>
            </a:r>
            <a:r>
              <a:rPr lang="fr" sz="2000">
                <a:solidFill>
                  <a:srgbClr val="A9B7C6"/>
                </a:solidFill>
                <a:highlight>
                  <a:srgbClr val="2B2B2B"/>
                </a:highlight>
                <a:latin typeface="Courier New"/>
                <a:ea typeface="Courier New"/>
                <a:cs typeface="Courier New"/>
                <a:sym typeface="Courier New"/>
              </a:rPr>
              <a:t>)</a:t>
            </a:r>
            <a:endParaRPr sz="2000">
              <a:solidFill>
                <a:srgbClr val="A9B7C6"/>
              </a:solidFill>
              <a:highlight>
                <a:srgbClr val="2B2B2B"/>
              </a:highlight>
              <a:latin typeface="Courier New"/>
              <a:ea typeface="Courier New"/>
              <a:cs typeface="Courier New"/>
              <a:sym typeface="Courier New"/>
            </a:endParaRPr>
          </a:p>
          <a:p>
            <a:pPr indent="0" lvl="0" marL="0">
              <a:lnSpc>
                <a:spcPct val="100000"/>
              </a:lnSpc>
              <a:spcBef>
                <a:spcPts val="1600"/>
              </a:spcBef>
              <a:spcAft>
                <a:spcPts val="0"/>
              </a:spcAft>
              <a:buNone/>
            </a:pPr>
            <a:r>
              <a:t/>
            </a:r>
            <a:endParaRPr>
              <a:solidFill>
                <a:srgbClr val="FFFFFF"/>
              </a:solidFill>
            </a:endParaRPr>
          </a:p>
          <a:p>
            <a:pPr indent="0" lvl="0" marL="0" rtl="0">
              <a:lnSpc>
                <a:spcPct val="100000"/>
              </a:lnSpc>
              <a:spcBef>
                <a:spcPts val="1600"/>
              </a:spcBef>
              <a:spcAft>
                <a:spcPts val="1600"/>
              </a:spcAft>
              <a:buNone/>
            </a:pPr>
            <a:r>
              <a:t/>
            </a:r>
            <a:endParaRPr sz="1400">
              <a:solidFill>
                <a:srgbClr val="FFFFFF"/>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Shape 5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Machine Learning</a:t>
            </a:r>
            <a:endParaRPr/>
          </a:p>
        </p:txBody>
      </p:sp>
      <p:sp>
        <p:nvSpPr>
          <p:cNvPr id="530" name="Shape 530"/>
          <p:cNvSpPr txBox="1"/>
          <p:nvPr>
            <p:ph idx="1" type="body"/>
          </p:nvPr>
        </p:nvSpPr>
        <p:spPr>
          <a:xfrm>
            <a:off x="112925" y="1086225"/>
            <a:ext cx="4274700" cy="3829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fr" sz="1400">
                <a:solidFill>
                  <a:srgbClr val="FFFFFF"/>
                </a:solidFill>
              </a:rPr>
              <a:t>L'apprentissage automatique (en anglais machine learning, littéralement « l'apprentissage machine ») ou apprentissage statistique, champ d'étude de l'intelligence artificielle, concerne la conception, l'analyse, le développement et l'implémentation de méthodes permettant à une machine (au sens large) d'évoluer par un processus systématique, et ainsi de remplir des tâches difficiles ou problématiques par des moyens algorithmiques plus classiques.</a:t>
            </a:r>
            <a:endParaRPr sz="1400">
              <a:solidFill>
                <a:srgbClr val="FFFFFF"/>
              </a:solidFill>
            </a:endParaRPr>
          </a:p>
        </p:txBody>
      </p:sp>
      <p:pic>
        <p:nvPicPr>
          <p:cNvPr descr="machine-learning-meme.jpg" id="531" name="Shape 531"/>
          <p:cNvPicPr preferRelativeResize="0"/>
          <p:nvPr/>
        </p:nvPicPr>
        <p:blipFill>
          <a:blip r:embed="rId3">
            <a:alphaModFix/>
          </a:blip>
          <a:stretch>
            <a:fillRect/>
          </a:stretch>
        </p:blipFill>
        <p:spPr>
          <a:xfrm>
            <a:off x="4540025" y="1170125"/>
            <a:ext cx="4451574" cy="2225787"/>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Shape 5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Sécurité - Génération d'un exe</a:t>
            </a:r>
            <a:endParaRPr/>
          </a:p>
        </p:txBody>
      </p:sp>
      <p:sp>
        <p:nvSpPr>
          <p:cNvPr id="537" name="Shape 537"/>
          <p:cNvSpPr txBox="1"/>
          <p:nvPr>
            <p:ph idx="1" type="body"/>
          </p:nvPr>
        </p:nvSpPr>
        <p:spPr>
          <a:xfrm>
            <a:off x="112925" y="1086225"/>
            <a:ext cx="8520600" cy="3834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fr">
                <a:solidFill>
                  <a:srgbClr val="FFFFFF"/>
                </a:solidFill>
              </a:rPr>
              <a:t>Avec py2exe</a:t>
            </a:r>
            <a:endParaRPr>
              <a:solidFill>
                <a:srgbClr val="FFFFFF"/>
              </a:solidFill>
            </a:endParaRPr>
          </a:p>
          <a:p>
            <a:pPr indent="0" lvl="0" marL="0" rtl="0">
              <a:lnSpc>
                <a:spcPct val="100000"/>
              </a:lnSpc>
              <a:spcBef>
                <a:spcPts val="1600"/>
              </a:spcBef>
              <a:spcAft>
                <a:spcPts val="1600"/>
              </a:spcAft>
              <a:buNone/>
            </a:pPr>
            <a:r>
              <a:t/>
            </a:r>
            <a:endParaRPr>
              <a:solidFill>
                <a:srgbClr val="FFFFFF"/>
              </a:solidFill>
            </a:endParaRPr>
          </a:p>
        </p:txBody>
      </p:sp>
      <p:sp>
        <p:nvSpPr>
          <p:cNvPr id="538" name="Shape 538"/>
          <p:cNvSpPr txBox="1"/>
          <p:nvPr/>
        </p:nvSpPr>
        <p:spPr>
          <a:xfrm>
            <a:off x="254350" y="1639125"/>
            <a:ext cx="4387500" cy="2225700"/>
          </a:xfrm>
          <a:prstGeom prst="rect">
            <a:avLst/>
          </a:prstGeom>
          <a:solidFill>
            <a:srgbClr val="000000"/>
          </a:solidFill>
          <a:ln>
            <a:noFill/>
          </a:ln>
        </p:spPr>
        <p:txBody>
          <a:bodyPr anchorCtr="0" anchor="t" bIns="91425" lIns="91425" spcFirstLastPara="1" rIns="91425" wrap="square" tIns="91425">
            <a:noAutofit/>
          </a:bodyPr>
          <a:lstStyle/>
          <a:p>
            <a:pPr indent="0" lvl="0" marL="0">
              <a:spcBef>
                <a:spcPts val="0"/>
              </a:spcBef>
              <a:spcAft>
                <a:spcPts val="0"/>
              </a:spcAft>
              <a:buNone/>
            </a:pPr>
            <a:r>
              <a:rPr lang="fr" sz="2000">
                <a:solidFill>
                  <a:srgbClr val="808080"/>
                </a:solidFill>
                <a:highlight>
                  <a:srgbClr val="2B2B2B"/>
                </a:highlight>
                <a:latin typeface="Courier New"/>
                <a:ea typeface="Courier New"/>
                <a:cs typeface="Courier New"/>
                <a:sym typeface="Courier New"/>
              </a:rPr>
              <a:t># script.py</a:t>
            </a:r>
            <a:endParaRPr sz="2000">
              <a:solidFill>
                <a:srgbClr val="808080"/>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CC7832"/>
                </a:solidFill>
                <a:highlight>
                  <a:srgbClr val="2B2B2B"/>
                </a:highlight>
                <a:latin typeface="Courier New"/>
                <a:ea typeface="Courier New"/>
                <a:cs typeface="Courier New"/>
                <a:sym typeface="Courier New"/>
              </a:rPr>
              <a:t>import </a:t>
            </a:r>
            <a:r>
              <a:rPr lang="fr" sz="2000">
                <a:solidFill>
                  <a:srgbClr val="A9B7C6"/>
                </a:solidFill>
                <a:highlight>
                  <a:srgbClr val="2B2B2B"/>
                </a:highlight>
                <a:latin typeface="Courier New"/>
                <a:ea typeface="Courier New"/>
                <a:cs typeface="Courier New"/>
                <a:sym typeface="Courier New"/>
              </a:rPr>
              <a:t>easygui</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2000">
                <a:solidFill>
                  <a:srgbClr val="A9B7C6"/>
                </a:solidFill>
                <a:highlight>
                  <a:srgbClr val="2B2B2B"/>
                </a:highlight>
                <a:latin typeface="Courier New"/>
                <a:ea typeface="Courier New"/>
                <a:cs typeface="Courier New"/>
                <a:sym typeface="Courier New"/>
              </a:rPr>
              <a:t>easygui.fileopenbox()</a:t>
            </a:r>
            <a:endParaRPr sz="20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a:solidFill>
                <a:srgbClr val="FFFFFF"/>
              </a:solidFill>
            </a:endParaRPr>
          </a:p>
          <a:p>
            <a:pPr indent="0" lvl="0" marL="0">
              <a:spcBef>
                <a:spcPts val="0"/>
              </a:spcBef>
              <a:spcAft>
                <a:spcPts val="0"/>
              </a:spcAft>
              <a:buNone/>
            </a:pPr>
            <a:r>
              <a:t/>
            </a:r>
            <a:endParaRPr>
              <a:solidFill>
                <a:srgbClr val="FFFFFF"/>
              </a:solidFill>
            </a:endParaRPr>
          </a:p>
        </p:txBody>
      </p:sp>
      <p:sp>
        <p:nvSpPr>
          <p:cNvPr id="539" name="Shape 539"/>
          <p:cNvSpPr txBox="1"/>
          <p:nvPr/>
        </p:nvSpPr>
        <p:spPr>
          <a:xfrm>
            <a:off x="4723625" y="1639125"/>
            <a:ext cx="4387500" cy="2225700"/>
          </a:xfrm>
          <a:prstGeom prst="rect">
            <a:avLst/>
          </a:prstGeom>
          <a:solidFill>
            <a:srgbClr val="000000"/>
          </a:solidFill>
          <a:ln>
            <a:noFill/>
          </a:ln>
        </p:spPr>
        <p:txBody>
          <a:bodyPr anchorCtr="0" anchor="t" bIns="91425" lIns="91425" spcFirstLastPara="1" rIns="91425" wrap="square" tIns="91425">
            <a:noAutofit/>
          </a:bodyPr>
          <a:lstStyle/>
          <a:p>
            <a:pPr indent="0" lvl="0" marL="0">
              <a:spcBef>
                <a:spcPts val="0"/>
              </a:spcBef>
              <a:spcAft>
                <a:spcPts val="0"/>
              </a:spcAft>
              <a:buNone/>
            </a:pPr>
            <a:r>
              <a:rPr lang="fr" sz="1800">
                <a:solidFill>
                  <a:srgbClr val="808080"/>
                </a:solidFill>
                <a:highlight>
                  <a:srgbClr val="2B2B2B"/>
                </a:highlight>
                <a:latin typeface="Courier New"/>
                <a:ea typeface="Courier New"/>
                <a:cs typeface="Courier New"/>
                <a:sym typeface="Courier New"/>
              </a:rPr>
              <a:t># setup.py</a:t>
            </a:r>
            <a:endParaRPr sz="1800">
              <a:solidFill>
                <a:srgbClr val="808080"/>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800">
                <a:solidFill>
                  <a:srgbClr val="CC7832"/>
                </a:solidFill>
                <a:highlight>
                  <a:srgbClr val="2B2B2B"/>
                </a:highlight>
                <a:latin typeface="Courier New"/>
                <a:ea typeface="Courier New"/>
                <a:cs typeface="Courier New"/>
                <a:sym typeface="Courier New"/>
              </a:rPr>
              <a:t>from </a:t>
            </a:r>
            <a:r>
              <a:rPr lang="fr" sz="1800">
                <a:solidFill>
                  <a:srgbClr val="A9B7C6"/>
                </a:solidFill>
                <a:highlight>
                  <a:srgbClr val="2B2B2B"/>
                </a:highlight>
                <a:latin typeface="Courier New"/>
                <a:ea typeface="Courier New"/>
                <a:cs typeface="Courier New"/>
                <a:sym typeface="Courier New"/>
              </a:rPr>
              <a:t>distutils.core </a:t>
            </a:r>
            <a:r>
              <a:rPr lang="fr" sz="1800">
                <a:solidFill>
                  <a:srgbClr val="CC7832"/>
                </a:solidFill>
                <a:highlight>
                  <a:srgbClr val="2B2B2B"/>
                </a:highlight>
                <a:latin typeface="Courier New"/>
                <a:ea typeface="Courier New"/>
                <a:cs typeface="Courier New"/>
                <a:sym typeface="Courier New"/>
              </a:rPr>
              <a:t>import </a:t>
            </a:r>
            <a:r>
              <a:rPr lang="fr" sz="1800">
                <a:solidFill>
                  <a:srgbClr val="A9B7C6"/>
                </a:solidFill>
                <a:highlight>
                  <a:srgbClr val="2B2B2B"/>
                </a:highlight>
                <a:latin typeface="Courier New"/>
                <a:ea typeface="Courier New"/>
                <a:cs typeface="Courier New"/>
                <a:sym typeface="Courier New"/>
              </a:rPr>
              <a:t>setup</a:t>
            </a:r>
            <a:endParaRPr sz="18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800">
                <a:solidFill>
                  <a:srgbClr val="CC7832"/>
                </a:solidFill>
                <a:highlight>
                  <a:srgbClr val="2B2B2B"/>
                </a:highlight>
                <a:latin typeface="Courier New"/>
                <a:ea typeface="Courier New"/>
                <a:cs typeface="Courier New"/>
                <a:sym typeface="Courier New"/>
              </a:rPr>
              <a:t>import </a:t>
            </a:r>
            <a:r>
              <a:rPr lang="fr" sz="1800">
                <a:solidFill>
                  <a:srgbClr val="A9B7C6"/>
                </a:solidFill>
                <a:highlight>
                  <a:srgbClr val="2B2B2B"/>
                </a:highlight>
                <a:latin typeface="Courier New"/>
                <a:ea typeface="Courier New"/>
                <a:cs typeface="Courier New"/>
                <a:sym typeface="Courier New"/>
              </a:rPr>
              <a:t>py2exe</a:t>
            </a:r>
            <a:endParaRPr sz="18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sz="18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fr" sz="1800">
                <a:solidFill>
                  <a:srgbClr val="A9B7C6"/>
                </a:solidFill>
                <a:highlight>
                  <a:srgbClr val="2B2B2B"/>
                </a:highlight>
                <a:latin typeface="Courier New"/>
                <a:ea typeface="Courier New"/>
                <a:cs typeface="Courier New"/>
                <a:sym typeface="Courier New"/>
              </a:rPr>
              <a:t>setup(</a:t>
            </a:r>
            <a:r>
              <a:rPr lang="fr" sz="1800">
                <a:solidFill>
                  <a:srgbClr val="AA4926"/>
                </a:solidFill>
                <a:highlight>
                  <a:srgbClr val="2B2B2B"/>
                </a:highlight>
                <a:latin typeface="Courier New"/>
                <a:ea typeface="Courier New"/>
                <a:cs typeface="Courier New"/>
                <a:sym typeface="Courier New"/>
              </a:rPr>
              <a:t>console</a:t>
            </a:r>
            <a:r>
              <a:rPr lang="fr" sz="1800">
                <a:solidFill>
                  <a:srgbClr val="A9B7C6"/>
                </a:solidFill>
                <a:highlight>
                  <a:srgbClr val="2B2B2B"/>
                </a:highlight>
                <a:latin typeface="Courier New"/>
                <a:ea typeface="Courier New"/>
                <a:cs typeface="Courier New"/>
                <a:sym typeface="Courier New"/>
              </a:rPr>
              <a:t>=[</a:t>
            </a:r>
            <a:r>
              <a:rPr lang="fr" sz="1800">
                <a:solidFill>
                  <a:srgbClr val="6A8759"/>
                </a:solidFill>
                <a:highlight>
                  <a:srgbClr val="2B2B2B"/>
                </a:highlight>
                <a:latin typeface="Courier New"/>
                <a:ea typeface="Courier New"/>
                <a:cs typeface="Courier New"/>
                <a:sym typeface="Courier New"/>
              </a:rPr>
              <a:t>'script.py'</a:t>
            </a:r>
            <a:r>
              <a:rPr lang="fr" sz="1800">
                <a:solidFill>
                  <a:srgbClr val="A9B7C6"/>
                </a:solidFill>
                <a:highlight>
                  <a:srgbClr val="2B2B2B"/>
                </a:highlight>
                <a:latin typeface="Courier New"/>
                <a:ea typeface="Courier New"/>
                <a:cs typeface="Courier New"/>
                <a:sym typeface="Courier New"/>
              </a:rPr>
              <a:t>])</a:t>
            </a:r>
            <a:endParaRPr sz="1800">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FF0000"/>
              </a:solidFill>
            </a:endParaRPr>
          </a:p>
          <a:p>
            <a:pPr indent="0" lvl="0" marL="0" rtl="0">
              <a:spcBef>
                <a:spcPts val="0"/>
              </a:spcBef>
              <a:spcAft>
                <a:spcPts val="0"/>
              </a:spcAft>
              <a:buNone/>
            </a:pPr>
            <a:r>
              <a:t/>
            </a:r>
            <a:endParaRPr>
              <a:solidFill>
                <a:srgbClr val="FFFFFF"/>
              </a:solidFill>
            </a:endParaRPr>
          </a:p>
        </p:txBody>
      </p:sp>
      <p:sp>
        <p:nvSpPr>
          <p:cNvPr id="540" name="Shape 540"/>
          <p:cNvSpPr txBox="1"/>
          <p:nvPr/>
        </p:nvSpPr>
        <p:spPr>
          <a:xfrm>
            <a:off x="254350" y="4034325"/>
            <a:ext cx="4387500" cy="484500"/>
          </a:xfrm>
          <a:prstGeom prst="rect">
            <a:avLst/>
          </a:prstGeom>
          <a:solidFill>
            <a:srgbClr val="000000"/>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fr">
                <a:solidFill>
                  <a:srgbClr val="FFFFFF"/>
                </a:solidFill>
              </a:rPr>
              <a:t>$ python setup.py install</a:t>
            </a:r>
            <a:endParaRPr>
              <a:solidFill>
                <a:srgbClr val="FFFFFF"/>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Shape 5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 web avec python</a:t>
            </a:r>
            <a:endParaRPr/>
          </a:p>
        </p:txBody>
      </p:sp>
      <p:sp>
        <p:nvSpPr>
          <p:cNvPr id="546" name="Shape 546"/>
          <p:cNvSpPr txBox="1"/>
          <p:nvPr>
            <p:ph idx="1" type="body"/>
          </p:nvPr>
        </p:nvSpPr>
        <p:spPr>
          <a:xfrm>
            <a:off x="112925" y="1086225"/>
            <a:ext cx="8520600" cy="3829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a:solidFill>
                  <a:srgbClr val="FFFFFF"/>
                </a:solidFill>
              </a:rPr>
              <a:t>pip install django</a:t>
            </a:r>
            <a:endParaRPr>
              <a:solidFill>
                <a:srgbClr val="FFFFFF"/>
              </a:solidFill>
            </a:endParaRPr>
          </a:p>
          <a:p>
            <a:pPr indent="0" lvl="0" marL="0">
              <a:spcBef>
                <a:spcPts val="1600"/>
              </a:spcBef>
              <a:spcAft>
                <a:spcPts val="0"/>
              </a:spcAft>
              <a:buNone/>
            </a:pPr>
            <a:r>
              <a:rPr lang="fr">
                <a:solidFill>
                  <a:srgbClr val="FFFFFF"/>
                </a:solidFill>
              </a:rPr>
              <a:t>django-admin.py startproject tuto_django</a:t>
            </a:r>
            <a:endParaRPr>
              <a:solidFill>
                <a:srgbClr val="FFFFFF"/>
              </a:solidFill>
            </a:endParaRPr>
          </a:p>
          <a:p>
            <a:pPr indent="0" lvl="0" marL="0">
              <a:spcBef>
                <a:spcPts val="1600"/>
              </a:spcBef>
              <a:spcAft>
                <a:spcPts val="0"/>
              </a:spcAft>
              <a:buNone/>
            </a:pPr>
            <a:r>
              <a:rPr lang="fr">
                <a:solidFill>
                  <a:srgbClr val="FFFFFF"/>
                </a:solidFill>
              </a:rPr>
              <a:t>cd tuto_django</a:t>
            </a:r>
            <a:endParaRPr>
              <a:solidFill>
                <a:srgbClr val="FFFFFF"/>
              </a:solidFill>
            </a:endParaRPr>
          </a:p>
          <a:p>
            <a:pPr indent="0" lvl="0" marL="0">
              <a:spcBef>
                <a:spcPts val="1600"/>
              </a:spcBef>
              <a:spcAft>
                <a:spcPts val="0"/>
              </a:spcAft>
              <a:buNone/>
            </a:pPr>
            <a:r>
              <a:rPr lang="fr">
                <a:solidFill>
                  <a:srgbClr val="FFFFFF"/>
                </a:solidFill>
              </a:rPr>
              <a:t>python manage.py runserver</a:t>
            </a:r>
            <a:endParaRPr>
              <a:solidFill>
                <a:srgbClr val="FFFFFF"/>
              </a:solidFill>
            </a:endParaRPr>
          </a:p>
          <a:p>
            <a:pPr indent="0" lvl="0" marL="0">
              <a:spcBef>
                <a:spcPts val="1600"/>
              </a:spcBef>
              <a:spcAft>
                <a:spcPts val="0"/>
              </a:spcAft>
              <a:buNone/>
            </a:pPr>
            <a:r>
              <a:rPr lang="fr">
                <a:solidFill>
                  <a:srgbClr val="FFFFFF"/>
                </a:solidFill>
              </a:rPr>
              <a:t>Ensuite cliquez ici : </a:t>
            </a:r>
            <a:r>
              <a:rPr lang="fr">
                <a:solidFill>
                  <a:srgbClr val="4A86E8"/>
                </a:solidFill>
              </a:rPr>
              <a:t>http://127.0.0.1:8000/</a:t>
            </a:r>
            <a:endParaRPr>
              <a:solidFill>
                <a:srgbClr val="4A86E8"/>
              </a:solidFill>
            </a:endParaRPr>
          </a:p>
          <a:p>
            <a:pPr indent="0" lvl="0" marL="0">
              <a:spcBef>
                <a:spcPts val="1600"/>
              </a:spcBef>
              <a:spcAft>
                <a:spcPts val="0"/>
              </a:spcAft>
              <a:buNone/>
            </a:pPr>
            <a:r>
              <a:t/>
            </a:r>
            <a:endParaRPr>
              <a:solidFill>
                <a:srgbClr val="FFFFFF"/>
              </a:solidFill>
            </a:endParaRPr>
          </a:p>
          <a:p>
            <a:pPr indent="0" lvl="0" marL="0" rtl="0">
              <a:spcBef>
                <a:spcPts val="1600"/>
              </a:spcBef>
              <a:spcAft>
                <a:spcPts val="1600"/>
              </a:spcAft>
              <a:buNone/>
            </a:pPr>
            <a:r>
              <a:t/>
            </a:r>
            <a:endParaRPr>
              <a:solidFill>
                <a:srgbClr val="FFFFFF"/>
              </a:solidFill>
            </a:endParaRPr>
          </a:p>
        </p:txBody>
      </p:sp>
      <p:pic>
        <p:nvPicPr>
          <p:cNvPr descr="django_unchained_wallpaper_by_callumwilkins-d6hd7al.png" id="547" name="Shape 547"/>
          <p:cNvPicPr preferRelativeResize="0"/>
          <p:nvPr/>
        </p:nvPicPr>
        <p:blipFill>
          <a:blip r:embed="rId3">
            <a:alphaModFix/>
          </a:blip>
          <a:stretch>
            <a:fillRect/>
          </a:stretch>
        </p:blipFill>
        <p:spPr>
          <a:xfrm>
            <a:off x="4917425" y="1017725"/>
            <a:ext cx="3596026" cy="15124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Shape 5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Lexique</a:t>
            </a:r>
            <a:endParaRPr/>
          </a:p>
        </p:txBody>
      </p:sp>
      <p:sp>
        <p:nvSpPr>
          <p:cNvPr id="553" name="Shape 553"/>
          <p:cNvSpPr txBox="1"/>
          <p:nvPr>
            <p:ph idx="1" type="body"/>
          </p:nvPr>
        </p:nvSpPr>
        <p:spPr>
          <a:xfrm>
            <a:off x="112925" y="1086225"/>
            <a:ext cx="8520600" cy="3829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fr">
                <a:solidFill>
                  <a:srgbClr val="FFFFFF"/>
                </a:solidFill>
              </a:rPr>
              <a:t>API</a:t>
            </a:r>
            <a:r>
              <a:rPr lang="fr">
                <a:solidFill>
                  <a:srgbClr val="FFFFFF"/>
                </a:solidFill>
              </a:rPr>
              <a:t>: Application Programming Interface</a:t>
            </a:r>
            <a:endParaRPr>
              <a:solidFill>
                <a:srgbClr val="FFFFFF"/>
              </a:solidFill>
            </a:endParaRPr>
          </a:p>
          <a:p>
            <a:pPr indent="0" lvl="0" marL="0">
              <a:spcBef>
                <a:spcPts val="1600"/>
              </a:spcBef>
              <a:spcAft>
                <a:spcPts val="0"/>
              </a:spcAft>
              <a:buNone/>
            </a:pPr>
            <a:r>
              <a:rPr b="1" lang="fr">
                <a:solidFill>
                  <a:srgbClr val="FFFFFF"/>
                </a:solidFill>
              </a:rPr>
              <a:t>REST</a:t>
            </a:r>
            <a:r>
              <a:rPr lang="fr">
                <a:solidFill>
                  <a:srgbClr val="FFFFFF"/>
                </a:solidFill>
              </a:rPr>
              <a:t>: Representational State Transfer</a:t>
            </a:r>
            <a:endParaRPr>
              <a:solidFill>
                <a:srgbClr val="FFFFFF"/>
              </a:solidFill>
            </a:endParaRPr>
          </a:p>
          <a:p>
            <a:pPr indent="0" lvl="0" marL="0" rtl="0">
              <a:spcBef>
                <a:spcPts val="1600"/>
              </a:spcBef>
              <a:spcAft>
                <a:spcPts val="0"/>
              </a:spcAft>
              <a:buNone/>
            </a:pPr>
            <a:r>
              <a:rPr b="1" lang="fr">
                <a:solidFill>
                  <a:srgbClr val="FFFFFF"/>
                </a:solidFill>
              </a:rPr>
              <a:t>SOAP</a:t>
            </a:r>
            <a:r>
              <a:rPr lang="fr">
                <a:solidFill>
                  <a:srgbClr val="FFFFFF"/>
                </a:solidFill>
              </a:rPr>
              <a:t>: Simple Object Protocol</a:t>
            </a:r>
            <a:endParaRPr>
              <a:solidFill>
                <a:srgbClr val="FFFFFF"/>
              </a:solidFill>
            </a:endParaRPr>
          </a:p>
          <a:p>
            <a:pPr indent="0" lvl="0" marL="0" rtl="0">
              <a:spcBef>
                <a:spcPts val="1600"/>
              </a:spcBef>
              <a:spcAft>
                <a:spcPts val="0"/>
              </a:spcAft>
              <a:buNone/>
            </a:pPr>
            <a:r>
              <a:rPr b="1" lang="fr">
                <a:solidFill>
                  <a:srgbClr val="FFFFFF"/>
                </a:solidFill>
              </a:rPr>
              <a:t>N-Tiers</a:t>
            </a:r>
            <a:r>
              <a:rPr lang="fr">
                <a:solidFill>
                  <a:srgbClr val="FFFFFF"/>
                </a:solidFill>
              </a:rPr>
              <a:t>: Architecture 2 et/ou 3 tiers, Couche présentation (HTML/CSS), couche de traitement/logique(Python/PHP/Java) et couche d'accès aux données (bdd).</a:t>
            </a:r>
            <a:endParaRPr>
              <a:solidFill>
                <a:srgbClr val="FFFFFF"/>
              </a:solidFill>
            </a:endParaRPr>
          </a:p>
          <a:p>
            <a:pPr indent="0" lvl="0" marL="0">
              <a:spcBef>
                <a:spcPts val="1600"/>
              </a:spcBef>
              <a:spcAft>
                <a:spcPts val="0"/>
              </a:spcAft>
              <a:buNone/>
            </a:pPr>
            <a:r>
              <a:rPr b="1" lang="fr">
                <a:solidFill>
                  <a:srgbClr val="FFFFFF"/>
                </a:solidFill>
              </a:rPr>
              <a:t>Back-end / Front-end</a:t>
            </a:r>
            <a:r>
              <a:rPr lang="fr">
                <a:solidFill>
                  <a:srgbClr val="FFFFFF"/>
                </a:solidFill>
              </a:rPr>
              <a:t>: </a:t>
            </a:r>
            <a:r>
              <a:rPr lang="fr">
                <a:solidFill>
                  <a:srgbClr val="FFFFFF"/>
                </a:solidFill>
              </a:rPr>
              <a:t>Dépend</a:t>
            </a:r>
            <a:r>
              <a:rPr lang="fr">
                <a:solidFill>
                  <a:srgbClr val="FFFFFF"/>
                </a:solidFill>
              </a:rPr>
              <a:t> du scope de travail</a:t>
            </a:r>
            <a:endParaRPr>
              <a:solidFill>
                <a:srgbClr val="FFFFFF"/>
              </a:solidFill>
            </a:endParaRPr>
          </a:p>
          <a:p>
            <a:pPr indent="0" lvl="0" marL="0" rtl="0">
              <a:spcBef>
                <a:spcPts val="1600"/>
              </a:spcBef>
              <a:spcAft>
                <a:spcPts val="1600"/>
              </a:spcAft>
              <a:buNone/>
            </a:pPr>
            <a:r>
              <a:rPr b="1" lang="fr">
                <a:solidFill>
                  <a:srgbClr val="FFFFFF"/>
                </a:solidFill>
              </a:rPr>
              <a:t>Paradigme:</a:t>
            </a:r>
            <a:r>
              <a:rPr lang="fr">
                <a:solidFill>
                  <a:srgbClr val="FFFFFF"/>
                </a:solidFill>
              </a:rPr>
              <a:t> Un paradigme de programmation est une façon d'approcher la programmation informatique et de traiter les solutions aux problèmes et leur formulation dans un langage de programmation approprié.</a:t>
            </a:r>
            <a:endParaRPr>
              <a:solidFill>
                <a:srgbClr val="FFFFFF"/>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Shape 5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Les outils</a:t>
            </a:r>
            <a:endParaRPr/>
          </a:p>
        </p:txBody>
      </p:sp>
      <p:sp>
        <p:nvSpPr>
          <p:cNvPr id="559" name="Shape 559"/>
          <p:cNvSpPr txBox="1"/>
          <p:nvPr>
            <p:ph idx="1" type="body"/>
          </p:nvPr>
        </p:nvSpPr>
        <p:spPr>
          <a:xfrm>
            <a:off x="112925" y="1086225"/>
            <a:ext cx="8520600" cy="3829800"/>
          </a:xfrm>
          <a:prstGeom prst="rect">
            <a:avLst/>
          </a:prstGeom>
          <a:noFill/>
          <a:ln>
            <a:noFill/>
          </a:ln>
        </p:spPr>
        <p:txBody>
          <a:bodyPr anchorCtr="0" anchor="t" bIns="91425" lIns="91425" spcFirstLastPara="1" rIns="91425" wrap="square" tIns="91425">
            <a:noAutofit/>
          </a:bodyPr>
          <a:lstStyle/>
          <a:p>
            <a:pPr indent="-342900" lvl="0" marL="457200">
              <a:spcBef>
                <a:spcPts val="0"/>
              </a:spcBef>
              <a:spcAft>
                <a:spcPts val="0"/>
              </a:spcAft>
              <a:buClr>
                <a:srgbClr val="FFFFFF"/>
              </a:buClr>
              <a:buSzPts val="1800"/>
              <a:buChar char="●"/>
            </a:pPr>
            <a:r>
              <a:rPr lang="fr">
                <a:solidFill>
                  <a:srgbClr val="FFFFFF"/>
                </a:solidFill>
              </a:rPr>
              <a:t>Hug</a:t>
            </a:r>
            <a:endParaRPr>
              <a:solidFill>
                <a:srgbClr val="FFFFFF"/>
              </a:solidFill>
            </a:endParaRPr>
          </a:p>
          <a:p>
            <a:pPr indent="-342900" lvl="0" marL="457200" rtl="0">
              <a:spcBef>
                <a:spcPts val="0"/>
              </a:spcBef>
              <a:spcAft>
                <a:spcPts val="0"/>
              </a:spcAft>
              <a:buClr>
                <a:srgbClr val="FFFFFF"/>
              </a:buClr>
              <a:buSzPts val="1800"/>
              <a:buChar char="●"/>
            </a:pPr>
            <a:r>
              <a:rPr lang="fr">
                <a:solidFill>
                  <a:srgbClr val="FFFFFF"/>
                </a:solidFill>
              </a:rPr>
              <a:t>Zappa</a:t>
            </a:r>
            <a:endParaRPr>
              <a:solidFill>
                <a:srgbClr val="FFFFFF"/>
              </a:solidFill>
            </a:endParaRPr>
          </a:p>
          <a:p>
            <a:pPr indent="-342900" lvl="0" marL="457200" rtl="0">
              <a:spcBef>
                <a:spcPts val="0"/>
              </a:spcBef>
              <a:spcAft>
                <a:spcPts val="0"/>
              </a:spcAft>
              <a:buClr>
                <a:srgbClr val="FFFFFF"/>
              </a:buClr>
              <a:buSzPts val="1800"/>
              <a:buChar char="●"/>
            </a:pPr>
            <a:r>
              <a:rPr lang="fr">
                <a:solidFill>
                  <a:srgbClr val="FFFFFF"/>
                </a:solidFill>
              </a:rPr>
              <a:t>Scapy</a:t>
            </a:r>
            <a:endParaRPr>
              <a:solidFill>
                <a:srgbClr val="FFFFFF"/>
              </a:solidFill>
            </a:endParaRPr>
          </a:p>
          <a:p>
            <a:pPr indent="-342900" lvl="0" marL="457200" rtl="0">
              <a:spcBef>
                <a:spcPts val="0"/>
              </a:spcBef>
              <a:spcAft>
                <a:spcPts val="0"/>
              </a:spcAft>
              <a:buClr>
                <a:srgbClr val="FFFFFF"/>
              </a:buClr>
              <a:buSzPts val="1800"/>
              <a:buChar char="●"/>
            </a:pPr>
            <a:r>
              <a:rPr lang="fr">
                <a:solidFill>
                  <a:srgbClr val="FFFFFF"/>
                </a:solidFill>
              </a:rPr>
              <a:t>Scipy</a:t>
            </a:r>
            <a:endParaRPr>
              <a:solidFill>
                <a:srgbClr val="FFFFFF"/>
              </a:solidFill>
            </a:endParaRPr>
          </a:p>
          <a:p>
            <a:pPr indent="-342900" lvl="0" marL="457200" rtl="0">
              <a:spcBef>
                <a:spcPts val="0"/>
              </a:spcBef>
              <a:spcAft>
                <a:spcPts val="0"/>
              </a:spcAft>
              <a:buClr>
                <a:srgbClr val="FFFFFF"/>
              </a:buClr>
              <a:buSzPts val="1800"/>
              <a:buChar char="●"/>
            </a:pPr>
            <a:r>
              <a:rPr lang="fr">
                <a:solidFill>
                  <a:srgbClr val="FFFFFF"/>
                </a:solidFill>
              </a:rPr>
              <a:t>Beautiful</a:t>
            </a:r>
            <a:endParaRPr>
              <a:solidFill>
                <a:srgbClr val="FFFFFF"/>
              </a:solidFill>
            </a:endParaRPr>
          </a:p>
          <a:p>
            <a:pPr indent="-342900" lvl="0" marL="457200" rtl="0">
              <a:spcBef>
                <a:spcPts val="0"/>
              </a:spcBef>
              <a:spcAft>
                <a:spcPts val="0"/>
              </a:spcAft>
              <a:buClr>
                <a:srgbClr val="FFFFFF"/>
              </a:buClr>
              <a:buSzPts val="1800"/>
              <a:buChar char="●"/>
            </a:pPr>
            <a:r>
              <a:rPr lang="fr">
                <a:solidFill>
                  <a:srgbClr val="FFFFFF"/>
                </a:solidFill>
              </a:rPr>
              <a:t>tKinter</a:t>
            </a:r>
            <a:endParaRPr>
              <a:solidFill>
                <a:srgbClr val="FFFFFF"/>
              </a:solidFill>
            </a:endParaRPr>
          </a:p>
          <a:p>
            <a:pPr indent="-342900" lvl="0" marL="457200" rtl="0">
              <a:spcBef>
                <a:spcPts val="0"/>
              </a:spcBef>
              <a:spcAft>
                <a:spcPts val="0"/>
              </a:spcAft>
              <a:buClr>
                <a:srgbClr val="FFFFFF"/>
              </a:buClr>
              <a:buSzPts val="1800"/>
              <a:buChar char="●"/>
            </a:pPr>
            <a:r>
              <a:rPr lang="fr">
                <a:solidFill>
                  <a:srgbClr val="FFFFFF"/>
                </a:solidFill>
              </a:rPr>
              <a:t>Pygame</a:t>
            </a:r>
            <a:endParaRPr>
              <a:solidFill>
                <a:srgbClr val="FFFFFF"/>
              </a:solidFill>
            </a:endParaRPr>
          </a:p>
          <a:p>
            <a:pPr indent="-342900" lvl="0" marL="457200" rtl="0">
              <a:spcBef>
                <a:spcPts val="0"/>
              </a:spcBef>
              <a:spcAft>
                <a:spcPts val="0"/>
              </a:spcAft>
              <a:buClr>
                <a:srgbClr val="FFFFFF"/>
              </a:buClr>
              <a:buSzPts val="1800"/>
              <a:buChar char="●"/>
            </a:pPr>
            <a:r>
              <a:rPr lang="fr">
                <a:solidFill>
                  <a:srgbClr val="FFFFFF"/>
                </a:solidFill>
              </a:rPr>
              <a:t>Pywin32</a:t>
            </a:r>
            <a:endParaRPr>
              <a:solidFill>
                <a:srgbClr val="FFFFFF"/>
              </a:solidFill>
            </a:endParaRPr>
          </a:p>
          <a:p>
            <a:pPr indent="-342900" lvl="0" marL="457200" rtl="0">
              <a:spcBef>
                <a:spcPts val="0"/>
              </a:spcBef>
              <a:spcAft>
                <a:spcPts val="0"/>
              </a:spcAft>
              <a:buClr>
                <a:srgbClr val="FFFFFF"/>
              </a:buClr>
              <a:buSzPts val="1800"/>
              <a:buChar char="●"/>
            </a:pPr>
            <a:r>
              <a:rPr lang="fr">
                <a:solidFill>
                  <a:srgbClr val="FFFFFF"/>
                </a:solidFill>
              </a:rPr>
              <a:t>Py2exe</a:t>
            </a:r>
            <a:endParaRPr>
              <a:solidFill>
                <a:srgbClr val="FFFFFF"/>
              </a:solidFill>
            </a:endParaRPr>
          </a:p>
          <a:p>
            <a:pPr indent="-342900" lvl="0" marL="457200" rtl="0">
              <a:spcBef>
                <a:spcPts val="0"/>
              </a:spcBef>
              <a:spcAft>
                <a:spcPts val="0"/>
              </a:spcAft>
              <a:buClr>
                <a:srgbClr val="FFFFFF"/>
              </a:buClr>
              <a:buSzPts val="1800"/>
              <a:buChar char="●"/>
            </a:pPr>
            <a:r>
              <a:rPr lang="fr">
                <a:solidFill>
                  <a:srgbClr val="FFFFFF"/>
                </a:solidFill>
              </a:rPr>
              <a:t>PyInstaller</a:t>
            </a:r>
            <a:endParaRPr>
              <a:solidFill>
                <a:srgbClr val="FFFFFF"/>
              </a:solidFill>
            </a:endParaRPr>
          </a:p>
          <a:p>
            <a:pPr indent="-342900" lvl="0" marL="457200">
              <a:spcBef>
                <a:spcPts val="0"/>
              </a:spcBef>
              <a:spcAft>
                <a:spcPts val="0"/>
              </a:spcAft>
              <a:buClr>
                <a:srgbClr val="FFFFFF"/>
              </a:buClr>
              <a:buSzPts val="1800"/>
              <a:buChar char="●"/>
            </a:pPr>
            <a:r>
              <a:rPr lang="fr">
                <a:solidFill>
                  <a:srgbClr val="FFFFFF"/>
                </a:solidFill>
              </a:rPr>
              <a:t>etc...</a:t>
            </a:r>
            <a:endParaRPr>
              <a:solidFill>
                <a:srgbClr val="FFFFFF"/>
              </a:solidFill>
            </a:endParaRPr>
          </a:p>
          <a:p>
            <a:pPr indent="0" lvl="0" marL="0" rtl="0">
              <a:spcBef>
                <a:spcPts val="1600"/>
              </a:spcBef>
              <a:spcAft>
                <a:spcPts val="1600"/>
              </a:spcAft>
              <a:buNone/>
            </a:pPr>
            <a:r>
              <a:t/>
            </a:r>
            <a:endParaRPr>
              <a:solidFill>
                <a:srgbClr val="FFFFFF"/>
              </a:solidFill>
            </a:endParaRPr>
          </a:p>
        </p:txBody>
      </p:sp>
      <p:pic>
        <p:nvPicPr>
          <p:cNvPr descr="python-logo.png" id="560" name="Shape 560"/>
          <p:cNvPicPr preferRelativeResize="0"/>
          <p:nvPr/>
        </p:nvPicPr>
        <p:blipFill>
          <a:blip r:embed="rId3">
            <a:alphaModFix/>
          </a:blip>
          <a:stretch>
            <a:fillRect/>
          </a:stretch>
        </p:blipFill>
        <p:spPr>
          <a:xfrm>
            <a:off x="3016788" y="1301163"/>
            <a:ext cx="5724525" cy="1933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Installation</a:t>
            </a:r>
            <a:endParaRPr/>
          </a:p>
        </p:txBody>
      </p:sp>
      <p:sp>
        <p:nvSpPr>
          <p:cNvPr id="96" name="Shape 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sz="2400">
                <a:solidFill>
                  <a:srgbClr val="FFFFFF"/>
                </a:solidFill>
              </a:rPr>
              <a:t>Pour mac et Linux python est déjà installé.</a:t>
            </a:r>
            <a:endParaRPr sz="2400">
              <a:solidFill>
                <a:srgbClr val="FFFFFF"/>
              </a:solidFill>
            </a:endParaRPr>
          </a:p>
          <a:p>
            <a:pPr indent="0" lvl="0" marL="0" rtl="0">
              <a:spcBef>
                <a:spcPts val="1600"/>
              </a:spcBef>
              <a:spcAft>
                <a:spcPts val="0"/>
              </a:spcAft>
              <a:buNone/>
            </a:pPr>
            <a:r>
              <a:rPr lang="fr" sz="2400">
                <a:solidFill>
                  <a:srgbClr val="FFFFFF"/>
                </a:solidFill>
              </a:rPr>
              <a:t>Pour windows : </a:t>
            </a:r>
            <a:r>
              <a:rPr lang="fr" sz="2400" u="sng">
                <a:solidFill>
                  <a:schemeClr val="hlink"/>
                </a:solidFill>
                <a:hlinkClick r:id="rId3"/>
              </a:rPr>
              <a:t>https://www.python.org/</a:t>
            </a:r>
            <a:endParaRPr sz="2400">
              <a:solidFill>
                <a:srgbClr val="FFFFFF"/>
              </a:solidFill>
            </a:endParaRPr>
          </a:p>
          <a:p>
            <a:pPr indent="0" lvl="0" marL="0">
              <a:spcBef>
                <a:spcPts val="1600"/>
              </a:spcBef>
              <a:spcAft>
                <a:spcPts val="0"/>
              </a:spcAft>
              <a:buNone/>
            </a:pPr>
            <a:r>
              <a:rPr lang="fr" sz="2400">
                <a:solidFill>
                  <a:srgbClr val="FF0000"/>
                </a:solidFill>
              </a:rPr>
              <a:t>note: ne pas oublier de cocher Add python.exe to Path</a:t>
            </a:r>
            <a:endParaRPr sz="2400">
              <a:solidFill>
                <a:srgbClr val="FF0000"/>
              </a:solidFill>
            </a:endParaRPr>
          </a:p>
          <a:p>
            <a:pPr indent="0" lvl="0" marL="0" rtl="0">
              <a:spcBef>
                <a:spcPts val="1600"/>
              </a:spcBef>
              <a:spcAft>
                <a:spcPts val="1600"/>
              </a:spcAft>
              <a:buNone/>
            </a:pPr>
            <a:r>
              <a:rPr lang="fr" sz="2400">
                <a:solidFill>
                  <a:srgbClr val="FFFFFF"/>
                </a:solidFill>
              </a:rPr>
              <a:t>Dans un terminal: python --version</a:t>
            </a:r>
            <a:endParaRPr sz="24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Python - Installation</a:t>
            </a:r>
            <a:endParaRPr/>
          </a:p>
        </p:txBody>
      </p:sp>
      <p:sp>
        <p:nvSpPr>
          <p:cNvPr id="102" name="Shape 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sz="2400">
                <a:solidFill>
                  <a:srgbClr val="FFFFFF"/>
                </a:solidFill>
              </a:rPr>
              <a:t>Installé aussi:</a:t>
            </a:r>
            <a:endParaRPr sz="2400">
              <a:solidFill>
                <a:srgbClr val="FFFFFF"/>
              </a:solidFill>
            </a:endParaRPr>
          </a:p>
          <a:p>
            <a:pPr indent="-381000" lvl="0" marL="457200" rtl="0">
              <a:spcBef>
                <a:spcPts val="1600"/>
              </a:spcBef>
              <a:spcAft>
                <a:spcPts val="0"/>
              </a:spcAft>
              <a:buClr>
                <a:srgbClr val="FFFFFF"/>
              </a:buClr>
              <a:buSzPts val="2400"/>
              <a:buChar char="●"/>
            </a:pPr>
            <a:r>
              <a:rPr lang="fr" sz="2400">
                <a:solidFill>
                  <a:srgbClr val="FFFFFF"/>
                </a:solidFill>
              </a:rPr>
              <a:t>un bon IDE : PyCharm</a:t>
            </a:r>
            <a:endParaRPr sz="2400">
              <a:solidFill>
                <a:srgbClr val="FFFFFF"/>
              </a:solidFill>
            </a:endParaRPr>
          </a:p>
          <a:p>
            <a:pPr indent="-381000" lvl="0" marL="457200" rtl="0">
              <a:spcBef>
                <a:spcPts val="0"/>
              </a:spcBef>
              <a:spcAft>
                <a:spcPts val="0"/>
              </a:spcAft>
              <a:buClr>
                <a:srgbClr val="FFFFFF"/>
              </a:buClr>
              <a:buSzPts val="2400"/>
              <a:buChar char="●"/>
            </a:pPr>
            <a:r>
              <a:rPr lang="fr" sz="2400">
                <a:solidFill>
                  <a:srgbClr val="FFFFFF"/>
                </a:solidFill>
              </a:rPr>
              <a:t>un terminal (cmder ou terminator pour linux)</a:t>
            </a:r>
            <a:endParaRPr sz="2400">
              <a:solidFill>
                <a:srgbClr val="FFFFFF"/>
              </a:solidFill>
            </a:endParaRPr>
          </a:p>
          <a:p>
            <a:pPr indent="0" lvl="0" marL="0" rtl="0">
              <a:spcBef>
                <a:spcPts val="1600"/>
              </a:spcBef>
              <a:spcAft>
                <a:spcPts val="1600"/>
              </a:spcAft>
              <a:buNone/>
            </a:pPr>
            <a:r>
              <a:t/>
            </a:r>
            <a:endParaRPr sz="2400">
              <a:solidFill>
                <a:srgbClr val="FFFFFF"/>
              </a:solidFill>
            </a:endParaRPr>
          </a:p>
        </p:txBody>
      </p:sp>
      <p:pic>
        <p:nvPicPr>
          <p:cNvPr descr="8rLJTZTS.png" id="103" name="Shape 103"/>
          <p:cNvPicPr preferRelativeResize="0"/>
          <p:nvPr/>
        </p:nvPicPr>
        <p:blipFill>
          <a:blip r:embed="rId3">
            <a:alphaModFix/>
          </a:blip>
          <a:stretch>
            <a:fillRect/>
          </a:stretch>
        </p:blipFill>
        <p:spPr>
          <a:xfrm>
            <a:off x="4771575" y="2862775"/>
            <a:ext cx="2017850" cy="2017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