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7315200" cy="96012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8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4F9-C052-9ED0-A8D9-13C8C2695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C0C84-463B-361C-C255-2C3260090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DB94-A725-6A19-A078-DE98834A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20C0-E4E3-4DA1-95C2-14500B2AF370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569A-DAA6-EBAF-D2B2-9E842DE5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136A9-B1E5-79C5-D6FA-0934AF68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92D-342A-4BC5-9DAB-89548818D4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163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7060-ECFF-2F27-1EE8-BEA10E30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58D3A-57E6-570E-F426-BF0D38885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2C34D-4F78-EDED-BE64-DCC51BA1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20C0-E4E3-4DA1-95C2-14500B2AF370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A923-1D40-EAFD-F373-4AB135CC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68A9-437F-DC90-4182-2850E2EA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92D-342A-4BC5-9DAB-89548818D4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757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FFFAB-4C9A-82C9-221F-2DEC80E22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C51F4-3781-6465-7D03-133952396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719E7-5D33-EFB2-0B94-FFF2412E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20C0-E4E3-4DA1-95C2-14500B2AF370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34BF9-0BDA-4827-9DDF-DE27E5E0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42D1-29F7-913A-A8A1-91972B8D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92D-342A-4BC5-9DAB-89548818D4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254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9575-F055-485B-2616-F96A1CE7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5D64-C2C3-EA2A-59D4-0E47379F1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7FA27-AC82-0AEA-0E79-0705F9F2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20C0-E4E3-4DA1-95C2-14500B2AF370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742A-0F49-0E83-B9E0-F7847859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3BE3-4540-6D42-9DAA-87C18BF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92D-342A-4BC5-9DAB-89548818D4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254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7944-58B3-EC8F-4EC0-B5E1F5EFF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92808-7FE9-BF6D-1712-7343AF549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480DC-015C-93AB-13F6-4F18971D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20C0-E4E3-4DA1-95C2-14500B2AF370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B797-2B68-2784-933C-6F064D71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A88AA-5AFE-EA64-758E-601BB839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92D-342A-4BC5-9DAB-89548818D4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64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B567-0BA7-4112-54D6-D49FA44A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5953-72AB-11DF-B487-B042F100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1E22E-F765-C017-BAD5-24843BC3C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64E12-A575-9AB4-BB22-EB8944AE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20C0-E4E3-4DA1-95C2-14500B2AF370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5B980-6338-AFD7-2EED-8057C322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4B733-7E74-F0DC-F721-E15C8EA0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92D-342A-4BC5-9DAB-89548818D4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411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52A2-C708-B001-BCCA-42A730E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98415-7753-6373-6A80-A966435CA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5E8A5-8D7A-500F-F107-5FBA951C5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541DC-C7F0-6E8C-59A2-B9E094F82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2DA8D-FC00-BCEB-6AEE-4EE77CFA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BA047-2628-934A-C35E-E4C94583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20C0-E4E3-4DA1-95C2-14500B2AF370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57D76-D1C9-3202-369A-D86FE7CF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156DB-CAF5-A93B-1F5B-B6C1CC13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92D-342A-4BC5-9DAB-89548818D4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92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AD3A-C835-0A04-F3F0-03CB90FA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CB29E-D6EC-963C-FD06-56C4F937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20C0-E4E3-4DA1-95C2-14500B2AF370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A3B20-F577-40D3-E2AC-11A5254B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A083F-593C-096A-41DE-70B33854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92D-342A-4BC5-9DAB-89548818D4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54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B5A8E0-A35E-628A-E2D4-2C919142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20C0-E4E3-4DA1-95C2-14500B2AF370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924CF-D8E6-3E2D-B5E9-D51B823C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6BDAB-B99F-7921-D315-FFCED93D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92D-342A-4BC5-9DAB-89548818D4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103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4F42-32B9-48B2-D47D-3D117591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1AFD-FE05-712E-C754-2FDC08E8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ACE70-BCC5-D120-30DF-E93A2FD5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FBD51-F8A7-2839-2783-40DFEBDA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20C0-E4E3-4DA1-95C2-14500B2AF370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5927D-C89E-3602-E3B6-2712DFEE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4D239-E77D-A045-9ED9-4DE6016D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92D-342A-4BC5-9DAB-89548818D4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482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D7C5-3B72-CC6C-3BDA-9B767439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1CA8F-5312-452D-D320-B1F5FC196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E7EFB-2E68-68D1-C3DE-CF5269A59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198DC-1EF4-477A-F768-4FC8C479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20C0-E4E3-4DA1-95C2-14500B2AF370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30B02-32A1-F2CE-9B24-D7350D0D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D0F69-A74B-287B-6063-1951AC7A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F92D-342A-4BC5-9DAB-89548818D4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57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1B438-8CD6-05FD-B1BF-13E4FDB4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EED2C-8347-0CAB-CF30-DDFC7148E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ADE2-74C0-9CF9-5FFF-527EC0CB0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20C0-E4E3-4DA1-95C2-14500B2AF370}" type="datetimeFigureOut">
              <a:rPr lang="pt-PT" smtClean="0"/>
              <a:t>26/11/2022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D04C0-825A-827C-C049-0F858DAFE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2889-10BE-2365-3A0F-2E4F0CDE4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6F92D-342A-4BC5-9DAB-89548818D4B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00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yanwilsonperkin/rushhou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7E47-CC15-769D-7866-B8AD5B2B9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FA82D-BFB4-240A-D243-FA1D8BEE7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600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3C0B-1334-7033-52BD-4B5CF45F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A9E1-5651-E081-A644-670115DB6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GitHub - </a:t>
            </a:r>
            <a:r>
              <a:rPr lang="en-US" sz="1600" dirty="0" err="1"/>
              <a:t>ryanwilsonperkin</a:t>
            </a:r>
            <a:r>
              <a:rPr lang="en-US" sz="1600" dirty="0"/>
              <a:t>/</a:t>
            </a:r>
            <a:r>
              <a:rPr lang="en-US" sz="1600" dirty="0" err="1"/>
              <a:t>rushhour</a:t>
            </a:r>
            <a:r>
              <a:rPr lang="en-US" sz="1600" dirty="0"/>
              <a:t>: A heuristic-based solver for the Rush Hour game - </a:t>
            </a:r>
            <a:r>
              <a:rPr lang="pt-PT" sz="1800" dirty="0">
                <a:hlinkClick r:id="rId2"/>
              </a:rPr>
              <a:t>https://github.com/ryanwilsonperkin/rushhour</a:t>
            </a:r>
            <a:endParaRPr lang="pt-PT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dirty="0" err="1"/>
              <a:t>The</a:t>
            </a:r>
            <a:r>
              <a:rPr lang="pt-PT" sz="1800" dirty="0"/>
              <a:t> </a:t>
            </a:r>
            <a:r>
              <a:rPr lang="pt-PT" sz="1800" dirty="0" err="1"/>
              <a:t>Complexity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Sliding-Block</a:t>
            </a:r>
            <a:r>
              <a:rPr lang="pt-PT" sz="1800" dirty="0"/>
              <a:t> Puzzles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Plank</a:t>
            </a:r>
            <a:r>
              <a:rPr lang="pt-PT" sz="1800" dirty="0"/>
              <a:t> Puzzle, Robert A. </a:t>
            </a:r>
            <a:r>
              <a:rPr lang="pt-PT" sz="1800" dirty="0" err="1"/>
              <a:t>Hearn</a:t>
            </a:r>
            <a:endParaRPr lang="pt-PT" sz="1800" dirty="0"/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dirty="0"/>
              <a:t>A </a:t>
            </a:r>
            <a:r>
              <a:rPr lang="pt-PT" sz="1800" dirty="0" err="1"/>
              <a:t>First</a:t>
            </a:r>
            <a:r>
              <a:rPr lang="pt-PT" sz="1800" dirty="0"/>
              <a:t> </a:t>
            </a:r>
            <a:r>
              <a:rPr lang="pt-PT" sz="1800" dirty="0" err="1"/>
              <a:t>Course</a:t>
            </a:r>
            <a:r>
              <a:rPr lang="pt-PT" sz="1800" dirty="0"/>
              <a:t> </a:t>
            </a:r>
            <a:r>
              <a:rPr lang="pt-PT" sz="1800" dirty="0" err="1"/>
              <a:t>on</a:t>
            </a:r>
            <a:r>
              <a:rPr lang="pt-PT" sz="1800" dirty="0"/>
              <a:t> Data </a:t>
            </a:r>
            <a:r>
              <a:rPr lang="pt-PT" sz="1800" dirty="0" err="1"/>
              <a:t>Structures</a:t>
            </a:r>
            <a:r>
              <a:rPr lang="pt-PT" sz="1800" dirty="0"/>
              <a:t> in </a:t>
            </a:r>
            <a:r>
              <a:rPr lang="pt-PT" sz="1800" dirty="0" err="1"/>
              <a:t>Python</a:t>
            </a:r>
            <a:r>
              <a:rPr lang="pt-PT" sz="1800" dirty="0"/>
              <a:t>, </a:t>
            </a:r>
            <a:r>
              <a:rPr lang="pt-PT" sz="1800" dirty="0" err="1"/>
              <a:t>Donald</a:t>
            </a:r>
            <a:r>
              <a:rPr lang="pt-PT" sz="1800" dirty="0"/>
              <a:t> R. </a:t>
            </a:r>
            <a:r>
              <a:rPr lang="pt-PT" sz="1800" dirty="0" err="1"/>
              <a:t>Sheehy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82233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923E-E2A5-E543-191D-29D72C4D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da solução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A0AAF-451B-133B-161E-44CFD630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D112F0-B6CE-B9EC-6EF4-B75306EB73B5}"/>
              </a:ext>
            </a:extLst>
          </p:cNvPr>
          <p:cNvSpPr/>
          <p:nvPr/>
        </p:nvSpPr>
        <p:spPr>
          <a:xfrm>
            <a:off x="838201" y="1830620"/>
            <a:ext cx="2446723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agente.py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8800DC-2F8C-75CA-966D-B9FE613425A3}"/>
              </a:ext>
            </a:extLst>
          </p:cNvPr>
          <p:cNvSpPr/>
          <p:nvPr/>
        </p:nvSpPr>
        <p:spPr>
          <a:xfrm>
            <a:off x="838200" y="2537653"/>
            <a:ext cx="2446724" cy="1303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accent1"/>
                </a:solidFill>
              </a:rPr>
              <a:t>Script</a:t>
            </a:r>
            <a:r>
              <a:rPr lang="pt-PT" dirty="0"/>
              <a:t> que inicia a comunicação com o servidor, um </a:t>
            </a:r>
            <a:r>
              <a:rPr lang="pt-PT" dirty="0">
                <a:solidFill>
                  <a:schemeClr val="tx1"/>
                </a:solidFill>
              </a:rPr>
              <a:t>objeto</a:t>
            </a:r>
            <a:r>
              <a:rPr lang="pt-PT" dirty="0"/>
              <a:t> do tipo </a:t>
            </a:r>
            <a:r>
              <a:rPr lang="pt-PT" dirty="0">
                <a:solidFill>
                  <a:schemeClr val="accent2"/>
                </a:solidFill>
              </a:rPr>
              <a:t>Solver</a:t>
            </a:r>
            <a:r>
              <a:rPr lang="pt-PT" dirty="0"/>
              <a:t> e executa a função </a:t>
            </a:r>
            <a:r>
              <a:rPr lang="pt-PT" i="1" dirty="0" err="1"/>
              <a:t>MainLoop</a:t>
            </a:r>
            <a:endParaRPr lang="pt-PT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EDF4C-2E26-2BA3-48BD-C958AABED8F5}"/>
              </a:ext>
            </a:extLst>
          </p:cNvPr>
          <p:cNvSpPr/>
          <p:nvPr/>
        </p:nvSpPr>
        <p:spPr>
          <a:xfrm>
            <a:off x="3525558" y="1830620"/>
            <a:ext cx="2446723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solver.py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F2897-E874-FBBE-1FEF-3BC22F514AEC}"/>
              </a:ext>
            </a:extLst>
          </p:cNvPr>
          <p:cNvSpPr/>
          <p:nvPr/>
        </p:nvSpPr>
        <p:spPr>
          <a:xfrm>
            <a:off x="3525558" y="3408418"/>
            <a:ext cx="2446724" cy="10668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PT" dirty="0"/>
              <a:t>Classe </a:t>
            </a:r>
            <a:r>
              <a:rPr lang="pt-PT" dirty="0">
                <a:solidFill>
                  <a:schemeClr val="accent2"/>
                </a:solidFill>
              </a:rPr>
              <a:t>Solver</a:t>
            </a:r>
            <a:r>
              <a:rPr lang="pt-PT" dirty="0"/>
              <a:t> inclui a lógica da solução, implementada com recurso ao </a:t>
            </a:r>
            <a:r>
              <a:rPr lang="pt-PT" dirty="0">
                <a:solidFill>
                  <a:srgbClr val="7C8592"/>
                </a:solidFill>
              </a:rPr>
              <a:t>BFS</a:t>
            </a:r>
            <a:r>
              <a:rPr lang="pt-PT" dirty="0"/>
              <a:t>.</a:t>
            </a:r>
            <a:endParaRPr lang="pt-PT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6ED957-8AC1-0079-A0CB-53B6C39C7D1A}"/>
              </a:ext>
            </a:extLst>
          </p:cNvPr>
          <p:cNvSpPr/>
          <p:nvPr/>
        </p:nvSpPr>
        <p:spPr>
          <a:xfrm>
            <a:off x="3525558" y="4610201"/>
            <a:ext cx="2446724" cy="13975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PT" dirty="0"/>
              <a:t>Classe </a:t>
            </a:r>
            <a:r>
              <a:rPr lang="pt-PT" dirty="0">
                <a:solidFill>
                  <a:schemeClr val="accent2"/>
                </a:solidFill>
              </a:rPr>
              <a:t>Mapa</a:t>
            </a:r>
            <a:r>
              <a:rPr lang="pt-PT" dirty="0"/>
              <a:t>, derivada da classe </a:t>
            </a:r>
            <a:r>
              <a:rPr lang="pt-PT" dirty="0" err="1"/>
              <a:t>Map</a:t>
            </a:r>
            <a:r>
              <a:rPr lang="pt-PT" dirty="0"/>
              <a:t> para implementar funcionalidades específicas.</a:t>
            </a:r>
            <a:endParaRPr lang="pt-PT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6A95BA-3E2A-FB5E-5CDD-E586244198F7}"/>
              </a:ext>
            </a:extLst>
          </p:cNvPr>
          <p:cNvSpPr/>
          <p:nvPr/>
        </p:nvSpPr>
        <p:spPr>
          <a:xfrm>
            <a:off x="3525558" y="2537653"/>
            <a:ext cx="2446724" cy="8166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accent1"/>
                </a:solidFill>
              </a:rPr>
              <a:t>Script</a:t>
            </a:r>
            <a:r>
              <a:rPr lang="pt-PT" dirty="0"/>
              <a:t> que contém as principais classes desenvolvidas.</a:t>
            </a:r>
            <a:endParaRPr lang="pt-PT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DD47F-FB67-940A-01C5-A7B6F5CA01B1}"/>
              </a:ext>
            </a:extLst>
          </p:cNvPr>
          <p:cNvSpPr/>
          <p:nvPr/>
        </p:nvSpPr>
        <p:spPr>
          <a:xfrm>
            <a:off x="6212915" y="1830620"/>
            <a:ext cx="2446723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veiculo.py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820BB-CEE3-C398-26E3-6F4FF9D4F89E}"/>
              </a:ext>
            </a:extLst>
          </p:cNvPr>
          <p:cNvSpPr/>
          <p:nvPr/>
        </p:nvSpPr>
        <p:spPr>
          <a:xfrm>
            <a:off x="6212915" y="2537653"/>
            <a:ext cx="2446724" cy="8166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accent1"/>
                </a:solidFill>
              </a:rPr>
              <a:t>Script</a:t>
            </a:r>
            <a:r>
              <a:rPr lang="pt-PT" dirty="0"/>
              <a:t> que contém a classe </a:t>
            </a:r>
            <a:r>
              <a:rPr lang="pt-PT" dirty="0">
                <a:solidFill>
                  <a:schemeClr val="accent2"/>
                </a:solidFill>
              </a:rPr>
              <a:t>Veiculo</a:t>
            </a:r>
            <a:r>
              <a:rPr lang="pt-PT" dirty="0"/>
              <a:t>.</a:t>
            </a:r>
            <a:endParaRPr lang="pt-PT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54A79-A768-8B27-93C8-2CD3E6CD10DF}"/>
              </a:ext>
            </a:extLst>
          </p:cNvPr>
          <p:cNvSpPr/>
          <p:nvPr/>
        </p:nvSpPr>
        <p:spPr>
          <a:xfrm>
            <a:off x="6212914" y="3433995"/>
            <a:ext cx="2446724" cy="10668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PT" dirty="0"/>
              <a:t>Classe </a:t>
            </a:r>
            <a:r>
              <a:rPr lang="pt-PT" dirty="0">
                <a:solidFill>
                  <a:schemeClr val="accent2"/>
                </a:solidFill>
              </a:rPr>
              <a:t>Veiculo</a:t>
            </a:r>
            <a:r>
              <a:rPr lang="pt-PT" dirty="0"/>
              <a:t> mantém os dados de cada veículo do </a:t>
            </a:r>
            <a:r>
              <a:rPr lang="pt-PT" i="1" dirty="0"/>
              <a:t>puzzle</a:t>
            </a:r>
            <a:r>
              <a:rPr lang="pt-PT" dirty="0"/>
              <a:t>.</a:t>
            </a:r>
            <a:endParaRPr lang="pt-PT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2263DA-7002-180B-D8DD-8FF30CDC60B2}"/>
              </a:ext>
            </a:extLst>
          </p:cNvPr>
          <p:cNvSpPr/>
          <p:nvPr/>
        </p:nvSpPr>
        <p:spPr>
          <a:xfrm>
            <a:off x="8900270" y="1805043"/>
            <a:ext cx="2446723" cy="600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common.py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75CAA7-B9CA-3C34-7580-178F2A82EA26}"/>
              </a:ext>
            </a:extLst>
          </p:cNvPr>
          <p:cNvSpPr/>
          <p:nvPr/>
        </p:nvSpPr>
        <p:spPr>
          <a:xfrm>
            <a:off x="8900270" y="2512076"/>
            <a:ext cx="2446724" cy="1988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PT" dirty="0">
                <a:solidFill>
                  <a:schemeClr val="accent1"/>
                </a:solidFill>
              </a:rPr>
              <a:t>Script</a:t>
            </a:r>
            <a:r>
              <a:rPr lang="pt-PT" dirty="0"/>
              <a:t> fornecido do qual foram utilizadas as  classes: </a:t>
            </a:r>
            <a:r>
              <a:rPr lang="pt-PT" dirty="0" err="1">
                <a:solidFill>
                  <a:schemeClr val="accent2"/>
                </a:solidFill>
              </a:rPr>
              <a:t>Coordinates</a:t>
            </a:r>
            <a:r>
              <a:rPr lang="pt-PT" dirty="0"/>
              <a:t> e </a:t>
            </a:r>
            <a:r>
              <a:rPr lang="pt-PT" dirty="0" err="1">
                <a:solidFill>
                  <a:schemeClr val="accent2"/>
                </a:solidFill>
              </a:rPr>
              <a:t>Map</a:t>
            </a:r>
            <a:r>
              <a:rPr lang="pt-PT" dirty="0"/>
              <a:t>.</a:t>
            </a:r>
            <a:endParaRPr lang="pt-PT" i="1" dirty="0"/>
          </a:p>
        </p:txBody>
      </p:sp>
    </p:spTree>
    <p:extLst>
      <p:ext uri="{BB962C8B-B14F-4D97-AF65-F5344CB8AC3E}">
        <p14:creationId xmlns:p14="http://schemas.microsoft.com/office/powerpoint/2010/main" val="104250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E0BA-5E35-E1E4-3C62-915FB5E0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</a:t>
            </a:r>
            <a:r>
              <a:rPr lang="pt-PT" dirty="0">
                <a:solidFill>
                  <a:schemeClr val="accent2"/>
                </a:solidFill>
              </a:rPr>
              <a:t>Veiculo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0191-B1AB-1A67-F65E-2CE53E3A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Esta classe tem os seguintes dados do veículo:</a:t>
            </a:r>
          </a:p>
          <a:p>
            <a:pPr lvl="1"/>
            <a:r>
              <a:rPr lang="pt-PT" dirty="0"/>
              <a:t>id (letra que identifica o veículo);</a:t>
            </a:r>
          </a:p>
          <a:p>
            <a:pPr lvl="1"/>
            <a:r>
              <a:rPr lang="pt-PT" dirty="0" err="1"/>
              <a:t>coords</a:t>
            </a:r>
            <a:r>
              <a:rPr lang="pt-PT" dirty="0"/>
              <a:t> (as coordenadas da posição do primeiro elemento do veículo);</a:t>
            </a:r>
          </a:p>
          <a:p>
            <a:pPr lvl="1"/>
            <a:r>
              <a:rPr lang="pt-PT" dirty="0"/>
              <a:t>movimento (tipo de movimento que o veículo pode fazer);</a:t>
            </a:r>
          </a:p>
          <a:p>
            <a:pPr lvl="1"/>
            <a:r>
              <a:rPr lang="pt-PT" dirty="0"/>
              <a:t>tamanho (número de casas que o veículo ocupa).</a:t>
            </a:r>
          </a:p>
          <a:p>
            <a:pPr lvl="1"/>
            <a:endParaRPr lang="pt-PT" dirty="0"/>
          </a:p>
          <a:p>
            <a:r>
              <a:rPr lang="pt-PT" dirty="0"/>
              <a:t>Implementa a função __</a:t>
            </a:r>
            <a:r>
              <a:rPr lang="pt-PT" dirty="0" err="1"/>
              <a:t>str</a:t>
            </a:r>
            <a:r>
              <a:rPr lang="pt-PT" dirty="0"/>
              <a:t>__ que devolve todos os dados em formato de </a:t>
            </a:r>
            <a:r>
              <a:rPr lang="pt-PT" dirty="0" err="1"/>
              <a:t>string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45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9FA0-138D-B54A-6524-AD6570A5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</a:t>
            </a:r>
            <a:r>
              <a:rPr lang="pt-PT" dirty="0">
                <a:solidFill>
                  <a:schemeClr val="accent2"/>
                </a:solidFill>
              </a:rPr>
              <a:t>Mapa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EC383-7FA1-5423-39DF-D66E5693A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/>
              <a:t>Classe derivada da classe </a:t>
            </a:r>
            <a:r>
              <a:rPr lang="pt-PT" dirty="0" err="1">
                <a:solidFill>
                  <a:schemeClr val="accent2"/>
                </a:solidFill>
              </a:rPr>
              <a:t>Map</a:t>
            </a:r>
            <a:r>
              <a:rPr lang="pt-PT" dirty="0"/>
              <a:t> que implementa as seguintes funcionalidades:</a:t>
            </a:r>
          </a:p>
          <a:p>
            <a:r>
              <a:rPr lang="pt-PT" dirty="0"/>
              <a:t>O construtor da classe faz uma lista de todos os veículos existentes;</a:t>
            </a:r>
          </a:p>
          <a:p>
            <a:r>
              <a:rPr lang="pt-PT" dirty="0"/>
              <a:t>Uma função que devolve as coordenadas de um qualquer veículo;</a:t>
            </a:r>
          </a:p>
          <a:p>
            <a:r>
              <a:rPr lang="pt-PT" dirty="0"/>
              <a:t>Validação de coordenadas;</a:t>
            </a:r>
          </a:p>
          <a:p>
            <a:r>
              <a:rPr lang="pt-PT" dirty="0"/>
              <a:t>Verificação dos “vizinhos” de um veículo;</a:t>
            </a:r>
          </a:p>
          <a:p>
            <a:r>
              <a:rPr lang="pt-PT" dirty="0"/>
              <a:t>Uma função </a:t>
            </a:r>
            <a:r>
              <a:rPr lang="pt-PT" i="1" dirty="0" err="1"/>
              <a:t>iterator</a:t>
            </a:r>
            <a:r>
              <a:rPr lang="pt-PT" dirty="0"/>
              <a:t> que é responsável por devolver todos os movimentos possíveis dos veículos;</a:t>
            </a:r>
          </a:p>
          <a:p>
            <a:r>
              <a:rPr lang="pt-PT" dirty="0"/>
              <a:t>Esta classe é utilizada para os diferentes estados do puzzle mas também para converter um estado em movimentos dos veículos, comparando um estado com o seguinte é possível saber qual o veículo que se moveu e em que direção.</a:t>
            </a:r>
          </a:p>
        </p:txBody>
      </p:sp>
    </p:spTree>
    <p:extLst>
      <p:ext uri="{BB962C8B-B14F-4D97-AF65-F5344CB8AC3E}">
        <p14:creationId xmlns:p14="http://schemas.microsoft.com/office/powerpoint/2010/main" val="10677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6FB4-AE75-63BA-3902-A97FB58C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Classe </a:t>
            </a:r>
            <a:r>
              <a:rPr lang="pt-PT" dirty="0">
                <a:solidFill>
                  <a:schemeClr val="accent2"/>
                </a:solidFill>
              </a:rPr>
              <a:t>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AB2E-7753-B980-7CDD-39E7DF52B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PT" dirty="0"/>
              <a:t>Mantém a comunicação com o servidor, envia os movimentos e recebe o mapa atualizado do servidor.</a:t>
            </a:r>
          </a:p>
          <a:p>
            <a:r>
              <a:rPr lang="pt-PT" dirty="0"/>
              <a:t>Ao receber o mapa do servidor:</a:t>
            </a:r>
          </a:p>
          <a:p>
            <a:pPr lvl="1"/>
            <a:r>
              <a:rPr lang="pt-PT" dirty="0"/>
              <a:t>Caso não exista nenhuma solução:</a:t>
            </a:r>
          </a:p>
          <a:p>
            <a:pPr lvl="2"/>
            <a:r>
              <a:rPr lang="pt-PT" dirty="0"/>
              <a:t>Gera soluções para o puzzle</a:t>
            </a:r>
          </a:p>
          <a:p>
            <a:pPr lvl="2"/>
            <a:r>
              <a:rPr lang="pt-PT" dirty="0"/>
              <a:t>Escolhe a melhor solução (que é a que tem menos passos)</a:t>
            </a:r>
          </a:p>
          <a:p>
            <a:pPr lvl="1"/>
            <a:r>
              <a:rPr lang="pt-PT" dirty="0"/>
              <a:t>Caso exista uma solução:</a:t>
            </a:r>
          </a:p>
          <a:p>
            <a:pPr lvl="2"/>
            <a:r>
              <a:rPr lang="pt-PT" dirty="0"/>
              <a:t>Compara o mapa recebido do servidor com a versão local:</a:t>
            </a:r>
          </a:p>
          <a:p>
            <a:pPr lvl="3"/>
            <a:r>
              <a:rPr lang="pt-PT" dirty="0"/>
              <a:t>Se for diferente:</a:t>
            </a:r>
          </a:p>
          <a:p>
            <a:pPr lvl="4"/>
            <a:r>
              <a:rPr lang="pt-PT" dirty="0"/>
              <a:t>Procura o puzzle recebido nas soluções e passos existentes para o caso de já existir um passo igual e assim não ser necessário gerar novas soluções</a:t>
            </a:r>
          </a:p>
          <a:p>
            <a:pPr lvl="4"/>
            <a:r>
              <a:rPr lang="pt-PT" dirty="0"/>
              <a:t>Se não existir gera soluções novas</a:t>
            </a:r>
          </a:p>
          <a:p>
            <a:pPr lvl="3"/>
            <a:r>
              <a:rPr lang="pt-PT" dirty="0"/>
              <a:t>Se não for diferente passa para o próximo passo da solução</a:t>
            </a:r>
          </a:p>
          <a:p>
            <a:r>
              <a:rPr lang="pt-PT" dirty="0"/>
              <a:t>Envia os comandos para o servidor com base nos passos da solução escolhida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3391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6090-2B50-D5F7-C2C5-759E0F73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</a:t>
            </a:r>
            <a:r>
              <a:rPr lang="pt-PT" dirty="0">
                <a:solidFill>
                  <a:srgbClr val="7C8592"/>
                </a:solidFill>
              </a:rPr>
              <a:t>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0487-D068-707A-A5C5-3A82B385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algoritmo escolhido para a solução foi o </a:t>
            </a:r>
            <a:r>
              <a:rPr lang="pt-PT" dirty="0" err="1">
                <a:solidFill>
                  <a:srgbClr val="7C8592"/>
                </a:solidFill>
              </a:rPr>
              <a:t>Breadth-First</a:t>
            </a:r>
            <a:r>
              <a:rPr lang="pt-PT" dirty="0">
                <a:solidFill>
                  <a:srgbClr val="7C8592"/>
                </a:solidFill>
              </a:rPr>
              <a:t> </a:t>
            </a:r>
            <a:r>
              <a:rPr lang="pt-PT" dirty="0" err="1">
                <a:solidFill>
                  <a:srgbClr val="7C8592"/>
                </a:solidFill>
              </a:rPr>
              <a:t>Search</a:t>
            </a:r>
            <a:r>
              <a:rPr lang="pt-PT" dirty="0"/>
              <a:t>;</a:t>
            </a:r>
          </a:p>
          <a:p>
            <a:r>
              <a:rPr lang="pt-PT" dirty="0"/>
              <a:t>Implementado na classe </a:t>
            </a:r>
            <a:r>
              <a:rPr lang="pt-PT" dirty="0">
                <a:solidFill>
                  <a:schemeClr val="accent2"/>
                </a:solidFill>
              </a:rPr>
              <a:t>Solver</a:t>
            </a:r>
            <a:r>
              <a:rPr lang="pt-PT" dirty="0"/>
              <a:t> na função 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breadth_first_search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;</a:t>
            </a:r>
          </a:p>
          <a:p>
            <a:r>
              <a:rPr lang="pt-PT" dirty="0"/>
              <a:t>A função pode utilizar objetos ou </a:t>
            </a:r>
            <a:r>
              <a:rPr lang="pt-PT" dirty="0" err="1"/>
              <a:t>tuplos</a:t>
            </a:r>
            <a:r>
              <a:rPr lang="pt-PT" dirty="0"/>
              <a:t> (parâmetro </a:t>
            </a:r>
            <a:r>
              <a:rPr lang="pt-PT" dirty="0" err="1"/>
              <a:t>optimize</a:t>
            </a:r>
            <a:r>
              <a:rPr lang="pt-PT" dirty="0"/>
              <a:t>);</a:t>
            </a:r>
          </a:p>
          <a:p>
            <a:r>
              <a:rPr lang="pt-PT" dirty="0"/>
              <a:t>A solução inicial com objetos revelou-se muito lenta, só conseguindo resolver os primeiros 5/6 puzzles;</a:t>
            </a:r>
          </a:p>
          <a:p>
            <a:r>
              <a:rPr lang="pt-PT" dirty="0"/>
              <a:t>A solução final utiliza </a:t>
            </a:r>
            <a:r>
              <a:rPr lang="pt-PT" dirty="0" err="1"/>
              <a:t>tuplos</a:t>
            </a:r>
            <a:r>
              <a:rPr lang="pt-PT" dirty="0"/>
              <a:t>.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1806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5F21-0EA2-702A-0A40-C7F8AF37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2CCD-1EB3-1CAB-0DAE-D92DAB7C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PT" dirty="0"/>
              <a:t>O algoritmo utiliza a função </a:t>
            </a:r>
            <a:r>
              <a:rPr lang="pt-PT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NextMove</a:t>
            </a:r>
            <a:r>
              <a:rPr lang="pt-PT" dirty="0"/>
              <a:t> para gerar os diferentes estados da solução;</a:t>
            </a:r>
          </a:p>
          <a:p>
            <a:r>
              <a:rPr lang="pt-PT" dirty="0"/>
              <a:t>Cada estado é uma cópia do puzzle com um veículo movido;</a:t>
            </a:r>
          </a:p>
          <a:p>
            <a:r>
              <a:rPr lang="pt-PT" dirty="0"/>
              <a:t>Os movimentos são adicionados à fila dos movimentos a testar;</a:t>
            </a:r>
          </a:p>
          <a:p>
            <a:r>
              <a:rPr lang="pt-PT" dirty="0"/>
              <a:t>Cada movimento é depois removido da fila e adicionado a um caminho com os passos que possivelmente resolvem o puzzle;</a:t>
            </a:r>
          </a:p>
          <a:p>
            <a:r>
              <a:rPr lang="pt-PT" dirty="0"/>
              <a:t>Cada caminho é testado e adiciona à lista de caminhos visitados para evitar repetições desnecessárias;</a:t>
            </a:r>
          </a:p>
          <a:p>
            <a:r>
              <a:rPr lang="pt-PT" dirty="0"/>
              <a:t>Se o passo adicionado ao caminho posiciona o carro do jogador na posição de terminar o puzzle os passos da solução são guardados como sendo uma solução válida;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539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6C20-E8E9-FDEE-B69B-7FBFB2D2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E441-A044-6E2B-D0E9-B814A4F7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algoritmo implementado pode ser interrompido antes de encontrar uma solução em função de dois parâmetros:</a:t>
            </a:r>
          </a:p>
          <a:p>
            <a:pPr lvl="1"/>
            <a:r>
              <a:rPr lang="pt-PT" dirty="0" err="1"/>
              <a:t>max_depth</a:t>
            </a:r>
            <a:r>
              <a:rPr lang="pt-PT" dirty="0"/>
              <a:t> - determina a profundidade máxima da solução a procurar;</a:t>
            </a:r>
          </a:p>
          <a:p>
            <a:pPr lvl="1"/>
            <a:r>
              <a:rPr lang="pt-PT" dirty="0" err="1"/>
              <a:t>max_time</a:t>
            </a:r>
            <a:r>
              <a:rPr lang="pt-PT" dirty="0"/>
              <a:t> - define o tempo, em segundos, que no máximo pode ser despendido na procura da solução</a:t>
            </a:r>
          </a:p>
          <a:p>
            <a:r>
              <a:rPr lang="pt-PT" dirty="0"/>
              <a:t>Quando não encontra uma solução o algoritmo guarda os passos que estava a explorar;</a:t>
            </a:r>
          </a:p>
          <a:p>
            <a:r>
              <a:rPr lang="pt-PT" dirty="0"/>
              <a:t>O algoritmo pode gerar várias soluções sendo escolhida a que tiver menos passos – parâmetro </a:t>
            </a:r>
            <a:r>
              <a:rPr lang="pt-PT" dirty="0" err="1"/>
              <a:t>nr_solucoes</a:t>
            </a:r>
            <a:r>
              <a:rPr lang="pt-PT" dirty="0"/>
              <a:t> e função </a:t>
            </a:r>
            <a:r>
              <a:rPr lang="pt-PT" dirty="0" err="1"/>
              <a:t>MelhorSolucao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3662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D2CE-5C89-AFB5-D795-446C07D4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BFS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A7E2-3DAE-2CDA-4057-98036A29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O algoritmo termina quando:</a:t>
            </a:r>
          </a:p>
          <a:p>
            <a:pPr lvl="1"/>
            <a:r>
              <a:rPr lang="pt-PT" dirty="0"/>
              <a:t>Testou todos os movimentos possíveis;</a:t>
            </a:r>
          </a:p>
          <a:p>
            <a:pPr lvl="1"/>
            <a:r>
              <a:rPr lang="pt-PT" dirty="0"/>
              <a:t>Encontrou o número de soluções indicadas no parâmetro </a:t>
            </a:r>
            <a:r>
              <a:rPr lang="pt-PT" dirty="0" err="1"/>
              <a:t>nr_solucoes</a:t>
            </a:r>
            <a:r>
              <a:rPr lang="pt-PT" dirty="0"/>
              <a:t>;</a:t>
            </a:r>
          </a:p>
          <a:p>
            <a:pPr lvl="1"/>
            <a:r>
              <a:rPr lang="pt-PT" dirty="0"/>
              <a:t>Atingiu o limite de profundidade da pesquisa definido no parâmetro </a:t>
            </a:r>
            <a:r>
              <a:rPr lang="pt-PT" dirty="0" err="1"/>
              <a:t>max_depth</a:t>
            </a:r>
            <a:r>
              <a:rPr lang="pt-PT" dirty="0"/>
              <a:t>;</a:t>
            </a:r>
          </a:p>
          <a:p>
            <a:pPr lvl="1"/>
            <a:r>
              <a:rPr lang="pt-PT" dirty="0"/>
              <a:t>Ultrapassou o tempo máximo atribuído ao parâmetro </a:t>
            </a:r>
            <a:r>
              <a:rPr lang="pt-PT" dirty="0" err="1"/>
              <a:t>max_time</a:t>
            </a:r>
            <a:r>
              <a:rPr lang="pt-PT" dirty="0"/>
              <a:t>;</a:t>
            </a:r>
          </a:p>
          <a:p>
            <a:pPr lvl="1"/>
            <a:endParaRPr lang="pt-PT" dirty="0"/>
          </a:p>
          <a:p>
            <a:r>
              <a:rPr lang="pt-PT" dirty="0"/>
              <a:t>Quando a solução é encontrada é guardada para que cada passo da solução seja convertido em movimentos de veículos. (função </a:t>
            </a:r>
            <a:r>
              <a:rPr lang="pt-PT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ConverterSolucaoEmMovimentos</a:t>
            </a:r>
            <a:r>
              <a:rPr lang="pt-PT" dirty="0"/>
              <a:t>)</a:t>
            </a:r>
          </a:p>
          <a:p>
            <a:r>
              <a:rPr lang="pt-PT" dirty="0"/>
              <a:t>Para cada movimento primeiro é necessário mover o cursor até ao veículo pretendido e só depois é que é executado. (função </a:t>
            </a:r>
            <a:r>
              <a:rPr lang="pt-PT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MoveCursorToCarAndSelect</a:t>
            </a:r>
            <a:r>
              <a:rPr lang="pt-PT" dirty="0"/>
              <a:t>)</a:t>
            </a:r>
          </a:p>
          <a:p>
            <a:r>
              <a:rPr lang="pt-PT" dirty="0"/>
              <a:t>Para testar o programa foi necessário acrescentar um mecanismo de </a:t>
            </a:r>
            <a:r>
              <a:rPr lang="pt-PT" i="1" dirty="0" err="1"/>
              <a:t>logging</a:t>
            </a:r>
            <a:r>
              <a:rPr lang="pt-PT" dirty="0"/>
              <a:t> para ficheiro por forma a verificar os erros e o tempo despendido em cada passo na procura da solução.</a:t>
            </a:r>
          </a:p>
        </p:txBody>
      </p:sp>
    </p:spTree>
    <p:extLst>
      <p:ext uri="{BB962C8B-B14F-4D97-AF65-F5344CB8AC3E}">
        <p14:creationId xmlns:p14="http://schemas.microsoft.com/office/powerpoint/2010/main" val="327830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835</Words>
  <Application>Microsoft Office PowerPoint</Application>
  <PresentationFormat>Ecrã Panorâmico</PresentationFormat>
  <Paragraphs>76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Apresentação do PowerPoint</vt:lpstr>
      <vt:lpstr>Estrutura da solução</vt:lpstr>
      <vt:lpstr>Classe Veiculo</vt:lpstr>
      <vt:lpstr>Classe Mapa</vt:lpstr>
      <vt:lpstr>Classe Solver</vt:lpstr>
      <vt:lpstr>Algoritmo BFS</vt:lpstr>
      <vt:lpstr>Algoritmo BFS</vt:lpstr>
      <vt:lpstr>Algoritmo BFS</vt:lpstr>
      <vt:lpstr>Algoritmo BFS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Guilherme João Santos Craveiro</dc:creator>
  <cp:lastModifiedBy>Guilherme João Santos Craveiro</cp:lastModifiedBy>
  <cp:revision>3</cp:revision>
  <dcterms:created xsi:type="dcterms:W3CDTF">2022-11-26T14:31:50Z</dcterms:created>
  <dcterms:modified xsi:type="dcterms:W3CDTF">2022-11-26T16:04:34Z</dcterms:modified>
</cp:coreProperties>
</file>