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81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5"/>
  </p:normalViewPr>
  <p:slideViewPr>
    <p:cSldViewPr snapToGrid="0" snapToObjects="1">
      <p:cViewPr>
        <p:scale>
          <a:sx n="86" d="100"/>
          <a:sy n="86" d="100"/>
        </p:scale>
        <p:origin x="72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2D6F1-8D6C-924D-B8E0-C18C676CCC0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A29C1-AAEC-1844-844C-54C9BF11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2" r:id="rId1"/>
    <p:sldLayoutId id="2147484483" r:id="rId2"/>
    <p:sldLayoutId id="2147484484" r:id="rId3"/>
    <p:sldLayoutId id="2147484485" r:id="rId4"/>
    <p:sldLayoutId id="2147484486" r:id="rId5"/>
    <p:sldLayoutId id="2147484487" r:id="rId6"/>
    <p:sldLayoutId id="2147484488" r:id="rId7"/>
    <p:sldLayoutId id="2147484489" r:id="rId8"/>
    <p:sldLayoutId id="2147484490" r:id="rId9"/>
    <p:sldLayoutId id="2147484491" r:id="rId10"/>
    <p:sldLayoutId id="2147484492" r:id="rId11"/>
    <p:sldLayoutId id="2147484493" r:id="rId12"/>
    <p:sldLayoutId id="2147484494" r:id="rId13"/>
    <p:sldLayoutId id="2147484495" r:id="rId14"/>
    <p:sldLayoutId id="2147484496" r:id="rId15"/>
    <p:sldLayoutId id="2147484497" r:id="rId16"/>
    <p:sldLayoutId id="21474844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AAM Fitting Algorithm parallel implementation with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b="1" dirty="0" smtClean="0"/>
              <a:t>Efficient </a:t>
            </a:r>
            <a:r>
              <a:rPr lang="en-US" b="1" dirty="0"/>
              <a:t>Parallel Implementation of Active Appearance Model Fitting Algorithm on </a:t>
            </a:r>
            <a:r>
              <a:rPr lang="en-US" b="1" dirty="0" smtClean="0"/>
              <a:t>GPU </a:t>
            </a:r>
            <a:endParaRPr lang="en-US" dirty="0"/>
          </a:p>
          <a:p>
            <a:r>
              <a:rPr lang="en-US" dirty="0" smtClean="0"/>
              <a:t>Implementation by: Rafael Rodriguez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233" y="266075"/>
            <a:ext cx="10018713" cy="1261671"/>
          </a:xfrm>
        </p:spPr>
        <p:txBody>
          <a:bodyPr/>
          <a:lstStyle/>
          <a:p>
            <a:pPr algn="l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1214203"/>
            <a:ext cx="10018713" cy="5006715"/>
          </a:xfrm>
        </p:spPr>
        <p:txBody>
          <a:bodyPr>
            <a:normAutofit/>
          </a:bodyPr>
          <a:lstStyle/>
          <a:p>
            <a:r>
              <a:rPr lang="en-US" dirty="0" smtClean="0"/>
              <a:t>The complete implementation by the authors took 10 CUDA kernels that constitute a pipeline of operations to compute the error in the model fitting.</a:t>
            </a:r>
          </a:p>
          <a:p>
            <a:pPr lvl="1"/>
            <a:r>
              <a:rPr lang="en-US" dirty="0" smtClean="0"/>
              <a:t>Parameters’ change estimation</a:t>
            </a:r>
          </a:p>
          <a:p>
            <a:pPr lvl="1"/>
            <a:r>
              <a:rPr lang="en-US" dirty="0" smtClean="0"/>
              <a:t>Computing the parameters</a:t>
            </a:r>
          </a:p>
          <a:p>
            <a:pPr lvl="1"/>
            <a:r>
              <a:rPr lang="en-US" dirty="0" smtClean="0"/>
              <a:t>Computation of the shape and similarity transformation</a:t>
            </a:r>
          </a:p>
          <a:p>
            <a:pPr lvl="1"/>
            <a:r>
              <a:rPr lang="en-US" dirty="0" smtClean="0"/>
              <a:t>Sampling of the image’s texture</a:t>
            </a:r>
          </a:p>
          <a:p>
            <a:pPr lvl="1"/>
            <a:r>
              <a:rPr lang="en-US" dirty="0" smtClean="0"/>
              <a:t>Offsetting and Scaling of the image’s sampled texture (4 kernels)</a:t>
            </a:r>
          </a:p>
          <a:p>
            <a:pPr lvl="1"/>
            <a:r>
              <a:rPr lang="en-US" dirty="0" smtClean="0"/>
              <a:t>Computation of modelled texture</a:t>
            </a:r>
          </a:p>
          <a:p>
            <a:pPr lvl="1"/>
            <a:r>
              <a:rPr lang="en-US" dirty="0" smtClean="0"/>
              <a:t>Difference computation</a:t>
            </a:r>
          </a:p>
          <a:p>
            <a:pPr lvl="1"/>
            <a:r>
              <a:rPr lang="en-US" dirty="0" smtClean="0"/>
              <a:t>Error computation</a:t>
            </a:r>
          </a:p>
        </p:txBody>
      </p:sp>
    </p:spTree>
    <p:extLst>
      <p:ext uri="{BB962C8B-B14F-4D97-AF65-F5344CB8AC3E}">
        <p14:creationId xmlns:p14="http://schemas.microsoft.com/office/powerpoint/2010/main" val="5305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Implementation(2): operation on a to-be-processed unit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75" y="2139218"/>
            <a:ext cx="4779718" cy="372255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86458" y="2231034"/>
            <a:ext cx="4895056" cy="35389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kind of kernel can be easily translated to a </a:t>
            </a:r>
            <a:r>
              <a:rPr lang="en-US" sz="2400" b="1" dirty="0" err="1" smtClean="0"/>
              <a:t>omp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simd</a:t>
            </a:r>
            <a:r>
              <a:rPr lang="en-US" sz="2400" b="1" dirty="0" smtClean="0"/>
              <a:t> </a:t>
            </a:r>
            <a:r>
              <a:rPr lang="en-US" sz="2400" dirty="0" smtClean="0"/>
              <a:t>construct that tries to simulate the natural </a:t>
            </a:r>
            <a:r>
              <a:rPr lang="en-US" sz="2400" dirty="0" err="1" smtClean="0"/>
              <a:t>simd</a:t>
            </a:r>
            <a:r>
              <a:rPr lang="en-US" sz="2400" dirty="0" smtClean="0"/>
              <a:t> functionality provided by GPUs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72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(3): Aggregation kernels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compute the normalization of the texture and the squared norm of the texture difference, an </a:t>
            </a:r>
            <a:r>
              <a:rPr lang="en-US" b="1" dirty="0" err="1" smtClean="0"/>
              <a:t>openmp</a:t>
            </a:r>
            <a:r>
              <a:rPr lang="en-US" b="1" dirty="0" smtClean="0"/>
              <a:t> reduction </a:t>
            </a:r>
            <a:r>
              <a:rPr lang="en-US" dirty="0" smtClean="0"/>
              <a:t>variables can be used to translate the reduction done in the CUDA solution done by the authors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46" y="2098623"/>
            <a:ext cx="4795142" cy="4142282"/>
          </a:xfrm>
        </p:spPr>
      </p:pic>
    </p:spTree>
    <p:extLst>
      <p:ext uri="{BB962C8B-B14F-4D97-AF65-F5344CB8AC3E}">
        <p14:creationId xmlns:p14="http://schemas.microsoft.com/office/powerpoint/2010/main" val="19980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5727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1844"/>
            <a:ext cx="10018713" cy="312420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Active Appearance Algorithm </a:t>
            </a:r>
            <a:r>
              <a:rPr lang="en-US" dirty="0" smtClean="0"/>
              <a:t>is a Computer Vision technique that builds a statistical model of an object based on its shape and texture.</a:t>
            </a:r>
          </a:p>
          <a:p>
            <a:r>
              <a:rPr lang="en-US" dirty="0" smtClean="0"/>
              <a:t>The algorithm consists of two separate stages: Training and Fitting.</a:t>
            </a:r>
          </a:p>
          <a:p>
            <a:r>
              <a:rPr lang="en-US" dirty="0" smtClean="0"/>
              <a:t>The goal of the paper, in which this project is based, was to improve the performance of the fitting algorithm as it is the one that would be applied in a real-time setting.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AAM Modeling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24162"/>
            <a:ext cx="10018713" cy="3803374"/>
          </a:xfrm>
        </p:spPr>
        <p:txBody>
          <a:bodyPr/>
          <a:lstStyle/>
          <a:p>
            <a:r>
              <a:rPr lang="en-US" dirty="0" smtClean="0"/>
              <a:t>Based on a training set of images with labeled landmarks, the algorithms constructs a linear model for both the shape and the texture.</a:t>
            </a:r>
          </a:p>
          <a:p>
            <a:r>
              <a:rPr lang="en-US" dirty="0" smtClean="0"/>
              <a:t>The linear model is based in the PCA technique which produces a set of orthogonal vectors that represent ‘modes of variations’ of the training set and induces a subspace of the original high-dimensional solution space.</a:t>
            </a:r>
          </a:p>
          <a:p>
            <a:r>
              <a:rPr lang="en-US" dirty="0" smtClean="0"/>
              <a:t>As this process is done offline there was not a pressing need to parallelize it.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32312" y="5413299"/>
                <a:ext cx="6453810" cy="4044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𝒔</m:t>
                    </m:r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𝒐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charset="0"/>
                          </a:rPr>
                          <m:t>𝐐</m:t>
                        </m:r>
                      </m:e>
                      <m:sub>
                        <m:r>
                          <a:rPr lang="en-US" sz="2400" b="1" i="0" smtClean="0">
                            <a:latin typeface="Cambria Math" charset="0"/>
                          </a:rPr>
                          <m:t>𝐬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𝒄</m:t>
                    </m:r>
                    <m:r>
                      <a:rPr lang="en-US" sz="2400" b="1" i="1" smtClean="0">
                        <a:latin typeface="Cambria Math" charset="0"/>
                      </a:rPr>
                      <m:t>               </m:t>
                    </m:r>
                    <m:r>
                      <a:rPr lang="en-US" sz="2400" b="1" i="1" smtClean="0">
                        <a:latin typeface="Cambria Math" charset="0"/>
                      </a:rPr>
                      <m:t>𝒈</m:t>
                    </m:r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𝒐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400" b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charset="0"/>
                          </a:rPr>
                          <m:t>𝐐</m:t>
                        </m:r>
                      </m:e>
                      <m:sub>
                        <m:r>
                          <a:rPr lang="en-US" sz="2400" b="1" i="0" smtClean="0">
                            <a:latin typeface="Cambria Math" charset="0"/>
                          </a:rPr>
                          <m:t>𝐠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sz="2400" b="1" dirty="0" smtClean="0"/>
                  <a:t>         (1)</a:t>
                </a:r>
                <a:endParaRPr lang="en-US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2" y="5413299"/>
                <a:ext cx="6453810" cy="404406"/>
              </a:xfrm>
              <a:prstGeom prst="rect">
                <a:avLst/>
              </a:prstGeom>
              <a:blipFill rotWithShape="0">
                <a:blip r:embed="rId2"/>
                <a:stretch>
                  <a:fillRect l="-1228" t="-128788" b="-15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0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AAM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is essentially an unconstraint optimization problem whose objective is to minimize the error between the image’s texture and the one generated by the AAM model.</a:t>
            </a:r>
          </a:p>
          <a:p>
            <a:r>
              <a:rPr lang="en-US" dirty="0" smtClean="0"/>
              <a:t>The sequential algorithm already exploits the characteristics of the problem to efficiently search in the solution space by learning in the modeling phase a linear relationship between the error and the parameter’s deviation from the correct ones.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AAM Fitting Sequential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53" y="1247296"/>
            <a:ext cx="3820009" cy="5273944"/>
          </a:xfrm>
        </p:spPr>
      </p:pic>
      <p:sp>
        <p:nvSpPr>
          <p:cNvPr id="6" name="Rectangle 5"/>
          <p:cNvSpPr/>
          <p:nvPr/>
        </p:nvSpPr>
        <p:spPr>
          <a:xfrm>
            <a:off x="2396413" y="3264628"/>
            <a:ext cx="2985247" cy="3092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81660" y="1752599"/>
            <a:ext cx="5738492" cy="4357868"/>
            <a:chOff x="5381660" y="1752599"/>
            <a:chExt cx="5738492" cy="43578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355" y="1752599"/>
              <a:ext cx="3517797" cy="4357868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5381660" y="3931533"/>
              <a:ext cx="2220695" cy="879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7905509" y="4572000"/>
            <a:ext cx="1346067" cy="335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05508" y="4907666"/>
            <a:ext cx="1346068" cy="68290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05508" y="5590572"/>
            <a:ext cx="1346068" cy="3356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26971" y="4310743"/>
            <a:ext cx="949235" cy="8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25931" y="3413760"/>
            <a:ext cx="1063105" cy="13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507" y="241093"/>
            <a:ext cx="10018713" cy="1752599"/>
          </a:xfrm>
        </p:spPr>
        <p:txBody>
          <a:bodyPr/>
          <a:lstStyle/>
          <a:p>
            <a:pPr algn="l"/>
            <a:r>
              <a:rPr lang="en-US" dirty="0" smtClean="0"/>
              <a:t>Parallelization idea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48" y="1547734"/>
            <a:ext cx="5768558" cy="379750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07828" y="685800"/>
            <a:ext cx="4749392" cy="5521377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Basically, each vertex of the shape and each pixel of the texture is considered to be a separate datum.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s the algorithm was design to be implemented on a GPU, for the shape each vertex is assigned to be process by a thread.</a:t>
            </a:r>
          </a:p>
          <a:p>
            <a:r>
              <a:rPr lang="en-US" sz="2400" dirty="0" smtClean="0"/>
              <a:t>As for the texture, the grid is divided in sets of work to be processed by a thread. Considering that the number of pixels is at least a order of magnitude greater than the number of thread.</a:t>
            </a:r>
          </a:p>
        </p:txBody>
      </p:sp>
    </p:spTree>
    <p:extLst>
      <p:ext uri="{BB962C8B-B14F-4D97-AF65-F5344CB8AC3E}">
        <p14:creationId xmlns:p14="http://schemas.microsoft.com/office/powerpoint/2010/main" val="8597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309" y="251085"/>
            <a:ext cx="10018713" cy="1752599"/>
          </a:xfrm>
        </p:spPr>
        <p:txBody>
          <a:bodyPr/>
          <a:lstStyle/>
          <a:p>
            <a:pPr algn="l"/>
            <a:r>
              <a:rPr lang="en-US" dirty="0" smtClean="0"/>
              <a:t>Considerations for the </a:t>
            </a:r>
            <a:r>
              <a:rPr lang="en-US" dirty="0" err="1" smtClean="0"/>
              <a:t>OpenMP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2113613"/>
            <a:ext cx="10018713" cy="3677587"/>
          </a:xfrm>
        </p:spPr>
        <p:txBody>
          <a:bodyPr/>
          <a:lstStyle/>
          <a:p>
            <a:r>
              <a:rPr lang="en-US" dirty="0" smtClean="0"/>
              <a:t>The CUDA implementation done by the authors considers the availability of the thousands of threads handled by a GPU. 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OpenMP</a:t>
            </a:r>
            <a:r>
              <a:rPr lang="en-US" dirty="0" smtClean="0"/>
              <a:t> with a GPP reduces dramatically the availability threads. Also the memory model is different.</a:t>
            </a:r>
          </a:p>
          <a:p>
            <a:r>
              <a:rPr lang="en-US" dirty="0" smtClean="0"/>
              <a:t>In principle, to implement the parallel tasks in </a:t>
            </a:r>
            <a:r>
              <a:rPr lang="en-US" dirty="0" err="1" smtClean="0"/>
              <a:t>OpenMP</a:t>
            </a:r>
            <a:r>
              <a:rPr lang="en-US" dirty="0" smtClean="0"/>
              <a:t> both for the shape and texture processing, the data must be broke apart in set of the corresponding unit for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932420"/>
          </a:xfrm>
        </p:spPr>
        <p:txBody>
          <a:bodyPr/>
          <a:lstStyle/>
          <a:p>
            <a:r>
              <a:rPr lang="en-US" dirty="0" smtClean="0"/>
              <a:t>For the training set, it can be used the AAM face dataset provided by the DTU that consists of 240 images of 40 different persons with 58 labeled landmarks.</a:t>
            </a:r>
          </a:p>
          <a:p>
            <a:pPr lvl="1"/>
            <a:r>
              <a:rPr lang="en-US" dirty="0" smtClean="0"/>
              <a:t>The authors originally used the FG-Net Dataset but the server is down.</a:t>
            </a:r>
          </a:p>
          <a:p>
            <a:pPr lvl="1"/>
            <a:r>
              <a:rPr lang="en-US" dirty="0" smtClean="0"/>
              <a:t>Use an already implemented AAM library or implement the training algorithm from scratch.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testing the authors used the </a:t>
            </a:r>
            <a:r>
              <a:rPr lang="en-US" b="1" dirty="0"/>
              <a:t>YouTube face database</a:t>
            </a:r>
            <a:r>
              <a:rPr lang="en-US" dirty="0"/>
              <a:t> that have 3425 videos of 1595 different people which is available to perform evaluation of the </a:t>
            </a:r>
            <a:r>
              <a:rPr lang="en-US" dirty="0" err="1"/>
              <a:t>OpenMP</a:t>
            </a:r>
            <a:r>
              <a:rPr lang="en-US" dirty="0"/>
              <a:t> implementation</a:t>
            </a:r>
          </a:p>
          <a:p>
            <a:pPr lvl="1"/>
            <a:r>
              <a:rPr lang="en-US" dirty="0" smtClean="0"/>
              <a:t>Compare the speedup obtained with </a:t>
            </a:r>
            <a:r>
              <a:rPr lang="en-US" dirty="0" err="1" smtClean="0"/>
              <a:t>OpenMP</a:t>
            </a:r>
            <a:r>
              <a:rPr lang="en-US" dirty="0" smtClean="0"/>
              <a:t> and the results obtained by the authors</a:t>
            </a:r>
          </a:p>
        </p:txBody>
      </p:sp>
    </p:spTree>
    <p:extLst>
      <p:ext uri="{BB962C8B-B14F-4D97-AF65-F5344CB8AC3E}">
        <p14:creationId xmlns:p14="http://schemas.microsoft.com/office/powerpoint/2010/main" val="6157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1088</TotalTime>
  <Words>685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Corbel</vt:lpstr>
      <vt:lpstr>Arial</vt:lpstr>
      <vt:lpstr>Parallax</vt:lpstr>
      <vt:lpstr>AAM Fitting Algorithm parallel implementation with OpenMP</vt:lpstr>
      <vt:lpstr>Introduction</vt:lpstr>
      <vt:lpstr>AAM Modeling </vt:lpstr>
      <vt:lpstr>AAM Fitting</vt:lpstr>
      <vt:lpstr>AAM Fitting Sequential Algorithm</vt:lpstr>
      <vt:lpstr>Parallelization idea</vt:lpstr>
      <vt:lpstr>Considerations for the OpenMP implementation</vt:lpstr>
      <vt:lpstr>Evaluation (1)</vt:lpstr>
      <vt:lpstr>Evaluation (2)</vt:lpstr>
      <vt:lpstr>Implementation</vt:lpstr>
      <vt:lpstr>Implementation(2): operation on a to-be-processed unit</vt:lpstr>
      <vt:lpstr>Implementation (3): Aggregation kernels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AAM Fitting Algorithm parallel implementation with OpenMP</dc:title>
  <dc:creator>Rafael Alberto Rodríguez Sánchez</dc:creator>
  <cp:lastModifiedBy>Rafael Alberto Rodríguez Sánchez</cp:lastModifiedBy>
  <cp:revision>28</cp:revision>
  <dcterms:created xsi:type="dcterms:W3CDTF">2017-05-24T19:33:32Z</dcterms:created>
  <dcterms:modified xsi:type="dcterms:W3CDTF">2017-05-25T13:44:37Z</dcterms:modified>
</cp:coreProperties>
</file>