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9" r:id="rId15"/>
    <p:sldId id="270" r:id="rId16"/>
    <p:sldId id="271" r:id="rId17"/>
    <p:sldId id="272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D9DA6261-63F0-4143-98E4-9F260E2D7AA5}">
          <p14:sldIdLst>
            <p14:sldId id="256"/>
          </p14:sldIdLst>
        </p14:section>
        <p14:section name="Indice" id="{5FE8FFAD-39AD-4D51-83D7-F8BB053D6237}">
          <p14:sldIdLst>
            <p14:sldId id="257"/>
          </p14:sldIdLst>
        </p14:section>
        <p14:section name="Estructura de Datos" id="{20BF5C2F-910A-4984-8BE5-DF7E0908D868}">
          <p14:sldIdLst>
            <p14:sldId id="258"/>
            <p14:sldId id="259"/>
          </p14:sldIdLst>
        </p14:section>
        <p14:section name="Algoritmo Genético" id="{7124E8AD-C845-43F2-91CB-ACE7395C487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aboo" id="{A9788806-0641-42F6-A7BC-FFD8E6A3DEDC}">
          <p14:sldIdLst>
            <p14:sldId id="266"/>
            <p14:sldId id="273"/>
            <p14:sldId id="274"/>
          </p14:sldIdLst>
        </p14:section>
        <p14:section name="Gráficas" id="{AA121810-8F6C-4A94-A3CB-E10F6B715D80}">
          <p14:sldIdLst>
            <p14:sldId id="269"/>
            <p14:sldId id="270"/>
            <p14:sldId id="271"/>
            <p14:sldId id="272"/>
          </p14:sldIdLst>
        </p14:section>
        <p14:section name="GitHub" id="{E67EADC7-8579-42EC-9233-1027EBCEFCD8}">
          <p14:sldIdLst>
            <p14:sldId id="267"/>
          </p14:sldIdLst>
        </p14:section>
        <p14:section name="Fin" id="{20474BEC-8915-46E9-A8C1-12A09EEF76FE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5FD39-CE10-4325-A038-50BE6B8F22F3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E6E1-851F-42A7-9E78-7234F6529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17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CEC7-AF74-4773-85A4-F583A30D804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F3C5-0D7A-4BED-AC6D-8F40B12A075C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01F-C9C4-43CA-A6FD-32063C0EC4E2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C2B0-8FBB-4324-B412-3A82172638B3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26-181B-4349-A5EC-C8A1B66E1C45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09C5-844B-41B5-9CC1-5C3718C4D5F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B85-795D-4AFB-ACE3-2F654E4BF053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0303-1D51-474D-B94B-179BBE17DC04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9571-47F4-47B9-AC14-7C6F8F518440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5D95-15F5-4CED-8F7F-0BB7D2832860}" type="datetime1">
              <a:rPr lang="es-ES" smtClean="0"/>
              <a:t>11/12/2018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B30-CA35-422D-B6FF-4543E0BC55B6}" type="datetime1">
              <a:rPr lang="es-ES" smtClean="0"/>
              <a:t>11/12/2018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EBCD-AA22-4E26-AB6C-1C7CC5D1DA45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D78E-DBB1-4A82-A2C6-845F4490FB1B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0211B0-F6D5-41D8-806D-77070689F8D6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F78825-9B96-47CF-B31A-8E986A4B1D38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Gómez</a:t>
            </a:r>
          </a:p>
          <a:p>
            <a:r>
              <a:rPr lang="es-ES" dirty="0"/>
              <a:t>Rafael Román</a:t>
            </a:r>
          </a:p>
        </p:txBody>
      </p:sp>
      <p:pic>
        <p:nvPicPr>
          <p:cNvPr id="1026" name="Picture 2" descr="El nuevo mapa de satÃ©lites y chatarra espacial se puede operar muy fÃ¡cilmente">
            <a:extLst>
              <a:ext uri="{FF2B5EF4-FFF2-40B4-BE49-F238E27FC236}">
                <a16:creationId xmlns:a16="http://schemas.microsoft.com/office/drawing/2014/main" id="{61F70AFF-CEDA-40CE-855B-2F9A6BF3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1391"/>
          <a:stretch/>
        </p:blipFill>
        <p:spPr bwMode="auto">
          <a:xfrm rot="16200000">
            <a:off x="8237593" y="983356"/>
            <a:ext cx="4937763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FCB4A-EC72-4A74-8653-A420FD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Reemplazo Elitista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5ACCE7-408C-4122-AAD0-D7F5A491015E}"/>
              </a:ext>
            </a:extLst>
          </p:cNvPr>
          <p:cNvSpPr/>
          <p:nvPr/>
        </p:nvSpPr>
        <p:spPr>
          <a:xfrm>
            <a:off x="1799591" y="2499568"/>
            <a:ext cx="8207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ElitistReplace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Pob;NewPob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Ev,NewEv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,ind);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’];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descend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(tempPob,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)-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E4671C-5B34-4DB8-AC57-B131336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1753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5ADE0-558F-46D7-9CE1-6072625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86336"/>
            <a:ext cx="10571998" cy="970450"/>
          </a:xfrm>
        </p:spPr>
        <p:txBody>
          <a:bodyPr/>
          <a:lstStyle/>
          <a:p>
            <a:r>
              <a:rPr lang="es-ES" dirty="0"/>
              <a:t>Algoritmo de Búsqueda </a:t>
            </a:r>
            <a:r>
              <a:rPr lang="es-ES" dirty="0" err="1"/>
              <a:t>Taboo</a:t>
            </a:r>
            <a:br>
              <a:rPr lang="es-ES" dirty="0"/>
            </a:br>
            <a:r>
              <a:rPr lang="es-ES" sz="1800" dirty="0"/>
              <a:t>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CB0B9-2D91-4942-BA79-CFFC70D9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4043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Variables de condición</a:t>
            </a:r>
          </a:p>
          <a:p>
            <a:pPr lvl="1"/>
            <a:r>
              <a:rPr lang="en-US" b="1" dirty="0" err="1"/>
              <a:t>stucked</a:t>
            </a:r>
            <a:r>
              <a:rPr lang="en-US" dirty="0"/>
              <a:t>: counter of generations where the </a:t>
            </a:r>
            <a:r>
              <a:rPr lang="en-US" dirty="0" err="1"/>
              <a:t>poblation</a:t>
            </a:r>
            <a:r>
              <a:rPr lang="en-US" dirty="0"/>
              <a:t> doesn't improve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number of max iterations</a:t>
            </a:r>
          </a:p>
          <a:p>
            <a:pPr marL="457200" lvl="1" indent="0">
              <a:buNone/>
            </a:pPr>
            <a:endParaRPr lang="es-ES" b="1" dirty="0"/>
          </a:p>
          <a:p>
            <a:r>
              <a:rPr lang="es-ES" b="1" dirty="0"/>
              <a:t>Variables de Satélites</a:t>
            </a:r>
          </a:p>
          <a:p>
            <a:pPr lvl="1"/>
            <a:r>
              <a:rPr lang="en-US" b="1" dirty="0" err="1"/>
              <a:t>matPos</a:t>
            </a:r>
            <a:r>
              <a:rPr lang="en-US" dirty="0"/>
              <a:t>: matrix of positions</a:t>
            </a:r>
          </a:p>
          <a:p>
            <a:pPr lvl="1"/>
            <a:r>
              <a:rPr lang="en-US" b="1" dirty="0" err="1"/>
              <a:t>distancias</a:t>
            </a:r>
            <a:r>
              <a:rPr lang="en-US" dirty="0"/>
              <a:t>: matrix of </a:t>
            </a:r>
            <a:r>
              <a:rPr lang="en-US" dirty="0" err="1"/>
              <a:t>euclid</a:t>
            </a:r>
            <a:r>
              <a:rPr lang="en-US" dirty="0"/>
              <a:t> distance of each satellite to each other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number of satellites (in this case: 500)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number of representants (in this case: 40)</a:t>
            </a:r>
          </a:p>
          <a:p>
            <a:pPr lvl="1"/>
            <a:endParaRPr lang="es-ES" b="1" dirty="0"/>
          </a:p>
          <a:p>
            <a:r>
              <a:rPr lang="es-ES" b="1" dirty="0"/>
              <a:t>Variables internas del algoritmo</a:t>
            </a:r>
          </a:p>
          <a:p>
            <a:pPr lvl="1"/>
            <a:r>
              <a:rPr lang="en-US" b="1" dirty="0"/>
              <a:t>It</a:t>
            </a:r>
            <a:r>
              <a:rPr lang="en-US" dirty="0"/>
              <a:t>: current iteration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: current individual</a:t>
            </a:r>
          </a:p>
          <a:p>
            <a:pPr lvl="1"/>
            <a:r>
              <a:rPr lang="en-US" b="1" dirty="0" err="1"/>
              <a:t>list_suc</a:t>
            </a:r>
            <a:r>
              <a:rPr lang="en-US" dirty="0"/>
              <a:t>: successors list</a:t>
            </a:r>
          </a:p>
          <a:p>
            <a:pPr lvl="1"/>
            <a:r>
              <a:rPr lang="en-US" b="1" dirty="0" err="1"/>
              <a:t>fitOldBest</a:t>
            </a:r>
            <a:r>
              <a:rPr lang="en-US" dirty="0"/>
              <a:t>: fitness of the last Best </a:t>
            </a:r>
            <a:r>
              <a:rPr lang="en-US" dirty="0" err="1"/>
              <a:t>inidividual</a:t>
            </a:r>
            <a:endParaRPr lang="en-US" dirty="0"/>
          </a:p>
          <a:p>
            <a:pPr lvl="1"/>
            <a:r>
              <a:rPr lang="en-US" b="1" dirty="0" err="1"/>
              <a:t>fitBest</a:t>
            </a:r>
            <a:r>
              <a:rPr lang="en-US" dirty="0"/>
              <a:t>: fitness of the current Best</a:t>
            </a:r>
          </a:p>
          <a:p>
            <a:pPr lvl="1"/>
            <a:r>
              <a:rPr lang="en-US" b="1" dirty="0" err="1"/>
              <a:t>TabuList</a:t>
            </a:r>
            <a:r>
              <a:rPr lang="en-US" dirty="0"/>
              <a:t>: Taboo List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BA56F7-0C56-43B3-9915-C60FFEC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467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9DAC53-7732-4629-B93C-2D645EE24A64}"/>
              </a:ext>
            </a:extLst>
          </p:cNvPr>
          <p:cNvSpPr txBox="1"/>
          <p:nvPr/>
        </p:nvSpPr>
        <p:spPr>
          <a:xfrm>
            <a:off x="1190171" y="2163495"/>
            <a:ext cx="982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distancias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repmat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diagonal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 = original(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diagonal;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(:,end+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EvaluaPoblacion_Satels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distancias);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:end-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E918F4-9CC3-418E-95DC-0EC2ACEB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5545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A865-A7E2-457E-BA93-420DE52A28E7}"/>
              </a:ext>
            </a:extLst>
          </p:cNvPr>
          <p:cNvSpPr/>
          <p:nvPr/>
        </p:nvSpPr>
        <p:spPr>
          <a:xfrm>
            <a:off x="4362561" y="2720009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BD4846-5A46-411B-B065-E3C1FFFDA699}"/>
              </a:ext>
            </a:extLst>
          </p:cNvPr>
          <p:cNvCxnSpPr/>
          <p:nvPr/>
        </p:nvCxnSpPr>
        <p:spPr>
          <a:xfrm>
            <a:off x="5124560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0A31AFB-1CE5-4547-82DB-F74E6B5BA1A0}"/>
              </a:ext>
            </a:extLst>
          </p:cNvPr>
          <p:cNvCxnSpPr/>
          <p:nvPr/>
        </p:nvCxnSpPr>
        <p:spPr>
          <a:xfrm>
            <a:off x="5873308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D2FAF9-8057-4D67-AA82-CFE69D81FD47}"/>
              </a:ext>
            </a:extLst>
          </p:cNvPr>
          <p:cNvCxnSpPr/>
          <p:nvPr/>
        </p:nvCxnSpPr>
        <p:spPr>
          <a:xfrm>
            <a:off x="6608804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AE365-CE53-49E8-90D6-48D46F6CA490}"/>
              </a:ext>
            </a:extLst>
          </p:cNvPr>
          <p:cNvSpPr txBox="1"/>
          <p:nvPr/>
        </p:nvSpPr>
        <p:spPr>
          <a:xfrm>
            <a:off x="4549347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03E947-FDC7-41EA-985E-DA9EEA136770}"/>
              </a:ext>
            </a:extLst>
          </p:cNvPr>
          <p:cNvSpPr txBox="1"/>
          <p:nvPr/>
        </p:nvSpPr>
        <p:spPr>
          <a:xfrm>
            <a:off x="5292361" y="28213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4C161A-3CA8-4579-9CE1-1ACE9DB916E6}"/>
              </a:ext>
            </a:extLst>
          </p:cNvPr>
          <p:cNvSpPr txBox="1"/>
          <p:nvPr/>
        </p:nvSpPr>
        <p:spPr>
          <a:xfrm>
            <a:off x="6027856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2A87E9-9DB0-4F76-A82A-838EE89B5276}"/>
              </a:ext>
            </a:extLst>
          </p:cNvPr>
          <p:cNvSpPr txBox="1"/>
          <p:nvPr/>
        </p:nvSpPr>
        <p:spPr>
          <a:xfrm>
            <a:off x="6763591" y="283365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78A8B7-0FDE-4DF6-89A5-1754F287F3A1}"/>
              </a:ext>
            </a:extLst>
          </p:cNvPr>
          <p:cNvSpPr/>
          <p:nvPr/>
        </p:nvSpPr>
        <p:spPr>
          <a:xfrm>
            <a:off x="4362561" y="3429000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4B20EF6-D673-43B5-90A1-9BBE018252DB}"/>
              </a:ext>
            </a:extLst>
          </p:cNvPr>
          <p:cNvCxnSpPr/>
          <p:nvPr/>
        </p:nvCxnSpPr>
        <p:spPr>
          <a:xfrm>
            <a:off x="5124560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DEF0E8-46BD-4C3E-88DF-03377A817D30}"/>
              </a:ext>
            </a:extLst>
          </p:cNvPr>
          <p:cNvCxnSpPr/>
          <p:nvPr/>
        </p:nvCxnSpPr>
        <p:spPr>
          <a:xfrm>
            <a:off x="5873308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A68FE6-E62B-47C8-B107-E9663B62A4A3}"/>
              </a:ext>
            </a:extLst>
          </p:cNvPr>
          <p:cNvCxnSpPr/>
          <p:nvPr/>
        </p:nvCxnSpPr>
        <p:spPr>
          <a:xfrm>
            <a:off x="6608804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019739-6DD7-4C81-99A8-6F203E618768}"/>
              </a:ext>
            </a:extLst>
          </p:cNvPr>
          <p:cNvSpPr txBox="1"/>
          <p:nvPr/>
        </p:nvSpPr>
        <p:spPr>
          <a:xfrm>
            <a:off x="4549347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568697-8F84-4D90-B21D-A4FB5EB2B657}"/>
              </a:ext>
            </a:extLst>
          </p:cNvPr>
          <p:cNvSpPr txBox="1"/>
          <p:nvPr/>
        </p:nvSpPr>
        <p:spPr>
          <a:xfrm>
            <a:off x="5292361" y="3530350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14C80C-C3DE-4A97-8521-EEDB685634ED}"/>
              </a:ext>
            </a:extLst>
          </p:cNvPr>
          <p:cNvSpPr txBox="1"/>
          <p:nvPr/>
        </p:nvSpPr>
        <p:spPr>
          <a:xfrm>
            <a:off x="6027856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109541-5695-409F-B083-870A6C082B1F}"/>
              </a:ext>
            </a:extLst>
          </p:cNvPr>
          <p:cNvSpPr txBox="1"/>
          <p:nvPr/>
        </p:nvSpPr>
        <p:spPr>
          <a:xfrm>
            <a:off x="6763591" y="354264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C766006-474F-4878-88D3-0E194129F719}"/>
              </a:ext>
            </a:extLst>
          </p:cNvPr>
          <p:cNvSpPr/>
          <p:nvPr/>
        </p:nvSpPr>
        <p:spPr>
          <a:xfrm>
            <a:off x="4362561" y="4137991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1ADB9EE-242D-45E8-884A-F74C00A55E16}"/>
              </a:ext>
            </a:extLst>
          </p:cNvPr>
          <p:cNvCxnSpPr/>
          <p:nvPr/>
        </p:nvCxnSpPr>
        <p:spPr>
          <a:xfrm>
            <a:off x="5124560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3113453-2032-40E9-B3C2-501C3042396E}"/>
              </a:ext>
            </a:extLst>
          </p:cNvPr>
          <p:cNvCxnSpPr/>
          <p:nvPr/>
        </p:nvCxnSpPr>
        <p:spPr>
          <a:xfrm>
            <a:off x="5873308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BE2B09-0D55-407F-BF2D-3DA940CE2B5A}"/>
              </a:ext>
            </a:extLst>
          </p:cNvPr>
          <p:cNvCxnSpPr/>
          <p:nvPr/>
        </p:nvCxnSpPr>
        <p:spPr>
          <a:xfrm>
            <a:off x="6608804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3C8526-A841-4E6B-B190-64D176F094A4}"/>
              </a:ext>
            </a:extLst>
          </p:cNvPr>
          <p:cNvSpPr txBox="1"/>
          <p:nvPr/>
        </p:nvSpPr>
        <p:spPr>
          <a:xfrm>
            <a:off x="4549347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269CDCE-8340-4F33-90E9-39B34D384C0D}"/>
              </a:ext>
            </a:extLst>
          </p:cNvPr>
          <p:cNvSpPr txBox="1"/>
          <p:nvPr/>
        </p:nvSpPr>
        <p:spPr>
          <a:xfrm>
            <a:off x="5292361" y="423934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363DA9-C520-4AC6-B3C9-F3C57EADF868}"/>
              </a:ext>
            </a:extLst>
          </p:cNvPr>
          <p:cNvSpPr txBox="1"/>
          <p:nvPr/>
        </p:nvSpPr>
        <p:spPr>
          <a:xfrm>
            <a:off x="6027856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C6D3F9F-3D61-48E2-940A-5C14431F1A86}"/>
              </a:ext>
            </a:extLst>
          </p:cNvPr>
          <p:cNvSpPr txBox="1"/>
          <p:nvPr/>
        </p:nvSpPr>
        <p:spPr>
          <a:xfrm>
            <a:off x="6763591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27CAC5F-E821-4E4F-8D08-2D95AB9AB082}"/>
              </a:ext>
            </a:extLst>
          </p:cNvPr>
          <p:cNvSpPr/>
          <p:nvPr/>
        </p:nvSpPr>
        <p:spPr>
          <a:xfrm>
            <a:off x="4362561" y="4795932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7910EA3-305F-496D-A275-FCDD6BADF39D}"/>
              </a:ext>
            </a:extLst>
          </p:cNvPr>
          <p:cNvCxnSpPr/>
          <p:nvPr/>
        </p:nvCxnSpPr>
        <p:spPr>
          <a:xfrm>
            <a:off x="5124560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DE9661F-04C8-4D95-825F-AA8680799B70}"/>
              </a:ext>
            </a:extLst>
          </p:cNvPr>
          <p:cNvCxnSpPr/>
          <p:nvPr/>
        </p:nvCxnSpPr>
        <p:spPr>
          <a:xfrm>
            <a:off x="5873308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D1B44A5-B131-4DFA-B691-3ED0699771D6}"/>
              </a:ext>
            </a:extLst>
          </p:cNvPr>
          <p:cNvCxnSpPr/>
          <p:nvPr/>
        </p:nvCxnSpPr>
        <p:spPr>
          <a:xfrm>
            <a:off x="6608804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B79EFC-AB66-4DAD-97D2-5E2646377FCB}"/>
              </a:ext>
            </a:extLst>
          </p:cNvPr>
          <p:cNvSpPr txBox="1"/>
          <p:nvPr/>
        </p:nvSpPr>
        <p:spPr>
          <a:xfrm>
            <a:off x="4549347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ADD33FD-FDFE-4197-AA8A-5DC1F85DDB0F}"/>
              </a:ext>
            </a:extLst>
          </p:cNvPr>
          <p:cNvSpPr txBox="1"/>
          <p:nvPr/>
        </p:nvSpPr>
        <p:spPr>
          <a:xfrm>
            <a:off x="5292361" y="48972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7ABADC0-7004-4619-9A50-631462DE08B8}"/>
              </a:ext>
            </a:extLst>
          </p:cNvPr>
          <p:cNvSpPr txBox="1"/>
          <p:nvPr/>
        </p:nvSpPr>
        <p:spPr>
          <a:xfrm>
            <a:off x="6027856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63059D1-0CBA-40D5-B0FD-6331F10E2004}"/>
              </a:ext>
            </a:extLst>
          </p:cNvPr>
          <p:cNvSpPr txBox="1"/>
          <p:nvPr/>
        </p:nvSpPr>
        <p:spPr>
          <a:xfrm>
            <a:off x="6763591" y="490957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3366F3D-3F49-40A4-BC9E-4A1E3FCEA11C}"/>
              </a:ext>
            </a:extLst>
          </p:cNvPr>
          <p:cNvSpPr txBox="1"/>
          <p:nvPr/>
        </p:nvSpPr>
        <p:spPr>
          <a:xfrm>
            <a:off x="777136" y="2833653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92A424-4898-408C-A2FA-7C708841B34C}"/>
              </a:ext>
            </a:extLst>
          </p:cNvPr>
          <p:cNvSpPr txBox="1"/>
          <p:nvPr/>
        </p:nvSpPr>
        <p:spPr>
          <a:xfrm>
            <a:off x="1520150" y="3530350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281C98-7799-493D-A84A-0AFC32C4D7CA}"/>
              </a:ext>
            </a:extLst>
          </p:cNvPr>
          <p:cNvSpPr txBox="1"/>
          <p:nvPr/>
        </p:nvSpPr>
        <p:spPr>
          <a:xfrm>
            <a:off x="2255645" y="425163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B3B4DA-31F3-4E7D-B6E3-BCB79D16BA6F}"/>
              </a:ext>
            </a:extLst>
          </p:cNvPr>
          <p:cNvSpPr txBox="1"/>
          <p:nvPr/>
        </p:nvSpPr>
        <p:spPr>
          <a:xfrm>
            <a:off x="2991380" y="490957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E678AA8-18B1-4DE5-BC36-66348F768D44}"/>
              </a:ext>
            </a:extLst>
          </p:cNvPr>
          <p:cNvSpPr txBox="1"/>
          <p:nvPr/>
        </p:nvSpPr>
        <p:spPr>
          <a:xfrm>
            <a:off x="4543030" y="28311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127DB1-29A0-430E-8A1C-EEE0BD149142}"/>
              </a:ext>
            </a:extLst>
          </p:cNvPr>
          <p:cNvSpPr txBox="1"/>
          <p:nvPr/>
        </p:nvSpPr>
        <p:spPr>
          <a:xfrm>
            <a:off x="5284842" y="35184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D1273EC-7F76-4F75-A9F0-20E3907DB775}"/>
              </a:ext>
            </a:extLst>
          </p:cNvPr>
          <p:cNvSpPr txBox="1"/>
          <p:nvPr/>
        </p:nvSpPr>
        <p:spPr>
          <a:xfrm>
            <a:off x="6027856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65A095-1A82-4F6A-BF8A-B8DE69A1F072}"/>
              </a:ext>
            </a:extLst>
          </p:cNvPr>
          <p:cNvSpPr txBox="1"/>
          <p:nvPr/>
        </p:nvSpPr>
        <p:spPr>
          <a:xfrm>
            <a:off x="6763351" y="490410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5870797-081D-452D-A8CE-058FD9C1795F}"/>
              </a:ext>
            </a:extLst>
          </p:cNvPr>
          <p:cNvSpPr txBox="1"/>
          <p:nvPr/>
        </p:nvSpPr>
        <p:spPr>
          <a:xfrm>
            <a:off x="4536713" y="2857226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2EFED9D-4D32-423F-9CE1-8706FBFFE0E4}"/>
              </a:ext>
            </a:extLst>
          </p:cNvPr>
          <p:cNvSpPr txBox="1"/>
          <p:nvPr/>
        </p:nvSpPr>
        <p:spPr>
          <a:xfrm>
            <a:off x="4548744" y="3521151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8D8EB09-26BE-4D58-BF82-7D089A359707}"/>
              </a:ext>
            </a:extLst>
          </p:cNvPr>
          <p:cNvSpPr txBox="1"/>
          <p:nvPr/>
        </p:nvSpPr>
        <p:spPr>
          <a:xfrm>
            <a:off x="4543612" y="4191119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AF4688A-A525-4DA6-AB94-C09B5BA4590C}"/>
              </a:ext>
            </a:extLst>
          </p:cNvPr>
          <p:cNvSpPr txBox="1"/>
          <p:nvPr/>
        </p:nvSpPr>
        <p:spPr>
          <a:xfrm>
            <a:off x="4556866" y="4906278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A71C41-F09D-498F-90A0-C4B03A9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038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/>
      <p:bldP spid="54" grpId="1"/>
      <p:bldP spid="55" grpId="0"/>
      <p:bldP spid="56" grpId="0"/>
      <p:bldP spid="65" grpId="0" animBg="1"/>
      <p:bldP spid="65" grpId="1" animBg="1"/>
      <p:bldP spid="69" grpId="0"/>
      <p:bldP spid="69" grpId="1"/>
      <p:bldP spid="70" grpId="0"/>
      <p:bldP spid="70" grpId="1"/>
      <p:bldP spid="71" grpId="0"/>
      <p:bldP spid="71" grpId="1"/>
      <p:bldP spid="71" grpId="2"/>
      <p:bldP spid="72" grpId="0"/>
      <p:bldP spid="72" grpId="1"/>
      <p:bldP spid="73" grpId="0" animBg="1"/>
      <p:bldP spid="77" grpId="0"/>
      <p:bldP spid="78" grpId="0"/>
      <p:bldP spid="79" grpId="0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0" grpId="0"/>
      <p:bldP spid="91" grpId="0"/>
      <p:bldP spid="92" grpId="0"/>
      <p:bldP spid="92" grpId="1"/>
      <p:bldP spid="93" grpId="0"/>
      <p:bldP spid="94" grpId="0" animBg="1"/>
      <p:bldP spid="95" grpId="0" animBg="1"/>
      <p:bldP spid="96" grpId="0" animBg="1"/>
      <p:bldP spid="96" grpId="1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9804399-A794-4BD4-97A9-F38D30D0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10"/>
            <a:ext cx="6168572" cy="4626429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F83E8A-0DC1-4FFF-A4DC-99C680F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13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BD3DA4-7590-44EE-AD28-9CA30774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7184EB-441C-4EB4-89D2-ECA777C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22206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0D167B-94EA-41EB-B48A-761ED883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29F255-8AC3-4B8E-8A46-37621638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40918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B5D8DE-35C9-4A4B-80DB-93405FC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DD945A-22DB-4903-9E97-A8DA1E5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04806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9677-ADA3-4FB2-AF76-77AF417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EF62-FE91-4FAD-BD24-5D430C93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19" y="1272208"/>
            <a:ext cx="10554574" cy="52346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	github.com/rafaroman18/</a:t>
            </a:r>
            <a:r>
              <a:rPr lang="es-ES" b="1" dirty="0" err="1"/>
              <a:t>SatellitesIS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43299-8A3D-41B9-9396-B5D33F28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3" t="8213" r="17859" b="36641"/>
          <a:stretch/>
        </p:blipFill>
        <p:spPr>
          <a:xfrm>
            <a:off x="1961322" y="2325805"/>
            <a:ext cx="7494104" cy="421414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5720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19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7FC5404-7B3C-4828-85CA-67F63B1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C2B4ACA-BD81-4308-ACF8-EC5725A9265A}"/>
              </a:ext>
            </a:extLst>
          </p:cNvPr>
          <p:cNvSpPr txBox="1">
            <a:spLocks/>
          </p:cNvSpPr>
          <p:nvPr/>
        </p:nvSpPr>
        <p:spPr>
          <a:xfrm>
            <a:off x="810001" y="1449147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400" dirty="0"/>
              <a:t>Gracias por vuestra atención</a:t>
            </a:r>
          </a:p>
          <a:p>
            <a:pPr algn="ctr"/>
            <a:r>
              <a:rPr lang="es-ES" sz="54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22986770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08" y="224066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Gráficas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22DE7-56CA-4FA0-A7AB-34574AE7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72DF0-BE7C-420F-BBE3-EF8EEC0E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de cada uno de los satélites entre ellos. 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C8DBE-3A9A-420F-A1B2-E4CB6598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AFBD-1A5F-4DC0-A8DD-1D6C313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F8D55-0B1B-49B5-96E6-C3A6F4BD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2999"/>
            <a:ext cx="10554574" cy="42141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Variables de población: </a:t>
            </a:r>
          </a:p>
          <a:p>
            <a:pPr lvl="1"/>
            <a:r>
              <a:rPr lang="en-US" b="1" dirty="0" err="1"/>
              <a:t>Pob</a:t>
            </a:r>
            <a:r>
              <a:rPr lang="en-US" dirty="0"/>
              <a:t>: </a:t>
            </a:r>
            <a:r>
              <a:rPr lang="en-US" dirty="0" err="1"/>
              <a:t>generación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NPob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endParaRPr lang="en-US" dirty="0"/>
          </a:p>
          <a:p>
            <a:pPr lvl="1"/>
            <a:r>
              <a:rPr lang="en-US" b="1" dirty="0" err="1"/>
              <a:t>FitPob</a:t>
            </a:r>
            <a:r>
              <a:rPr lang="en-US" dirty="0"/>
              <a:t>: </a:t>
            </a: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la </a:t>
            </a:r>
            <a:r>
              <a:rPr lang="en-US" dirty="0" err="1"/>
              <a:t>poblacion</a:t>
            </a:r>
            <a:endParaRPr lang="en-US" dirty="0"/>
          </a:p>
          <a:p>
            <a:pPr lvl="1"/>
            <a:r>
              <a:rPr lang="en-US" b="1" dirty="0"/>
              <a:t>Padres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los </a:t>
            </a:r>
            <a:r>
              <a:rPr lang="en-US" dirty="0" err="1"/>
              <a:t>individuos</a:t>
            </a:r>
            <a:r>
              <a:rPr lang="en-US" dirty="0"/>
              <a:t> que se van a </a:t>
            </a:r>
            <a:r>
              <a:rPr lang="en-US" dirty="0" err="1"/>
              <a:t>cruzar</a:t>
            </a:r>
            <a:endParaRPr lang="en-US" dirty="0"/>
          </a:p>
          <a:p>
            <a:pPr lvl="1"/>
            <a:r>
              <a:rPr lang="en-US" b="1" dirty="0"/>
              <a:t>parejas</a:t>
            </a:r>
            <a:r>
              <a:rPr lang="en-US" dirty="0"/>
              <a:t>: las parejas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formadas</a:t>
            </a:r>
            <a:endParaRPr lang="en-US" dirty="0"/>
          </a:p>
          <a:p>
            <a:pPr lvl="1"/>
            <a:r>
              <a:rPr lang="en-US" b="1" dirty="0" err="1"/>
              <a:t>Pmut</a:t>
            </a:r>
            <a:r>
              <a:rPr lang="en-US" dirty="0"/>
              <a:t>: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</a:t>
            </a:r>
            <a:r>
              <a:rPr lang="en-US" dirty="0" err="1"/>
              <a:t>mutar</a:t>
            </a:r>
            <a:r>
              <a:rPr lang="en-US" dirty="0"/>
              <a:t> 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condición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maximas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lvl="1"/>
            <a:r>
              <a:rPr lang="en-US" b="1" dirty="0" err="1"/>
              <a:t>itera</a:t>
            </a:r>
            <a:r>
              <a:rPr lang="en-US" dirty="0"/>
              <a:t>: </a:t>
            </a:r>
            <a:r>
              <a:rPr lang="en-US" dirty="0" err="1"/>
              <a:t>iteración</a:t>
            </a:r>
            <a:r>
              <a:rPr lang="en-US" dirty="0"/>
              <a:t> actual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Satelites</a:t>
            </a:r>
            <a:r>
              <a:rPr lang="en-US" dirty="0"/>
              <a:t>	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	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representantes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262A9-A009-4C9D-B714-FF496C95B99A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CB574-7FBC-4C8B-AEC0-7BFAEB1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293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3604-4D78-473E-A8F4-E23215F8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F4E4-5A0E-4664-ABA2-AFCA6263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58387" cy="4188525"/>
          </a:xfrm>
        </p:spPr>
        <p:txBody>
          <a:bodyPr>
            <a:normAutofit/>
          </a:bodyPr>
          <a:lstStyle/>
          <a:p>
            <a:r>
              <a:rPr lang="es-ES" b="1" dirty="0"/>
              <a:t>Selección: Por Ruleta</a:t>
            </a:r>
            <a:endParaRPr lang="en-US" b="1" dirty="0"/>
          </a:p>
          <a:p>
            <a:r>
              <a:rPr lang="en-US" b="1" dirty="0" err="1"/>
              <a:t>Cruce</a:t>
            </a:r>
            <a:r>
              <a:rPr lang="en-US" b="1" dirty="0"/>
              <a:t>: </a:t>
            </a:r>
            <a:r>
              <a:rPr lang="en-US" b="1" dirty="0" err="1"/>
              <a:t>Uniforme</a:t>
            </a:r>
            <a:r>
              <a:rPr lang="en-US" b="1" dirty="0"/>
              <a:t> por </a:t>
            </a:r>
            <a:r>
              <a:rPr lang="en-US" b="1" dirty="0" err="1"/>
              <a:t>Máscara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r>
              <a:rPr lang="en-US" b="1" dirty="0" err="1"/>
              <a:t>Mutación</a:t>
            </a:r>
            <a:r>
              <a:rPr lang="en-US" b="1" dirty="0"/>
              <a:t>: </a:t>
            </a:r>
            <a:r>
              <a:rPr lang="en-US" b="1" dirty="0" err="1"/>
              <a:t>Inversión</a:t>
            </a:r>
            <a:endParaRPr lang="en-US" b="1" dirty="0"/>
          </a:p>
          <a:p>
            <a:r>
              <a:rPr lang="en-US" b="1" dirty="0" err="1"/>
              <a:t>Reemplazo</a:t>
            </a:r>
            <a:r>
              <a:rPr lang="en-US" b="1" dirty="0"/>
              <a:t>: </a:t>
            </a:r>
            <a:r>
              <a:rPr lang="en-US" b="1" dirty="0" err="1"/>
              <a:t>Elitista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ES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8E68-3F82-45B3-850F-62052FBA7F44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</a:t>
            </a:r>
          </a:p>
        </p:txBody>
      </p:sp>
      <p:pic>
        <p:nvPicPr>
          <p:cNvPr id="3076" name="Picture 4" descr="Resultado de imagen de ADN">
            <a:extLst>
              <a:ext uri="{FF2B5EF4-FFF2-40B4-BE49-F238E27FC236}">
                <a16:creationId xmlns:a16="http://schemas.microsoft.com/office/drawing/2014/main" id="{BE06EC07-3408-427E-8F8B-6474A6D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4" y="2169319"/>
            <a:ext cx="3936206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2C42D2-040F-48BF-9816-D762BC6D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651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950F-A16F-4B89-BC1A-4E531E9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Selección: Por Ruleta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D6BEE-0C38-4969-9D72-6B80EA4D0B84}"/>
              </a:ext>
            </a:extLst>
          </p:cNvPr>
          <p:cNvSpPr txBox="1"/>
          <p:nvPr/>
        </p:nvSpPr>
        <p:spPr>
          <a:xfrm>
            <a:off x="727483" y="2056686"/>
            <a:ext cx="628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%%%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Seleccion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por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Ruleta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%%%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i="1" dirty="0">
                <a:solidFill>
                  <a:srgbClr val="E06C75"/>
                </a:solidFill>
                <a:latin typeface="Consolas" panose="020B0609020204030204" pitchFamily="49" charset="0"/>
              </a:rPr>
              <a:t>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Selection_Roulette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FitPob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Padres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,k);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PrbAcum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&lt;= k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r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j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(r&gt;=PrbAcum,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'last’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c =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ismember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c ==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Padres(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Resultado de imagen de grafico circular">
            <a:extLst>
              <a:ext uri="{FF2B5EF4-FFF2-40B4-BE49-F238E27FC236}">
                <a16:creationId xmlns:a16="http://schemas.microsoft.com/office/drawing/2014/main" id="{FA564F93-573E-4885-AAD3-553F5CC5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2760340"/>
            <a:ext cx="3776662" cy="30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E591E2F-02C0-4E09-96FB-6FDFE74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30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3334-50C9-4AF2-8B67-730967F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Cruce Uniforme por Máscara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AEC93-3631-4618-A418-D1FDF5041BB6}"/>
              </a:ext>
            </a:extLst>
          </p:cNvPr>
          <p:cNvSpPr/>
          <p:nvPr/>
        </p:nvSpPr>
        <p:spPr>
          <a:xfrm>
            <a:off x="520556" y="24211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MaskCrossover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NManagers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create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randi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4FDFAD-887C-4EA8-B959-DB49EBE48C28}"/>
              </a:ext>
            </a:extLst>
          </p:cNvPr>
          <p:cNvSpPr txBox="1"/>
          <p:nvPr/>
        </p:nvSpPr>
        <p:spPr>
          <a:xfrm>
            <a:off x="7046304" y="3252146"/>
            <a:ext cx="433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Second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%% Comprobamos que haya 40 representantes%</a:t>
            </a:r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D11C94A-0124-4D30-AFDD-2FB006A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4306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76C6-5B33-4BC1-B7D6-483F86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Mutación por Inversión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96236-1A60-42B0-8D92-2F426483FD2E}"/>
              </a:ext>
            </a:extLst>
          </p:cNvPr>
          <p:cNvSpPr txBox="1"/>
          <p:nvPr/>
        </p:nvSpPr>
        <p:spPr>
          <a:xfrm>
            <a:off x="607220" y="2264569"/>
            <a:ext cx="6736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mutado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inversion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%original: vector que queremos mutar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puntos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randperm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(original));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 &gt;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clear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 = original;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mutado(:, p1:p2 )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flip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(mutado(:, p1:p2));</a:t>
            </a: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560A74-CC83-49E3-AF38-A96DF9BA3B9D}"/>
              </a:ext>
            </a:extLst>
          </p:cNvPr>
          <p:cNvSpPr/>
          <p:nvPr/>
        </p:nvSpPr>
        <p:spPr>
          <a:xfrm>
            <a:off x="7495968" y="243425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0C499C-D4EF-49D2-AF39-9604B980703C}"/>
              </a:ext>
            </a:extLst>
          </p:cNvPr>
          <p:cNvCxnSpPr>
            <a:cxnSpLocks/>
          </p:cNvCxnSpPr>
          <p:nvPr/>
        </p:nvCxnSpPr>
        <p:spPr>
          <a:xfrm>
            <a:off x="8257967" y="243425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26262E-2CC7-4ABF-93B8-78AB344FFF05}"/>
              </a:ext>
            </a:extLst>
          </p:cNvPr>
          <p:cNvCxnSpPr>
            <a:cxnSpLocks/>
          </p:cNvCxnSpPr>
          <p:nvPr/>
        </p:nvCxnSpPr>
        <p:spPr>
          <a:xfrm>
            <a:off x="9006715" y="243425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26116E-F820-44D1-950B-F5241262189C}"/>
              </a:ext>
            </a:extLst>
          </p:cNvPr>
          <p:cNvCxnSpPr>
            <a:cxnSpLocks/>
          </p:cNvCxnSpPr>
          <p:nvPr/>
        </p:nvCxnSpPr>
        <p:spPr>
          <a:xfrm>
            <a:off x="9742211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5D04618-8209-401C-A9F0-C539B94920F3}"/>
              </a:ext>
            </a:extLst>
          </p:cNvPr>
          <p:cNvCxnSpPr>
            <a:cxnSpLocks/>
          </p:cNvCxnSpPr>
          <p:nvPr/>
        </p:nvCxnSpPr>
        <p:spPr>
          <a:xfrm>
            <a:off x="10493718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96664C5-BF36-420A-8EEB-7F98A812A152}"/>
              </a:ext>
            </a:extLst>
          </p:cNvPr>
          <p:cNvCxnSpPr>
            <a:cxnSpLocks/>
          </p:cNvCxnSpPr>
          <p:nvPr/>
        </p:nvCxnSpPr>
        <p:spPr>
          <a:xfrm>
            <a:off x="11209337" y="245347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16D94D7-49C9-439D-8CC8-D9347F2322B7}"/>
              </a:ext>
            </a:extLst>
          </p:cNvPr>
          <p:cNvCxnSpPr>
            <a:cxnSpLocks/>
          </p:cNvCxnSpPr>
          <p:nvPr/>
        </p:nvCxnSpPr>
        <p:spPr>
          <a:xfrm>
            <a:off x="11858820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411E7B-6833-48F4-83C9-0CCB4C8C9F00}"/>
              </a:ext>
            </a:extLst>
          </p:cNvPr>
          <p:cNvSpPr txBox="1"/>
          <p:nvPr/>
        </p:nvSpPr>
        <p:spPr>
          <a:xfrm>
            <a:off x="7682754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66F3C-1455-43BF-B659-9A8E4299AEC8}"/>
              </a:ext>
            </a:extLst>
          </p:cNvPr>
          <p:cNvSpPr txBox="1"/>
          <p:nvPr/>
        </p:nvSpPr>
        <p:spPr>
          <a:xfrm>
            <a:off x="8425768" y="253560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3DA6F-53D2-41BC-B5D8-499F07D5937D}"/>
              </a:ext>
            </a:extLst>
          </p:cNvPr>
          <p:cNvSpPr txBox="1"/>
          <p:nvPr/>
        </p:nvSpPr>
        <p:spPr>
          <a:xfrm>
            <a:off x="9168782" y="252731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91882B-B7A1-4B6C-8A31-838FF47DEACF}"/>
              </a:ext>
            </a:extLst>
          </p:cNvPr>
          <p:cNvSpPr txBox="1"/>
          <p:nvPr/>
        </p:nvSpPr>
        <p:spPr>
          <a:xfrm>
            <a:off x="9904660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0F9270-E3DC-4A78-B4FD-F2A7BC02BE44}"/>
              </a:ext>
            </a:extLst>
          </p:cNvPr>
          <p:cNvSpPr txBox="1"/>
          <p:nvPr/>
        </p:nvSpPr>
        <p:spPr>
          <a:xfrm>
            <a:off x="10653408" y="2535608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4084E-1128-4A0C-87DE-7B4C9C4EADAB}"/>
              </a:ext>
            </a:extLst>
          </p:cNvPr>
          <p:cNvSpPr txBox="1"/>
          <p:nvPr/>
        </p:nvSpPr>
        <p:spPr>
          <a:xfrm>
            <a:off x="11328639" y="252731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13332551-1CE6-40DC-8DCF-AC07AE930859}"/>
              </a:ext>
            </a:extLst>
          </p:cNvPr>
          <p:cNvSpPr/>
          <p:nvPr/>
        </p:nvSpPr>
        <p:spPr>
          <a:xfrm>
            <a:off x="9322692" y="3424064"/>
            <a:ext cx="557211" cy="14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3CAC515-8406-4E7A-B2B6-E6691BA84635}"/>
              </a:ext>
            </a:extLst>
          </p:cNvPr>
          <p:cNvSpPr/>
          <p:nvPr/>
        </p:nvSpPr>
        <p:spPr>
          <a:xfrm>
            <a:off x="7495968" y="527270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E9B1EFA-4A0D-440E-99A0-617DA107827A}"/>
              </a:ext>
            </a:extLst>
          </p:cNvPr>
          <p:cNvCxnSpPr>
            <a:cxnSpLocks/>
          </p:cNvCxnSpPr>
          <p:nvPr/>
        </p:nvCxnSpPr>
        <p:spPr>
          <a:xfrm>
            <a:off x="8257967" y="527270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AE8FD19-E22B-427B-92F6-0477EEEE0896}"/>
              </a:ext>
            </a:extLst>
          </p:cNvPr>
          <p:cNvCxnSpPr>
            <a:cxnSpLocks/>
          </p:cNvCxnSpPr>
          <p:nvPr/>
        </p:nvCxnSpPr>
        <p:spPr>
          <a:xfrm>
            <a:off x="9006715" y="527270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64B15C-5DBE-4A14-80C2-7F9840C1545C}"/>
              </a:ext>
            </a:extLst>
          </p:cNvPr>
          <p:cNvCxnSpPr>
            <a:cxnSpLocks/>
          </p:cNvCxnSpPr>
          <p:nvPr/>
        </p:nvCxnSpPr>
        <p:spPr>
          <a:xfrm>
            <a:off x="9742211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EB88C94-BA90-4323-A41B-20EB5D04269C}"/>
              </a:ext>
            </a:extLst>
          </p:cNvPr>
          <p:cNvCxnSpPr>
            <a:cxnSpLocks/>
          </p:cNvCxnSpPr>
          <p:nvPr/>
        </p:nvCxnSpPr>
        <p:spPr>
          <a:xfrm>
            <a:off x="10493718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ABDB8B8-69D3-491B-9FDF-C78E5D828AB1}"/>
              </a:ext>
            </a:extLst>
          </p:cNvPr>
          <p:cNvCxnSpPr>
            <a:cxnSpLocks/>
          </p:cNvCxnSpPr>
          <p:nvPr/>
        </p:nvCxnSpPr>
        <p:spPr>
          <a:xfrm>
            <a:off x="11209337" y="529192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CEA2916-B396-4945-BEB8-0278007CF05F}"/>
              </a:ext>
            </a:extLst>
          </p:cNvPr>
          <p:cNvCxnSpPr>
            <a:cxnSpLocks/>
          </p:cNvCxnSpPr>
          <p:nvPr/>
        </p:nvCxnSpPr>
        <p:spPr>
          <a:xfrm>
            <a:off x="11858820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6C619D-9B5B-4BED-AEA0-9913B710BD85}"/>
              </a:ext>
            </a:extLst>
          </p:cNvPr>
          <p:cNvSpPr txBox="1"/>
          <p:nvPr/>
        </p:nvSpPr>
        <p:spPr>
          <a:xfrm>
            <a:off x="7682754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9A52E85-3BD7-4946-962E-2000C1B440A3}"/>
              </a:ext>
            </a:extLst>
          </p:cNvPr>
          <p:cNvSpPr txBox="1"/>
          <p:nvPr/>
        </p:nvSpPr>
        <p:spPr>
          <a:xfrm>
            <a:off x="91687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7D027A-72F3-4B3E-A0F1-F6A76F6A9F83}"/>
              </a:ext>
            </a:extLst>
          </p:cNvPr>
          <p:cNvSpPr txBox="1"/>
          <p:nvPr/>
        </p:nvSpPr>
        <p:spPr>
          <a:xfrm>
            <a:off x="8453615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43C034-A950-4F92-8881-2D7A5D005FFA}"/>
              </a:ext>
            </a:extLst>
          </p:cNvPr>
          <p:cNvSpPr txBox="1"/>
          <p:nvPr/>
        </p:nvSpPr>
        <p:spPr>
          <a:xfrm>
            <a:off x="10672802" y="539637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084480-6CFB-4F1C-8EB7-F3EFEE62FFF4}"/>
              </a:ext>
            </a:extLst>
          </p:cNvPr>
          <p:cNvSpPr txBox="1"/>
          <p:nvPr/>
        </p:nvSpPr>
        <p:spPr>
          <a:xfrm>
            <a:off x="99172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811BFB-BAFB-4E16-80B3-6BBB0E6D4FD6}"/>
              </a:ext>
            </a:extLst>
          </p:cNvPr>
          <p:cNvSpPr txBox="1"/>
          <p:nvPr/>
        </p:nvSpPr>
        <p:spPr>
          <a:xfrm>
            <a:off x="11328639" y="53657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653C2-F524-469C-A215-2DFA45F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01219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182</TotalTime>
  <Words>585</Words>
  <Application>Microsoft Office PowerPoint</Application>
  <PresentationFormat>Panorámica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Algoritmo Genético</vt:lpstr>
      <vt:lpstr>Algoritmo Genético</vt:lpstr>
      <vt:lpstr>Selección: Por Ruleta</vt:lpstr>
      <vt:lpstr>Cruce Uniforme por Máscara</vt:lpstr>
      <vt:lpstr>Mutación por Inversión</vt:lpstr>
      <vt:lpstr>Reemplazo Elitista</vt:lpstr>
      <vt:lpstr>Algoritmo de Búsqueda Taboo Parámetros</vt:lpstr>
      <vt:lpstr>Función sucesores</vt:lpstr>
      <vt:lpstr>Función sucesores</vt:lpstr>
      <vt:lpstr>Comportamiento Algoritmo Genético</vt:lpstr>
      <vt:lpstr>Comportamiento Algoritmo Genético</vt:lpstr>
      <vt:lpstr>Comportamiento Taboo</vt:lpstr>
      <vt:lpstr>Comportamiento Taboo</vt:lpstr>
      <vt:lpstr>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Iñaki Urrutia Sánchez</cp:lastModifiedBy>
  <cp:revision>74</cp:revision>
  <dcterms:created xsi:type="dcterms:W3CDTF">2018-12-08T12:20:55Z</dcterms:created>
  <dcterms:modified xsi:type="dcterms:W3CDTF">2018-12-11T10:39:21Z</dcterms:modified>
</cp:coreProperties>
</file>