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74" r:id="rId14"/>
    <p:sldId id="269" r:id="rId15"/>
    <p:sldId id="270" r:id="rId16"/>
    <p:sldId id="271" r:id="rId17"/>
    <p:sldId id="272" r:id="rId18"/>
    <p:sldId id="267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ortada" id="{D9DA6261-63F0-4143-98E4-9F260E2D7AA5}">
          <p14:sldIdLst>
            <p14:sldId id="256"/>
          </p14:sldIdLst>
        </p14:section>
        <p14:section name="Indice" id="{5FE8FFAD-39AD-4D51-83D7-F8BB053D6237}">
          <p14:sldIdLst>
            <p14:sldId id="257"/>
          </p14:sldIdLst>
        </p14:section>
        <p14:section name="Estructura de Datos" id="{20BF5C2F-910A-4984-8BE5-DF7E0908D868}">
          <p14:sldIdLst>
            <p14:sldId id="258"/>
            <p14:sldId id="259"/>
          </p14:sldIdLst>
        </p14:section>
        <p14:section name="Algoritmo Genético" id="{7124E8AD-C845-43F2-91CB-ACE7395C487A}">
          <p14:sldIdLst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Taboo" id="{A9788806-0641-42F6-A7BC-FFD8E6A3DEDC}">
          <p14:sldIdLst>
            <p14:sldId id="266"/>
            <p14:sldId id="273"/>
            <p14:sldId id="274"/>
          </p14:sldIdLst>
        </p14:section>
        <p14:section name="Gráficas" id="{AA121810-8F6C-4A94-A3CB-E10F6B715D80}">
          <p14:sldIdLst>
            <p14:sldId id="269"/>
            <p14:sldId id="270"/>
            <p14:sldId id="271"/>
            <p14:sldId id="272"/>
          </p14:sldIdLst>
        </p14:section>
        <p14:section name="GitHub" id="{E67EADC7-8579-42EC-9233-1027EBCEFCD8}">
          <p14:sldIdLst>
            <p14:sldId id="267"/>
          </p14:sldIdLst>
        </p14:section>
        <p14:section name="Fin" id="{20474BEC-8915-46E9-A8C1-12A09EEF76FE}">
          <p14:sldIdLst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5FD39-CE10-4325-A038-50BE6B8F22F3}" type="datetimeFigureOut">
              <a:rPr lang="es-ES" smtClean="0"/>
              <a:t>13/12/2018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CE6E1-851F-42A7-9E78-7234F65294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1178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CEC7-AF74-4773-85A4-F583A30D804E}" type="datetime1">
              <a:rPr lang="es-ES" smtClean="0"/>
              <a:t>13/12/2018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6717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F3C5-0D7A-4BED-AC6D-8F40B12A075C}" type="datetime1">
              <a:rPr lang="es-ES" smtClean="0"/>
              <a:t>13/12/2018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5140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4501F-C9C4-43CA-A6FD-32063C0EC4E2}" type="datetime1">
              <a:rPr lang="es-ES" smtClean="0"/>
              <a:t>13/12/2018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2026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4C2B0-8FBB-4324-B412-3A82172638B3}" type="datetime1">
              <a:rPr lang="es-ES" smtClean="0"/>
              <a:t>13/12/2018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552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CC26-181B-4349-A5EC-C8A1B66E1C45}" type="datetime1">
              <a:rPr lang="es-ES" smtClean="0"/>
              <a:t>13/12/2018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827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09C5-844B-41B5-9CC1-5C3718C4D5FE}" type="datetime1">
              <a:rPr lang="es-ES" smtClean="0"/>
              <a:t>13/12/2018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1693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5B85-795D-4AFB-ACE3-2F654E4BF053}" type="datetime1">
              <a:rPr lang="es-ES" smtClean="0"/>
              <a:t>13/12/2018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2538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0303-1D51-474D-B94B-179BBE17DC04}" type="datetime1">
              <a:rPr lang="es-ES" smtClean="0"/>
              <a:t>13/12/2018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9410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B9571-47F4-47B9-AC14-7C6F8F518440}" type="datetime1">
              <a:rPr lang="es-ES" smtClean="0"/>
              <a:t>13/12/2018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0699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5D95-15F5-4CED-8F7F-0BB7D2832860}" type="datetime1">
              <a:rPr lang="es-ES" smtClean="0"/>
              <a:t>13/12/2018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4066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BB30-CA35-422D-B6FF-4543E0BC55B6}" type="datetime1">
              <a:rPr lang="es-ES" smtClean="0"/>
              <a:t>13/12/2018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1244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EBCD-AA22-4E26-AB6C-1C7CC5D1DA45}" type="datetime1">
              <a:rPr lang="es-ES" smtClean="0"/>
              <a:t>13/12/2018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994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D78E-DBB1-4A82-A2C6-845F4490FB1B}" type="datetime1">
              <a:rPr lang="es-ES" smtClean="0"/>
              <a:t>13/12/2018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3315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50211B0-F6D5-41D8-806D-77070689F8D6}" type="datetime1">
              <a:rPr lang="es-ES" smtClean="0"/>
              <a:t>13/12/2018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6659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3F78825-9B96-47CF-B31A-8E986A4B1D38}" type="datetime1">
              <a:rPr lang="es-ES" smtClean="0"/>
              <a:t>13/12/2018</a:t>
            </a:fld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44620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1E62D7-2478-4FBC-B8E7-D7D3A1FC4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/>
          <a:p>
            <a:r>
              <a:rPr lang="es-ES" dirty="0"/>
              <a:t>Estaciones Satelitales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8734A4-DE20-4C53-8681-CAC4583FD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5227983"/>
            <a:ext cx="11077201" cy="925160"/>
          </a:xfrm>
        </p:spPr>
        <p:txBody>
          <a:bodyPr>
            <a:normAutofit/>
          </a:bodyPr>
          <a:lstStyle/>
          <a:p>
            <a:r>
              <a:rPr lang="es-ES" dirty="0"/>
              <a:t>Evaluación Continua</a:t>
            </a:r>
          </a:p>
          <a:p>
            <a:r>
              <a:rPr lang="es-ES" dirty="0"/>
              <a:t>Asignatura: SI										</a:t>
            </a:r>
          </a:p>
          <a:p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63FE8AC-470D-41E9-88E1-3E6BCDAD768D}"/>
              </a:ext>
            </a:extLst>
          </p:cNvPr>
          <p:cNvSpPr txBox="1"/>
          <p:nvPr/>
        </p:nvSpPr>
        <p:spPr>
          <a:xfrm>
            <a:off x="9634331" y="5200946"/>
            <a:ext cx="2100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Participantes:</a:t>
            </a:r>
          </a:p>
          <a:p>
            <a:r>
              <a:rPr lang="es-ES" dirty="0"/>
              <a:t>Iñaki Urrutia</a:t>
            </a:r>
          </a:p>
          <a:p>
            <a:r>
              <a:rPr lang="es-ES" dirty="0"/>
              <a:t>Rafael Gutiérrez</a:t>
            </a:r>
          </a:p>
          <a:p>
            <a:r>
              <a:rPr lang="es-ES" dirty="0"/>
              <a:t>Rafael Román</a:t>
            </a:r>
          </a:p>
        </p:txBody>
      </p:sp>
      <p:pic>
        <p:nvPicPr>
          <p:cNvPr id="1026" name="Picture 2" descr="El nuevo mapa de satÃ©lites y chatarra espacial se puede operar muy fÃ¡cilmente">
            <a:extLst>
              <a:ext uri="{FF2B5EF4-FFF2-40B4-BE49-F238E27FC236}">
                <a16:creationId xmlns:a16="http://schemas.microsoft.com/office/drawing/2014/main" id="{61F70AFF-CEDA-40CE-855B-2F9A6BF33E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0" r="1391"/>
          <a:stretch/>
        </p:blipFill>
        <p:spPr bwMode="auto">
          <a:xfrm rot="16200000">
            <a:off x="8237593" y="983356"/>
            <a:ext cx="4937763" cy="297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93733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CFCB4A-EC72-4A74-8653-A420FDEA7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Reemplazo Elitista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B5ACCE7-408C-4122-AAD0-D7F5A491015E}"/>
              </a:ext>
            </a:extLst>
          </p:cNvPr>
          <p:cNvSpPr/>
          <p:nvPr/>
        </p:nvSpPr>
        <p:spPr>
          <a:xfrm>
            <a:off x="1799591" y="2499568"/>
            <a:ext cx="82071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[</a:t>
            </a:r>
            <a:r>
              <a:rPr lang="es-ES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Pob</a:t>
            </a:r>
            <a:r>
              <a:rPr lang="es-ES" i="1" dirty="0">
                <a:solidFill>
                  <a:srgbClr val="E06C75"/>
                </a:solidFill>
                <a:latin typeface="Consolas" panose="020B0609020204030204" pitchFamily="49" charset="0"/>
              </a:rPr>
              <a:t>_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s-ES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Ev</a:t>
            </a:r>
            <a:r>
              <a:rPr lang="es-ES" i="1" dirty="0">
                <a:solidFill>
                  <a:srgbClr val="E06C75"/>
                </a:solidFill>
                <a:latin typeface="Consolas" panose="020B0609020204030204" pitchFamily="49" charset="0"/>
              </a:rPr>
              <a:t>_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] = </a:t>
            </a:r>
            <a:r>
              <a:rPr lang="es-ES" dirty="0" err="1">
                <a:solidFill>
                  <a:srgbClr val="61AFEF"/>
                </a:solidFill>
                <a:latin typeface="Consolas" panose="020B0609020204030204" pitchFamily="49" charset="0"/>
              </a:rPr>
              <a:t>ElitistReplace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Pob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s-ES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NewPob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s-ES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Ev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s-ES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NewEv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tempPob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 [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Pob;NewPob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tempEv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 [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Ev,NewEv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[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tempPob,ind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] = 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unique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tempPob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s-ES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s-ES" dirty="0" err="1">
                <a:solidFill>
                  <a:srgbClr val="98C379"/>
                </a:solidFill>
                <a:latin typeface="Consolas" panose="020B0609020204030204" pitchFamily="49" charset="0"/>
              </a:rPr>
              <a:t>rows</a:t>
            </a:r>
            <a:r>
              <a:rPr lang="es-ES" dirty="0">
                <a:solidFill>
                  <a:srgbClr val="98C379"/>
                </a:solidFill>
                <a:latin typeface="Consolas" panose="020B0609020204030204" pitchFamily="49" charset="0"/>
              </a:rPr>
              <a:t>’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tempEv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tempEv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,ind);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tempPob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 [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tempPob,tempEv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’];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tempPob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sortrows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tempPob,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length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tempPob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  <a:r>
              <a:rPr lang="es-ES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s-ES" dirty="0" err="1">
                <a:solidFill>
                  <a:srgbClr val="98C379"/>
                </a:solidFill>
                <a:latin typeface="Consolas" panose="020B0609020204030204" pitchFamily="49" charset="0"/>
              </a:rPr>
              <a:t>descend</a:t>
            </a:r>
            <a:r>
              <a:rPr lang="es-ES" dirty="0">
                <a:solidFill>
                  <a:srgbClr val="98C379"/>
                </a:solidFill>
                <a:latin typeface="Consolas" panose="020B0609020204030204" pitchFamily="49" charset="0"/>
              </a:rPr>
              <a:t>’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Pob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_ = 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tempPob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  <a:r>
              <a:rPr lang="es-ES" dirty="0">
                <a:solidFill>
                  <a:srgbClr val="C678DD"/>
                </a:solidFill>
                <a:latin typeface="Consolas" panose="020B0609020204030204" pitchFamily="49" charset="0"/>
              </a:rPr>
              <a:t>size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(Pob,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  <a:r>
              <a:rPr lang="es-ES" dirty="0">
                <a:solidFill>
                  <a:srgbClr val="C678DD"/>
                </a:solidFill>
                <a:latin typeface="Consolas" panose="020B0609020204030204" pitchFamily="49" charset="0"/>
              </a:rPr>
              <a:t>size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(tempPob,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)-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Ev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_ = 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tempEv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  <a:r>
              <a:rPr lang="es-ES" dirty="0">
                <a:solidFill>
                  <a:srgbClr val="C678DD"/>
                </a:solidFill>
                <a:latin typeface="Consolas" panose="020B0609020204030204" pitchFamily="49" charset="0"/>
              </a:rPr>
              <a:t>size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(Pob,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));</a:t>
            </a:r>
          </a:p>
          <a:p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end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3E4671C-5B34-4DB8-AC57-B131336BA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917539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5ADE0-558F-46D7-9CE1-60726252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8" y="586336"/>
            <a:ext cx="10571998" cy="970450"/>
          </a:xfrm>
        </p:spPr>
        <p:txBody>
          <a:bodyPr/>
          <a:lstStyle/>
          <a:p>
            <a:r>
              <a:rPr lang="es-ES" dirty="0"/>
              <a:t>Algoritmo de Búsqueda </a:t>
            </a:r>
            <a:r>
              <a:rPr lang="es-ES" dirty="0" err="1"/>
              <a:t>Taboo</a:t>
            </a:r>
            <a:br>
              <a:rPr lang="es-ES" dirty="0"/>
            </a:br>
            <a:r>
              <a:rPr lang="es-ES" sz="1800" dirty="0"/>
              <a:t>Parámetros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ACB0B9-2D91-4942-BA79-CFFC70D99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64043"/>
          </a:xfrm>
        </p:spPr>
        <p:txBody>
          <a:bodyPr>
            <a:normAutofit fontScale="85000" lnSpcReduction="20000"/>
          </a:bodyPr>
          <a:lstStyle/>
          <a:p>
            <a:r>
              <a:rPr lang="es-ES" b="1" dirty="0"/>
              <a:t>Variables de parada</a:t>
            </a:r>
          </a:p>
          <a:p>
            <a:pPr lvl="1"/>
            <a:r>
              <a:rPr lang="en-US" b="1" dirty="0" err="1"/>
              <a:t>stucked</a:t>
            </a:r>
            <a:r>
              <a:rPr lang="en-US" dirty="0"/>
              <a:t>: </a:t>
            </a:r>
            <a:r>
              <a:rPr lang="en-US" dirty="0" err="1"/>
              <a:t>contador</a:t>
            </a:r>
            <a:r>
              <a:rPr lang="en-US" dirty="0"/>
              <a:t> de </a:t>
            </a:r>
            <a:r>
              <a:rPr lang="en-US" dirty="0" err="1"/>
              <a:t>generaciones</a:t>
            </a:r>
            <a:r>
              <a:rPr lang="en-US" dirty="0"/>
              <a:t> que no </a:t>
            </a:r>
            <a:r>
              <a:rPr lang="en-US" dirty="0" err="1"/>
              <a:t>mejoran</a:t>
            </a:r>
            <a:r>
              <a:rPr lang="en-US" dirty="0"/>
              <a:t> </a:t>
            </a:r>
          </a:p>
          <a:p>
            <a:pPr lvl="1"/>
            <a:r>
              <a:rPr lang="en-US" b="1" dirty="0" err="1"/>
              <a:t>MAX_itera</a:t>
            </a:r>
            <a:r>
              <a:rPr lang="en-US" dirty="0"/>
              <a:t>: </a:t>
            </a:r>
            <a:r>
              <a:rPr lang="es-ES" dirty="0"/>
              <a:t>numero de </a:t>
            </a:r>
            <a:r>
              <a:rPr lang="es-ES" dirty="0" err="1"/>
              <a:t>maximas</a:t>
            </a:r>
            <a:r>
              <a:rPr lang="es-ES" dirty="0"/>
              <a:t> iteraciones</a:t>
            </a:r>
            <a:endParaRPr lang="es-ES" b="1" dirty="0"/>
          </a:p>
          <a:p>
            <a:r>
              <a:rPr lang="es-ES" b="1" dirty="0"/>
              <a:t>Variables de Satélites</a:t>
            </a:r>
          </a:p>
          <a:p>
            <a:pPr lvl="1"/>
            <a:r>
              <a:rPr lang="en-US" b="1" dirty="0" err="1"/>
              <a:t>matPos</a:t>
            </a:r>
            <a:r>
              <a:rPr lang="en-US" dirty="0"/>
              <a:t>: </a:t>
            </a:r>
            <a:r>
              <a:rPr lang="en-US" dirty="0" err="1"/>
              <a:t>matriz</a:t>
            </a:r>
            <a:r>
              <a:rPr lang="en-US" dirty="0"/>
              <a:t> de </a:t>
            </a:r>
            <a:r>
              <a:rPr lang="en-US" dirty="0" err="1"/>
              <a:t>posiciones</a:t>
            </a:r>
            <a:endParaRPr lang="en-US" dirty="0"/>
          </a:p>
          <a:p>
            <a:pPr lvl="1"/>
            <a:r>
              <a:rPr lang="en-US" b="1" dirty="0" err="1"/>
              <a:t>distancias</a:t>
            </a:r>
            <a:r>
              <a:rPr lang="en-US" dirty="0"/>
              <a:t>: </a:t>
            </a:r>
            <a:r>
              <a:rPr lang="en-US" dirty="0" err="1"/>
              <a:t>matriz</a:t>
            </a:r>
            <a:r>
              <a:rPr lang="en-US" dirty="0"/>
              <a:t> de </a:t>
            </a:r>
            <a:r>
              <a:rPr lang="en-US" dirty="0" err="1"/>
              <a:t>distancia</a:t>
            </a:r>
            <a:r>
              <a:rPr lang="en-US" dirty="0"/>
              <a:t> </a:t>
            </a:r>
            <a:r>
              <a:rPr lang="en-US" dirty="0" err="1"/>
              <a:t>euclidea</a:t>
            </a:r>
            <a:r>
              <a:rPr lang="en-US" dirty="0"/>
              <a:t> entre los </a:t>
            </a:r>
            <a:r>
              <a:rPr lang="en-US" dirty="0" err="1"/>
              <a:t>satelites</a:t>
            </a:r>
            <a:endParaRPr lang="en-US" dirty="0"/>
          </a:p>
          <a:p>
            <a:pPr lvl="1"/>
            <a:r>
              <a:rPr lang="en-US" b="1" dirty="0" err="1"/>
              <a:t>NSatels</a:t>
            </a:r>
            <a:r>
              <a:rPr lang="en-US" dirty="0"/>
              <a:t>: </a:t>
            </a:r>
            <a:r>
              <a:rPr lang="en-US" dirty="0" err="1"/>
              <a:t>numero</a:t>
            </a:r>
            <a:r>
              <a:rPr lang="en-US" dirty="0"/>
              <a:t> de </a:t>
            </a:r>
            <a:r>
              <a:rPr lang="en-US" dirty="0" err="1"/>
              <a:t>satelites</a:t>
            </a:r>
            <a:r>
              <a:rPr lang="en-US" dirty="0"/>
              <a:t> (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caso:500)</a:t>
            </a:r>
          </a:p>
          <a:p>
            <a:pPr lvl="1"/>
            <a:r>
              <a:rPr lang="en-US" b="1" dirty="0" err="1"/>
              <a:t>NManagers</a:t>
            </a:r>
            <a:r>
              <a:rPr lang="en-US" dirty="0"/>
              <a:t>: </a:t>
            </a:r>
            <a:r>
              <a:rPr lang="es-ES" dirty="0"/>
              <a:t>numero de representantes(en este caso:40)</a:t>
            </a:r>
            <a:endParaRPr lang="es-ES" b="1" dirty="0"/>
          </a:p>
          <a:p>
            <a:r>
              <a:rPr lang="es-ES" b="1" dirty="0"/>
              <a:t>Variables internas del algoritmo</a:t>
            </a:r>
          </a:p>
          <a:p>
            <a:pPr lvl="1"/>
            <a:r>
              <a:rPr lang="en-US" b="1" dirty="0"/>
              <a:t>It</a:t>
            </a:r>
            <a:r>
              <a:rPr lang="en-US" dirty="0"/>
              <a:t>: </a:t>
            </a:r>
            <a:r>
              <a:rPr lang="en-US" dirty="0" err="1"/>
              <a:t>iteracion</a:t>
            </a:r>
            <a:r>
              <a:rPr lang="en-US" dirty="0"/>
              <a:t> actual</a:t>
            </a:r>
          </a:p>
          <a:p>
            <a:pPr lvl="1"/>
            <a:r>
              <a:rPr lang="en-US" b="1" dirty="0"/>
              <a:t>current</a:t>
            </a:r>
            <a:r>
              <a:rPr lang="en-US" dirty="0"/>
              <a:t>: </a:t>
            </a:r>
            <a:r>
              <a:rPr lang="en-US" dirty="0" err="1"/>
              <a:t>individuo</a:t>
            </a:r>
            <a:r>
              <a:rPr lang="en-US" dirty="0"/>
              <a:t> actual</a:t>
            </a:r>
          </a:p>
          <a:p>
            <a:pPr lvl="1"/>
            <a:r>
              <a:rPr lang="en-US" b="1" dirty="0" err="1"/>
              <a:t>list_suc</a:t>
            </a:r>
            <a:r>
              <a:rPr lang="en-US" dirty="0"/>
              <a:t>: 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sucesores</a:t>
            </a:r>
            <a:endParaRPr lang="en-US" dirty="0"/>
          </a:p>
          <a:p>
            <a:pPr lvl="1"/>
            <a:r>
              <a:rPr lang="en-US" b="1" dirty="0" err="1"/>
              <a:t>fitOldBest</a:t>
            </a:r>
            <a:r>
              <a:rPr lang="en-US" dirty="0"/>
              <a:t>: </a:t>
            </a:r>
            <a:r>
              <a:rPr lang="en-US" dirty="0" err="1"/>
              <a:t>evaluación</a:t>
            </a:r>
            <a:r>
              <a:rPr lang="en-US" dirty="0"/>
              <a:t> del </a:t>
            </a:r>
            <a:r>
              <a:rPr lang="en-US" dirty="0" err="1"/>
              <a:t>mejor</a:t>
            </a:r>
            <a:r>
              <a:rPr lang="en-US" dirty="0"/>
              <a:t> </a:t>
            </a:r>
            <a:r>
              <a:rPr lang="en-US" dirty="0" err="1"/>
              <a:t>individuo</a:t>
            </a:r>
            <a:endParaRPr lang="en-US" dirty="0"/>
          </a:p>
          <a:p>
            <a:pPr lvl="1"/>
            <a:r>
              <a:rPr lang="en-US" b="1" dirty="0" err="1"/>
              <a:t>fitBest</a:t>
            </a:r>
            <a:r>
              <a:rPr lang="en-US" dirty="0"/>
              <a:t>: </a:t>
            </a:r>
            <a:r>
              <a:rPr lang="en-US" dirty="0" err="1"/>
              <a:t>evaluación</a:t>
            </a:r>
            <a:r>
              <a:rPr lang="en-US" dirty="0"/>
              <a:t> del major actual</a:t>
            </a:r>
          </a:p>
          <a:p>
            <a:pPr lvl="1"/>
            <a:r>
              <a:rPr lang="en-US" b="1" dirty="0" err="1"/>
              <a:t>TabuList</a:t>
            </a:r>
            <a:r>
              <a:rPr lang="en-US" dirty="0"/>
              <a:t>: Lista Taboo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BBA56F7-0C56-43B3-9915-C60FFECF4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7846734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8A0CE6-5A67-4FD7-8F82-74DABD046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Función sucesores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D9DAC53-7732-4629-B93C-2D645EE24A64}"/>
              </a:ext>
            </a:extLst>
          </p:cNvPr>
          <p:cNvSpPr txBox="1"/>
          <p:nvPr/>
        </p:nvSpPr>
        <p:spPr>
          <a:xfrm>
            <a:off x="1190171" y="2163495"/>
            <a:ext cx="98261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posChanged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s-ES" dirty="0">
                <a:solidFill>
                  <a:srgbClr val="DCDCAA"/>
                </a:solidFill>
                <a:latin typeface="Consolas" panose="020B0609020204030204" pitchFamily="49" charset="0"/>
              </a:rPr>
              <a:t>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original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distancias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repmat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(original, 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length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(original), 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diagonal = 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logical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eye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length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(original))));</a:t>
            </a:r>
          </a:p>
          <a:p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logical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eye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length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(original)))) = original(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(:,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) = diagonal;</a:t>
            </a:r>
          </a:p>
          <a:p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unique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(lista_sucesores,</a:t>
            </a:r>
            <a:r>
              <a:rPr lang="es-E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dirty="0" err="1">
                <a:solidFill>
                  <a:srgbClr val="CE9178"/>
                </a:solidFill>
                <a:latin typeface="Consolas" panose="020B0609020204030204" pitchFamily="49" charset="0"/>
              </a:rPr>
              <a:t>rows</a:t>
            </a:r>
            <a:r>
              <a:rPr lang="es-E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b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(:,end+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) = 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EvaluaPoblacion_Satels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, distancias);</a:t>
            </a:r>
          </a:p>
          <a:p>
            <a:b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 , 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posChanged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sortrows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size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(lista_sucesores,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logical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(:,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:end-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s-ES" dirty="0" err="1">
                <a:solidFill>
                  <a:srgbClr val="C586C0"/>
                </a:solidFill>
                <a:latin typeface="Consolas" panose="020B0609020204030204" pitchFamily="49" charset="0"/>
              </a:rPr>
              <a:t>end</a:t>
            </a:r>
            <a:endParaRPr lang="es-ES" dirty="0">
              <a:solidFill>
                <a:srgbClr val="C586C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8E918F4-9CC3-418E-95DC-0EC2ACEB4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8555450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8A0CE6-5A67-4FD7-8F82-74DABD046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Función sucesores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C44A865-A7E2-457E-BA93-420DE52A28E7}"/>
              </a:ext>
            </a:extLst>
          </p:cNvPr>
          <p:cNvSpPr/>
          <p:nvPr/>
        </p:nvSpPr>
        <p:spPr>
          <a:xfrm>
            <a:off x="4362561" y="2720009"/>
            <a:ext cx="2913269" cy="708991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7BD4846-5A46-411B-B065-E3C1FFFDA699}"/>
              </a:ext>
            </a:extLst>
          </p:cNvPr>
          <p:cNvCxnSpPr/>
          <p:nvPr/>
        </p:nvCxnSpPr>
        <p:spPr>
          <a:xfrm>
            <a:off x="5124560" y="272000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B0A31AFB-1CE5-4547-82DB-F74E6B5BA1A0}"/>
              </a:ext>
            </a:extLst>
          </p:cNvPr>
          <p:cNvCxnSpPr/>
          <p:nvPr/>
        </p:nvCxnSpPr>
        <p:spPr>
          <a:xfrm>
            <a:off x="5873308" y="272000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F6D2FAF9-8057-4D67-AA82-CFE69D81FD47}"/>
              </a:ext>
            </a:extLst>
          </p:cNvPr>
          <p:cNvCxnSpPr/>
          <p:nvPr/>
        </p:nvCxnSpPr>
        <p:spPr>
          <a:xfrm>
            <a:off x="6608804" y="272000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3BAE365-CE53-49E8-90D6-48D46F6CA490}"/>
              </a:ext>
            </a:extLst>
          </p:cNvPr>
          <p:cNvSpPr txBox="1"/>
          <p:nvPr/>
        </p:nvSpPr>
        <p:spPr>
          <a:xfrm>
            <a:off x="4549347" y="283365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403E947-FDC7-41EA-985E-DA9EEA136770}"/>
              </a:ext>
            </a:extLst>
          </p:cNvPr>
          <p:cNvSpPr txBox="1"/>
          <p:nvPr/>
        </p:nvSpPr>
        <p:spPr>
          <a:xfrm>
            <a:off x="5292361" y="2821359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54C161A-3CA8-4579-9CE1-1ACE9DB916E6}"/>
              </a:ext>
            </a:extLst>
          </p:cNvPr>
          <p:cNvSpPr txBox="1"/>
          <p:nvPr/>
        </p:nvSpPr>
        <p:spPr>
          <a:xfrm>
            <a:off x="6027856" y="283365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02A87E9-9DB0-4F76-A82A-838EE89B5276}"/>
              </a:ext>
            </a:extLst>
          </p:cNvPr>
          <p:cNvSpPr txBox="1"/>
          <p:nvPr/>
        </p:nvSpPr>
        <p:spPr>
          <a:xfrm>
            <a:off x="6763591" y="2833652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6778A8B7-0FDE-4DF6-89A5-1754F287F3A1}"/>
              </a:ext>
            </a:extLst>
          </p:cNvPr>
          <p:cNvSpPr/>
          <p:nvPr/>
        </p:nvSpPr>
        <p:spPr>
          <a:xfrm>
            <a:off x="4362561" y="3429000"/>
            <a:ext cx="2913269" cy="708991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94B20EF6-D673-43B5-90A1-9BBE018252DB}"/>
              </a:ext>
            </a:extLst>
          </p:cNvPr>
          <p:cNvCxnSpPr/>
          <p:nvPr/>
        </p:nvCxnSpPr>
        <p:spPr>
          <a:xfrm>
            <a:off x="5124560" y="3429000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13DEF0E8-46BD-4C3E-88DF-03377A817D30}"/>
              </a:ext>
            </a:extLst>
          </p:cNvPr>
          <p:cNvCxnSpPr/>
          <p:nvPr/>
        </p:nvCxnSpPr>
        <p:spPr>
          <a:xfrm>
            <a:off x="5873308" y="3429000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A8A68FE6-E62B-47C8-B107-E9663B62A4A3}"/>
              </a:ext>
            </a:extLst>
          </p:cNvPr>
          <p:cNvCxnSpPr/>
          <p:nvPr/>
        </p:nvCxnSpPr>
        <p:spPr>
          <a:xfrm>
            <a:off x="6608804" y="3429000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CuadroTexto 52">
            <a:extLst>
              <a:ext uri="{FF2B5EF4-FFF2-40B4-BE49-F238E27FC236}">
                <a16:creationId xmlns:a16="http://schemas.microsoft.com/office/drawing/2014/main" id="{21019739-6DD7-4C81-99A8-6F203E618768}"/>
              </a:ext>
            </a:extLst>
          </p:cNvPr>
          <p:cNvSpPr txBox="1"/>
          <p:nvPr/>
        </p:nvSpPr>
        <p:spPr>
          <a:xfrm>
            <a:off x="4549347" y="3542644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B9568697-8F84-4D90-B21D-A4FB5EB2B657}"/>
              </a:ext>
            </a:extLst>
          </p:cNvPr>
          <p:cNvSpPr txBox="1"/>
          <p:nvPr/>
        </p:nvSpPr>
        <p:spPr>
          <a:xfrm>
            <a:off x="5292361" y="3530350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F714C80C-C3DE-4A97-8521-EEDB685634ED}"/>
              </a:ext>
            </a:extLst>
          </p:cNvPr>
          <p:cNvSpPr txBox="1"/>
          <p:nvPr/>
        </p:nvSpPr>
        <p:spPr>
          <a:xfrm>
            <a:off x="6027856" y="3542644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24109541-5695-409F-B083-870A6C082B1F}"/>
              </a:ext>
            </a:extLst>
          </p:cNvPr>
          <p:cNvSpPr txBox="1"/>
          <p:nvPr/>
        </p:nvSpPr>
        <p:spPr>
          <a:xfrm>
            <a:off x="6763591" y="354264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C766006-474F-4878-88D3-0E194129F719}"/>
              </a:ext>
            </a:extLst>
          </p:cNvPr>
          <p:cNvSpPr/>
          <p:nvPr/>
        </p:nvSpPr>
        <p:spPr>
          <a:xfrm>
            <a:off x="4362561" y="4137991"/>
            <a:ext cx="2913269" cy="708991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E1ADB9EE-242D-45E8-884A-F74C00A55E16}"/>
              </a:ext>
            </a:extLst>
          </p:cNvPr>
          <p:cNvCxnSpPr/>
          <p:nvPr/>
        </p:nvCxnSpPr>
        <p:spPr>
          <a:xfrm>
            <a:off x="5124560" y="4137991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83113453-2032-40E9-B3C2-501C3042396E}"/>
              </a:ext>
            </a:extLst>
          </p:cNvPr>
          <p:cNvCxnSpPr/>
          <p:nvPr/>
        </p:nvCxnSpPr>
        <p:spPr>
          <a:xfrm>
            <a:off x="5873308" y="4137991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10BE2B09-0D55-407F-BF2D-3DA940CE2B5A}"/>
              </a:ext>
            </a:extLst>
          </p:cNvPr>
          <p:cNvCxnSpPr/>
          <p:nvPr/>
        </p:nvCxnSpPr>
        <p:spPr>
          <a:xfrm>
            <a:off x="6608804" y="4137991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CuadroTexto 68">
            <a:extLst>
              <a:ext uri="{FF2B5EF4-FFF2-40B4-BE49-F238E27FC236}">
                <a16:creationId xmlns:a16="http://schemas.microsoft.com/office/drawing/2014/main" id="{A63C8526-A841-4E6B-B190-64D176F094A4}"/>
              </a:ext>
            </a:extLst>
          </p:cNvPr>
          <p:cNvSpPr txBox="1"/>
          <p:nvPr/>
        </p:nvSpPr>
        <p:spPr>
          <a:xfrm>
            <a:off x="4549347" y="4251635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4269CDCE-8340-4F33-90E9-39B34D384C0D}"/>
              </a:ext>
            </a:extLst>
          </p:cNvPr>
          <p:cNvSpPr txBox="1"/>
          <p:nvPr/>
        </p:nvSpPr>
        <p:spPr>
          <a:xfrm>
            <a:off x="5292361" y="4239341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43363DA9-C520-4AC6-B3C9-F3C57EADF868}"/>
              </a:ext>
            </a:extLst>
          </p:cNvPr>
          <p:cNvSpPr txBox="1"/>
          <p:nvPr/>
        </p:nvSpPr>
        <p:spPr>
          <a:xfrm>
            <a:off x="6027856" y="4251635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0C6D3F9F-3D61-48E2-940A-5C14431F1A86}"/>
              </a:ext>
            </a:extLst>
          </p:cNvPr>
          <p:cNvSpPr txBox="1"/>
          <p:nvPr/>
        </p:nvSpPr>
        <p:spPr>
          <a:xfrm>
            <a:off x="6763591" y="4251634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F27CAC5F-E821-4E4F-8D08-2D95AB9AB082}"/>
              </a:ext>
            </a:extLst>
          </p:cNvPr>
          <p:cNvSpPr/>
          <p:nvPr/>
        </p:nvSpPr>
        <p:spPr>
          <a:xfrm>
            <a:off x="4362561" y="4795932"/>
            <a:ext cx="2913269" cy="708991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E7910EA3-305F-496D-A275-FCDD6BADF39D}"/>
              </a:ext>
            </a:extLst>
          </p:cNvPr>
          <p:cNvCxnSpPr/>
          <p:nvPr/>
        </p:nvCxnSpPr>
        <p:spPr>
          <a:xfrm>
            <a:off x="5124560" y="4795932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7DE9661F-04C8-4D95-825F-AA8680799B70}"/>
              </a:ext>
            </a:extLst>
          </p:cNvPr>
          <p:cNvCxnSpPr/>
          <p:nvPr/>
        </p:nvCxnSpPr>
        <p:spPr>
          <a:xfrm>
            <a:off x="5873308" y="4795932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9D1B44A5-B131-4DFA-B691-3ED0699771D6}"/>
              </a:ext>
            </a:extLst>
          </p:cNvPr>
          <p:cNvCxnSpPr/>
          <p:nvPr/>
        </p:nvCxnSpPr>
        <p:spPr>
          <a:xfrm>
            <a:off x="6608804" y="4795932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CuadroTexto 76">
            <a:extLst>
              <a:ext uri="{FF2B5EF4-FFF2-40B4-BE49-F238E27FC236}">
                <a16:creationId xmlns:a16="http://schemas.microsoft.com/office/drawing/2014/main" id="{1EB79EFC-AB66-4DAD-97D2-5E2646377FCB}"/>
              </a:ext>
            </a:extLst>
          </p:cNvPr>
          <p:cNvSpPr txBox="1"/>
          <p:nvPr/>
        </p:nvSpPr>
        <p:spPr>
          <a:xfrm>
            <a:off x="4549347" y="4909576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BADD33FD-FDFE-4197-AA8A-5DC1F85DDB0F}"/>
              </a:ext>
            </a:extLst>
          </p:cNvPr>
          <p:cNvSpPr txBox="1"/>
          <p:nvPr/>
        </p:nvSpPr>
        <p:spPr>
          <a:xfrm>
            <a:off x="5292361" y="4897282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67ABADC0-7004-4619-9A50-631462DE08B8}"/>
              </a:ext>
            </a:extLst>
          </p:cNvPr>
          <p:cNvSpPr txBox="1"/>
          <p:nvPr/>
        </p:nvSpPr>
        <p:spPr>
          <a:xfrm>
            <a:off x="6027856" y="4909576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863059D1-0CBA-40D5-B0FD-6331F10E2004}"/>
              </a:ext>
            </a:extLst>
          </p:cNvPr>
          <p:cNvSpPr txBox="1"/>
          <p:nvPr/>
        </p:nvSpPr>
        <p:spPr>
          <a:xfrm>
            <a:off x="6763591" y="4909575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E3366F3D-3F49-40A4-BC9E-4A1E3FCEA11C}"/>
              </a:ext>
            </a:extLst>
          </p:cNvPr>
          <p:cNvSpPr txBox="1"/>
          <p:nvPr/>
        </p:nvSpPr>
        <p:spPr>
          <a:xfrm>
            <a:off x="777136" y="2833653"/>
            <a:ext cx="357452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1292A424-4898-408C-A2FA-7C708841B34C}"/>
              </a:ext>
            </a:extLst>
          </p:cNvPr>
          <p:cNvSpPr txBox="1"/>
          <p:nvPr/>
        </p:nvSpPr>
        <p:spPr>
          <a:xfrm>
            <a:off x="1520150" y="3530350"/>
            <a:ext cx="357452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A1281C98-7799-493D-A84A-0AFC32C4D7CA}"/>
              </a:ext>
            </a:extLst>
          </p:cNvPr>
          <p:cNvSpPr txBox="1"/>
          <p:nvPr/>
        </p:nvSpPr>
        <p:spPr>
          <a:xfrm>
            <a:off x="2255645" y="4251635"/>
            <a:ext cx="357452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59B3B4DA-31F3-4E7D-B6E3-BCB79D16BA6F}"/>
              </a:ext>
            </a:extLst>
          </p:cNvPr>
          <p:cNvSpPr txBox="1"/>
          <p:nvPr/>
        </p:nvSpPr>
        <p:spPr>
          <a:xfrm>
            <a:off x="2991380" y="4909575"/>
            <a:ext cx="357452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6E678AA8-18B1-4DE5-BC36-66348F768D44}"/>
              </a:ext>
            </a:extLst>
          </p:cNvPr>
          <p:cNvSpPr txBox="1"/>
          <p:nvPr/>
        </p:nvSpPr>
        <p:spPr>
          <a:xfrm>
            <a:off x="4543030" y="2831144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7B127DB1-29A0-430E-8A1C-EEE0BD149142}"/>
              </a:ext>
            </a:extLst>
          </p:cNvPr>
          <p:cNvSpPr txBox="1"/>
          <p:nvPr/>
        </p:nvSpPr>
        <p:spPr>
          <a:xfrm>
            <a:off x="5284842" y="3518482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3D1273EC-7F76-4F75-A9F0-20E3907DB775}"/>
              </a:ext>
            </a:extLst>
          </p:cNvPr>
          <p:cNvSpPr txBox="1"/>
          <p:nvPr/>
        </p:nvSpPr>
        <p:spPr>
          <a:xfrm>
            <a:off x="6027856" y="4251634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3B65A095-1A82-4F6A-BF8A-B8DE69A1F072}"/>
              </a:ext>
            </a:extLst>
          </p:cNvPr>
          <p:cNvSpPr txBox="1"/>
          <p:nvPr/>
        </p:nvSpPr>
        <p:spPr>
          <a:xfrm>
            <a:off x="6763351" y="4904101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D5870797-081D-452D-A8CE-058FD9C1795F}"/>
              </a:ext>
            </a:extLst>
          </p:cNvPr>
          <p:cNvSpPr txBox="1"/>
          <p:nvPr/>
        </p:nvSpPr>
        <p:spPr>
          <a:xfrm>
            <a:off x="4536713" y="2857226"/>
            <a:ext cx="357452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22EFED9D-4D32-423F-9CE1-8706FBFFE0E4}"/>
              </a:ext>
            </a:extLst>
          </p:cNvPr>
          <p:cNvSpPr txBox="1"/>
          <p:nvPr/>
        </p:nvSpPr>
        <p:spPr>
          <a:xfrm>
            <a:off x="4548744" y="3521151"/>
            <a:ext cx="357452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A8D8EB09-26BE-4D58-BF82-7D089A359707}"/>
              </a:ext>
            </a:extLst>
          </p:cNvPr>
          <p:cNvSpPr txBox="1"/>
          <p:nvPr/>
        </p:nvSpPr>
        <p:spPr>
          <a:xfrm>
            <a:off x="4543612" y="4191119"/>
            <a:ext cx="357452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0AF4688A-A525-4DA6-AB94-C09B5BA4590C}"/>
              </a:ext>
            </a:extLst>
          </p:cNvPr>
          <p:cNvSpPr txBox="1"/>
          <p:nvPr/>
        </p:nvSpPr>
        <p:spPr>
          <a:xfrm>
            <a:off x="4556866" y="4906278"/>
            <a:ext cx="357452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3A71C41-F09D-498F-90A0-C4B03A924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70380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00"/>
                            </p:stCondLst>
                            <p:childTnLst>
                              <p:par>
                                <p:cTn id="1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2000"/>
                            </p:stCondLst>
                            <p:childTnLst>
                              <p:par>
                                <p:cTn id="15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000"/>
                            </p:stCondLst>
                            <p:childTnLst>
                              <p:par>
                                <p:cTn id="1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500"/>
                            </p:stCondLst>
                            <p:childTnLst>
                              <p:par>
                                <p:cTn id="1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0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000"/>
                            </p:stCondLst>
                            <p:childTnLst>
                              <p:par>
                                <p:cTn id="2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9" grpId="0" animBg="1"/>
      <p:bldP spid="53" grpId="0"/>
      <p:bldP spid="54" grpId="0"/>
      <p:bldP spid="54" grpId="1"/>
      <p:bldP spid="55" grpId="0"/>
      <p:bldP spid="56" grpId="0"/>
      <p:bldP spid="65" grpId="0" animBg="1"/>
      <p:bldP spid="65" grpId="1" animBg="1"/>
      <p:bldP spid="69" grpId="0"/>
      <p:bldP spid="69" grpId="1"/>
      <p:bldP spid="70" grpId="0"/>
      <p:bldP spid="70" grpId="1"/>
      <p:bldP spid="71" grpId="0"/>
      <p:bldP spid="71" grpId="1"/>
      <p:bldP spid="71" grpId="2"/>
      <p:bldP spid="72" grpId="0"/>
      <p:bldP spid="72" grpId="1"/>
      <p:bldP spid="73" grpId="0" animBg="1"/>
      <p:bldP spid="77" grpId="0"/>
      <p:bldP spid="78" grpId="0"/>
      <p:bldP spid="79" grpId="0"/>
      <p:bldP spid="80" grpId="0"/>
      <p:bldP spid="80" grpId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90" grpId="0"/>
      <p:bldP spid="91" grpId="0"/>
      <p:bldP spid="92" grpId="0"/>
      <p:bldP spid="92" grpId="1"/>
      <p:bldP spid="93" grpId="0"/>
      <p:bldP spid="94" grpId="0" animBg="1"/>
      <p:bldP spid="95" grpId="0" animBg="1"/>
      <p:bldP spid="96" grpId="0" animBg="1"/>
      <p:bldP spid="96" grpId="1" animBg="1"/>
      <p:bldP spid="9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068522-B10A-41BC-906C-312C0DD89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Comportamiento Algoritmo Genético</a:t>
            </a:r>
          </a:p>
        </p:txBody>
      </p:sp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49804399-A794-4BD4-97A9-F38D30D06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1714" y="2088810"/>
            <a:ext cx="6168572" cy="4626429"/>
          </a:xfr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3F83E8A-0DC1-4FFF-A4DC-99C680F18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14</a:t>
            </a:fld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78F4D1C-154E-427A-96CD-B5F3323EFFDC}"/>
              </a:ext>
            </a:extLst>
          </p:cNvPr>
          <p:cNvSpPr txBox="1"/>
          <p:nvPr/>
        </p:nvSpPr>
        <p:spPr>
          <a:xfrm>
            <a:off x="4529798" y="2447779"/>
            <a:ext cx="82999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14176</a:t>
            </a:r>
          </a:p>
        </p:txBody>
      </p:sp>
    </p:spTree>
    <p:extLst>
      <p:ext uri="{BB962C8B-B14F-4D97-AF65-F5344CB8AC3E}">
        <p14:creationId xmlns:p14="http://schemas.microsoft.com/office/powerpoint/2010/main" val="1102013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068522-B10A-41BC-906C-312C0DD89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Comportamiento Algoritmo Genético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DABD3DA4-7590-44EE-AD28-9CA307749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1714" y="2088809"/>
            <a:ext cx="6168572" cy="4626429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07184EB-441C-4EB4-89D2-ECA777C3A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2222061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B0D167B-94EA-41EB-B48A-761ED88354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1714" y="2088809"/>
            <a:ext cx="6168572" cy="4626429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5068522-B10A-41BC-906C-312C0DD89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Comportamiento </a:t>
            </a:r>
            <a:r>
              <a:rPr lang="es-ES" dirty="0" err="1"/>
              <a:t>Taboo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B29F255-8AC3-4B8E-8A46-376216386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16</a:t>
            </a:fld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B95591D-2021-46CD-BDCE-D84BCECFCCFB}"/>
              </a:ext>
            </a:extLst>
          </p:cNvPr>
          <p:cNvSpPr txBox="1"/>
          <p:nvPr/>
        </p:nvSpPr>
        <p:spPr>
          <a:xfrm>
            <a:off x="7118253" y="2250830"/>
            <a:ext cx="87219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16030</a:t>
            </a:r>
          </a:p>
        </p:txBody>
      </p:sp>
    </p:spTree>
    <p:extLst>
      <p:ext uri="{BB962C8B-B14F-4D97-AF65-F5344CB8AC3E}">
        <p14:creationId xmlns:p14="http://schemas.microsoft.com/office/powerpoint/2010/main" val="21374091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AB5D8DE-35C9-4A4B-80DB-93405FC5D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1714" y="2088809"/>
            <a:ext cx="6168572" cy="4626429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5068522-B10A-41BC-906C-312C0DD89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Comportamiento </a:t>
            </a:r>
            <a:r>
              <a:rPr lang="es-ES" dirty="0" err="1"/>
              <a:t>Taboo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9DD945A-22DB-4903-9E97-A8DA1E591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0048065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EB9677-ADA3-4FB2-AF76-77AF417D1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GitHub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92EF62-FE91-4FAD-BD24-5D430C935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219" y="1272208"/>
            <a:ext cx="10554574" cy="523461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	github.com/rafaroman18/</a:t>
            </a:r>
            <a:r>
              <a:rPr lang="es-ES" b="1" dirty="0" err="1"/>
              <a:t>SatellitesIS</a:t>
            </a:r>
            <a:endParaRPr lang="es-ES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FF43299-8A3D-41B9-9396-B5D33F28D6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63" t="8213" r="17859" b="36641"/>
          <a:stretch/>
        </p:blipFill>
        <p:spPr>
          <a:xfrm>
            <a:off x="1961322" y="2325805"/>
            <a:ext cx="7494104" cy="4214143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6BA8A71-79E0-46F7-9EF1-07F0D9929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457206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6BA8A71-79E0-46F7-9EF1-07F0D9929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19</a:t>
            </a:fld>
            <a:endParaRPr lang="es-ES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27FC5404-7B3C-4828-85CA-67F63B1C8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9C2B4ACA-BD81-4308-ACF8-EC5725A9265A}"/>
              </a:ext>
            </a:extLst>
          </p:cNvPr>
          <p:cNvSpPr txBox="1">
            <a:spLocks/>
          </p:cNvSpPr>
          <p:nvPr/>
        </p:nvSpPr>
        <p:spPr>
          <a:xfrm>
            <a:off x="810001" y="1449147"/>
            <a:ext cx="10572000" cy="2971051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5400" dirty="0"/>
              <a:t>Gracias por vuestra atención</a:t>
            </a:r>
          </a:p>
          <a:p>
            <a:pPr algn="ctr"/>
            <a:r>
              <a:rPr lang="es-ES" sz="5400" dirty="0"/>
              <a:t>¿Alguna pregunta?</a:t>
            </a:r>
          </a:p>
        </p:txBody>
      </p:sp>
    </p:spTree>
    <p:extLst>
      <p:ext uri="{BB962C8B-B14F-4D97-AF65-F5344CB8AC3E}">
        <p14:creationId xmlns:p14="http://schemas.microsoft.com/office/powerpoint/2010/main" val="229867705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6905D-39D6-4793-974E-C20D5D06E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808" y="224066"/>
            <a:ext cx="10832033" cy="1205603"/>
          </a:xfrm>
        </p:spPr>
        <p:txBody>
          <a:bodyPr/>
          <a:lstStyle/>
          <a:p>
            <a:r>
              <a:rPr lang="es-ES" dirty="0" err="1"/>
              <a:t>Indice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3B6571-3FA9-4D92-9292-163A854F8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Estructura de Estados </a:t>
            </a:r>
          </a:p>
          <a:p>
            <a:r>
              <a:rPr lang="es-ES" dirty="0"/>
              <a:t>Algoritmo Genético</a:t>
            </a:r>
          </a:p>
          <a:p>
            <a:pPr lvl="1"/>
            <a:r>
              <a:rPr lang="es-ES" dirty="0"/>
              <a:t>Parámetros</a:t>
            </a:r>
          </a:p>
          <a:p>
            <a:pPr lvl="1"/>
            <a:r>
              <a:rPr lang="es-ES" dirty="0"/>
              <a:t>Composición</a:t>
            </a:r>
          </a:p>
          <a:p>
            <a:r>
              <a:rPr lang="es-ES" dirty="0"/>
              <a:t>Algoritmo </a:t>
            </a:r>
            <a:r>
              <a:rPr lang="es-ES" dirty="0" err="1"/>
              <a:t>Taboo</a:t>
            </a:r>
            <a:endParaRPr lang="es-ES" dirty="0"/>
          </a:p>
          <a:p>
            <a:pPr lvl="1"/>
            <a:r>
              <a:rPr lang="es-ES" dirty="0"/>
              <a:t>Parámetros</a:t>
            </a:r>
          </a:p>
          <a:p>
            <a:pPr lvl="1"/>
            <a:r>
              <a:rPr lang="es-ES" dirty="0"/>
              <a:t>Composición</a:t>
            </a:r>
          </a:p>
          <a:p>
            <a:r>
              <a:rPr lang="es-ES" dirty="0"/>
              <a:t>Gráficas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E822DE7-56CA-4FA0-A7AB-34574AE72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771378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081653-DFB1-4E89-B75F-EB773F526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2D1865-CB07-4E86-9FE5-AAB36B465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130" y="1463907"/>
            <a:ext cx="10554574" cy="3636511"/>
          </a:xfrm>
        </p:spPr>
        <p:txBody>
          <a:bodyPr>
            <a:normAutofit/>
          </a:bodyPr>
          <a:lstStyle/>
          <a:p>
            <a:r>
              <a:rPr lang="es-ES" sz="2000" dirty="0"/>
              <a:t>Para representar el espacio de estados, utilizaremos un vector binario de longitud </a:t>
            </a:r>
            <a:r>
              <a:rPr lang="es-ES" sz="2000" dirty="0" err="1"/>
              <a:t>NSatels</a:t>
            </a:r>
            <a:r>
              <a:rPr lang="es-ES" sz="2000" dirty="0"/>
              <a:t> (</a:t>
            </a:r>
            <a:r>
              <a:rPr lang="es-ES" sz="2000" dirty="0" err="1"/>
              <a:t>NSatels</a:t>
            </a:r>
            <a:r>
              <a:rPr lang="es-ES" sz="2000" dirty="0"/>
              <a:t> siendo el número de Satélites) donde el 1 en la posición </a:t>
            </a:r>
            <a:r>
              <a:rPr lang="es-ES" sz="2000" b="1" dirty="0"/>
              <a:t>i</a:t>
            </a:r>
            <a:r>
              <a:rPr lang="es-ES" sz="2000" dirty="0"/>
              <a:t> describe al i-</a:t>
            </a:r>
            <a:r>
              <a:rPr lang="es-ES" sz="2000" dirty="0" err="1"/>
              <a:t>ésimo</a:t>
            </a:r>
            <a:r>
              <a:rPr lang="es-ES" sz="2000" dirty="0"/>
              <a:t> satélite como representante. Y el 0 en la posición </a:t>
            </a:r>
            <a:r>
              <a:rPr lang="es-ES" sz="2000" b="1" dirty="0"/>
              <a:t>j </a:t>
            </a:r>
            <a:r>
              <a:rPr lang="es-ES" sz="2000" dirty="0"/>
              <a:t>significa que el satélite j-</a:t>
            </a:r>
            <a:r>
              <a:rPr lang="es-ES" sz="2000" dirty="0" err="1"/>
              <a:t>ésimo</a:t>
            </a:r>
            <a:r>
              <a:rPr lang="es-ES" sz="2000" dirty="0"/>
              <a:t> es un representado.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8FD5D12-590D-4471-9E48-4695A2D38F87}"/>
              </a:ext>
            </a:extLst>
          </p:cNvPr>
          <p:cNvSpPr/>
          <p:nvPr/>
        </p:nvSpPr>
        <p:spPr>
          <a:xfrm>
            <a:off x="2166729" y="4548809"/>
            <a:ext cx="7858539" cy="708991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869C0A77-7D55-47AE-9749-272EA29CFF9B}"/>
              </a:ext>
            </a:extLst>
          </p:cNvPr>
          <p:cNvCxnSpPr/>
          <p:nvPr/>
        </p:nvCxnSpPr>
        <p:spPr>
          <a:xfrm>
            <a:off x="2928729" y="454880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A5047F5D-0718-420D-AA3D-972BC89D6EBD}"/>
              </a:ext>
            </a:extLst>
          </p:cNvPr>
          <p:cNvCxnSpPr/>
          <p:nvPr/>
        </p:nvCxnSpPr>
        <p:spPr>
          <a:xfrm>
            <a:off x="3677477" y="454880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2377B66-A4D3-4A1A-87D2-E233A5A33D00}"/>
              </a:ext>
            </a:extLst>
          </p:cNvPr>
          <p:cNvCxnSpPr/>
          <p:nvPr/>
        </p:nvCxnSpPr>
        <p:spPr>
          <a:xfrm>
            <a:off x="4412973" y="454880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9C036278-1027-4BC9-81CE-DF9D701F8EE9}"/>
              </a:ext>
            </a:extLst>
          </p:cNvPr>
          <p:cNvSpPr/>
          <p:nvPr/>
        </p:nvSpPr>
        <p:spPr>
          <a:xfrm>
            <a:off x="5055703" y="4913243"/>
            <a:ext cx="45719" cy="4571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45B11C34-7BA7-4EDF-B4A3-30FA56D0F9DA}"/>
              </a:ext>
            </a:extLst>
          </p:cNvPr>
          <p:cNvSpPr/>
          <p:nvPr/>
        </p:nvSpPr>
        <p:spPr>
          <a:xfrm>
            <a:off x="5424511" y="4913243"/>
            <a:ext cx="45719" cy="4571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E80DAFA1-F933-4741-81FC-4A89456B5AF3}"/>
              </a:ext>
            </a:extLst>
          </p:cNvPr>
          <p:cNvSpPr/>
          <p:nvPr/>
        </p:nvSpPr>
        <p:spPr>
          <a:xfrm>
            <a:off x="5803808" y="4915434"/>
            <a:ext cx="45719" cy="4571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4B8B4064-44B2-4F79-B68C-FE380EA8B21C}"/>
              </a:ext>
            </a:extLst>
          </p:cNvPr>
          <p:cNvSpPr/>
          <p:nvPr/>
        </p:nvSpPr>
        <p:spPr>
          <a:xfrm>
            <a:off x="6180416" y="4913242"/>
            <a:ext cx="45719" cy="4571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BE8037C5-A51D-44D7-8FE4-07327F2DAC5C}"/>
              </a:ext>
            </a:extLst>
          </p:cNvPr>
          <p:cNvSpPr/>
          <p:nvPr/>
        </p:nvSpPr>
        <p:spPr>
          <a:xfrm>
            <a:off x="6592541" y="4913241"/>
            <a:ext cx="45719" cy="4571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F6DBF0DC-42C8-4E11-870B-5D46AB675FDA}"/>
              </a:ext>
            </a:extLst>
          </p:cNvPr>
          <p:cNvCxnSpPr/>
          <p:nvPr/>
        </p:nvCxnSpPr>
        <p:spPr>
          <a:xfrm>
            <a:off x="7414761" y="4548808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B72388B6-EA4F-4FAD-95A7-BB7851EE385E}"/>
              </a:ext>
            </a:extLst>
          </p:cNvPr>
          <p:cNvCxnSpPr/>
          <p:nvPr/>
        </p:nvCxnSpPr>
        <p:spPr>
          <a:xfrm>
            <a:off x="8323262" y="4538792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03F63766-34C5-4D2C-8B50-94D8CFE48E3E}"/>
              </a:ext>
            </a:extLst>
          </p:cNvPr>
          <p:cNvCxnSpPr/>
          <p:nvPr/>
        </p:nvCxnSpPr>
        <p:spPr>
          <a:xfrm>
            <a:off x="9172769" y="4538791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E1DEC89-2947-4F85-8813-DDD428A15768}"/>
              </a:ext>
            </a:extLst>
          </p:cNvPr>
          <p:cNvSpPr txBox="1"/>
          <p:nvPr/>
        </p:nvSpPr>
        <p:spPr>
          <a:xfrm>
            <a:off x="2353516" y="466245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3E62CA9-D1C9-4679-B06D-F24B876C6495}"/>
              </a:ext>
            </a:extLst>
          </p:cNvPr>
          <p:cNvSpPr txBox="1"/>
          <p:nvPr/>
        </p:nvSpPr>
        <p:spPr>
          <a:xfrm>
            <a:off x="3096530" y="4650159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E9B3695-892C-4115-B83C-5566B965F468}"/>
              </a:ext>
            </a:extLst>
          </p:cNvPr>
          <p:cNvSpPr txBox="1"/>
          <p:nvPr/>
        </p:nvSpPr>
        <p:spPr>
          <a:xfrm>
            <a:off x="3839544" y="464186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F185D68-BBEE-4DBC-B394-324F751FE5D6}"/>
              </a:ext>
            </a:extLst>
          </p:cNvPr>
          <p:cNvSpPr txBox="1"/>
          <p:nvPr/>
        </p:nvSpPr>
        <p:spPr>
          <a:xfrm>
            <a:off x="7690286" y="4641862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EBA9692-AD46-4F3C-9D64-28B296654C25}"/>
              </a:ext>
            </a:extLst>
          </p:cNvPr>
          <p:cNvSpPr txBox="1"/>
          <p:nvPr/>
        </p:nvSpPr>
        <p:spPr>
          <a:xfrm>
            <a:off x="8539792" y="4641861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79145B6C-93EE-4D4E-A38F-8C88F0B596BD}"/>
              </a:ext>
            </a:extLst>
          </p:cNvPr>
          <p:cNvSpPr txBox="1"/>
          <p:nvPr/>
        </p:nvSpPr>
        <p:spPr>
          <a:xfrm>
            <a:off x="9383397" y="4650159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AA72DF0-BE7C-420F-BBE3-EF8EEC0E2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946857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0FE691-0B89-44AC-AA30-43243872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927804-FF83-4BC1-B702-D484724A0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dirty="0"/>
              <a:t>Para aumentar la eficiencia y reducir el tiempo de ejecución del programa, al inicio de este hemos creado una matriz </a:t>
            </a:r>
            <a:r>
              <a:rPr lang="es-ES" sz="2000" b="1" dirty="0"/>
              <a:t>distancias</a:t>
            </a:r>
            <a:r>
              <a:rPr lang="es-ES" sz="2000" dirty="0"/>
              <a:t> donde almacenaremos la distancia entre cada uno de los satélites. (Esto se realiza en Matlab mediante </a:t>
            </a:r>
            <a:r>
              <a:rPr lang="es-ES" sz="2000"/>
              <a:t>la instrucción </a:t>
            </a:r>
            <a:r>
              <a:rPr lang="es-ES" sz="2000" i="1"/>
              <a:t>dist</a:t>
            </a:r>
            <a:r>
              <a:rPr lang="es-ES" sz="2000" i="1" dirty="0"/>
              <a:t>)</a:t>
            </a:r>
          </a:p>
          <a:p>
            <a:r>
              <a:rPr lang="es-ES" sz="2000" dirty="0"/>
              <a:t>Además, la posición aleatoria de cada satélite se almacenará en </a:t>
            </a:r>
            <a:r>
              <a:rPr lang="es-ES" sz="2000" b="1" dirty="0" err="1"/>
              <a:t>matPos</a:t>
            </a:r>
            <a:endParaRPr lang="es-ES" sz="2000" b="1" dirty="0"/>
          </a:p>
          <a:p>
            <a:endParaRPr lang="es-ES" sz="2000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E4C8DBE-3A9A-420F-A1B2-E4CB65988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344475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2CAFBD-1A5F-4DC0-A8DD-1D6C313B3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Algoritmo Genético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CF8D55-0B1B-49B5-96E6-C3A6F4BDF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122999"/>
            <a:ext cx="10554574" cy="4214192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Variables de población: </a:t>
            </a:r>
          </a:p>
          <a:p>
            <a:pPr lvl="1"/>
            <a:r>
              <a:rPr lang="en-US" b="1" dirty="0" err="1"/>
              <a:t>Pob</a:t>
            </a:r>
            <a:r>
              <a:rPr lang="en-US" dirty="0"/>
              <a:t>: </a:t>
            </a:r>
            <a:r>
              <a:rPr lang="en-US" dirty="0" err="1"/>
              <a:t>generación</a:t>
            </a:r>
            <a:r>
              <a:rPr lang="en-US" dirty="0"/>
              <a:t> actual</a:t>
            </a:r>
          </a:p>
          <a:p>
            <a:pPr lvl="1"/>
            <a:r>
              <a:rPr lang="en-US" b="1" dirty="0" err="1"/>
              <a:t>NPob</a:t>
            </a:r>
            <a:r>
              <a:rPr lang="en-US" dirty="0"/>
              <a:t>: </a:t>
            </a:r>
            <a:r>
              <a:rPr lang="en-US" dirty="0" err="1"/>
              <a:t>numero</a:t>
            </a:r>
            <a:r>
              <a:rPr lang="en-US" dirty="0"/>
              <a:t> de </a:t>
            </a:r>
            <a:r>
              <a:rPr lang="en-US" dirty="0" err="1"/>
              <a:t>individuos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generación</a:t>
            </a:r>
            <a:endParaRPr lang="en-US" dirty="0"/>
          </a:p>
          <a:p>
            <a:pPr lvl="1"/>
            <a:r>
              <a:rPr lang="en-US" b="1" dirty="0" err="1"/>
              <a:t>FitPob</a:t>
            </a:r>
            <a:r>
              <a:rPr lang="en-US" dirty="0"/>
              <a:t>: </a:t>
            </a:r>
            <a:r>
              <a:rPr lang="en-US" dirty="0" err="1"/>
              <a:t>evaluacion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individuo</a:t>
            </a:r>
            <a:r>
              <a:rPr lang="en-US" dirty="0"/>
              <a:t> de la </a:t>
            </a:r>
            <a:r>
              <a:rPr lang="en-US" dirty="0" err="1"/>
              <a:t>poblacion</a:t>
            </a:r>
            <a:endParaRPr lang="en-US" dirty="0"/>
          </a:p>
          <a:p>
            <a:pPr lvl="1"/>
            <a:r>
              <a:rPr lang="en-US" b="1" dirty="0"/>
              <a:t>Padres</a:t>
            </a:r>
            <a:r>
              <a:rPr lang="en-US" dirty="0"/>
              <a:t>: </a:t>
            </a:r>
            <a:r>
              <a:rPr lang="en-US" dirty="0" err="1"/>
              <a:t>representa</a:t>
            </a:r>
            <a:r>
              <a:rPr lang="en-US" dirty="0"/>
              <a:t> el </a:t>
            </a:r>
            <a:r>
              <a:rPr lang="en-US" dirty="0" err="1"/>
              <a:t>indice</a:t>
            </a:r>
            <a:r>
              <a:rPr lang="en-US" dirty="0"/>
              <a:t> de los </a:t>
            </a:r>
            <a:r>
              <a:rPr lang="en-US" dirty="0" err="1"/>
              <a:t>individuos</a:t>
            </a:r>
            <a:r>
              <a:rPr lang="en-US" dirty="0"/>
              <a:t> que se van a </a:t>
            </a:r>
            <a:r>
              <a:rPr lang="en-US" dirty="0" err="1"/>
              <a:t>cruzar</a:t>
            </a:r>
            <a:endParaRPr lang="en-US" dirty="0"/>
          </a:p>
          <a:p>
            <a:pPr lvl="1"/>
            <a:r>
              <a:rPr lang="en-US" b="1" dirty="0"/>
              <a:t>parejas</a:t>
            </a:r>
            <a:r>
              <a:rPr lang="en-US" dirty="0"/>
              <a:t>: las parejas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formadas</a:t>
            </a:r>
            <a:endParaRPr lang="en-US" dirty="0"/>
          </a:p>
          <a:p>
            <a:pPr lvl="1"/>
            <a:r>
              <a:rPr lang="en-US" b="1" dirty="0" err="1"/>
              <a:t>Pmut</a:t>
            </a:r>
            <a:r>
              <a:rPr lang="en-US" dirty="0"/>
              <a:t>: </a:t>
            </a:r>
            <a:r>
              <a:rPr lang="en-US" dirty="0" err="1"/>
              <a:t>probabilidad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individuo</a:t>
            </a:r>
            <a:r>
              <a:rPr lang="en-US" dirty="0"/>
              <a:t> de </a:t>
            </a:r>
            <a:r>
              <a:rPr lang="en-US" dirty="0" err="1"/>
              <a:t>mutar</a:t>
            </a:r>
            <a:r>
              <a:rPr lang="en-US" dirty="0"/>
              <a:t> </a:t>
            </a:r>
          </a:p>
          <a:p>
            <a:r>
              <a:rPr lang="en-US" b="1" dirty="0"/>
              <a:t>Variables de </a:t>
            </a:r>
            <a:r>
              <a:rPr lang="en-US" b="1" dirty="0" err="1"/>
              <a:t>parada</a:t>
            </a:r>
            <a:r>
              <a:rPr lang="en-US" b="1" dirty="0"/>
              <a:t>:</a:t>
            </a:r>
          </a:p>
          <a:p>
            <a:pPr lvl="1"/>
            <a:r>
              <a:rPr lang="en-US" b="1" dirty="0" err="1"/>
              <a:t>MAX_itera</a:t>
            </a:r>
            <a:r>
              <a:rPr lang="en-US" dirty="0"/>
              <a:t>: </a:t>
            </a:r>
            <a:r>
              <a:rPr lang="en-US" dirty="0" err="1"/>
              <a:t>numero</a:t>
            </a:r>
            <a:r>
              <a:rPr lang="en-US" dirty="0"/>
              <a:t> de </a:t>
            </a:r>
            <a:r>
              <a:rPr lang="en-US" dirty="0" err="1"/>
              <a:t>maximas</a:t>
            </a:r>
            <a:r>
              <a:rPr lang="en-US" dirty="0"/>
              <a:t> </a:t>
            </a:r>
            <a:r>
              <a:rPr lang="en-US" dirty="0" err="1"/>
              <a:t>iteraciones</a:t>
            </a:r>
            <a:endParaRPr lang="en-US" dirty="0"/>
          </a:p>
          <a:p>
            <a:pPr lvl="1"/>
            <a:r>
              <a:rPr lang="en-US" b="1" dirty="0" err="1"/>
              <a:t>itera</a:t>
            </a:r>
            <a:r>
              <a:rPr lang="en-US" dirty="0"/>
              <a:t>: </a:t>
            </a:r>
            <a:r>
              <a:rPr lang="en-US" dirty="0" err="1"/>
              <a:t>iteración</a:t>
            </a:r>
            <a:r>
              <a:rPr lang="en-US" dirty="0"/>
              <a:t> actual</a:t>
            </a:r>
          </a:p>
          <a:p>
            <a:pPr lvl="1"/>
            <a:r>
              <a:rPr lang="en-US" b="1" dirty="0" err="1"/>
              <a:t>mejora</a:t>
            </a:r>
            <a:r>
              <a:rPr lang="en-US" b="1" dirty="0"/>
              <a:t>: </a:t>
            </a:r>
            <a:r>
              <a:rPr lang="en-US" dirty="0" err="1"/>
              <a:t>controla</a:t>
            </a:r>
            <a:r>
              <a:rPr lang="en-US" dirty="0"/>
              <a:t> que la población </a:t>
            </a:r>
            <a:r>
              <a:rPr lang="en-US" dirty="0" err="1"/>
              <a:t>vaya</a:t>
            </a:r>
            <a:r>
              <a:rPr lang="en-US" dirty="0"/>
              <a:t> </a:t>
            </a:r>
            <a:r>
              <a:rPr lang="en-US" dirty="0" err="1"/>
              <a:t>mejorando</a:t>
            </a:r>
            <a:endParaRPr lang="en-US" b="1" dirty="0"/>
          </a:p>
          <a:p>
            <a:r>
              <a:rPr lang="en-US" b="1" dirty="0"/>
              <a:t>Variables de </a:t>
            </a:r>
            <a:r>
              <a:rPr lang="en-US" b="1" dirty="0" err="1"/>
              <a:t>Satelites</a:t>
            </a:r>
            <a:r>
              <a:rPr lang="en-US" dirty="0"/>
              <a:t>	</a:t>
            </a:r>
          </a:p>
          <a:p>
            <a:pPr lvl="1"/>
            <a:r>
              <a:rPr lang="en-US" b="1" dirty="0" err="1"/>
              <a:t>NSatels</a:t>
            </a:r>
            <a:r>
              <a:rPr lang="en-US" dirty="0"/>
              <a:t>: </a:t>
            </a:r>
            <a:r>
              <a:rPr lang="en-US" dirty="0" err="1"/>
              <a:t>numero</a:t>
            </a:r>
            <a:r>
              <a:rPr lang="en-US" dirty="0"/>
              <a:t> de </a:t>
            </a:r>
            <a:r>
              <a:rPr lang="en-US" dirty="0" err="1"/>
              <a:t>satelites</a:t>
            </a:r>
            <a:r>
              <a:rPr lang="en-US" dirty="0"/>
              <a:t> (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caso:500)	</a:t>
            </a:r>
          </a:p>
          <a:p>
            <a:pPr lvl="1"/>
            <a:r>
              <a:rPr lang="en-US" b="1" dirty="0" err="1"/>
              <a:t>NManagers</a:t>
            </a:r>
            <a:r>
              <a:rPr lang="en-US" dirty="0"/>
              <a:t>: </a:t>
            </a:r>
            <a:r>
              <a:rPr lang="en-US" dirty="0" err="1"/>
              <a:t>numero</a:t>
            </a:r>
            <a:r>
              <a:rPr lang="en-US" dirty="0"/>
              <a:t> de </a:t>
            </a:r>
            <a:r>
              <a:rPr lang="en-US" dirty="0" err="1"/>
              <a:t>representantes</a:t>
            </a:r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6E262A9-A009-4C9D-B714-FF496C95B99A}"/>
              </a:ext>
            </a:extLst>
          </p:cNvPr>
          <p:cNvSpPr txBox="1"/>
          <p:nvPr/>
        </p:nvSpPr>
        <p:spPr>
          <a:xfrm>
            <a:off x="818712" y="1417638"/>
            <a:ext cx="213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Parámetros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FACB574-7FBC-4C8B-AEC0-7BFAEB1A9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292939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2D3604-4D78-473E-A8F4-E23215F8E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Algoritmo Genético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CEF4E4-5A0E-4664-ABA2-AFCA62635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1" y="2222287"/>
            <a:ext cx="10758387" cy="4188525"/>
          </a:xfrm>
        </p:spPr>
        <p:txBody>
          <a:bodyPr>
            <a:normAutofit/>
          </a:bodyPr>
          <a:lstStyle/>
          <a:p>
            <a:r>
              <a:rPr lang="es-ES" b="1" dirty="0"/>
              <a:t>Selección: Por Ruleta</a:t>
            </a:r>
            <a:endParaRPr lang="en-US" b="1" dirty="0"/>
          </a:p>
          <a:p>
            <a:r>
              <a:rPr lang="en-US" b="1" dirty="0" err="1"/>
              <a:t>Cruce</a:t>
            </a:r>
            <a:r>
              <a:rPr lang="en-US" b="1" dirty="0"/>
              <a:t>: </a:t>
            </a:r>
            <a:r>
              <a:rPr lang="en-US" b="1" dirty="0" err="1"/>
              <a:t>Uniforme</a:t>
            </a:r>
            <a:r>
              <a:rPr lang="en-US" b="1" dirty="0"/>
              <a:t> por </a:t>
            </a:r>
            <a:r>
              <a:rPr lang="en-US" b="1" dirty="0" err="1"/>
              <a:t>Máscara</a:t>
            </a:r>
            <a:r>
              <a:rPr lang="en-US" b="1" dirty="0"/>
              <a:t> (</a:t>
            </a:r>
            <a:r>
              <a:rPr lang="en-US" b="1" dirty="0" err="1"/>
              <a:t>Modificado</a:t>
            </a:r>
            <a:r>
              <a:rPr lang="en-US" b="1" dirty="0"/>
              <a:t>)</a:t>
            </a:r>
          </a:p>
          <a:p>
            <a:r>
              <a:rPr lang="en-US" b="1" dirty="0" err="1"/>
              <a:t>Mutación</a:t>
            </a:r>
            <a:r>
              <a:rPr lang="en-US" b="1" dirty="0"/>
              <a:t>: </a:t>
            </a:r>
            <a:r>
              <a:rPr lang="en-US" b="1" dirty="0" err="1"/>
              <a:t>Inversión</a:t>
            </a:r>
            <a:endParaRPr lang="en-US" b="1" dirty="0"/>
          </a:p>
          <a:p>
            <a:r>
              <a:rPr lang="en-US" b="1" dirty="0" err="1"/>
              <a:t>Reemplazo</a:t>
            </a:r>
            <a:r>
              <a:rPr lang="en-US" b="1" dirty="0"/>
              <a:t>: </a:t>
            </a:r>
            <a:r>
              <a:rPr lang="en-US" b="1" dirty="0" err="1"/>
              <a:t>Elitista</a:t>
            </a:r>
            <a:r>
              <a:rPr lang="en-US" b="1" dirty="0"/>
              <a:t> (</a:t>
            </a:r>
            <a:r>
              <a:rPr lang="en-US" b="1" dirty="0" err="1"/>
              <a:t>Modificado</a:t>
            </a:r>
            <a:r>
              <a:rPr lang="en-US" b="1" dirty="0"/>
              <a:t>)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s-ES" b="1" dirty="0"/>
              <a:t>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CB98E68-3F82-45B3-850F-62052FBA7F44}"/>
              </a:ext>
            </a:extLst>
          </p:cNvPr>
          <p:cNvSpPr txBox="1"/>
          <p:nvPr/>
        </p:nvSpPr>
        <p:spPr>
          <a:xfrm>
            <a:off x="818712" y="1417638"/>
            <a:ext cx="213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Composición</a:t>
            </a:r>
          </a:p>
        </p:txBody>
      </p:sp>
      <p:pic>
        <p:nvPicPr>
          <p:cNvPr id="3076" name="Picture 4" descr="Resultado de imagen de ADN">
            <a:extLst>
              <a:ext uri="{FF2B5EF4-FFF2-40B4-BE49-F238E27FC236}">
                <a16:creationId xmlns:a16="http://schemas.microsoft.com/office/drawing/2014/main" id="{BE06EC07-3408-427E-8F8B-6474A6D15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904" y="2169319"/>
            <a:ext cx="3936206" cy="3936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C2C42D2-040F-48BF-9816-D762BC6D0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496512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C2950F-A16F-4B89-BC1A-4E531E97C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Selección: Por Ruleta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0AD6BEE-0C38-4969-9D72-6B80EA4D0B84}"/>
              </a:ext>
            </a:extLst>
          </p:cNvPr>
          <p:cNvSpPr txBox="1"/>
          <p:nvPr/>
        </p:nvSpPr>
        <p:spPr>
          <a:xfrm>
            <a:off x="727483" y="2056686"/>
            <a:ext cx="62805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7F848E"/>
                </a:solidFill>
                <a:latin typeface="Consolas" panose="020B0609020204030204" pitchFamily="49" charset="0"/>
              </a:rPr>
              <a:t>%%% </a:t>
            </a:r>
            <a:r>
              <a:rPr lang="en-U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Seleccion</a:t>
            </a:r>
            <a:r>
              <a:rPr lang="en-US" i="1" dirty="0">
                <a:solidFill>
                  <a:srgbClr val="7F848E"/>
                </a:solidFill>
                <a:latin typeface="Consolas" panose="020B0609020204030204" pitchFamily="49" charset="0"/>
              </a:rPr>
              <a:t> por </a:t>
            </a:r>
            <a:r>
              <a:rPr lang="en-U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Ruleta</a:t>
            </a:r>
            <a:r>
              <a:rPr lang="en-US" i="1" dirty="0">
                <a:solidFill>
                  <a:srgbClr val="7F848E"/>
                </a:solidFill>
                <a:latin typeface="Consolas" panose="020B0609020204030204" pitchFamily="49" charset="0"/>
              </a:rPr>
              <a:t> %%%</a:t>
            </a:r>
            <a:endParaRPr 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[</a:t>
            </a:r>
            <a:r>
              <a:rPr lang="en-US" i="1" dirty="0">
                <a:solidFill>
                  <a:srgbClr val="E06C75"/>
                </a:solidFill>
                <a:latin typeface="Consolas" panose="020B0609020204030204" pitchFamily="49" charset="0"/>
              </a:rPr>
              <a:t>Padres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] = </a:t>
            </a:r>
            <a:r>
              <a:rPr lang="en-US" dirty="0" err="1">
                <a:solidFill>
                  <a:srgbClr val="61AFEF"/>
                </a:solidFill>
                <a:latin typeface="Consolas" panose="020B0609020204030204" pitchFamily="49" charset="0"/>
              </a:rPr>
              <a:t>Selection_Roulette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FitPob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n-US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	Padres = 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zeros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,k);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PUnit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/ 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FitPob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PrbAcum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C678DD"/>
                </a:solidFill>
                <a:latin typeface="Consolas" panose="020B0609020204030204" pitchFamily="49" charset="0"/>
              </a:rPr>
              <a:t>cumsum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PUnit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FitPob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	while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678DD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&lt;= k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		r = 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rand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		j = 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find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(r&gt;=PrbAcum,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98C379"/>
                </a:solidFill>
                <a:latin typeface="Consolas" panose="020B0609020204030204" pitchFamily="49" charset="0"/>
              </a:rPr>
              <a:t>'last’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		c = 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ismember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C678DD"/>
                </a:solidFill>
                <a:latin typeface="Consolas" panose="020B0609020204030204" pitchFamily="49" charset="0"/>
              </a:rPr>
              <a:t>j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,Padres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		if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c == 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endParaRPr 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			Padres(</a:t>
            </a:r>
            <a:r>
              <a:rPr lang="en-US" dirty="0" err="1">
                <a:solidFill>
                  <a:srgbClr val="C678DD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 = 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			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C678DD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		end</a:t>
            </a:r>
            <a:endParaRPr 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	end</a:t>
            </a:r>
            <a:endParaRPr 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end</a:t>
            </a:r>
            <a:endParaRPr 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  <p:pic>
        <p:nvPicPr>
          <p:cNvPr id="2050" name="Picture 2" descr="Resultado de imagen de grafico circular">
            <a:extLst>
              <a:ext uri="{FF2B5EF4-FFF2-40B4-BE49-F238E27FC236}">
                <a16:creationId xmlns:a16="http://schemas.microsoft.com/office/drawing/2014/main" id="{FA564F93-573E-4885-AAD3-553F5CC56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619" y="2760340"/>
            <a:ext cx="3776662" cy="304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E591E2F-02C0-4E09-96FB-6FDFE74A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730193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D93334-50C9-4AF2-8B67-730967F4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Cruce Uniforme por Máscara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B8AEC93-3631-4618-A418-D1FDF5041BB6}"/>
              </a:ext>
            </a:extLst>
          </p:cNvPr>
          <p:cNvSpPr/>
          <p:nvPr/>
        </p:nvSpPr>
        <p:spPr>
          <a:xfrm>
            <a:off x="520556" y="2421149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s-ES" i="1" dirty="0">
                <a:solidFill>
                  <a:srgbClr val="E06C75"/>
                </a:solidFill>
                <a:latin typeface="Consolas" panose="020B0609020204030204" pitchFamily="49" charset="0"/>
              </a:rPr>
              <a:t>C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rgbClr val="61AFEF"/>
                </a:solidFill>
                <a:latin typeface="Consolas" panose="020B0609020204030204" pitchFamily="49" charset="0"/>
              </a:rPr>
              <a:t>MaskCrossover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A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s-ES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B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s-ES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NManagers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%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We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create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the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Mask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Mask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randi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],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s-ES" dirty="0">
                <a:solidFill>
                  <a:srgbClr val="C678DD"/>
                </a:solidFill>
                <a:latin typeface="Consolas" panose="020B0609020204030204" pitchFamily="49" charset="0"/>
              </a:rPr>
              <a:t>size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(A,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C = 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zeros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s-ES" dirty="0">
                <a:solidFill>
                  <a:srgbClr val="C678DD"/>
                </a:solidFill>
                <a:latin typeface="Consolas" panose="020B0609020204030204" pitchFamily="49" charset="0"/>
              </a:rPr>
              <a:t>size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(A,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C = 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logical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(C);</a:t>
            </a:r>
          </a:p>
          <a:p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%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First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Son: 0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to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the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first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parent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, 1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to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parent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2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m1 = 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find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Mask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==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false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%Positions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where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Mask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0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m2 = 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find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Mask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== 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true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%Positions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where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Mask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1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C(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,m1) = A(m1);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C(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,m2) = B(m2);</a:t>
            </a:r>
          </a:p>
          <a:p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E4FDFAD-887C-4EA8-B959-DB49EBE48C28}"/>
              </a:ext>
            </a:extLst>
          </p:cNvPr>
          <p:cNvSpPr txBox="1"/>
          <p:nvPr/>
        </p:nvSpPr>
        <p:spPr>
          <a:xfrm>
            <a:off x="7046304" y="3252146"/>
            <a:ext cx="43356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%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Second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Son: 0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to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the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parent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2, 1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to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the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parent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1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m1 = 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find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Mask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== 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true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); 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%Positions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where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Mask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is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1.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m2 = 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find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Mask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== 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false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); 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%Positions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where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Mask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is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0.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C(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,m1) = A(m1);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C(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,m2) = B(m2);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%% Comprobamos que haya 40 representantes%</a:t>
            </a:r>
          </a:p>
          <a:p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D11C94A-0124-4D30-AFDD-2FB006A51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043060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476C6-5B33-4BC1-B7D6-483F86F28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Mutación por Inversión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A296236-1A60-42B0-8D92-2F426483FD2E}"/>
              </a:ext>
            </a:extLst>
          </p:cNvPr>
          <p:cNvSpPr txBox="1"/>
          <p:nvPr/>
        </p:nvSpPr>
        <p:spPr>
          <a:xfrm>
            <a:off x="607220" y="2264569"/>
            <a:ext cx="67365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s-ES" i="1" dirty="0">
                <a:solidFill>
                  <a:srgbClr val="E06C75"/>
                </a:solidFill>
                <a:latin typeface="Consolas" panose="020B0609020204030204" pitchFamily="49" charset="0"/>
              </a:rPr>
              <a:t>mutado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rgbClr val="61AFEF"/>
                </a:solidFill>
                <a:latin typeface="Consolas" panose="020B0609020204030204" pitchFamily="49" charset="0"/>
              </a:rPr>
              <a:t>inversion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i="1" dirty="0">
                <a:solidFill>
                  <a:srgbClr val="E06C75"/>
                </a:solidFill>
                <a:latin typeface="Consolas" panose="020B0609020204030204" pitchFamily="49" charset="0"/>
              </a:rPr>
              <a:t>original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%original: vector que queremos mutar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puntos = 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randperm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length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(original));</a:t>
            </a:r>
          </a:p>
          <a:p>
            <a:r>
              <a:rPr lang="es-ES" dirty="0">
                <a:solidFill>
                  <a:srgbClr val="C678DD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if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puntos(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 &gt; puntos(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	p1 = puntos(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	p2 = puntos(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>
                <a:solidFill>
                  <a:srgbClr val="C678DD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else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	p1 = puntos(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	p2 = puntos(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>
                <a:solidFill>
                  <a:srgbClr val="C678DD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end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C678DD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clear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puntos;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mutado = original;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mutado(:, p1:p2 ) = 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flip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(mutado(:, p1:p2));</a:t>
            </a:r>
          </a:p>
          <a:p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end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endParaRPr lang="es-ES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A5560A74-CC83-49E3-AF38-A96DF9BA3B9D}"/>
              </a:ext>
            </a:extLst>
          </p:cNvPr>
          <p:cNvSpPr/>
          <p:nvPr/>
        </p:nvSpPr>
        <p:spPr>
          <a:xfrm>
            <a:off x="7495968" y="2434259"/>
            <a:ext cx="4362852" cy="708991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BA0C499C-D4EF-49D2-AF39-9604B980703C}"/>
              </a:ext>
            </a:extLst>
          </p:cNvPr>
          <p:cNvCxnSpPr>
            <a:cxnSpLocks/>
          </p:cNvCxnSpPr>
          <p:nvPr/>
        </p:nvCxnSpPr>
        <p:spPr>
          <a:xfrm>
            <a:off x="8257967" y="2434259"/>
            <a:ext cx="0" cy="7089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2126262E-2CC7-4ABF-93B8-78AB344FFF05}"/>
              </a:ext>
            </a:extLst>
          </p:cNvPr>
          <p:cNvCxnSpPr>
            <a:cxnSpLocks/>
          </p:cNvCxnSpPr>
          <p:nvPr/>
        </p:nvCxnSpPr>
        <p:spPr>
          <a:xfrm>
            <a:off x="9006715" y="2434259"/>
            <a:ext cx="0" cy="70899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0F26116E-F820-44D1-950B-F5241262189C}"/>
              </a:ext>
            </a:extLst>
          </p:cNvPr>
          <p:cNvCxnSpPr>
            <a:cxnSpLocks/>
          </p:cNvCxnSpPr>
          <p:nvPr/>
        </p:nvCxnSpPr>
        <p:spPr>
          <a:xfrm>
            <a:off x="9742211" y="243425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75D04618-8209-401C-A9F0-C539B94920F3}"/>
              </a:ext>
            </a:extLst>
          </p:cNvPr>
          <p:cNvCxnSpPr>
            <a:cxnSpLocks/>
          </p:cNvCxnSpPr>
          <p:nvPr/>
        </p:nvCxnSpPr>
        <p:spPr>
          <a:xfrm>
            <a:off x="10493718" y="243425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596664C5-BF36-420A-8EEB-7F98A812A152}"/>
              </a:ext>
            </a:extLst>
          </p:cNvPr>
          <p:cNvCxnSpPr>
            <a:cxnSpLocks/>
          </p:cNvCxnSpPr>
          <p:nvPr/>
        </p:nvCxnSpPr>
        <p:spPr>
          <a:xfrm>
            <a:off x="11209337" y="2453472"/>
            <a:ext cx="0" cy="7089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B16D94D7-49C9-439D-8CC8-D9347F2322B7}"/>
              </a:ext>
            </a:extLst>
          </p:cNvPr>
          <p:cNvCxnSpPr>
            <a:cxnSpLocks/>
          </p:cNvCxnSpPr>
          <p:nvPr/>
        </p:nvCxnSpPr>
        <p:spPr>
          <a:xfrm>
            <a:off x="11858820" y="243425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A7411E7B-6833-48F4-83C9-0CCB4C8C9F00}"/>
              </a:ext>
            </a:extLst>
          </p:cNvPr>
          <p:cNvSpPr txBox="1"/>
          <p:nvPr/>
        </p:nvSpPr>
        <p:spPr>
          <a:xfrm>
            <a:off x="7682754" y="254790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07C66F3C-1455-43BF-B659-9A8E4299AEC8}"/>
              </a:ext>
            </a:extLst>
          </p:cNvPr>
          <p:cNvSpPr txBox="1"/>
          <p:nvPr/>
        </p:nvSpPr>
        <p:spPr>
          <a:xfrm>
            <a:off x="8425768" y="2535609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4223DA6F-53D2-41BC-B5D8-499F07D5937D}"/>
              </a:ext>
            </a:extLst>
          </p:cNvPr>
          <p:cNvSpPr txBox="1"/>
          <p:nvPr/>
        </p:nvSpPr>
        <p:spPr>
          <a:xfrm>
            <a:off x="9168782" y="252731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7A91882B-B7A1-4B6C-8A31-838FF47DEACF}"/>
              </a:ext>
            </a:extLst>
          </p:cNvPr>
          <p:cNvSpPr txBox="1"/>
          <p:nvPr/>
        </p:nvSpPr>
        <p:spPr>
          <a:xfrm>
            <a:off x="9904660" y="254790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670F9270-E3DC-4A78-B4FD-F2A7BC02BE44}"/>
              </a:ext>
            </a:extLst>
          </p:cNvPr>
          <p:cNvSpPr txBox="1"/>
          <p:nvPr/>
        </p:nvSpPr>
        <p:spPr>
          <a:xfrm>
            <a:off x="10653408" y="2535608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AD24084E-1128-4A0C-87DE-7B4C9C4EADAB}"/>
              </a:ext>
            </a:extLst>
          </p:cNvPr>
          <p:cNvSpPr txBox="1"/>
          <p:nvPr/>
        </p:nvSpPr>
        <p:spPr>
          <a:xfrm>
            <a:off x="11328639" y="2527312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7" name="Flecha: hacia abajo 56">
            <a:extLst>
              <a:ext uri="{FF2B5EF4-FFF2-40B4-BE49-F238E27FC236}">
                <a16:creationId xmlns:a16="http://schemas.microsoft.com/office/drawing/2014/main" id="{13332551-1CE6-40DC-8DCF-AC07AE930859}"/>
              </a:ext>
            </a:extLst>
          </p:cNvPr>
          <p:cNvSpPr/>
          <p:nvPr/>
        </p:nvSpPr>
        <p:spPr>
          <a:xfrm>
            <a:off x="9322692" y="3424064"/>
            <a:ext cx="557211" cy="14716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63CAC515-8406-4E7A-B2B6-E6691BA84635}"/>
              </a:ext>
            </a:extLst>
          </p:cNvPr>
          <p:cNvSpPr/>
          <p:nvPr/>
        </p:nvSpPr>
        <p:spPr>
          <a:xfrm>
            <a:off x="7495968" y="5272709"/>
            <a:ext cx="4362852" cy="708991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3E9B1EFA-4A0D-440E-99A0-617DA107827A}"/>
              </a:ext>
            </a:extLst>
          </p:cNvPr>
          <p:cNvCxnSpPr>
            <a:cxnSpLocks/>
          </p:cNvCxnSpPr>
          <p:nvPr/>
        </p:nvCxnSpPr>
        <p:spPr>
          <a:xfrm>
            <a:off x="8257967" y="5272709"/>
            <a:ext cx="0" cy="7089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7AE8FD19-E22B-427B-92F6-0477EEEE0896}"/>
              </a:ext>
            </a:extLst>
          </p:cNvPr>
          <p:cNvCxnSpPr>
            <a:cxnSpLocks/>
          </p:cNvCxnSpPr>
          <p:nvPr/>
        </p:nvCxnSpPr>
        <p:spPr>
          <a:xfrm>
            <a:off x="9006715" y="5272709"/>
            <a:ext cx="0" cy="70899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E964B15C-5DBE-4A14-80C2-7F9840C1545C}"/>
              </a:ext>
            </a:extLst>
          </p:cNvPr>
          <p:cNvCxnSpPr>
            <a:cxnSpLocks/>
          </p:cNvCxnSpPr>
          <p:nvPr/>
        </p:nvCxnSpPr>
        <p:spPr>
          <a:xfrm>
            <a:off x="9742211" y="527270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8EB88C94-BA90-4323-A41B-20EB5D04269C}"/>
              </a:ext>
            </a:extLst>
          </p:cNvPr>
          <p:cNvCxnSpPr>
            <a:cxnSpLocks/>
          </p:cNvCxnSpPr>
          <p:nvPr/>
        </p:nvCxnSpPr>
        <p:spPr>
          <a:xfrm>
            <a:off x="10493718" y="527270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8ABDB8B8-69D3-491B-9FDF-C78E5D828AB1}"/>
              </a:ext>
            </a:extLst>
          </p:cNvPr>
          <p:cNvCxnSpPr>
            <a:cxnSpLocks/>
          </p:cNvCxnSpPr>
          <p:nvPr/>
        </p:nvCxnSpPr>
        <p:spPr>
          <a:xfrm>
            <a:off x="11209337" y="5291922"/>
            <a:ext cx="0" cy="7089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FCEA2916-B396-4945-BEB8-0278007CF05F}"/>
              </a:ext>
            </a:extLst>
          </p:cNvPr>
          <p:cNvCxnSpPr>
            <a:cxnSpLocks/>
          </p:cNvCxnSpPr>
          <p:nvPr/>
        </p:nvCxnSpPr>
        <p:spPr>
          <a:xfrm>
            <a:off x="11858820" y="527270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CuadroTexto 64">
            <a:extLst>
              <a:ext uri="{FF2B5EF4-FFF2-40B4-BE49-F238E27FC236}">
                <a16:creationId xmlns:a16="http://schemas.microsoft.com/office/drawing/2014/main" id="{666C619D-9B5B-4BED-AEA0-9913B710BD85}"/>
              </a:ext>
            </a:extLst>
          </p:cNvPr>
          <p:cNvSpPr txBox="1"/>
          <p:nvPr/>
        </p:nvSpPr>
        <p:spPr>
          <a:xfrm>
            <a:off x="7682754" y="538635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29A52E85-3BD7-4946-962E-2000C1B440A3}"/>
              </a:ext>
            </a:extLst>
          </p:cNvPr>
          <p:cNvSpPr txBox="1"/>
          <p:nvPr/>
        </p:nvSpPr>
        <p:spPr>
          <a:xfrm>
            <a:off x="9168782" y="538635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907D027A-72F3-4B3E-A0F1-F6A76F6A9F83}"/>
              </a:ext>
            </a:extLst>
          </p:cNvPr>
          <p:cNvSpPr txBox="1"/>
          <p:nvPr/>
        </p:nvSpPr>
        <p:spPr>
          <a:xfrm>
            <a:off x="8453615" y="538635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543C034-A950-4F92-8881-2D7A5D005FFA}"/>
              </a:ext>
            </a:extLst>
          </p:cNvPr>
          <p:cNvSpPr txBox="1"/>
          <p:nvPr/>
        </p:nvSpPr>
        <p:spPr>
          <a:xfrm>
            <a:off x="10672802" y="5396371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C8084480-6CFB-4F1C-8EB7-F3EFEE62FFF4}"/>
              </a:ext>
            </a:extLst>
          </p:cNvPr>
          <p:cNvSpPr txBox="1"/>
          <p:nvPr/>
        </p:nvSpPr>
        <p:spPr>
          <a:xfrm>
            <a:off x="9917282" y="538635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B4811BFB-BAFB-4E16-80B3-6BBB0E6D4FD6}"/>
              </a:ext>
            </a:extLst>
          </p:cNvPr>
          <p:cNvSpPr txBox="1"/>
          <p:nvPr/>
        </p:nvSpPr>
        <p:spPr>
          <a:xfrm>
            <a:off x="11328639" y="5365762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C9653C2-F524-469C-A215-2DFA45F12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0012191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219</TotalTime>
  <Words>586</Words>
  <Application>Microsoft Office PowerPoint</Application>
  <PresentationFormat>Panorámica</PresentationFormat>
  <Paragraphs>208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Calibri</vt:lpstr>
      <vt:lpstr>Century Gothic</vt:lpstr>
      <vt:lpstr>Consolas</vt:lpstr>
      <vt:lpstr>Wingdings 2</vt:lpstr>
      <vt:lpstr>Citable</vt:lpstr>
      <vt:lpstr>Estaciones Satelitales</vt:lpstr>
      <vt:lpstr>Indice</vt:lpstr>
      <vt:lpstr>Estructura de Datos</vt:lpstr>
      <vt:lpstr>Estructura de Datos</vt:lpstr>
      <vt:lpstr>Algoritmo Genético</vt:lpstr>
      <vt:lpstr>Algoritmo Genético</vt:lpstr>
      <vt:lpstr>Selección: Por Ruleta</vt:lpstr>
      <vt:lpstr>Cruce Uniforme por Máscara</vt:lpstr>
      <vt:lpstr>Mutación por Inversión</vt:lpstr>
      <vt:lpstr>Reemplazo Elitista</vt:lpstr>
      <vt:lpstr>Algoritmo de Búsqueda Taboo Parámetros</vt:lpstr>
      <vt:lpstr>Función sucesores</vt:lpstr>
      <vt:lpstr>Función sucesores</vt:lpstr>
      <vt:lpstr>Comportamiento Algoritmo Genético</vt:lpstr>
      <vt:lpstr>Comportamiento Algoritmo Genético</vt:lpstr>
      <vt:lpstr>Comportamiento Taboo</vt:lpstr>
      <vt:lpstr>Comportamiento Taboo</vt:lpstr>
      <vt:lpstr>GitHub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Estaciones Satelitales</dc:title>
  <dc:creator>Rafa</dc:creator>
  <cp:lastModifiedBy>Iñaki Urrutia Sánchez</cp:lastModifiedBy>
  <cp:revision>95</cp:revision>
  <dcterms:created xsi:type="dcterms:W3CDTF">2018-12-08T12:20:55Z</dcterms:created>
  <dcterms:modified xsi:type="dcterms:W3CDTF">2018-12-13T10:43:32Z</dcterms:modified>
</cp:coreProperties>
</file>