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8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t-BR" smtClean="0"/>
              <a:t>Clique para editar o título mestre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lvl1pPr algn="l">
              <a:defRPr/>
            </a:lvl1pPr>
          </a:lstStyle>
          <a:p>
            <a:fld id="{2BEC52F8-4387-418B-B0F3-D4CACE87E47F}" type="datetimeFigureOut">
              <a:rPr lang="pt-BR" smtClean="0"/>
              <a:t>22/06/2023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61BF40B-5B51-44F7-BF9B-0ABE61715795}"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766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BEC52F8-4387-418B-B0F3-D4CACE87E47F}" type="datetimeFigureOut">
              <a:rPr lang="pt-BR" smtClean="0"/>
              <a:t>22/06/2023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61BF40B-5B51-44F7-BF9B-0ABE61715795}" type="slidenum">
              <a:rPr lang="pt-BR" smtClean="0"/>
              <a:t>‹nº›</a:t>
            </a:fld>
            <a:endParaRPr lang="pt-BR"/>
          </a:p>
        </p:txBody>
      </p:sp>
    </p:spTree>
    <p:extLst>
      <p:ext uri="{BB962C8B-B14F-4D97-AF65-F5344CB8AC3E}">
        <p14:creationId xmlns:p14="http://schemas.microsoft.com/office/powerpoint/2010/main" val="316711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BEC52F8-4387-418B-B0F3-D4CACE87E47F}" type="datetimeFigureOut">
              <a:rPr lang="pt-BR" smtClean="0"/>
              <a:t>22/06/2023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61BF40B-5B51-44F7-BF9B-0ABE61715795}" type="slidenum">
              <a:rPr lang="pt-BR" smtClean="0"/>
              <a:t>‹nº›</a:t>
            </a:fld>
            <a:endParaRPr lang="pt-B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49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BEC52F8-4387-418B-B0F3-D4CACE87E47F}" type="datetimeFigureOut">
              <a:rPr lang="pt-BR" smtClean="0"/>
              <a:t>22/06/2023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61BF40B-5B51-44F7-BF9B-0ABE61715795}" type="slidenum">
              <a:rPr lang="pt-BR" smtClean="0"/>
              <a:t>‹nº›</a:t>
            </a:fld>
            <a:endParaRPr lang="pt-BR"/>
          </a:p>
        </p:txBody>
      </p:sp>
    </p:spTree>
    <p:extLst>
      <p:ext uri="{BB962C8B-B14F-4D97-AF65-F5344CB8AC3E}">
        <p14:creationId xmlns:p14="http://schemas.microsoft.com/office/powerpoint/2010/main" val="418407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t-BR" smtClean="0"/>
              <a:t>Clique para editar o título mestre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2BEC52F8-4387-418B-B0F3-D4CACE87E47F}" type="datetimeFigureOut">
              <a:rPr lang="pt-BR" smtClean="0"/>
              <a:t>22/06/2023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61BF40B-5B51-44F7-BF9B-0ABE61715795}"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72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2BEC52F8-4387-418B-B0F3-D4CACE87E47F}" type="datetimeFigureOut">
              <a:rPr lang="pt-BR" smtClean="0"/>
              <a:t>22/06/2023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61BF40B-5B51-44F7-BF9B-0ABE61715795}" type="slidenum">
              <a:rPr lang="pt-BR" smtClean="0"/>
              <a:t>‹nº›</a:t>
            </a:fld>
            <a:endParaRPr lang="pt-BR"/>
          </a:p>
        </p:txBody>
      </p:sp>
    </p:spTree>
    <p:extLst>
      <p:ext uri="{BB962C8B-B14F-4D97-AF65-F5344CB8AC3E}">
        <p14:creationId xmlns:p14="http://schemas.microsoft.com/office/powerpoint/2010/main" val="372578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024128" y="2967788"/>
            <a:ext cx="4754880" cy="3341572"/>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smtClean="0"/>
              <a:t>Editar estilos de texto Mestre</a:t>
            </a:r>
          </a:p>
        </p:txBody>
      </p:sp>
      <p:sp>
        <p:nvSpPr>
          <p:cNvPr id="6" name="Content Placeholder 5"/>
          <p:cNvSpPr>
            <a:spLocks noGrp="1"/>
          </p:cNvSpPr>
          <p:nvPr>
            <p:ph sz="quarter" idx="4"/>
          </p:nvPr>
        </p:nvSpPr>
        <p:spPr>
          <a:xfrm>
            <a:off x="5990888" y="2967788"/>
            <a:ext cx="4754880" cy="3341572"/>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2BEC52F8-4387-418B-B0F3-D4CACE87E47F}" type="datetimeFigureOut">
              <a:rPr lang="pt-BR" smtClean="0"/>
              <a:t>22/06/2023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61BF40B-5B51-44F7-BF9B-0ABE61715795}" type="slidenum">
              <a:rPr lang="pt-BR" smtClean="0"/>
              <a:t>‹nº›</a:t>
            </a:fld>
            <a:endParaRPr lang="pt-BR"/>
          </a:p>
        </p:txBody>
      </p:sp>
    </p:spTree>
    <p:extLst>
      <p:ext uri="{BB962C8B-B14F-4D97-AF65-F5344CB8AC3E}">
        <p14:creationId xmlns:p14="http://schemas.microsoft.com/office/powerpoint/2010/main" val="120740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2BEC52F8-4387-418B-B0F3-D4CACE87E47F}" type="datetimeFigureOut">
              <a:rPr lang="pt-BR" smtClean="0"/>
              <a:t>22/06/2023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61BF40B-5B51-44F7-BF9B-0ABE61715795}" type="slidenum">
              <a:rPr lang="pt-BR" smtClean="0"/>
              <a:t>‹nº›</a:t>
            </a:fld>
            <a:endParaRPr lang="pt-BR"/>
          </a:p>
        </p:txBody>
      </p:sp>
    </p:spTree>
    <p:extLst>
      <p:ext uri="{BB962C8B-B14F-4D97-AF65-F5344CB8AC3E}">
        <p14:creationId xmlns:p14="http://schemas.microsoft.com/office/powerpoint/2010/main" val="130818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C52F8-4387-418B-B0F3-D4CACE87E47F}" type="datetimeFigureOut">
              <a:rPr lang="pt-BR" smtClean="0"/>
              <a:t>22/06/2023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D61BF40B-5B51-44F7-BF9B-0ABE61715795}" type="slidenum">
              <a:rPr lang="pt-BR" smtClean="0"/>
              <a:t>‹nº›</a:t>
            </a:fld>
            <a:endParaRPr lang="pt-BR"/>
          </a:p>
        </p:txBody>
      </p:sp>
    </p:spTree>
    <p:extLst>
      <p:ext uri="{BB962C8B-B14F-4D97-AF65-F5344CB8AC3E}">
        <p14:creationId xmlns:p14="http://schemas.microsoft.com/office/powerpoint/2010/main" val="152756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t-BR" smtClean="0"/>
              <a:t>Clique para editar o título mestre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2BEC52F8-4387-418B-B0F3-D4CACE87E47F}" type="datetimeFigureOut">
              <a:rPr lang="pt-BR" smtClean="0"/>
              <a:t>22/06/2023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61BF40B-5B51-44F7-BF9B-0ABE61715795}" type="slidenum">
              <a:rPr lang="pt-BR" smtClean="0"/>
              <a:t>‹nº›</a:t>
            </a:fld>
            <a:endParaRPr lang="pt-BR"/>
          </a:p>
        </p:txBody>
      </p:sp>
    </p:spTree>
    <p:extLst>
      <p:ext uri="{BB962C8B-B14F-4D97-AF65-F5344CB8AC3E}">
        <p14:creationId xmlns:p14="http://schemas.microsoft.com/office/powerpoint/2010/main" val="324662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2BEC52F8-4387-418B-B0F3-D4CACE87E47F}" type="datetimeFigureOut">
              <a:rPr lang="pt-BR" smtClean="0"/>
              <a:t>22/06/2023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61BF40B-5B51-44F7-BF9B-0ABE61715795}"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65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BEC52F8-4387-418B-B0F3-D4CACE87E47F}" type="datetimeFigureOut">
              <a:rPr lang="pt-BR" smtClean="0"/>
              <a:t>22/06/2023</a:t>
            </a:fld>
            <a:endParaRPr lang="pt-B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pt-B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61BF40B-5B51-44F7-BF9B-0ABE61715795}" type="slidenum">
              <a:rPr lang="pt-BR" smtClean="0"/>
              <a:t>‹nº›</a:t>
            </a:fld>
            <a:endParaRPr lang="pt-B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92315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pt.wikipedia.org/wiki/Microsoft_Windows" TargetMode="External"/><Relationship Id="rId13" Type="http://schemas.openxmlformats.org/officeDocument/2006/relationships/hyperlink" Target="https://pt.wikipedia.org/wiki/Xbox_One" TargetMode="External"/><Relationship Id="rId18" Type="http://schemas.openxmlformats.org/officeDocument/2006/relationships/hyperlink" Target="https://pt.wikipedia.org/wiki/2019" TargetMode="External"/><Relationship Id="rId26" Type="http://schemas.openxmlformats.org/officeDocument/2006/relationships/hyperlink" Target="https://pt.wikipedia.org/wiki/Ilha" TargetMode="External"/><Relationship Id="rId3" Type="http://schemas.openxmlformats.org/officeDocument/2006/relationships/hyperlink" Target="https://pt.wikipedia.org/wiki/Jogo_eletr%C3%B4nico" TargetMode="External"/><Relationship Id="rId21" Type="http://schemas.openxmlformats.org/officeDocument/2006/relationships/hyperlink" Target="https://pt.wikipedia.org/wiki/2020" TargetMode="External"/><Relationship Id="rId7" Type="http://schemas.openxmlformats.org/officeDocument/2006/relationships/hyperlink" Target="https://pt.wikipedia.org/wiki/Acesso_antecipado" TargetMode="External"/><Relationship Id="rId12" Type="http://schemas.openxmlformats.org/officeDocument/2006/relationships/hyperlink" Target="https://pt.wikipedia.org/wiki/PlayStation_4" TargetMode="External"/><Relationship Id="rId17" Type="http://schemas.openxmlformats.org/officeDocument/2006/relationships/hyperlink" Target="https://pt.wikipedia.org/wiki/28_de_agosto" TargetMode="External"/><Relationship Id="rId25" Type="http://schemas.openxmlformats.org/officeDocument/2006/relationships/hyperlink" Target="https://pt.wikipedia.org/wiki/Masmorra" TargetMode="External"/><Relationship Id="rId2" Type="http://schemas.openxmlformats.org/officeDocument/2006/relationships/image" Target="../media/image2.jpg"/><Relationship Id="rId16" Type="http://schemas.openxmlformats.org/officeDocument/2006/relationships/hyperlink" Target="https://pt.wikipedia.org/wiki/IOS" TargetMode="External"/><Relationship Id="rId20" Type="http://schemas.openxmlformats.org/officeDocument/2006/relationships/hyperlink" Target="https://pt.wikipedia.org/wiki/2_de_junho" TargetMode="External"/><Relationship Id="rId29" Type="http://schemas.openxmlformats.org/officeDocument/2006/relationships/hyperlink" Target="https://pt.wikipedia.org/wiki/Gera%C3%A7%C3%A3o_procedural_em_jogos_digitais" TargetMode="External"/><Relationship Id="rId1" Type="http://schemas.openxmlformats.org/officeDocument/2006/relationships/slideLayout" Target="../slideLayouts/slideLayout2.xml"/><Relationship Id="rId6" Type="http://schemas.openxmlformats.org/officeDocument/2006/relationships/hyperlink" Target="https://pt.wikipedia.org/wiki/Dead_Cells#cite_note-1" TargetMode="External"/><Relationship Id="rId11" Type="http://schemas.openxmlformats.org/officeDocument/2006/relationships/hyperlink" Target="https://pt.wikipedia.org/wiki/Nintendo_Switch" TargetMode="External"/><Relationship Id="rId24" Type="http://schemas.openxmlformats.org/officeDocument/2006/relationships/hyperlink" Target="https://pt.wikipedia.org/wiki/Cad%C3%A1ver" TargetMode="External"/><Relationship Id="rId5" Type="http://schemas.openxmlformats.org/officeDocument/2006/relationships/hyperlink" Target="https://pt.wikipedia.org/wiki/Metroidvania" TargetMode="External"/><Relationship Id="rId15" Type="http://schemas.openxmlformats.org/officeDocument/2006/relationships/hyperlink" Target="https://pt.wikipedia.org/wiki/2018" TargetMode="External"/><Relationship Id="rId23" Type="http://schemas.openxmlformats.org/officeDocument/2006/relationships/hyperlink" Target="https://pt.wikipedia.org/wiki/Hom%C3%BAnculo" TargetMode="External"/><Relationship Id="rId28" Type="http://schemas.openxmlformats.org/officeDocument/2006/relationships/hyperlink" Target="https://pt.wikipedia.org/wiki/Arma" TargetMode="External"/><Relationship Id="rId10" Type="http://schemas.openxmlformats.org/officeDocument/2006/relationships/hyperlink" Target="https://pt.wikipedia.org/wiki/Linux" TargetMode="External"/><Relationship Id="rId19" Type="http://schemas.openxmlformats.org/officeDocument/2006/relationships/hyperlink" Target="https://pt.wikipedia.org/wiki/Android" TargetMode="External"/><Relationship Id="rId4" Type="http://schemas.openxmlformats.org/officeDocument/2006/relationships/hyperlink" Target="https://pt.wikipedia.org/wiki/Roguelike" TargetMode="External"/><Relationship Id="rId9" Type="http://schemas.openxmlformats.org/officeDocument/2006/relationships/hyperlink" Target="https://pt.wikipedia.org/wiki/MacOS" TargetMode="External"/><Relationship Id="rId14" Type="http://schemas.openxmlformats.org/officeDocument/2006/relationships/hyperlink" Target="https://pt.wikipedia.org/wiki/7_de_agosto" TargetMode="External"/><Relationship Id="rId22" Type="http://schemas.openxmlformats.org/officeDocument/2006/relationships/hyperlink" Target="https://pt.wikipedia.org/wiki/Dead_Cells#cite_note-2" TargetMode="External"/><Relationship Id="rId27" Type="http://schemas.openxmlformats.org/officeDocument/2006/relationships/hyperlink" Target="https://pt.wikipedia.org/wiki/Dead_Cells#cite_note-3" TargetMode="External"/><Relationship Id="rId30" Type="http://schemas.openxmlformats.org/officeDocument/2006/relationships/hyperlink" Target="https://pt.wikipedia.org/wiki/Morto-viv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gX4cGcwmds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pt.wikipedia.org/wiki/MacOS" TargetMode="External"/><Relationship Id="rId13" Type="http://schemas.openxmlformats.org/officeDocument/2006/relationships/hyperlink" Target="https://pt.wikipedia.org/wiki/Xbox_One" TargetMode="External"/><Relationship Id="rId18" Type="http://schemas.openxmlformats.org/officeDocument/2006/relationships/hyperlink" Target="https://pt.wikipedia.org/wiki/Monte_Olimpo" TargetMode="External"/><Relationship Id="rId3" Type="http://schemas.openxmlformats.org/officeDocument/2006/relationships/image" Target="../media/image6.jpeg"/><Relationship Id="rId7" Type="http://schemas.openxmlformats.org/officeDocument/2006/relationships/hyperlink" Target="https://pt.wikipedia.org/wiki/Microsoft_Windows" TargetMode="External"/><Relationship Id="rId12" Type="http://schemas.openxmlformats.org/officeDocument/2006/relationships/hyperlink" Target="https://pt.wikipedia.org/wiki/PlayStation_5" TargetMode="External"/><Relationship Id="rId17" Type="http://schemas.openxmlformats.org/officeDocument/2006/relationships/hyperlink" Target="https://pt.wikipedia.org/wiki/Hades" TargetMode="External"/><Relationship Id="rId2" Type="http://schemas.openxmlformats.org/officeDocument/2006/relationships/slideLayout" Target="../slideLayouts/slideLayout2.xml"/><Relationship Id="rId16" Type="http://schemas.openxmlformats.org/officeDocument/2006/relationships/hyperlink" Target="https://pt.wikipedia.org/wiki/Zagreu" TargetMode="External"/><Relationship Id="rId1" Type="http://schemas.openxmlformats.org/officeDocument/2006/relationships/video" Target="https://www.youtube.com/embed/Bz8l935Bv0Y" TargetMode="External"/><Relationship Id="rId6" Type="http://schemas.openxmlformats.org/officeDocument/2006/relationships/hyperlink" Target="https://pt.wikipedia.org/wiki/RPG_eletr%C3%B4nico_de_a%C3%A7%C3%A3o" TargetMode="External"/><Relationship Id="rId11" Type="http://schemas.openxmlformats.org/officeDocument/2006/relationships/hyperlink" Target="https://pt.wikipedia.org/wiki/PlayStation_4" TargetMode="External"/><Relationship Id="rId5" Type="http://schemas.openxmlformats.org/officeDocument/2006/relationships/hyperlink" Target="https://pt.wikipedia.org/wiki/Roguelike" TargetMode="External"/><Relationship Id="rId15" Type="http://schemas.openxmlformats.org/officeDocument/2006/relationships/hyperlink" Target="https://pt.wikipedia.org/wiki/Hades_(jogo_eletr%C3%B4nico)#cite_note-1" TargetMode="External"/><Relationship Id="rId10" Type="http://schemas.openxmlformats.org/officeDocument/2006/relationships/hyperlink" Target="https://pt.wikipedia.org/wiki/Acesso_antecipado" TargetMode="External"/><Relationship Id="rId19" Type="http://schemas.openxmlformats.org/officeDocument/2006/relationships/hyperlink" Target="https://pt.wikipedia.org/wiki/Deuses_Ol%C3%ADmpicos" TargetMode="External"/><Relationship Id="rId4" Type="http://schemas.openxmlformats.org/officeDocument/2006/relationships/hyperlink" Target="https://pt.wikipedia.org/wiki/Jogo_eletr%C3%B4nico" TargetMode="External"/><Relationship Id="rId9" Type="http://schemas.openxmlformats.org/officeDocument/2006/relationships/hyperlink" Target="https://pt.wikipedia.org/wiki/Nintendo_Switch" TargetMode="External"/><Relationship Id="rId14" Type="http://schemas.openxmlformats.org/officeDocument/2006/relationships/hyperlink" Target="https://pt.wikipedia.org/wiki/Xbox_Series_X_e_Series_S"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pt.wikipedia.org/wiki/Linux" TargetMode="External"/><Relationship Id="rId13" Type="http://schemas.openxmlformats.org/officeDocument/2006/relationships/hyperlink" Target="https://pt.wikipedia.org/wiki/Chefe_(jogos_eletr%C3%B4nicos)" TargetMode="External"/><Relationship Id="rId18" Type="http://schemas.openxmlformats.org/officeDocument/2006/relationships/hyperlink" Target="https://pt.wikipedia.org/wiki/YouTube" TargetMode="External"/><Relationship Id="rId3" Type="http://schemas.openxmlformats.org/officeDocument/2006/relationships/hyperlink" Target="https://pt.wikipedia.org/wiki/Jogo_eletr%C3%B4nico_independente" TargetMode="External"/><Relationship Id="rId7" Type="http://schemas.openxmlformats.org/officeDocument/2006/relationships/hyperlink" Target="https://pt.wikipedia.org/wiki/OS_X" TargetMode="External"/><Relationship Id="rId12" Type="http://schemas.openxmlformats.org/officeDocument/2006/relationships/hyperlink" Target="https://pt.wikipedia.org/wiki/F%C3%A9" TargetMode="External"/><Relationship Id="rId17" Type="http://schemas.openxmlformats.org/officeDocument/2006/relationships/hyperlink" Target="https://pt.wikipedia.org/wiki/Steam" TargetMode="External"/><Relationship Id="rId2" Type="http://schemas.openxmlformats.org/officeDocument/2006/relationships/hyperlink" Target="https://pt.wikipedia.org/wiki/Jogo_eletr%C3%B4nico" TargetMode="External"/><Relationship Id="rId16" Type="http://schemas.openxmlformats.org/officeDocument/2006/relationships/hyperlink" Target="https://pt.wikipedia.org/wiki/Super_Meat_Boy" TargetMode="External"/><Relationship Id="rId1" Type="http://schemas.openxmlformats.org/officeDocument/2006/relationships/slideLayout" Target="../slideLayouts/slideLayout2.xml"/><Relationship Id="rId6" Type="http://schemas.openxmlformats.org/officeDocument/2006/relationships/hyperlink" Target="https://pt.wikipedia.org/wiki/Microsoft_Windows" TargetMode="External"/><Relationship Id="rId11" Type="http://schemas.openxmlformats.org/officeDocument/2006/relationships/hyperlink" Target="https://pt.wikipedia.org/wiki/Deus" TargetMode="External"/><Relationship Id="rId5" Type="http://schemas.openxmlformats.org/officeDocument/2006/relationships/hyperlink" Target="https://pt.wikipedia.org/wiki/Edmund_McMillen" TargetMode="External"/><Relationship Id="rId15" Type="http://schemas.openxmlformats.org/officeDocument/2006/relationships/hyperlink" Target="https://pt.wikipedia.org/wiki/The_Legend_of_Zelda_(jogo_eletr%C3%B4nico)" TargetMode="External"/><Relationship Id="rId10" Type="http://schemas.openxmlformats.org/officeDocument/2006/relationships/hyperlink" Target="https://pt.wikipedia.org/wiki/Por%C3%A3o" TargetMode="External"/><Relationship Id="rId4" Type="http://schemas.openxmlformats.org/officeDocument/2006/relationships/hyperlink" Target="https://pt.wikipedia.org/wiki/Roguelike" TargetMode="External"/><Relationship Id="rId9" Type="http://schemas.openxmlformats.org/officeDocument/2006/relationships/hyperlink" Target="https://pt.wikipedia.org/wiki/Abra%C3%A3o#Deus_prova_a_f%C3%A9_de_Abra%C3%A3o" TargetMode="External"/><Relationship Id="rId14" Type="http://schemas.openxmlformats.org/officeDocument/2006/relationships/hyperlink" Target="https://pt.wikipedia.org/wiki/Game_ja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27Le3kOOFQk"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PlayStation_Vita" TargetMode="External"/><Relationship Id="rId13" Type="http://schemas.openxmlformats.org/officeDocument/2006/relationships/hyperlink" Target="https://en.wikipedia.org/wiki/Player_character" TargetMode="External"/><Relationship Id="rId18" Type="http://schemas.openxmlformats.org/officeDocument/2006/relationships/hyperlink" Target="https://en.wikipedia.org/wiki/Stress_(biology)" TargetMode="External"/><Relationship Id="rId3" Type="http://schemas.openxmlformats.org/officeDocument/2006/relationships/hyperlink" Target="https://en.wikipedia.org/wiki/Role-playing_video_game" TargetMode="External"/><Relationship Id="rId21" Type="http://schemas.openxmlformats.org/officeDocument/2006/relationships/hyperlink" Target="https://en.wikipedia.org/wiki/Board_game" TargetMode="External"/><Relationship Id="rId7" Type="http://schemas.openxmlformats.org/officeDocument/2006/relationships/hyperlink" Target="https://en.wikipedia.org/wiki/PlayStation_4" TargetMode="External"/><Relationship Id="rId12" Type="http://schemas.openxmlformats.org/officeDocument/2006/relationships/hyperlink" Target="https://en.wikipedia.org/wiki/Xbox_One" TargetMode="External"/><Relationship Id="rId17" Type="http://schemas.openxmlformats.org/officeDocument/2006/relationships/hyperlink" Target="https://en.wikipedia.org/wiki/Turns,_rounds_and_time-keeping_systems_in_games#Turn-based" TargetMode="External"/><Relationship Id="rId2" Type="http://schemas.openxmlformats.org/officeDocument/2006/relationships/hyperlink" Target="https://en.wikipedia.org/wiki/Roguelike" TargetMode="External"/><Relationship Id="rId16" Type="http://schemas.openxmlformats.org/officeDocument/2006/relationships/hyperlink" Target="https://en.wikipedia.org/wiki/Turns,_rounds_and_time-keeping_systems_in_games#Real-time" TargetMode="External"/><Relationship Id="rId20" Type="http://schemas.openxmlformats.org/officeDocument/2006/relationships/hyperlink" Target="https://en.wikipedia.org/wiki/Darkest_Dungeon_II" TargetMode="External"/><Relationship Id="rId1" Type="http://schemas.openxmlformats.org/officeDocument/2006/relationships/slideLayout" Target="../slideLayouts/slideLayout2.xml"/><Relationship Id="rId6" Type="http://schemas.openxmlformats.org/officeDocument/2006/relationships/hyperlink" Target="https://en.wikipedia.org/wiki/Early_access" TargetMode="External"/><Relationship Id="rId11" Type="http://schemas.openxmlformats.org/officeDocument/2006/relationships/hyperlink" Target="https://en.wikipedia.org/wiki/Nintendo_Switch" TargetMode="External"/><Relationship Id="rId5" Type="http://schemas.openxmlformats.org/officeDocument/2006/relationships/hyperlink" Target="https://en.wikipedia.org/wiki/OS_X" TargetMode="External"/><Relationship Id="rId15" Type="http://schemas.openxmlformats.org/officeDocument/2006/relationships/hyperlink" Target="https://en.wikipedia.org/wiki/Player_(game)" TargetMode="External"/><Relationship Id="rId10" Type="http://schemas.openxmlformats.org/officeDocument/2006/relationships/hyperlink" Target="https://en.wikipedia.org/wiki/IOS" TargetMode="External"/><Relationship Id="rId19" Type="http://schemas.openxmlformats.org/officeDocument/2006/relationships/hyperlink" Target="https://en.wikipedia.org/wiki/Logo" TargetMode="External"/><Relationship Id="rId4" Type="http://schemas.openxmlformats.org/officeDocument/2006/relationships/hyperlink" Target="https://en.wikipedia.org/wiki/Microsoft_Windows" TargetMode="External"/><Relationship Id="rId9" Type="http://schemas.openxmlformats.org/officeDocument/2006/relationships/hyperlink" Target="https://en.wikipedia.org/wiki/Linux" TargetMode="External"/><Relationship Id="rId14" Type="http://schemas.openxmlformats.org/officeDocument/2006/relationships/hyperlink" Target="https://en.wikipedia.org/wiki/Level_(video_gaming)" TargetMode="External"/><Relationship Id="rId22" Type="http://schemas.openxmlformats.org/officeDocument/2006/relationships/hyperlink" Target="https://en.wikipedia.org/wiki/Darkest_Dungeon#cite_note-3"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fq53pdxY-0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pt-BR" dirty="0" smtClean="0">
                <a:solidFill>
                  <a:srgbClr val="1482AC"/>
                </a:solidFill>
              </a:rPr>
              <a:t>Jogos rogue </a:t>
            </a:r>
            <a:r>
              <a:rPr lang="pt-BR" dirty="0" err="1" smtClean="0">
                <a:solidFill>
                  <a:srgbClr val="1482AC"/>
                </a:solidFill>
              </a:rPr>
              <a:t>likes</a:t>
            </a:r>
            <a:endParaRPr lang="pt-BR" dirty="0">
              <a:solidFill>
                <a:srgbClr val="1482AC"/>
              </a:solidFill>
            </a:endParaRPr>
          </a:p>
        </p:txBody>
      </p:sp>
      <p:sp>
        <p:nvSpPr>
          <p:cNvPr id="4" name="CaixaDeTexto 3"/>
          <p:cNvSpPr txBox="1"/>
          <p:nvPr/>
        </p:nvSpPr>
        <p:spPr>
          <a:xfrm>
            <a:off x="8503920" y="5368491"/>
            <a:ext cx="3017519" cy="646331"/>
          </a:xfrm>
          <a:prstGeom prst="rect">
            <a:avLst/>
          </a:prstGeom>
          <a:noFill/>
        </p:spPr>
        <p:txBody>
          <a:bodyPr wrap="square" rtlCol="0">
            <a:spAutoFit/>
          </a:bodyPr>
          <a:lstStyle/>
          <a:p>
            <a:r>
              <a:rPr lang="pt-BR" dirty="0" smtClean="0"/>
              <a:t>Rafael Guimarães dos </a:t>
            </a:r>
            <a:r>
              <a:rPr lang="pt-BR" dirty="0" smtClean="0"/>
              <a:t>Santos</a:t>
            </a:r>
          </a:p>
          <a:p>
            <a:r>
              <a:rPr lang="pt-BR" dirty="0" smtClean="0"/>
              <a:t>AIPSII</a:t>
            </a:r>
            <a:endParaRPr lang="pt-BR" dirty="0"/>
          </a:p>
        </p:txBody>
      </p:sp>
    </p:spTree>
    <p:extLst>
      <p:ext uri="{BB962C8B-B14F-4D97-AF65-F5344CB8AC3E}">
        <p14:creationId xmlns:p14="http://schemas.microsoft.com/office/powerpoint/2010/main" val="2682812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0253" y="2805902"/>
            <a:ext cx="9720072" cy="1499616"/>
          </a:xfrm>
        </p:spPr>
        <p:txBody>
          <a:bodyPr/>
          <a:lstStyle/>
          <a:p>
            <a:pPr algn="ctr"/>
            <a:r>
              <a:rPr lang="pt-BR" sz="9600" dirty="0" smtClean="0"/>
              <a:t>Fim</a:t>
            </a:r>
            <a:endParaRPr lang="pt-BR" sz="9600" dirty="0"/>
          </a:p>
        </p:txBody>
      </p:sp>
    </p:spTree>
    <p:extLst>
      <p:ext uri="{BB962C8B-B14F-4D97-AF65-F5344CB8AC3E}">
        <p14:creationId xmlns:p14="http://schemas.microsoft.com/office/powerpoint/2010/main" val="1648603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descr="Dead Cells : Un nouveau biome arrive bientôt - NintendoLeSi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ítulo 1"/>
          <p:cNvSpPr>
            <a:spLocks noGrp="1"/>
          </p:cNvSpPr>
          <p:nvPr>
            <p:ph type="title"/>
          </p:nvPr>
        </p:nvSpPr>
        <p:spPr>
          <a:xfrm>
            <a:off x="1024129" y="611341"/>
            <a:ext cx="9720072" cy="1499616"/>
          </a:xfrm>
        </p:spPr>
        <p:txBody>
          <a:bodyPr/>
          <a:lstStyle/>
          <a:p>
            <a:r>
              <a:rPr lang="pt-BR" dirty="0" smtClean="0">
                <a:solidFill>
                  <a:schemeClr val="bg1"/>
                </a:solidFill>
                <a:effectLst>
                  <a:outerShdw blurRad="50800" dist="38100" dir="2700000" algn="tl" rotWithShape="0">
                    <a:prstClr val="black">
                      <a:alpha val="40000"/>
                    </a:prstClr>
                  </a:outerShdw>
                </a:effectLst>
              </a:rPr>
              <a:t>Jogos rogue </a:t>
            </a:r>
            <a:r>
              <a:rPr lang="pt-BR" dirty="0" err="1" smtClean="0">
                <a:solidFill>
                  <a:schemeClr val="bg1"/>
                </a:solidFill>
                <a:effectLst>
                  <a:outerShdw blurRad="50800" dist="38100" dir="2700000" algn="tl" rotWithShape="0">
                    <a:prstClr val="black">
                      <a:alpha val="40000"/>
                    </a:prstClr>
                  </a:outerShdw>
                </a:effectLst>
              </a:rPr>
              <a:t>likes</a:t>
            </a:r>
            <a:endParaRPr lang="pt-BR" dirty="0">
              <a:solidFill>
                <a:schemeClr val="bg1"/>
              </a:solidFill>
              <a:effectLst>
                <a:outerShdw blurRad="50800" dist="38100" dir="2700000" algn="tl" rotWithShape="0">
                  <a:prstClr val="black">
                    <a:alpha val="40000"/>
                  </a:prstClr>
                </a:outerShdw>
              </a:effectLst>
            </a:endParaRPr>
          </a:p>
        </p:txBody>
      </p:sp>
      <p:sp>
        <p:nvSpPr>
          <p:cNvPr id="3" name="Espaço Reservado para Conteúdo 2"/>
          <p:cNvSpPr>
            <a:spLocks noGrp="1"/>
          </p:cNvSpPr>
          <p:nvPr>
            <p:ph idx="1"/>
          </p:nvPr>
        </p:nvSpPr>
        <p:spPr/>
        <p:txBody>
          <a:bodyPr>
            <a:normAutofit/>
          </a:bodyPr>
          <a:lstStyle/>
          <a:p>
            <a:pPr>
              <a:buFont typeface="Arial" panose="020B0604020202020204" pitchFamily="34" charset="0"/>
              <a:buChar char="•"/>
            </a:pPr>
            <a:r>
              <a:rPr lang="pt-BR" sz="4000" dirty="0" err="1" smtClean="0">
                <a:solidFill>
                  <a:schemeClr val="bg1"/>
                </a:solidFill>
                <a:effectLst>
                  <a:outerShdw blurRad="50800" dist="38100" dir="2700000" algn="tl" rotWithShape="0">
                    <a:prstClr val="black">
                      <a:alpha val="40000"/>
                    </a:prstClr>
                  </a:outerShdw>
                </a:effectLst>
              </a:rPr>
              <a:t>Dead</a:t>
            </a:r>
            <a:r>
              <a:rPr lang="pt-BR" sz="4000" dirty="0" smtClean="0">
                <a:solidFill>
                  <a:schemeClr val="bg1"/>
                </a:solidFill>
                <a:effectLst>
                  <a:outerShdw blurRad="50800" dist="38100" dir="2700000" algn="tl" rotWithShape="0">
                    <a:prstClr val="black">
                      <a:alpha val="40000"/>
                    </a:prstClr>
                  </a:outerShdw>
                </a:effectLst>
              </a:rPr>
              <a:t> </a:t>
            </a:r>
            <a:r>
              <a:rPr lang="pt-BR" sz="4000" dirty="0" err="1" smtClean="0">
                <a:solidFill>
                  <a:schemeClr val="bg1"/>
                </a:solidFill>
                <a:effectLst>
                  <a:outerShdw blurRad="50800" dist="38100" dir="2700000" algn="tl" rotWithShape="0">
                    <a:prstClr val="black">
                      <a:alpha val="40000"/>
                    </a:prstClr>
                  </a:outerShdw>
                </a:effectLst>
              </a:rPr>
              <a:t>cells</a:t>
            </a:r>
            <a:endParaRPr lang="pt-BR" sz="4000" dirty="0" smtClean="0">
              <a:solidFill>
                <a:schemeClr val="bg1"/>
              </a:solidFill>
              <a:effectLst>
                <a:outerShdw blurRad="50800" dist="38100" dir="2700000" algn="tl" rotWithShape="0">
                  <a:prstClr val="black">
                    <a:alpha val="40000"/>
                  </a:prstClr>
                </a:outerShdw>
              </a:effectLst>
            </a:endParaRPr>
          </a:p>
          <a:p>
            <a:endParaRPr lang="pt-BR" sz="2100" dirty="0"/>
          </a:p>
          <a:p>
            <a:pPr marL="0" indent="0">
              <a:buNone/>
            </a:pPr>
            <a:endParaRPr lang="pt-BR" dirty="0"/>
          </a:p>
        </p:txBody>
      </p:sp>
      <p:sp>
        <p:nvSpPr>
          <p:cNvPr id="7" name="Retângulo 6"/>
          <p:cNvSpPr/>
          <p:nvPr/>
        </p:nvSpPr>
        <p:spPr>
          <a:xfrm>
            <a:off x="1201784" y="2821577"/>
            <a:ext cx="10319656" cy="3970318"/>
          </a:xfrm>
          <a:prstGeom prst="rect">
            <a:avLst/>
          </a:prstGeom>
        </p:spPr>
        <p:txBody>
          <a:bodyPr wrap="square">
            <a:spAutoFit/>
          </a:bodyPr>
          <a:lstStyle/>
          <a:p>
            <a:r>
              <a:rPr lang="pt-BR" b="1" i="1" dirty="0" err="1">
                <a:solidFill>
                  <a:schemeClr val="bg1"/>
                </a:solidFill>
                <a:effectLst>
                  <a:outerShdw blurRad="50800" dist="38100" dir="2700000" algn="tl" rotWithShape="0">
                    <a:prstClr val="black">
                      <a:alpha val="40000"/>
                    </a:prstClr>
                  </a:outerShdw>
                </a:effectLst>
                <a:latin typeface="Arial" panose="020B0604020202020204" pitchFamily="34" charset="0"/>
              </a:rPr>
              <a:t>Dead</a:t>
            </a:r>
            <a:r>
              <a:rPr lang="pt-BR" b="1" i="1" dirty="0">
                <a:solidFill>
                  <a:schemeClr val="bg1"/>
                </a:solidFill>
                <a:effectLst>
                  <a:outerShdw blurRad="50800" dist="38100" dir="2700000" algn="tl" rotWithShape="0">
                    <a:prstClr val="black">
                      <a:alpha val="40000"/>
                    </a:prstClr>
                  </a:outerShdw>
                </a:effectLst>
                <a:latin typeface="Arial" panose="020B0604020202020204" pitchFamily="34" charset="0"/>
              </a:rPr>
              <a:t> </a:t>
            </a:r>
            <a:r>
              <a:rPr lang="pt-BR" b="1" i="1" dirty="0" err="1">
                <a:solidFill>
                  <a:schemeClr val="bg1"/>
                </a:solidFill>
                <a:effectLst>
                  <a:outerShdw blurRad="50800" dist="38100" dir="2700000" algn="tl" rotWithShape="0">
                    <a:prstClr val="black">
                      <a:alpha val="40000"/>
                    </a:prstClr>
                  </a:outerShdw>
                </a:effectLst>
                <a:latin typeface="Arial" panose="020B0604020202020204" pitchFamily="34" charset="0"/>
              </a:rPr>
              <a:t>Cells</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é um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3" tooltip="Jogo eletrônico"/>
              </a:rPr>
              <a:t>jogo eletrônico</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a:t>
            </a:r>
            <a:r>
              <a:rPr lang="pt-BR" i="1" dirty="0" err="1">
                <a:solidFill>
                  <a:schemeClr val="bg1"/>
                </a:solidFill>
                <a:effectLst>
                  <a:outerShdw blurRad="50800" dist="38100" dir="2700000" algn="tl" rotWithShape="0">
                    <a:prstClr val="black">
                      <a:alpha val="40000"/>
                    </a:prstClr>
                  </a:outerShdw>
                </a:effectLst>
                <a:latin typeface="Arial" panose="020B0604020202020204" pitchFamily="34" charset="0"/>
                <a:hlinkClick r:id="rId4" tooltip="Roguelike"/>
              </a:rPr>
              <a:t>roguelike</a:t>
            </a:r>
            <a:r>
              <a:rPr lang="pt-BR" dirty="0" err="1">
                <a:solidFill>
                  <a:schemeClr val="bg1"/>
                </a:solidFill>
                <a:effectLst>
                  <a:outerShdw blurRad="50800" dist="38100" dir="2700000" algn="tl" rotWithShape="0">
                    <a:prstClr val="black">
                      <a:alpha val="40000"/>
                    </a:prstClr>
                  </a:outerShdw>
                </a:effectLst>
                <a:latin typeface="Arial" panose="020B0604020202020204" pitchFamily="34" charset="0"/>
              </a:rPr>
              <a:t>-</a:t>
            </a:r>
            <a:r>
              <a:rPr lang="pt-BR" i="1" dirty="0" err="1">
                <a:solidFill>
                  <a:schemeClr val="bg1"/>
                </a:solidFill>
                <a:effectLst>
                  <a:outerShdw blurRad="50800" dist="38100" dir="2700000" algn="tl" rotWithShape="0">
                    <a:prstClr val="black">
                      <a:alpha val="40000"/>
                    </a:prstClr>
                  </a:outerShdw>
                </a:effectLst>
                <a:latin typeface="Arial" panose="020B0604020202020204" pitchFamily="34" charset="0"/>
                <a:hlinkClick r:id="rId5" tooltip="Metroidvania"/>
              </a:rPr>
              <a:t>metroidvania</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desenvolvido e publicado pela Motion </a:t>
            </a:r>
            <a:r>
              <a:rPr lang="pt-BR" dirty="0" err="1">
                <a:solidFill>
                  <a:schemeClr val="bg1"/>
                </a:solidFill>
                <a:effectLst>
                  <a:outerShdw blurRad="50800" dist="38100" dir="2700000" algn="tl" rotWithShape="0">
                    <a:prstClr val="black">
                      <a:alpha val="40000"/>
                    </a:prstClr>
                  </a:outerShdw>
                </a:effectLst>
                <a:latin typeface="Arial" panose="020B0604020202020204" pitchFamily="34" charset="0"/>
              </a:rPr>
              <a:t>Twin</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a:t>
            </a:r>
            <a:r>
              <a:rPr lang="pt-BR" baseline="30000" dirty="0">
                <a:solidFill>
                  <a:schemeClr val="bg1"/>
                </a:solidFill>
                <a:effectLst>
                  <a:outerShdw blurRad="50800" dist="38100" dir="2700000" algn="tl" rotWithShape="0">
                    <a:prstClr val="black">
                      <a:alpha val="40000"/>
                    </a:prstClr>
                  </a:outerShdw>
                </a:effectLst>
                <a:latin typeface="Arial" panose="020B0604020202020204" pitchFamily="34" charset="0"/>
                <a:hlinkClick r:id="rId6"/>
              </a:rPr>
              <a:t>[1]</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Após cerca de um ano de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7" tooltip="Acesso antecipado"/>
              </a:rPr>
              <a:t>acesso antecipado</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a:t>
            </a:r>
            <a:r>
              <a:rPr lang="pt-BR" i="1" dirty="0" err="1">
                <a:solidFill>
                  <a:schemeClr val="bg1"/>
                </a:solidFill>
                <a:effectLst>
                  <a:outerShdw blurRad="50800" dist="38100" dir="2700000" algn="tl" rotWithShape="0">
                    <a:prstClr val="black">
                      <a:alpha val="40000"/>
                    </a:prstClr>
                  </a:outerShdw>
                </a:effectLst>
                <a:latin typeface="Arial" panose="020B0604020202020204" pitchFamily="34" charset="0"/>
              </a:rPr>
              <a:t>Dead</a:t>
            </a:r>
            <a:r>
              <a:rPr lang="pt-BR" i="1" dirty="0">
                <a:solidFill>
                  <a:schemeClr val="bg1"/>
                </a:solidFill>
                <a:effectLst>
                  <a:outerShdw blurRad="50800" dist="38100" dir="2700000" algn="tl" rotWithShape="0">
                    <a:prstClr val="black">
                      <a:alpha val="40000"/>
                    </a:prstClr>
                  </a:outerShdw>
                </a:effectLst>
                <a:latin typeface="Arial" panose="020B0604020202020204" pitchFamily="34" charset="0"/>
              </a:rPr>
              <a:t> </a:t>
            </a:r>
            <a:r>
              <a:rPr lang="pt-BR" i="1" dirty="0" err="1">
                <a:solidFill>
                  <a:schemeClr val="bg1"/>
                </a:solidFill>
                <a:effectLst>
                  <a:outerShdw blurRad="50800" dist="38100" dir="2700000" algn="tl" rotWithShape="0">
                    <a:prstClr val="black">
                      <a:alpha val="40000"/>
                    </a:prstClr>
                  </a:outerShdw>
                </a:effectLst>
                <a:latin typeface="Arial" panose="020B0604020202020204" pitchFamily="34" charset="0"/>
              </a:rPr>
              <a:t>Cells</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foi lançado para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8" tooltip="Microsoft Windows"/>
              </a:rPr>
              <a:t>Microsoft Windows</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a:t>
            </a:r>
            <a:r>
              <a:rPr lang="pt-BR" dirty="0" err="1">
                <a:solidFill>
                  <a:schemeClr val="bg1"/>
                </a:solidFill>
                <a:effectLst>
                  <a:outerShdw blurRad="50800" dist="38100" dir="2700000" algn="tl" rotWithShape="0">
                    <a:prstClr val="black">
                      <a:alpha val="40000"/>
                    </a:prstClr>
                  </a:outerShdw>
                </a:effectLst>
                <a:latin typeface="Arial" panose="020B0604020202020204" pitchFamily="34" charset="0"/>
                <a:hlinkClick r:id="rId9" tooltip="MacOS"/>
              </a:rPr>
              <a:t>macOS</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10" tooltip="Linux"/>
              </a:rPr>
              <a:t>Linux</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11" tooltip="Nintendo Switch"/>
              </a:rPr>
              <a:t>Nintendo Switch</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a:t>
            </a:r>
            <a:r>
              <a:rPr lang="pt-BR" dirty="0" err="1">
                <a:solidFill>
                  <a:schemeClr val="bg1"/>
                </a:solidFill>
                <a:effectLst>
                  <a:outerShdw blurRad="50800" dist="38100" dir="2700000" algn="tl" rotWithShape="0">
                    <a:prstClr val="black">
                      <a:alpha val="40000"/>
                    </a:prstClr>
                  </a:outerShdw>
                </a:effectLst>
                <a:latin typeface="Arial" panose="020B0604020202020204" pitchFamily="34" charset="0"/>
                <a:hlinkClick r:id="rId12" tooltip="PlayStation 4"/>
              </a:rPr>
              <a:t>PlayStation</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12" tooltip="PlayStation 4"/>
              </a:rPr>
              <a:t> 4</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e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13" tooltip="Xbox One"/>
              </a:rPr>
              <a:t>Xbox </a:t>
            </a:r>
            <a:r>
              <a:rPr lang="pt-BR" dirty="0" err="1">
                <a:solidFill>
                  <a:schemeClr val="bg1"/>
                </a:solidFill>
                <a:effectLst>
                  <a:outerShdw blurRad="50800" dist="38100" dir="2700000" algn="tl" rotWithShape="0">
                    <a:prstClr val="black">
                      <a:alpha val="40000"/>
                    </a:prstClr>
                  </a:outerShdw>
                </a:effectLst>
                <a:latin typeface="Arial" panose="020B0604020202020204" pitchFamily="34" charset="0"/>
                <a:hlinkClick r:id="rId13" tooltip="Xbox One"/>
              </a:rPr>
              <a:t>One</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em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14" tooltip="7 de agosto"/>
              </a:rPr>
              <a:t>7 de agosto</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de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15" tooltip="2018"/>
              </a:rPr>
              <a:t>2018</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Portes para versões móveis também estão disponíveis, para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16" tooltip="IOS"/>
              </a:rPr>
              <a:t>iOS</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desde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17" tooltip="28 de agosto"/>
              </a:rPr>
              <a:t>28 de agosto</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de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18" tooltip="2019"/>
              </a:rPr>
              <a:t>2019</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e para </a:t>
            </a:r>
            <a:r>
              <a:rPr lang="pt-BR" dirty="0" err="1">
                <a:solidFill>
                  <a:schemeClr val="bg1"/>
                </a:solidFill>
                <a:effectLst>
                  <a:outerShdw blurRad="50800" dist="38100" dir="2700000" algn="tl" rotWithShape="0">
                    <a:prstClr val="black">
                      <a:alpha val="40000"/>
                    </a:prstClr>
                  </a:outerShdw>
                </a:effectLst>
                <a:latin typeface="Arial" panose="020B0604020202020204" pitchFamily="34" charset="0"/>
                <a:hlinkClick r:id="rId19" tooltip="Android"/>
              </a:rPr>
              <a:t>Android</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desde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20" tooltip="2 de junho"/>
              </a:rPr>
              <a:t>2 de junho</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de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21" tooltip="2020"/>
              </a:rPr>
              <a:t>2020</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a:t>
            </a:r>
            <a:r>
              <a:rPr lang="pt-BR" baseline="30000" dirty="0">
                <a:solidFill>
                  <a:schemeClr val="bg1"/>
                </a:solidFill>
                <a:effectLst>
                  <a:outerShdw blurRad="50800" dist="38100" dir="2700000" algn="tl" rotWithShape="0">
                    <a:prstClr val="black">
                      <a:alpha val="40000"/>
                    </a:prstClr>
                  </a:outerShdw>
                </a:effectLst>
                <a:latin typeface="Arial" panose="020B0604020202020204" pitchFamily="34" charset="0"/>
                <a:hlinkClick r:id="rId22"/>
              </a:rPr>
              <a:t>[2]</a:t>
            </a:r>
            <a:endParaRPr lang="pt-BR" dirty="0">
              <a:solidFill>
                <a:schemeClr val="bg1"/>
              </a:solidFill>
              <a:effectLst>
                <a:outerShdw blurRad="50800" dist="38100" dir="2700000" algn="tl" rotWithShape="0">
                  <a:prstClr val="black">
                    <a:alpha val="40000"/>
                  </a:prstClr>
                </a:outerShdw>
              </a:effectLst>
              <a:latin typeface="Arial" panose="020B0604020202020204" pitchFamily="34" charset="0"/>
            </a:endParaRPr>
          </a:p>
          <a:p>
            <a:r>
              <a:rPr lang="pt-BR" dirty="0">
                <a:solidFill>
                  <a:schemeClr val="bg1"/>
                </a:solidFill>
                <a:effectLst>
                  <a:outerShdw blurRad="50800" dist="38100" dir="2700000" algn="tl" rotWithShape="0">
                    <a:prstClr val="black">
                      <a:alpha val="40000"/>
                    </a:prstClr>
                  </a:outerShdw>
                </a:effectLst>
                <a:latin typeface="Linux Libertine"/>
              </a:rPr>
              <a:t>Enredo</a:t>
            </a:r>
          </a:p>
          <a:p>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No </a:t>
            </a:r>
            <a:r>
              <a:rPr lang="pt-BR" i="1" dirty="0">
                <a:solidFill>
                  <a:schemeClr val="bg1"/>
                </a:solidFill>
                <a:effectLst>
                  <a:outerShdw blurRad="50800" dist="38100" dir="2700000" algn="tl" rotWithShape="0">
                    <a:prstClr val="black">
                      <a:alpha val="40000"/>
                    </a:prstClr>
                  </a:outerShdw>
                </a:effectLst>
                <a:latin typeface="Arial" panose="020B0604020202020204" pitchFamily="34" charset="0"/>
              </a:rPr>
              <a:t>game</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o jogador vivencia o papel de um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23" tooltip="Homúnculo"/>
              </a:rPr>
              <a:t>homúnculo</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que assume o controle de um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24" tooltip="Cadáver"/>
              </a:rPr>
              <a:t>cadáver</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em uma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25" tooltip="Masmorra"/>
              </a:rPr>
              <a:t>masmorra</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na qual ele deve lutar para sair. Seu objetivo principal é percorrer diversos lugares da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26" tooltip="Ilha"/>
              </a:rPr>
              <a:t>ilha</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até chegar ao "Castelo do Pico Alto", onde ele irá descobrir os grandes mistérios sobre "A Peste" que assola a região.</a:t>
            </a:r>
            <a:r>
              <a:rPr lang="pt-BR" baseline="30000" dirty="0">
                <a:solidFill>
                  <a:schemeClr val="bg1"/>
                </a:solidFill>
                <a:effectLst>
                  <a:outerShdw blurRad="50800" dist="38100" dir="2700000" algn="tl" rotWithShape="0">
                    <a:prstClr val="black">
                      <a:alpha val="40000"/>
                    </a:prstClr>
                  </a:outerShdw>
                </a:effectLst>
                <a:latin typeface="Arial" panose="020B0604020202020204" pitchFamily="34" charset="0"/>
                <a:hlinkClick r:id="rId27"/>
              </a:rPr>
              <a:t>[3]</a:t>
            </a:r>
            <a:endParaRPr lang="pt-BR" dirty="0">
              <a:solidFill>
                <a:schemeClr val="bg1"/>
              </a:solidFill>
              <a:effectLst>
                <a:outerShdw blurRad="50800" dist="38100" dir="2700000" algn="tl" rotWithShape="0">
                  <a:prstClr val="black">
                    <a:alpha val="40000"/>
                  </a:prstClr>
                </a:outerShdw>
              </a:effectLst>
              <a:latin typeface="Arial" panose="020B0604020202020204" pitchFamily="34" charset="0"/>
            </a:endParaRPr>
          </a:p>
          <a:p>
            <a:r>
              <a:rPr lang="pt-BR" dirty="0" err="1">
                <a:solidFill>
                  <a:schemeClr val="bg1"/>
                </a:solidFill>
                <a:effectLst>
                  <a:outerShdw blurRad="50800" dist="38100" dir="2700000" algn="tl" rotWithShape="0">
                    <a:prstClr val="black">
                      <a:alpha val="40000"/>
                    </a:prstClr>
                  </a:outerShdw>
                </a:effectLst>
                <a:latin typeface="Linux Libertine"/>
              </a:rPr>
              <a:t>Jogabilidade</a:t>
            </a:r>
            <a:endParaRPr lang="pt-BR" dirty="0">
              <a:solidFill>
                <a:schemeClr val="bg1"/>
              </a:solidFill>
              <a:effectLst>
                <a:outerShdw blurRad="50800" dist="38100" dir="2700000" algn="tl" rotWithShape="0">
                  <a:prstClr val="black">
                    <a:alpha val="40000"/>
                  </a:prstClr>
                </a:outerShdw>
              </a:effectLst>
              <a:latin typeface="Linux Libertine"/>
            </a:endParaRPr>
          </a:p>
          <a:p>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O jogador ganha várias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28" tooltip="Arma"/>
              </a:rPr>
              <a:t>armas</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tesouros e outras ferramentas através da exploração dos níveis gerados de maneira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29" tooltip="Geração procedural em jogos digitais"/>
              </a:rPr>
              <a:t>procedural</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para combater diversas </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hlinkClick r:id="rId30" tooltip="Morto-vivo"/>
              </a:rPr>
              <a:t>criaturas mortas-vivas</a:t>
            </a:r>
            <a:r>
              <a:rPr lang="pt-BR" dirty="0">
                <a:solidFill>
                  <a:schemeClr val="bg1"/>
                </a:solidFill>
                <a:effectLst>
                  <a:outerShdw blurRad="50800" dist="38100" dir="2700000" algn="tl" rotWithShape="0">
                    <a:prstClr val="black">
                      <a:alpha val="40000"/>
                    </a:prstClr>
                  </a:outerShdw>
                </a:effectLst>
                <a:latin typeface="Arial" panose="020B0604020202020204" pitchFamily="34" charset="0"/>
              </a:rPr>
              <a:t> dentro dele. Ao matar </a:t>
            </a:r>
            <a:r>
              <a:rPr lang="pt-BR" dirty="0" smtClean="0">
                <a:solidFill>
                  <a:schemeClr val="bg1"/>
                </a:solidFill>
                <a:effectLst>
                  <a:outerShdw blurRad="50800" dist="38100" dir="2700000" algn="tl" rotWithShape="0">
                    <a:prstClr val="black">
                      <a:alpha val="40000"/>
                    </a:prstClr>
                  </a:outerShdw>
                </a:effectLst>
                <a:latin typeface="Arial" panose="020B0604020202020204" pitchFamily="34" charset="0"/>
              </a:rPr>
              <a:t>inimigos</a:t>
            </a:r>
            <a:endParaRPr lang="pt-BR" b="0" i="0" dirty="0">
              <a:solidFill>
                <a:schemeClr val="bg1"/>
              </a:solidFill>
              <a:effectLst>
                <a:outerShdw blurRad="50800" dist="38100" dir="2700000" algn="tl" rotWithShape="0">
                  <a:prstClr val="black">
                    <a:alpha val="40000"/>
                  </a:prstClr>
                </a:outerShdw>
              </a:effectLst>
              <a:latin typeface="Arial" panose="020B0604020202020204" pitchFamily="34" charset="0"/>
            </a:endParaRPr>
          </a:p>
        </p:txBody>
      </p:sp>
    </p:spTree>
    <p:extLst>
      <p:ext uri="{BB962C8B-B14F-4D97-AF65-F5344CB8AC3E}">
        <p14:creationId xmlns:p14="http://schemas.microsoft.com/office/powerpoint/2010/main" val="1211975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5" name="gX4cGcwmdsY"/>
          <p:cNvPicPr>
            <a:picLocks noRot="1" noChangeAspect="1"/>
          </p:cNvPicPr>
          <p:nvPr>
            <a:videoFile r:link="rId1"/>
          </p:nvPr>
        </p:nvPicPr>
        <p:blipFill>
          <a:blip r:embed="rId3"/>
          <a:stretch>
            <a:fillRect/>
          </a:stretch>
        </p:blipFill>
        <p:spPr>
          <a:xfrm>
            <a:off x="-156754" y="-67927"/>
            <a:ext cx="12475028" cy="7017203"/>
          </a:xfrm>
          <a:prstGeom prst="rect">
            <a:avLst/>
          </a:prstGeom>
        </p:spPr>
      </p:pic>
    </p:spTree>
    <p:extLst>
      <p:ext uri="{BB962C8B-B14F-4D97-AF65-F5344CB8AC3E}">
        <p14:creationId xmlns:p14="http://schemas.microsoft.com/office/powerpoint/2010/main" val="306118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chemeClr val="tx1"/>
                </a:solidFill>
                <a:effectLst>
                  <a:outerShdw blurRad="50800" dist="38100" dir="2700000" algn="tl" rotWithShape="0">
                    <a:prstClr val="black">
                      <a:alpha val="40000"/>
                    </a:prstClr>
                  </a:outerShdw>
                </a:effectLst>
              </a:rPr>
              <a:t>Jogos rogue </a:t>
            </a:r>
            <a:r>
              <a:rPr lang="pt-BR" dirty="0" err="1">
                <a:solidFill>
                  <a:schemeClr val="tx1"/>
                </a:solidFill>
                <a:effectLst>
                  <a:outerShdw blurRad="50800" dist="38100" dir="2700000" algn="tl" rotWithShape="0">
                    <a:prstClr val="black">
                      <a:alpha val="40000"/>
                    </a:prstClr>
                  </a:outerShdw>
                </a:effectLst>
              </a:rPr>
              <a:t>likes</a:t>
            </a:r>
            <a:endParaRPr lang="pt-BR" dirty="0">
              <a:solidFill>
                <a:schemeClr val="tx1"/>
              </a:solidFill>
            </a:endParaRPr>
          </a:p>
        </p:txBody>
      </p:sp>
      <p:sp>
        <p:nvSpPr>
          <p:cNvPr id="3" name="Espaço Reservado para Conteúdo 2"/>
          <p:cNvSpPr>
            <a:spLocks noGrp="1"/>
          </p:cNvSpPr>
          <p:nvPr>
            <p:ph idx="1"/>
          </p:nvPr>
        </p:nvSpPr>
        <p:spPr/>
        <p:txBody>
          <a:bodyPr>
            <a:normAutofit/>
          </a:bodyPr>
          <a:lstStyle/>
          <a:p>
            <a:pPr>
              <a:buFont typeface="Arial" panose="020B0604020202020204" pitchFamily="34" charset="0"/>
              <a:buChar char="•"/>
            </a:pPr>
            <a:r>
              <a:rPr lang="pt-BR" sz="4000" dirty="0" err="1" smtClean="0"/>
              <a:t>Hades</a:t>
            </a:r>
            <a:endParaRPr lang="pt-BR" sz="4000" dirty="0"/>
          </a:p>
        </p:txBody>
      </p:sp>
      <p:pic>
        <p:nvPicPr>
          <p:cNvPr id="6" name="Imagem 5" descr="Hades, título de ação da Supergiant Games, é lançado no PC e no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3161211"/>
            <a:ext cx="5596709" cy="3148149"/>
          </a:xfrm>
          <a:prstGeom prst="rect">
            <a:avLst/>
          </a:prstGeom>
          <a:effectLst>
            <a:outerShdw blurRad="50800" dist="38100" dir="2700000" algn="tl" rotWithShape="0">
              <a:prstClr val="black">
                <a:alpha val="40000"/>
              </a:prstClr>
            </a:outerShdw>
          </a:effectLst>
        </p:spPr>
      </p:pic>
      <p:pic>
        <p:nvPicPr>
          <p:cNvPr id="7" name="Imagem 6" descr="Hades - Hades Wik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768" y="2246811"/>
            <a:ext cx="3795951" cy="461118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0973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z8l935Bv0Y"/>
          <p:cNvPicPr>
            <a:picLocks noRot="1" noChangeAspect="1"/>
          </p:cNvPicPr>
          <p:nvPr>
            <a:videoFile r:link="rId1"/>
          </p:nvPr>
        </p:nvPicPr>
        <p:blipFill>
          <a:blip r:embed="rId3"/>
          <a:stretch>
            <a:fillRect/>
          </a:stretch>
        </p:blipFill>
        <p:spPr>
          <a:xfrm>
            <a:off x="6518366" y="2573383"/>
            <a:ext cx="5154023" cy="2899138"/>
          </a:xfrm>
          <a:prstGeom prst="rect">
            <a:avLst/>
          </a:prstGeom>
        </p:spPr>
      </p:pic>
      <p:sp>
        <p:nvSpPr>
          <p:cNvPr id="7" name="Retângulo 6"/>
          <p:cNvSpPr/>
          <p:nvPr/>
        </p:nvSpPr>
        <p:spPr>
          <a:xfrm>
            <a:off x="837786" y="919144"/>
            <a:ext cx="1827037" cy="707886"/>
          </a:xfrm>
          <a:prstGeom prst="rect">
            <a:avLst/>
          </a:prstGeom>
        </p:spPr>
        <p:txBody>
          <a:bodyPr wrap="square">
            <a:spAutoFit/>
          </a:bodyPr>
          <a:lstStyle/>
          <a:p>
            <a:pPr>
              <a:buFont typeface="Arial" panose="020B0604020202020204" pitchFamily="34" charset="0"/>
              <a:buChar char="•"/>
            </a:pPr>
            <a:r>
              <a:rPr lang="pt-BR" sz="4000" dirty="0" err="1"/>
              <a:t>Hades</a:t>
            </a:r>
            <a:endParaRPr lang="pt-BR" sz="4000" dirty="0"/>
          </a:p>
        </p:txBody>
      </p:sp>
      <p:sp>
        <p:nvSpPr>
          <p:cNvPr id="9" name="Retângulo 8"/>
          <p:cNvSpPr/>
          <p:nvPr/>
        </p:nvSpPr>
        <p:spPr>
          <a:xfrm>
            <a:off x="837786" y="1946366"/>
            <a:ext cx="5680580" cy="4031873"/>
          </a:xfrm>
          <a:prstGeom prst="rect">
            <a:avLst/>
          </a:prstGeom>
        </p:spPr>
        <p:txBody>
          <a:bodyPr wrap="square">
            <a:spAutoFit/>
          </a:bodyPr>
          <a:lstStyle/>
          <a:p>
            <a:r>
              <a:rPr lang="pt-BR" sz="1600" b="1" i="1" dirty="0" err="1">
                <a:latin typeface="Arial" panose="020B0604020202020204" pitchFamily="34" charset="0"/>
              </a:rPr>
              <a:t>Hades</a:t>
            </a:r>
            <a:r>
              <a:rPr lang="pt-BR" sz="1600" dirty="0">
                <a:latin typeface="Arial" panose="020B0604020202020204" pitchFamily="34" charset="0"/>
              </a:rPr>
              <a:t> é um </a:t>
            </a:r>
            <a:r>
              <a:rPr lang="pt-BR" sz="1600" dirty="0">
                <a:latin typeface="Arial" panose="020B0604020202020204" pitchFamily="34" charset="0"/>
                <a:hlinkClick r:id="rId4" tooltip="Jogo eletrônico"/>
              </a:rPr>
              <a:t>jogo eletrônico</a:t>
            </a:r>
            <a:r>
              <a:rPr lang="pt-BR" sz="1600" dirty="0">
                <a:latin typeface="Arial" panose="020B0604020202020204" pitchFamily="34" charset="0"/>
              </a:rPr>
              <a:t> </a:t>
            </a:r>
            <a:r>
              <a:rPr lang="pt-BR" sz="1600" dirty="0" err="1">
                <a:latin typeface="Arial" panose="020B0604020202020204" pitchFamily="34" charset="0"/>
                <a:hlinkClick r:id="rId5" tooltip="Roguelike"/>
              </a:rPr>
              <a:t>roguelike</a:t>
            </a:r>
            <a:r>
              <a:rPr lang="pt-BR" sz="1600" dirty="0">
                <a:latin typeface="Arial" panose="020B0604020202020204" pitchFamily="34" charset="0"/>
              </a:rPr>
              <a:t> de </a:t>
            </a:r>
            <a:r>
              <a:rPr lang="pt-BR" sz="1600" dirty="0">
                <a:latin typeface="Arial" panose="020B0604020202020204" pitchFamily="34" charset="0"/>
                <a:hlinkClick r:id="rId6" tooltip="RPG eletrônico de ação"/>
              </a:rPr>
              <a:t>RPG de ação</a:t>
            </a:r>
            <a:r>
              <a:rPr lang="pt-BR" sz="1600" dirty="0">
                <a:latin typeface="Arial" panose="020B0604020202020204" pitchFamily="34" charset="0"/>
              </a:rPr>
              <a:t> desenvolvido e publicado pela </a:t>
            </a:r>
            <a:r>
              <a:rPr lang="pt-BR" sz="1600" dirty="0" err="1">
                <a:latin typeface="Arial" panose="020B0604020202020204" pitchFamily="34" charset="0"/>
              </a:rPr>
              <a:t>Supergiant</a:t>
            </a:r>
            <a:r>
              <a:rPr lang="pt-BR" sz="1600" dirty="0">
                <a:latin typeface="Arial" panose="020B0604020202020204" pitchFamily="34" charset="0"/>
              </a:rPr>
              <a:t> Games. Foi lançado para </a:t>
            </a:r>
            <a:r>
              <a:rPr lang="pt-BR" sz="1600" dirty="0">
                <a:latin typeface="Arial" panose="020B0604020202020204" pitchFamily="34" charset="0"/>
                <a:hlinkClick r:id="rId7" tooltip="Microsoft Windows"/>
              </a:rPr>
              <a:t>Microsoft Windows</a:t>
            </a:r>
            <a:r>
              <a:rPr lang="pt-BR" sz="1600" dirty="0">
                <a:latin typeface="Arial" panose="020B0604020202020204" pitchFamily="34" charset="0"/>
              </a:rPr>
              <a:t>, </a:t>
            </a:r>
            <a:r>
              <a:rPr lang="pt-BR" sz="1600" dirty="0" err="1">
                <a:latin typeface="Arial" panose="020B0604020202020204" pitchFamily="34" charset="0"/>
                <a:hlinkClick r:id="rId8" tooltip="MacOS"/>
              </a:rPr>
              <a:t>macOS</a:t>
            </a:r>
            <a:r>
              <a:rPr lang="pt-BR" sz="1600" dirty="0">
                <a:latin typeface="Arial" panose="020B0604020202020204" pitchFamily="34" charset="0"/>
              </a:rPr>
              <a:t> e </a:t>
            </a:r>
            <a:r>
              <a:rPr lang="pt-BR" sz="1600" dirty="0">
                <a:latin typeface="Arial" panose="020B0604020202020204" pitchFamily="34" charset="0"/>
                <a:hlinkClick r:id="rId9" tooltip="Nintendo Switch"/>
              </a:rPr>
              <a:t>Nintendo Switch</a:t>
            </a:r>
            <a:r>
              <a:rPr lang="pt-BR" sz="1600" dirty="0">
                <a:latin typeface="Arial" panose="020B0604020202020204" pitchFamily="34" charset="0"/>
              </a:rPr>
              <a:t> em 17 de setembro de 2020, após um lançamento de </a:t>
            </a:r>
            <a:r>
              <a:rPr lang="pt-BR" sz="1600" dirty="0">
                <a:latin typeface="Arial" panose="020B0604020202020204" pitchFamily="34" charset="0"/>
                <a:hlinkClick r:id="rId10" tooltip="Acesso antecipado"/>
              </a:rPr>
              <a:t>acesso antecipado</a:t>
            </a:r>
            <a:r>
              <a:rPr lang="pt-BR" sz="1600" dirty="0">
                <a:latin typeface="Arial" panose="020B0604020202020204" pitchFamily="34" charset="0"/>
              </a:rPr>
              <a:t> em dezembro de 2018. Versões para </a:t>
            </a:r>
            <a:r>
              <a:rPr lang="pt-BR" sz="1600" dirty="0" err="1">
                <a:latin typeface="Arial" panose="020B0604020202020204" pitchFamily="34" charset="0"/>
                <a:hlinkClick r:id="rId11" tooltip="PlayStation 4"/>
              </a:rPr>
              <a:t>PlayStation</a:t>
            </a:r>
            <a:r>
              <a:rPr lang="pt-BR" sz="1600" dirty="0">
                <a:latin typeface="Arial" panose="020B0604020202020204" pitchFamily="34" charset="0"/>
                <a:hlinkClick r:id="rId11" tooltip="PlayStation 4"/>
              </a:rPr>
              <a:t> 4</a:t>
            </a:r>
            <a:r>
              <a:rPr lang="pt-BR" sz="1600" dirty="0">
                <a:latin typeface="Arial" panose="020B0604020202020204" pitchFamily="34" charset="0"/>
              </a:rPr>
              <a:t>, </a:t>
            </a:r>
            <a:r>
              <a:rPr lang="pt-BR" sz="1600" dirty="0" err="1">
                <a:latin typeface="Arial" panose="020B0604020202020204" pitchFamily="34" charset="0"/>
                <a:hlinkClick r:id="rId12" tooltip="PlayStation 5"/>
              </a:rPr>
              <a:t>PlayStation</a:t>
            </a:r>
            <a:r>
              <a:rPr lang="pt-BR" sz="1600" dirty="0">
                <a:latin typeface="Arial" panose="020B0604020202020204" pitchFamily="34" charset="0"/>
                <a:hlinkClick r:id="rId12" tooltip="PlayStation 5"/>
              </a:rPr>
              <a:t> 5</a:t>
            </a:r>
            <a:r>
              <a:rPr lang="pt-BR" sz="1600" dirty="0">
                <a:latin typeface="Arial" panose="020B0604020202020204" pitchFamily="34" charset="0"/>
              </a:rPr>
              <a:t>, </a:t>
            </a:r>
            <a:r>
              <a:rPr lang="pt-BR" sz="1600" dirty="0">
                <a:latin typeface="Arial" panose="020B0604020202020204" pitchFamily="34" charset="0"/>
                <a:hlinkClick r:id="rId13" tooltip="Xbox One"/>
              </a:rPr>
              <a:t>Xbox </a:t>
            </a:r>
            <a:r>
              <a:rPr lang="pt-BR" sz="1600" dirty="0" err="1">
                <a:latin typeface="Arial" panose="020B0604020202020204" pitchFamily="34" charset="0"/>
                <a:hlinkClick r:id="rId13" tooltip="Xbox One"/>
              </a:rPr>
              <a:t>One</a:t>
            </a:r>
            <a:r>
              <a:rPr lang="pt-BR" sz="1600" dirty="0">
                <a:latin typeface="Arial" panose="020B0604020202020204" pitchFamily="34" charset="0"/>
              </a:rPr>
              <a:t> e </a:t>
            </a:r>
            <a:r>
              <a:rPr lang="pt-BR" sz="1600" dirty="0">
                <a:latin typeface="Arial" panose="020B0604020202020204" pitchFamily="34" charset="0"/>
                <a:hlinkClick r:id="rId14" tooltip="Xbox Series X e Series S"/>
              </a:rPr>
              <a:t>Xbox Series X/S</a:t>
            </a:r>
            <a:r>
              <a:rPr lang="pt-BR" sz="1600" dirty="0">
                <a:latin typeface="Arial" panose="020B0604020202020204" pitchFamily="34" charset="0"/>
              </a:rPr>
              <a:t> foram lançadas em 13 de agosto de 2021.</a:t>
            </a:r>
            <a:r>
              <a:rPr lang="pt-BR" sz="1600" baseline="30000" dirty="0">
                <a:latin typeface="Arial" panose="020B0604020202020204" pitchFamily="34" charset="0"/>
                <a:hlinkClick r:id="rId15"/>
              </a:rPr>
              <a:t>[1]</a:t>
            </a:r>
            <a:endParaRPr lang="pt-BR" sz="1600" dirty="0">
              <a:latin typeface="Arial" panose="020B0604020202020204" pitchFamily="34" charset="0"/>
            </a:endParaRPr>
          </a:p>
          <a:p>
            <a:r>
              <a:rPr lang="pt-BR" sz="1600" dirty="0">
                <a:latin typeface="Arial" panose="020B0604020202020204" pitchFamily="34" charset="0"/>
              </a:rPr>
              <a:t>Os jogadores controlam </a:t>
            </a:r>
            <a:r>
              <a:rPr lang="pt-BR" sz="1600" dirty="0" err="1">
                <a:latin typeface="Arial" panose="020B0604020202020204" pitchFamily="34" charset="0"/>
                <a:hlinkClick r:id="rId16" tooltip="Zagreu"/>
              </a:rPr>
              <a:t>Zagreu</a:t>
            </a:r>
            <a:r>
              <a:rPr lang="pt-BR" sz="1600" dirty="0">
                <a:latin typeface="Arial" panose="020B0604020202020204" pitchFamily="34" charset="0"/>
              </a:rPr>
              <a:t>, o filho de </a:t>
            </a:r>
            <a:r>
              <a:rPr lang="pt-BR" sz="1600" dirty="0" err="1">
                <a:latin typeface="Arial" panose="020B0604020202020204" pitchFamily="34" charset="0"/>
                <a:hlinkClick r:id="rId17" tooltip="Hades"/>
              </a:rPr>
              <a:t>Hades</a:t>
            </a:r>
            <a:r>
              <a:rPr lang="pt-BR" sz="1600" dirty="0">
                <a:latin typeface="Arial" panose="020B0604020202020204" pitchFamily="34" charset="0"/>
              </a:rPr>
              <a:t>, enquanto ele tenta </a:t>
            </a:r>
            <a:r>
              <a:rPr lang="pt-BR" sz="1600" dirty="0" smtClean="0">
                <a:latin typeface="Arial" panose="020B0604020202020204" pitchFamily="34" charset="0"/>
              </a:rPr>
              <a:t>escapar </a:t>
            </a:r>
            <a:r>
              <a:rPr lang="pt-BR" sz="1600" dirty="0">
                <a:latin typeface="Arial" panose="020B0604020202020204" pitchFamily="34" charset="0"/>
              </a:rPr>
              <a:t>do Submundo para chegar ao </a:t>
            </a:r>
            <a:r>
              <a:rPr lang="pt-BR" sz="1600" dirty="0">
                <a:latin typeface="Arial" panose="020B0604020202020204" pitchFamily="34" charset="0"/>
                <a:hlinkClick r:id="rId18" tooltip="Monte Olimpo"/>
              </a:rPr>
              <a:t>Monte Olimpo</a:t>
            </a:r>
            <a:r>
              <a:rPr lang="pt-BR" sz="1600" dirty="0">
                <a:latin typeface="Arial" panose="020B0604020202020204" pitchFamily="34" charset="0"/>
              </a:rPr>
              <a:t>, às vezes auxiliado por presentes dados a ele por outros </a:t>
            </a:r>
            <a:r>
              <a:rPr lang="pt-BR" sz="1600" dirty="0">
                <a:latin typeface="Arial" panose="020B0604020202020204" pitchFamily="34" charset="0"/>
                <a:hlinkClick r:id="rId19" tooltip="Deuses Olímpicos"/>
              </a:rPr>
              <a:t>Olimpianos</a:t>
            </a:r>
            <a:r>
              <a:rPr lang="pt-BR" sz="1600" dirty="0">
                <a:latin typeface="Arial" panose="020B0604020202020204" pitchFamily="34" charset="0"/>
              </a:rPr>
              <a:t>. Cada corrida desafia o jogador através de uma série aleatória de salas preenchidas com inimigos e recompensas, com o jogador usando uma combinação de seu ataque de arma principal, poder de colisão e habilidade mágica para derrotá-los, evitando danos para avançar o mais longe </a:t>
            </a:r>
            <a:r>
              <a:rPr lang="pt-BR" sz="1600" dirty="0" smtClean="0">
                <a:latin typeface="Arial" panose="020B0604020202020204" pitchFamily="34" charset="0"/>
              </a:rPr>
              <a:t>possível</a:t>
            </a:r>
            <a:endParaRPr lang="pt-BR" sz="1600" b="0" i="0" dirty="0">
              <a:effectLst/>
              <a:latin typeface="Arial" panose="020B0604020202020204" pitchFamily="34" charset="0"/>
            </a:endParaRPr>
          </a:p>
        </p:txBody>
      </p:sp>
    </p:spTree>
    <p:extLst>
      <p:ext uri="{BB962C8B-B14F-4D97-AF65-F5344CB8AC3E}">
        <p14:creationId xmlns:p14="http://schemas.microsoft.com/office/powerpoint/2010/main" val="153283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chemeClr val="tx1"/>
                </a:solidFill>
                <a:effectLst>
                  <a:outerShdw blurRad="50800" dist="38100" dir="2700000" algn="tl" rotWithShape="0">
                    <a:prstClr val="black">
                      <a:alpha val="40000"/>
                    </a:prstClr>
                  </a:outerShdw>
                </a:effectLst>
              </a:rPr>
              <a:t>Jogos rogue </a:t>
            </a:r>
            <a:r>
              <a:rPr lang="pt-BR" dirty="0" err="1">
                <a:solidFill>
                  <a:schemeClr val="tx1"/>
                </a:solidFill>
                <a:effectLst>
                  <a:outerShdw blurRad="50800" dist="38100" dir="2700000" algn="tl" rotWithShape="0">
                    <a:prstClr val="black">
                      <a:alpha val="40000"/>
                    </a:prstClr>
                  </a:outerShdw>
                </a:effectLst>
              </a:rPr>
              <a:t>likes</a:t>
            </a:r>
            <a:endParaRPr lang="pt-BR" dirty="0"/>
          </a:p>
        </p:txBody>
      </p:sp>
      <p:sp>
        <p:nvSpPr>
          <p:cNvPr id="3" name="Espaço Reservado para Conteúdo 2"/>
          <p:cNvSpPr>
            <a:spLocks noGrp="1"/>
          </p:cNvSpPr>
          <p:nvPr>
            <p:ph idx="1"/>
          </p:nvPr>
        </p:nvSpPr>
        <p:spPr>
          <a:xfrm>
            <a:off x="1024127" y="1776549"/>
            <a:ext cx="9720073" cy="4023360"/>
          </a:xfrm>
        </p:spPr>
        <p:txBody>
          <a:bodyPr/>
          <a:lstStyle/>
          <a:p>
            <a:pPr>
              <a:buFont typeface="Arial" panose="020B0604020202020204" pitchFamily="34" charset="0"/>
              <a:buChar char="•"/>
            </a:pPr>
            <a:r>
              <a:rPr lang="pt-BR" sz="4000" dirty="0"/>
              <a:t>The </a:t>
            </a:r>
            <a:r>
              <a:rPr lang="pt-BR" sz="4000" dirty="0" err="1"/>
              <a:t>Binding</a:t>
            </a:r>
            <a:r>
              <a:rPr lang="pt-BR" sz="4000" dirty="0"/>
              <a:t> </a:t>
            </a:r>
            <a:r>
              <a:rPr lang="pt-BR" sz="4000" dirty="0" err="1"/>
              <a:t>of</a:t>
            </a:r>
            <a:r>
              <a:rPr lang="pt-BR" sz="4000" dirty="0"/>
              <a:t> Isaac</a:t>
            </a:r>
          </a:p>
        </p:txBody>
      </p:sp>
      <p:sp>
        <p:nvSpPr>
          <p:cNvPr id="5" name="Retângulo 4"/>
          <p:cNvSpPr/>
          <p:nvPr/>
        </p:nvSpPr>
        <p:spPr>
          <a:xfrm>
            <a:off x="1024128" y="2315877"/>
            <a:ext cx="10641004" cy="4539704"/>
          </a:xfrm>
          <a:prstGeom prst="rect">
            <a:avLst/>
          </a:prstGeom>
        </p:spPr>
        <p:txBody>
          <a:bodyPr wrap="square">
            <a:spAutoFit/>
          </a:bodyPr>
          <a:lstStyle/>
          <a:p>
            <a:r>
              <a:rPr lang="pt-BR" sz="1700" b="1" i="1" dirty="0">
                <a:solidFill>
                  <a:srgbClr val="202122"/>
                </a:solidFill>
                <a:latin typeface="Arial" panose="020B0604020202020204" pitchFamily="34" charset="0"/>
              </a:rPr>
              <a:t>The </a:t>
            </a:r>
            <a:r>
              <a:rPr lang="pt-BR" sz="1700" b="1" i="1" dirty="0" err="1">
                <a:solidFill>
                  <a:srgbClr val="202122"/>
                </a:solidFill>
                <a:latin typeface="Arial" panose="020B0604020202020204" pitchFamily="34" charset="0"/>
              </a:rPr>
              <a:t>Binding</a:t>
            </a:r>
            <a:r>
              <a:rPr lang="pt-BR" sz="1700" b="1" i="1" dirty="0">
                <a:solidFill>
                  <a:srgbClr val="202122"/>
                </a:solidFill>
                <a:latin typeface="Arial" panose="020B0604020202020204" pitchFamily="34" charset="0"/>
              </a:rPr>
              <a:t> </a:t>
            </a:r>
            <a:r>
              <a:rPr lang="pt-BR" sz="1700" b="1" i="1" dirty="0" err="1">
                <a:solidFill>
                  <a:srgbClr val="202122"/>
                </a:solidFill>
                <a:latin typeface="Arial" panose="020B0604020202020204" pitchFamily="34" charset="0"/>
              </a:rPr>
              <a:t>of</a:t>
            </a:r>
            <a:r>
              <a:rPr lang="pt-BR" sz="1700" b="1" i="1" dirty="0">
                <a:solidFill>
                  <a:srgbClr val="202122"/>
                </a:solidFill>
                <a:latin typeface="Arial" panose="020B0604020202020204" pitchFamily="34" charset="0"/>
              </a:rPr>
              <a:t> Isaac</a:t>
            </a:r>
            <a:r>
              <a:rPr lang="pt-BR" sz="1700" dirty="0">
                <a:solidFill>
                  <a:srgbClr val="202122"/>
                </a:solidFill>
                <a:latin typeface="Arial" panose="020B0604020202020204" pitchFamily="34" charset="0"/>
              </a:rPr>
              <a:t> é um </a:t>
            </a:r>
            <a:r>
              <a:rPr lang="pt-BR" sz="1700" dirty="0">
                <a:solidFill>
                  <a:srgbClr val="3366CC"/>
                </a:solidFill>
                <a:latin typeface="Arial" panose="020B0604020202020204" pitchFamily="34" charset="0"/>
                <a:hlinkClick r:id="rId2" tooltip="Jogo eletrônico"/>
              </a:rPr>
              <a:t>jogo eletrônico</a:t>
            </a:r>
            <a:r>
              <a:rPr lang="pt-BR" sz="1700" dirty="0">
                <a:solidFill>
                  <a:srgbClr val="202122"/>
                </a:solidFill>
                <a:latin typeface="Arial" panose="020B0604020202020204" pitchFamily="34" charset="0"/>
              </a:rPr>
              <a:t> </a:t>
            </a:r>
            <a:r>
              <a:rPr lang="pt-BR" sz="1700" dirty="0">
                <a:solidFill>
                  <a:srgbClr val="3366CC"/>
                </a:solidFill>
                <a:latin typeface="Arial" panose="020B0604020202020204" pitchFamily="34" charset="0"/>
                <a:hlinkClick r:id="rId3" tooltip="Jogo eletrônico independente"/>
              </a:rPr>
              <a:t>independente</a:t>
            </a:r>
            <a:r>
              <a:rPr lang="pt-BR" sz="1700" dirty="0">
                <a:solidFill>
                  <a:srgbClr val="202122"/>
                </a:solidFill>
                <a:latin typeface="Arial" panose="020B0604020202020204" pitchFamily="34" charset="0"/>
              </a:rPr>
              <a:t> do gênero </a:t>
            </a:r>
            <a:r>
              <a:rPr lang="pt-BR" sz="1700" i="1" dirty="0" err="1">
                <a:solidFill>
                  <a:srgbClr val="3366CC"/>
                </a:solidFill>
                <a:latin typeface="Arial" panose="020B0604020202020204" pitchFamily="34" charset="0"/>
                <a:hlinkClick r:id="rId4" tooltip="Roguelike"/>
              </a:rPr>
              <a:t>roguelike</a:t>
            </a:r>
            <a:r>
              <a:rPr lang="pt-BR" sz="1700" dirty="0">
                <a:solidFill>
                  <a:srgbClr val="202122"/>
                </a:solidFill>
                <a:latin typeface="Arial" panose="020B0604020202020204" pitchFamily="34" charset="0"/>
              </a:rPr>
              <a:t> criado e desenvolvido por </a:t>
            </a:r>
            <a:r>
              <a:rPr lang="pt-BR" sz="1700" dirty="0">
                <a:solidFill>
                  <a:srgbClr val="3366CC"/>
                </a:solidFill>
                <a:latin typeface="Arial" panose="020B0604020202020204" pitchFamily="34" charset="0"/>
                <a:hlinkClick r:id="rId5" tooltip="Edmund McMillen"/>
              </a:rPr>
              <a:t>Edmund </a:t>
            </a:r>
            <a:r>
              <a:rPr lang="pt-BR" sz="1700" dirty="0" err="1">
                <a:solidFill>
                  <a:srgbClr val="3366CC"/>
                </a:solidFill>
                <a:latin typeface="Arial" panose="020B0604020202020204" pitchFamily="34" charset="0"/>
                <a:hlinkClick r:id="rId5" tooltip="Edmund McMillen"/>
              </a:rPr>
              <a:t>McMillen</a:t>
            </a:r>
            <a:r>
              <a:rPr lang="pt-BR" sz="1700" dirty="0">
                <a:solidFill>
                  <a:srgbClr val="202122"/>
                </a:solidFill>
                <a:latin typeface="Arial" panose="020B0604020202020204" pitchFamily="34" charset="0"/>
              </a:rPr>
              <a:t> e </a:t>
            </a:r>
            <a:r>
              <a:rPr lang="pt-BR" sz="1700" dirty="0" err="1">
                <a:solidFill>
                  <a:srgbClr val="202122"/>
                </a:solidFill>
                <a:latin typeface="Arial" panose="020B0604020202020204" pitchFamily="34" charset="0"/>
              </a:rPr>
              <a:t>Florian</a:t>
            </a:r>
            <a:r>
              <a:rPr lang="pt-BR" sz="1700" dirty="0">
                <a:solidFill>
                  <a:srgbClr val="202122"/>
                </a:solidFill>
                <a:latin typeface="Arial" panose="020B0604020202020204" pitchFamily="34" charset="0"/>
              </a:rPr>
              <a:t> </a:t>
            </a:r>
            <a:r>
              <a:rPr lang="pt-BR" sz="1700" dirty="0" err="1">
                <a:solidFill>
                  <a:srgbClr val="202122"/>
                </a:solidFill>
                <a:latin typeface="Arial" panose="020B0604020202020204" pitchFamily="34" charset="0"/>
              </a:rPr>
              <a:t>Himsl</a:t>
            </a:r>
            <a:r>
              <a:rPr lang="pt-BR" sz="1700" dirty="0">
                <a:solidFill>
                  <a:srgbClr val="202122"/>
                </a:solidFill>
                <a:latin typeface="Arial" panose="020B0604020202020204" pitchFamily="34" charset="0"/>
              </a:rPr>
              <a:t>, e lançado para </a:t>
            </a:r>
            <a:r>
              <a:rPr lang="pt-BR" sz="1700" dirty="0">
                <a:solidFill>
                  <a:srgbClr val="3366CC"/>
                </a:solidFill>
                <a:latin typeface="Arial" panose="020B0604020202020204" pitchFamily="34" charset="0"/>
                <a:hlinkClick r:id="rId6" tooltip="Microsoft Windows"/>
              </a:rPr>
              <a:t>Microsoft Windows</a:t>
            </a:r>
            <a:r>
              <a:rPr lang="pt-BR" sz="1700" dirty="0">
                <a:solidFill>
                  <a:srgbClr val="202122"/>
                </a:solidFill>
                <a:latin typeface="Arial" panose="020B0604020202020204" pitchFamily="34" charset="0"/>
              </a:rPr>
              <a:t>, </a:t>
            </a:r>
            <a:r>
              <a:rPr lang="pt-BR" sz="1700" dirty="0">
                <a:solidFill>
                  <a:srgbClr val="3366CC"/>
                </a:solidFill>
                <a:latin typeface="Arial" panose="020B0604020202020204" pitchFamily="34" charset="0"/>
                <a:hlinkClick r:id="rId7" tooltip="OS X"/>
              </a:rPr>
              <a:t>OS X</a:t>
            </a:r>
            <a:r>
              <a:rPr lang="pt-BR" sz="1700" dirty="0">
                <a:solidFill>
                  <a:srgbClr val="202122"/>
                </a:solidFill>
                <a:latin typeface="Arial" panose="020B0604020202020204" pitchFamily="34" charset="0"/>
              </a:rPr>
              <a:t> e </a:t>
            </a:r>
            <a:r>
              <a:rPr lang="pt-BR" sz="1700" dirty="0">
                <a:solidFill>
                  <a:srgbClr val="3366CC"/>
                </a:solidFill>
                <a:latin typeface="Arial" panose="020B0604020202020204" pitchFamily="34" charset="0"/>
                <a:hlinkClick r:id="rId8" tooltip="Linux"/>
              </a:rPr>
              <a:t>Linux</a:t>
            </a:r>
            <a:r>
              <a:rPr lang="pt-BR" sz="1700" dirty="0">
                <a:solidFill>
                  <a:srgbClr val="202122"/>
                </a:solidFill>
                <a:latin typeface="Arial" panose="020B0604020202020204" pitchFamily="34" charset="0"/>
              </a:rPr>
              <a:t>. O título e o enredo do jogo foram inspirados pela história bíblica do </a:t>
            </a:r>
            <a:r>
              <a:rPr lang="pt-BR" sz="1700" dirty="0">
                <a:solidFill>
                  <a:srgbClr val="3366CC"/>
                </a:solidFill>
                <a:latin typeface="Arial" panose="020B0604020202020204" pitchFamily="34" charset="0"/>
                <a:hlinkClick r:id="rId9" tooltip="Abraão"/>
              </a:rPr>
              <a:t>sacrifício de Isaque</a:t>
            </a:r>
            <a:r>
              <a:rPr lang="pt-BR" sz="1700" dirty="0">
                <a:solidFill>
                  <a:srgbClr val="202122"/>
                </a:solidFill>
                <a:latin typeface="Arial" panose="020B0604020202020204" pitchFamily="34" charset="0"/>
              </a:rPr>
              <a:t>. Na história, Isaac foge para o </a:t>
            </a:r>
            <a:r>
              <a:rPr lang="pt-BR" sz="1700" dirty="0">
                <a:solidFill>
                  <a:srgbClr val="3366CC"/>
                </a:solidFill>
                <a:latin typeface="Arial" panose="020B0604020202020204" pitchFamily="34" charset="0"/>
                <a:hlinkClick r:id="rId10" tooltip="Porão"/>
              </a:rPr>
              <a:t>porão</a:t>
            </a:r>
            <a:r>
              <a:rPr lang="pt-BR" sz="1700" dirty="0">
                <a:solidFill>
                  <a:srgbClr val="202122"/>
                </a:solidFill>
                <a:latin typeface="Arial" panose="020B0604020202020204" pitchFamily="34" charset="0"/>
              </a:rPr>
              <a:t> de sua casa depois que sua mãe recebe uma mensagem de </a:t>
            </a:r>
            <a:r>
              <a:rPr lang="pt-BR" sz="1700" dirty="0">
                <a:solidFill>
                  <a:srgbClr val="3366CC"/>
                </a:solidFill>
                <a:latin typeface="Arial" panose="020B0604020202020204" pitchFamily="34" charset="0"/>
                <a:hlinkClick r:id="rId11" tooltip="Deus"/>
              </a:rPr>
              <a:t>Deus</a:t>
            </a:r>
            <a:r>
              <a:rPr lang="pt-BR" sz="1700" dirty="0">
                <a:solidFill>
                  <a:srgbClr val="202122"/>
                </a:solidFill>
                <a:latin typeface="Arial" panose="020B0604020202020204" pitchFamily="34" charset="0"/>
              </a:rPr>
              <a:t> exigindo a vida de seu filho como prova da sua </a:t>
            </a:r>
            <a:r>
              <a:rPr lang="pt-BR" sz="1700" dirty="0">
                <a:solidFill>
                  <a:srgbClr val="3366CC"/>
                </a:solidFill>
                <a:latin typeface="Arial" panose="020B0604020202020204" pitchFamily="34" charset="0"/>
                <a:hlinkClick r:id="rId12" tooltip="Fé"/>
              </a:rPr>
              <a:t>fé</a:t>
            </a:r>
            <a:r>
              <a:rPr lang="pt-BR" sz="1700" dirty="0">
                <a:solidFill>
                  <a:srgbClr val="202122"/>
                </a:solidFill>
                <a:latin typeface="Arial" panose="020B0604020202020204" pitchFamily="34" charset="0"/>
              </a:rPr>
              <a:t>, com ele devendo lutar contra vários monstros para sobreviver. Os jogadores controlam Isaac ou um dos outros seis personagens desbloqueáveis através de andares gerados aleatoriamente, derrotando inimigos em combate em tempo real e coletando itens e poderes a fim de derrotar os </a:t>
            </a:r>
            <a:r>
              <a:rPr lang="pt-BR" sz="1700" dirty="0">
                <a:solidFill>
                  <a:srgbClr val="3366CC"/>
                </a:solidFill>
                <a:latin typeface="Arial" panose="020B0604020202020204" pitchFamily="34" charset="0"/>
                <a:hlinkClick r:id="rId13" tooltip="Chefe (jogos eletrônicos)"/>
              </a:rPr>
              <a:t>chefes</a:t>
            </a:r>
            <a:r>
              <a:rPr lang="pt-BR" sz="1700" dirty="0">
                <a:solidFill>
                  <a:srgbClr val="202122"/>
                </a:solidFill>
                <a:latin typeface="Arial" panose="020B0604020202020204" pitchFamily="34" charset="0"/>
              </a:rPr>
              <a:t> e, eventualmente, a mãe de Isaac.</a:t>
            </a:r>
          </a:p>
          <a:p>
            <a:r>
              <a:rPr lang="pt-BR" sz="1700" dirty="0">
                <a:solidFill>
                  <a:srgbClr val="202122"/>
                </a:solidFill>
                <a:latin typeface="Arial" panose="020B0604020202020204" pitchFamily="34" charset="0"/>
              </a:rPr>
              <a:t>O jogo foi o resultado de um </a:t>
            </a:r>
            <a:r>
              <a:rPr lang="pt-BR" sz="1700" i="1" dirty="0">
                <a:solidFill>
                  <a:srgbClr val="3366CC"/>
                </a:solidFill>
                <a:latin typeface="Arial" panose="020B0604020202020204" pitchFamily="34" charset="0"/>
                <a:hlinkClick r:id="rId14" tooltip="Game jam"/>
              </a:rPr>
              <a:t>game </a:t>
            </a:r>
            <a:r>
              <a:rPr lang="pt-BR" sz="1700" i="1" dirty="0" err="1">
                <a:solidFill>
                  <a:srgbClr val="3366CC"/>
                </a:solidFill>
                <a:latin typeface="Arial" panose="020B0604020202020204" pitchFamily="34" charset="0"/>
                <a:hlinkClick r:id="rId14" tooltip="Game jam"/>
              </a:rPr>
              <a:t>jam</a:t>
            </a:r>
            <a:r>
              <a:rPr lang="pt-BR" sz="1700" dirty="0">
                <a:solidFill>
                  <a:srgbClr val="202122"/>
                </a:solidFill>
                <a:latin typeface="Arial" panose="020B0604020202020204" pitchFamily="34" charset="0"/>
              </a:rPr>
              <a:t> de uma semana entre </a:t>
            </a:r>
            <a:r>
              <a:rPr lang="pt-BR" sz="1700" dirty="0" err="1">
                <a:solidFill>
                  <a:srgbClr val="202122"/>
                </a:solidFill>
                <a:latin typeface="Arial" panose="020B0604020202020204" pitchFamily="34" charset="0"/>
              </a:rPr>
              <a:t>McMillen</a:t>
            </a:r>
            <a:r>
              <a:rPr lang="pt-BR" sz="1700" dirty="0">
                <a:solidFill>
                  <a:srgbClr val="202122"/>
                </a:solidFill>
                <a:latin typeface="Arial" panose="020B0604020202020204" pitchFamily="34" charset="0"/>
              </a:rPr>
              <a:t> e </a:t>
            </a:r>
            <a:r>
              <a:rPr lang="pt-BR" sz="1700" dirty="0" err="1">
                <a:solidFill>
                  <a:srgbClr val="202122"/>
                </a:solidFill>
                <a:latin typeface="Arial" panose="020B0604020202020204" pitchFamily="34" charset="0"/>
              </a:rPr>
              <a:t>Himsl</a:t>
            </a:r>
            <a:r>
              <a:rPr lang="pt-BR" sz="1700" dirty="0">
                <a:solidFill>
                  <a:srgbClr val="202122"/>
                </a:solidFill>
                <a:latin typeface="Arial" panose="020B0604020202020204" pitchFamily="34" charset="0"/>
              </a:rPr>
              <a:t> para desenvolver um </a:t>
            </a:r>
            <a:r>
              <a:rPr lang="pt-BR" sz="1700" i="1" dirty="0" err="1">
                <a:solidFill>
                  <a:srgbClr val="202122"/>
                </a:solidFill>
                <a:latin typeface="Arial" panose="020B0604020202020204" pitchFamily="34" charset="0"/>
              </a:rPr>
              <a:t>roguelike</a:t>
            </a:r>
            <a:r>
              <a:rPr lang="pt-BR" sz="1700" dirty="0">
                <a:solidFill>
                  <a:srgbClr val="202122"/>
                </a:solidFill>
                <a:latin typeface="Arial" panose="020B0604020202020204" pitchFamily="34" charset="0"/>
              </a:rPr>
              <a:t> inspirado em </a:t>
            </a:r>
            <a:r>
              <a:rPr lang="pt-BR" sz="1700" i="1" dirty="0">
                <a:solidFill>
                  <a:srgbClr val="3366CC"/>
                </a:solidFill>
                <a:latin typeface="Arial" panose="020B0604020202020204" pitchFamily="34" charset="0"/>
                <a:hlinkClick r:id="rId15" tooltip="The Legend of Zelda (jogo eletrônico)"/>
              </a:rPr>
              <a:t>The </a:t>
            </a:r>
            <a:r>
              <a:rPr lang="pt-BR" sz="1700" i="1" dirty="0" err="1">
                <a:solidFill>
                  <a:srgbClr val="3366CC"/>
                </a:solidFill>
                <a:latin typeface="Arial" panose="020B0604020202020204" pitchFamily="34" charset="0"/>
                <a:hlinkClick r:id="rId15" tooltip="The Legend of Zelda (jogo eletrônico)"/>
              </a:rPr>
              <a:t>Legend</a:t>
            </a:r>
            <a:r>
              <a:rPr lang="pt-BR" sz="1700" i="1" dirty="0">
                <a:solidFill>
                  <a:srgbClr val="3366CC"/>
                </a:solidFill>
                <a:latin typeface="Arial" panose="020B0604020202020204" pitchFamily="34" charset="0"/>
                <a:hlinkClick r:id="rId15" tooltip="The Legend of Zelda (jogo eletrônico)"/>
              </a:rPr>
              <a:t> </a:t>
            </a:r>
            <a:r>
              <a:rPr lang="pt-BR" sz="1700" i="1" dirty="0" err="1">
                <a:solidFill>
                  <a:srgbClr val="3366CC"/>
                </a:solidFill>
                <a:latin typeface="Arial" panose="020B0604020202020204" pitchFamily="34" charset="0"/>
                <a:hlinkClick r:id="rId15" tooltip="The Legend of Zelda (jogo eletrônico)"/>
              </a:rPr>
              <a:t>of</a:t>
            </a:r>
            <a:r>
              <a:rPr lang="pt-BR" sz="1700" i="1" dirty="0">
                <a:solidFill>
                  <a:srgbClr val="3366CC"/>
                </a:solidFill>
                <a:latin typeface="Arial" panose="020B0604020202020204" pitchFamily="34" charset="0"/>
                <a:hlinkClick r:id="rId15" tooltip="The Legend of Zelda (jogo eletrônico)"/>
              </a:rPr>
              <a:t> </a:t>
            </a:r>
            <a:r>
              <a:rPr lang="pt-BR" sz="1700" i="1" dirty="0" err="1">
                <a:solidFill>
                  <a:srgbClr val="3366CC"/>
                </a:solidFill>
                <a:latin typeface="Arial" panose="020B0604020202020204" pitchFamily="34" charset="0"/>
                <a:hlinkClick r:id="rId15" tooltip="The Legend of Zelda (jogo eletrônico)"/>
              </a:rPr>
              <a:t>Zelda</a:t>
            </a:r>
            <a:r>
              <a:rPr lang="pt-BR" sz="1700" dirty="0">
                <a:solidFill>
                  <a:srgbClr val="202122"/>
                </a:solidFill>
                <a:latin typeface="Arial" panose="020B0604020202020204" pitchFamily="34" charset="0"/>
              </a:rPr>
              <a:t> e que permitisse a </a:t>
            </a:r>
            <a:r>
              <a:rPr lang="pt-BR" sz="1700" dirty="0" err="1">
                <a:solidFill>
                  <a:srgbClr val="202122"/>
                </a:solidFill>
                <a:latin typeface="Arial" panose="020B0604020202020204" pitchFamily="34" charset="0"/>
              </a:rPr>
              <a:t>McMillen</a:t>
            </a:r>
            <a:r>
              <a:rPr lang="pt-BR" sz="1700" dirty="0">
                <a:solidFill>
                  <a:srgbClr val="202122"/>
                </a:solidFill>
                <a:latin typeface="Arial" panose="020B0604020202020204" pitchFamily="34" charset="0"/>
              </a:rPr>
              <a:t> mostrar seus sentimentos pessoais sobre os aspectos positivos e negativos da religião, baseado em suas experiências crescendo em uma família católica. Ele considerou o título como arriscado, mas levou a ideia adiante após o sucesso financeiro de </a:t>
            </a:r>
            <a:r>
              <a:rPr lang="pt-BR" sz="1700" i="1" dirty="0" err="1">
                <a:solidFill>
                  <a:srgbClr val="3366CC"/>
                </a:solidFill>
                <a:latin typeface="Arial" panose="020B0604020202020204" pitchFamily="34" charset="0"/>
                <a:hlinkClick r:id="rId16" tooltip="Super Meat Boy"/>
              </a:rPr>
              <a:t>Super</a:t>
            </a:r>
            <a:r>
              <a:rPr lang="pt-BR" sz="1700" i="1" dirty="0">
                <a:solidFill>
                  <a:srgbClr val="3366CC"/>
                </a:solidFill>
                <a:latin typeface="Arial" panose="020B0604020202020204" pitchFamily="34" charset="0"/>
                <a:hlinkClick r:id="rId16" tooltip="Super Meat Boy"/>
              </a:rPr>
              <a:t> </a:t>
            </a:r>
            <a:r>
              <a:rPr lang="pt-BR" sz="1700" i="1" dirty="0" err="1">
                <a:solidFill>
                  <a:srgbClr val="3366CC"/>
                </a:solidFill>
                <a:latin typeface="Arial" panose="020B0604020202020204" pitchFamily="34" charset="0"/>
                <a:hlinkClick r:id="rId16" tooltip="Super Meat Boy"/>
              </a:rPr>
              <a:t>Meat</a:t>
            </a:r>
            <a:r>
              <a:rPr lang="pt-BR" sz="1700" i="1" dirty="0">
                <a:solidFill>
                  <a:srgbClr val="3366CC"/>
                </a:solidFill>
                <a:latin typeface="Arial" panose="020B0604020202020204" pitchFamily="34" charset="0"/>
                <a:hlinkClick r:id="rId16" tooltip="Super Meat Boy"/>
              </a:rPr>
              <a:t> Boy</a:t>
            </a:r>
            <a:r>
              <a:rPr lang="pt-BR" sz="1700" dirty="0">
                <a:solidFill>
                  <a:srgbClr val="202122"/>
                </a:solidFill>
                <a:latin typeface="Arial" panose="020B0604020202020204" pitchFamily="34" charset="0"/>
              </a:rPr>
              <a:t>. O jogo foi lançado na </a:t>
            </a:r>
            <a:r>
              <a:rPr lang="pt-BR" sz="1700" dirty="0" err="1">
                <a:solidFill>
                  <a:srgbClr val="3366CC"/>
                </a:solidFill>
                <a:latin typeface="Arial" panose="020B0604020202020204" pitchFamily="34" charset="0"/>
                <a:hlinkClick r:id="rId17" tooltip="Steam"/>
              </a:rPr>
              <a:t>Steam</a:t>
            </a:r>
            <a:r>
              <a:rPr lang="pt-BR" sz="1700" dirty="0">
                <a:solidFill>
                  <a:srgbClr val="202122"/>
                </a:solidFill>
                <a:latin typeface="Arial" panose="020B0604020202020204" pitchFamily="34" charset="0"/>
              </a:rPr>
              <a:t> em 28 de setembro de 2011 sem esperar muitas vendas, porém ganhou popularidade em parte devido a muitos vídeos no </a:t>
            </a:r>
            <a:r>
              <a:rPr lang="pt-BR" sz="1700" dirty="0" err="1">
                <a:solidFill>
                  <a:srgbClr val="3366CC"/>
                </a:solidFill>
                <a:latin typeface="Arial" panose="020B0604020202020204" pitchFamily="34" charset="0"/>
                <a:hlinkClick r:id="rId18" tooltip="YouTube"/>
              </a:rPr>
              <a:t>YouTube</a:t>
            </a:r>
            <a:r>
              <a:rPr lang="pt-BR" sz="1700" dirty="0">
                <a:solidFill>
                  <a:srgbClr val="202122"/>
                </a:solidFill>
                <a:latin typeface="Arial" panose="020B0604020202020204" pitchFamily="34" charset="0"/>
              </a:rPr>
              <a:t>. Apesar da temática controversa, </a:t>
            </a:r>
            <a:r>
              <a:rPr lang="pt-BR" sz="1700" i="1" dirty="0">
                <a:solidFill>
                  <a:srgbClr val="202122"/>
                </a:solidFill>
                <a:latin typeface="Arial" panose="020B0604020202020204" pitchFamily="34" charset="0"/>
              </a:rPr>
              <a:t>The </a:t>
            </a:r>
            <a:r>
              <a:rPr lang="pt-BR" sz="1700" i="1" dirty="0" err="1">
                <a:solidFill>
                  <a:srgbClr val="202122"/>
                </a:solidFill>
                <a:latin typeface="Arial" panose="020B0604020202020204" pitchFamily="34" charset="0"/>
              </a:rPr>
              <a:t>Binding</a:t>
            </a:r>
            <a:r>
              <a:rPr lang="pt-BR" sz="1700" i="1" dirty="0">
                <a:solidFill>
                  <a:srgbClr val="202122"/>
                </a:solidFill>
                <a:latin typeface="Arial" panose="020B0604020202020204" pitchFamily="34" charset="0"/>
              </a:rPr>
              <a:t> </a:t>
            </a:r>
            <a:r>
              <a:rPr lang="pt-BR" sz="1700" i="1" dirty="0" err="1">
                <a:solidFill>
                  <a:srgbClr val="202122"/>
                </a:solidFill>
                <a:latin typeface="Arial" panose="020B0604020202020204" pitchFamily="34" charset="0"/>
              </a:rPr>
              <a:t>of</a:t>
            </a:r>
            <a:r>
              <a:rPr lang="pt-BR" sz="1700" i="1" dirty="0">
                <a:solidFill>
                  <a:srgbClr val="202122"/>
                </a:solidFill>
                <a:latin typeface="Arial" panose="020B0604020202020204" pitchFamily="34" charset="0"/>
              </a:rPr>
              <a:t> Isaac</a:t>
            </a:r>
            <a:r>
              <a:rPr lang="pt-BR" sz="1700" dirty="0">
                <a:solidFill>
                  <a:srgbClr val="202122"/>
                </a:solidFill>
                <a:latin typeface="Arial" panose="020B0604020202020204" pitchFamily="34" charset="0"/>
              </a:rPr>
              <a:t> recebeu críticas majoritariamente favoráveis, alcançando mais de três milhões de cópias vendidas. Ele é considerado como um jogo que renovou o interesse de jogadores e desenvolvedores no gênero </a:t>
            </a:r>
            <a:r>
              <a:rPr lang="pt-BR" sz="1700" i="1" dirty="0" err="1">
                <a:solidFill>
                  <a:srgbClr val="202122"/>
                </a:solidFill>
                <a:latin typeface="Arial" panose="020B0604020202020204" pitchFamily="34" charset="0"/>
              </a:rPr>
              <a:t>roguelike</a:t>
            </a:r>
            <a:r>
              <a:rPr lang="pt-BR" sz="1700" dirty="0">
                <a:solidFill>
                  <a:srgbClr val="202122"/>
                </a:solidFill>
                <a:latin typeface="Arial" panose="020B0604020202020204" pitchFamily="34" charset="0"/>
              </a:rPr>
              <a:t>.</a:t>
            </a:r>
            <a:endParaRPr lang="pt-BR" sz="1700"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2162719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pic>
        <p:nvPicPr>
          <p:cNvPr id="4" name="27Le3kOOFQk"/>
          <p:cNvPicPr>
            <a:picLocks noGrp="1" noRot="1" noChangeAspect="1"/>
          </p:cNvPicPr>
          <p:nvPr>
            <p:ph idx="1"/>
            <a:videoFile r:link="rId1"/>
          </p:nvPr>
        </p:nvPicPr>
        <p:blipFill>
          <a:blip r:embed="rId3"/>
          <a:stretch>
            <a:fillRect/>
          </a:stretch>
        </p:blipFill>
        <p:spPr>
          <a:xfrm>
            <a:off x="-138002" y="-143692"/>
            <a:ext cx="12508528" cy="7036047"/>
          </a:xfrm>
          <a:prstGeom prst="rect">
            <a:avLst/>
          </a:prstGeom>
        </p:spPr>
      </p:pic>
    </p:spTree>
    <p:extLst>
      <p:ext uri="{BB962C8B-B14F-4D97-AF65-F5344CB8AC3E}">
        <p14:creationId xmlns:p14="http://schemas.microsoft.com/office/powerpoint/2010/main" val="386272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chemeClr val="tx1"/>
                </a:solidFill>
                <a:effectLst>
                  <a:outerShdw blurRad="50800" dist="38100" dir="2700000" algn="tl" rotWithShape="0">
                    <a:prstClr val="black">
                      <a:alpha val="40000"/>
                    </a:prstClr>
                  </a:outerShdw>
                </a:effectLst>
              </a:rPr>
              <a:t>Jogos rogue </a:t>
            </a:r>
            <a:r>
              <a:rPr lang="pt-BR" dirty="0" err="1">
                <a:solidFill>
                  <a:schemeClr val="tx1"/>
                </a:solidFill>
                <a:effectLst>
                  <a:outerShdw blurRad="50800" dist="38100" dir="2700000" algn="tl" rotWithShape="0">
                    <a:prstClr val="black">
                      <a:alpha val="40000"/>
                    </a:prstClr>
                  </a:outerShdw>
                </a:effectLst>
              </a:rPr>
              <a:t>likes</a:t>
            </a:r>
            <a:endParaRPr lang="pt-BR" dirty="0"/>
          </a:p>
        </p:txBody>
      </p:sp>
      <p:sp>
        <p:nvSpPr>
          <p:cNvPr id="4" name="Espaço Reservado para Conteúdo 2"/>
          <p:cNvSpPr>
            <a:spLocks noGrp="1"/>
          </p:cNvSpPr>
          <p:nvPr>
            <p:ph idx="1"/>
          </p:nvPr>
        </p:nvSpPr>
        <p:spPr>
          <a:xfrm>
            <a:off x="1024127" y="1776549"/>
            <a:ext cx="9720073" cy="4023360"/>
          </a:xfrm>
        </p:spPr>
        <p:txBody>
          <a:bodyPr/>
          <a:lstStyle/>
          <a:p>
            <a:pPr>
              <a:buFont typeface="Arial" panose="020B0604020202020204" pitchFamily="34" charset="0"/>
              <a:buChar char="•"/>
            </a:pPr>
            <a:r>
              <a:rPr lang="pt-BR" sz="4000" dirty="0" err="1"/>
              <a:t>Darkest</a:t>
            </a:r>
            <a:r>
              <a:rPr lang="pt-BR" sz="4000" dirty="0"/>
              <a:t> </a:t>
            </a:r>
            <a:r>
              <a:rPr lang="pt-BR" sz="4000" dirty="0" smtClean="0"/>
              <a:t>Dungeon2</a:t>
            </a:r>
            <a:endParaRPr lang="pt-BR" sz="4000" dirty="0"/>
          </a:p>
        </p:txBody>
      </p:sp>
      <p:sp>
        <p:nvSpPr>
          <p:cNvPr id="5" name="Retângulo 4"/>
          <p:cNvSpPr/>
          <p:nvPr/>
        </p:nvSpPr>
        <p:spPr>
          <a:xfrm>
            <a:off x="1024128" y="2315877"/>
            <a:ext cx="10641004" cy="3416320"/>
          </a:xfrm>
          <a:prstGeom prst="rect">
            <a:avLst/>
          </a:prstGeom>
        </p:spPr>
        <p:txBody>
          <a:bodyPr wrap="square">
            <a:spAutoFit/>
          </a:bodyPr>
          <a:lstStyle/>
          <a:p>
            <a:r>
              <a:rPr lang="en-US" b="1" i="1" dirty="0"/>
              <a:t>Darkest Dungeon</a:t>
            </a:r>
            <a:r>
              <a:rPr lang="en-US" dirty="0"/>
              <a:t> is a </a:t>
            </a:r>
            <a:r>
              <a:rPr lang="en-US" dirty="0">
                <a:hlinkClick r:id="rId2" tooltip="Roguelike"/>
              </a:rPr>
              <a:t>roguelike</a:t>
            </a:r>
            <a:r>
              <a:rPr lang="en-US" dirty="0"/>
              <a:t> </a:t>
            </a:r>
            <a:r>
              <a:rPr lang="en-US" dirty="0">
                <a:hlinkClick r:id="rId3" tooltip="Role-playing video game"/>
              </a:rPr>
              <a:t>role-playing video game</a:t>
            </a:r>
            <a:r>
              <a:rPr lang="en-US" dirty="0"/>
              <a:t> developed and published by Red Hook Studios. The game was first released for </a:t>
            </a:r>
            <a:r>
              <a:rPr lang="en-US" dirty="0">
                <a:hlinkClick r:id="rId4" tooltip="Microsoft Windows"/>
              </a:rPr>
              <a:t>Microsoft Windows</a:t>
            </a:r>
            <a:r>
              <a:rPr lang="en-US" dirty="0"/>
              <a:t> and </a:t>
            </a:r>
            <a:r>
              <a:rPr lang="en-US" dirty="0">
                <a:hlinkClick r:id="rId5" tooltip="OS X"/>
              </a:rPr>
              <a:t>OS X</a:t>
            </a:r>
            <a:r>
              <a:rPr lang="en-US" dirty="0"/>
              <a:t> in January 2016, which followed a year-long </a:t>
            </a:r>
            <a:r>
              <a:rPr lang="en-US" dirty="0">
                <a:hlinkClick r:id="rId6" tooltip="Early access"/>
              </a:rPr>
              <a:t>early access</a:t>
            </a:r>
            <a:r>
              <a:rPr lang="en-US" dirty="0"/>
              <a:t> development period. Later that year, it was released for </a:t>
            </a:r>
            <a:r>
              <a:rPr lang="en-US" dirty="0">
                <a:hlinkClick r:id="rId7" tooltip="PlayStation 4"/>
              </a:rPr>
              <a:t>PlayStation 4</a:t>
            </a:r>
            <a:r>
              <a:rPr lang="en-US" dirty="0"/>
              <a:t>, </a:t>
            </a:r>
            <a:r>
              <a:rPr lang="en-US" dirty="0">
                <a:hlinkClick r:id="rId8" tooltip="PlayStation Vita"/>
              </a:rPr>
              <a:t>PlayStation Vita</a:t>
            </a:r>
            <a:r>
              <a:rPr lang="en-US" dirty="0"/>
              <a:t>, and </a:t>
            </a:r>
            <a:r>
              <a:rPr lang="en-US" dirty="0">
                <a:hlinkClick r:id="rId9" tooltip="Linux"/>
              </a:rPr>
              <a:t>Linux</a:t>
            </a:r>
            <a:r>
              <a:rPr lang="en-US" dirty="0"/>
              <a:t>, with a port for </a:t>
            </a:r>
            <a:r>
              <a:rPr lang="en-US" dirty="0">
                <a:hlinkClick r:id="rId10" tooltip="IOS"/>
              </a:rPr>
              <a:t>iOS</a:t>
            </a:r>
            <a:r>
              <a:rPr lang="en-US" dirty="0"/>
              <a:t> being released in 2017, and ports for </a:t>
            </a:r>
            <a:r>
              <a:rPr lang="en-US" dirty="0">
                <a:hlinkClick r:id="rId11" tooltip="Nintendo Switch"/>
              </a:rPr>
              <a:t>Nintendo Switch</a:t>
            </a:r>
            <a:r>
              <a:rPr lang="en-US" dirty="0"/>
              <a:t> and </a:t>
            </a:r>
            <a:r>
              <a:rPr lang="en-US" dirty="0">
                <a:hlinkClick r:id="rId12" tooltip="Xbox One"/>
              </a:rPr>
              <a:t>Xbox One</a:t>
            </a:r>
            <a:r>
              <a:rPr lang="en-US" dirty="0"/>
              <a:t> being released by 2018.</a:t>
            </a:r>
          </a:p>
          <a:p>
            <a:r>
              <a:rPr lang="en-US" i="1" dirty="0"/>
              <a:t>Darkest Dungeon</a:t>
            </a:r>
            <a:r>
              <a:rPr lang="en-US" dirty="0"/>
              <a:t> has the player manage a roster of </a:t>
            </a:r>
            <a:r>
              <a:rPr lang="en-US" dirty="0">
                <a:hlinkClick r:id="rId13" tooltip="Player character"/>
              </a:rPr>
              <a:t>heroes</a:t>
            </a:r>
            <a:r>
              <a:rPr lang="en-US" dirty="0"/>
              <a:t> to explore </a:t>
            </a:r>
            <a:r>
              <a:rPr lang="en-US" dirty="0">
                <a:hlinkClick r:id="rId14" tooltip="Level (video gaming)"/>
              </a:rPr>
              <a:t>dungeons</a:t>
            </a:r>
            <a:r>
              <a:rPr lang="en-US" dirty="0"/>
              <a:t> below a gothic mansion the </a:t>
            </a:r>
            <a:r>
              <a:rPr lang="en-US" dirty="0">
                <a:hlinkClick r:id="rId15" tooltip="Player (game)"/>
              </a:rPr>
              <a:t>player</a:t>
            </a:r>
            <a:r>
              <a:rPr lang="en-US" dirty="0"/>
              <a:t> has inherited. Played out in a mix of </a:t>
            </a:r>
            <a:r>
              <a:rPr lang="en-US" dirty="0">
                <a:hlinkClick r:id="rId16" tooltip="Turns, rounds and time-keeping systems in games"/>
              </a:rPr>
              <a:t>real-time</a:t>
            </a:r>
            <a:r>
              <a:rPr lang="en-US" dirty="0"/>
              <a:t> movement and </a:t>
            </a:r>
            <a:r>
              <a:rPr lang="en-US" dirty="0">
                <a:hlinkClick r:id="rId17" tooltip="Turns, rounds and time-keeping systems in games"/>
              </a:rPr>
              <a:t>turn-based</a:t>
            </a:r>
            <a:r>
              <a:rPr lang="en-US" dirty="0"/>
              <a:t> combat, a core feature of </a:t>
            </a:r>
            <a:r>
              <a:rPr lang="en-US" i="1" dirty="0"/>
              <a:t>Darkest Dungeon</a:t>
            </a:r>
            <a:r>
              <a:rPr lang="en-US" dirty="0"/>
              <a:t> is the </a:t>
            </a:r>
            <a:r>
              <a:rPr lang="en-US" dirty="0">
                <a:hlinkClick r:id="rId18" tooltip="Stress (biology)"/>
              </a:rPr>
              <a:t>stress</a:t>
            </a:r>
            <a:r>
              <a:rPr lang="en-US" dirty="0"/>
              <a:t> level of each hero that increases with further exploration and combat; a character sustaining a high-stress level may gain afflictions that will hamper, or possibly enhance, their performance as an explorer. The Stress Symbol, or Iron Crown, a crescent with five inward-facing spikes, is also in the game's </a:t>
            </a:r>
            <a:r>
              <a:rPr lang="en-US" dirty="0">
                <a:hlinkClick r:id="rId19" tooltip="Logo"/>
              </a:rPr>
              <a:t>logo</a:t>
            </a:r>
            <a:r>
              <a:rPr lang="en-US" dirty="0"/>
              <a:t>.</a:t>
            </a:r>
          </a:p>
          <a:p>
            <a:r>
              <a:rPr lang="en-US" dirty="0"/>
              <a:t>The game received positive reviews from critics, garnering several award nominations, and went on to sell over two million copies. A sequel, </a:t>
            </a:r>
            <a:r>
              <a:rPr lang="en-US" i="1" dirty="0">
                <a:hlinkClick r:id="rId20" tooltip="Darkest Dungeon II"/>
              </a:rPr>
              <a:t>Darkest Dungeon II</a:t>
            </a:r>
            <a:r>
              <a:rPr lang="en-US" dirty="0"/>
              <a:t>, was announced in February 2019 and a </a:t>
            </a:r>
            <a:r>
              <a:rPr lang="en-US" dirty="0">
                <a:hlinkClick r:id="rId21" tooltip="Board game"/>
              </a:rPr>
              <a:t>board game</a:t>
            </a:r>
            <a:r>
              <a:rPr lang="en-US" dirty="0"/>
              <a:t> adaptation is also in development.</a:t>
            </a:r>
            <a:r>
              <a:rPr lang="en-US" baseline="30000" dirty="0">
                <a:hlinkClick r:id="rId22"/>
              </a:rPr>
              <a:t>[2]</a:t>
            </a:r>
            <a:endParaRPr lang="en-US" dirty="0"/>
          </a:p>
        </p:txBody>
      </p:sp>
    </p:spTree>
    <p:extLst>
      <p:ext uri="{BB962C8B-B14F-4D97-AF65-F5344CB8AC3E}">
        <p14:creationId xmlns:p14="http://schemas.microsoft.com/office/powerpoint/2010/main" val="1074975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fq53pdxY-0U"/>
          <p:cNvPicPr>
            <a:picLocks noGrp="1" noRot="1" noChangeAspect="1"/>
          </p:cNvPicPr>
          <p:nvPr>
            <p:ph idx="1"/>
            <a:videoFile r:link="rId1"/>
          </p:nvPr>
        </p:nvPicPr>
        <p:blipFill>
          <a:blip r:embed="rId3"/>
          <a:stretch>
            <a:fillRect/>
          </a:stretch>
        </p:blipFill>
        <p:spPr>
          <a:xfrm>
            <a:off x="-267742" y="0"/>
            <a:ext cx="12599079" cy="7086982"/>
          </a:xfrm>
          <a:prstGeom prst="rect">
            <a:avLst/>
          </a:prstGeom>
        </p:spPr>
      </p:pic>
    </p:spTree>
    <p:extLst>
      <p:ext uri="{BB962C8B-B14F-4D97-AF65-F5344CB8AC3E}">
        <p14:creationId xmlns:p14="http://schemas.microsoft.com/office/powerpoint/2010/main" val="16255161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68</TotalTime>
  <Words>1007</Words>
  <Application>Microsoft Office PowerPoint</Application>
  <PresentationFormat>Widescreen</PresentationFormat>
  <Paragraphs>25</Paragraphs>
  <Slides>10</Slides>
  <Notes>0</Notes>
  <HiddenSlides>0</HiddenSlides>
  <MMClips>4</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Arial</vt:lpstr>
      <vt:lpstr>Linux Libertine</vt:lpstr>
      <vt:lpstr>Tw Cen MT</vt:lpstr>
      <vt:lpstr>Tw Cen MT Condensed</vt:lpstr>
      <vt:lpstr>Wingdings 3</vt:lpstr>
      <vt:lpstr>Integral</vt:lpstr>
      <vt:lpstr>Jogos rogue likes</vt:lpstr>
      <vt:lpstr>Jogos rogue likes</vt:lpstr>
      <vt:lpstr>Apresentação do PowerPoint</vt:lpstr>
      <vt:lpstr>Jogos rogue likes</vt:lpstr>
      <vt:lpstr>Apresentação do PowerPoint</vt:lpstr>
      <vt:lpstr>Jogos rogue likes</vt:lpstr>
      <vt:lpstr>Apresentação do PowerPoint</vt:lpstr>
      <vt:lpstr>Jogos rogue likes</vt:lpstr>
      <vt:lpstr>Apresentação do PowerPoint</vt:lpstr>
      <vt:lpstr>Fim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dc:title>
  <dc:creator>RAFAEL GUIMARÃES DOS SANTOS</dc:creator>
  <cp:lastModifiedBy>RAFAEL GUIMARÃES DOS SANTOS</cp:lastModifiedBy>
  <cp:revision>10</cp:revision>
  <dcterms:created xsi:type="dcterms:W3CDTF">2023-06-22T16:55:59Z</dcterms:created>
  <dcterms:modified xsi:type="dcterms:W3CDTF">2023-06-22T18:09:24Z</dcterms:modified>
</cp:coreProperties>
</file>