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7067-6EDE-49E7-BD57-C5B61AA980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1AA86B-2CF8-4BB6-A674-493BB21FE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5FB3BE-9EA2-4FEC-8C9E-F7B2F2A133CD}"/>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a:extLst>
              <a:ext uri="{FF2B5EF4-FFF2-40B4-BE49-F238E27FC236}">
                <a16:creationId xmlns:a16="http://schemas.microsoft.com/office/drawing/2014/main" id="{382EAC8A-BCD4-4B6B-8744-30F4DCAF0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A05A2-3BF9-4EB6-B52D-E283384C7231}"/>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83294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F98E-FB1C-44A3-B337-20136F30E9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702809-04F2-4043-A486-A4481467A3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90534-C347-40B1-AA89-691338A9322F}"/>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a:extLst>
              <a:ext uri="{FF2B5EF4-FFF2-40B4-BE49-F238E27FC236}">
                <a16:creationId xmlns:a16="http://schemas.microsoft.com/office/drawing/2014/main" id="{63B95B94-615F-454D-A3EA-DA8F4E27E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5C6A5-BF76-450D-801A-4499AABED8E9}"/>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401826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E47BC-0588-4960-8131-B70E41BA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D28342-CF3C-4896-82BC-9E868FB0DD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8957-9B38-4B0B-9535-091C57693518}"/>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a:extLst>
              <a:ext uri="{FF2B5EF4-FFF2-40B4-BE49-F238E27FC236}">
                <a16:creationId xmlns:a16="http://schemas.microsoft.com/office/drawing/2014/main" id="{9D1CA05F-7CA1-4F93-B283-C6D3899BF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DC298-AACD-4D79-A01A-BDC41C8E12BB}"/>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306301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A542-86BC-4FB6-ADDB-A3D854753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97147E-B399-4D5F-822B-A4D47C93F0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FCA4F-AC96-4D64-9C80-9F4C93D5F668}"/>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a:extLst>
              <a:ext uri="{FF2B5EF4-FFF2-40B4-BE49-F238E27FC236}">
                <a16:creationId xmlns:a16="http://schemas.microsoft.com/office/drawing/2014/main" id="{5BEA65F5-1ECA-44E1-83F0-F3C1B8887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5A317-1C2E-4F4B-BDF8-B279F464CF85}"/>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356007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0C0D-C230-4CEC-9A15-01D1544C3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B625E6-06BA-49B9-BE18-A3EC453F4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239E08-2994-42DD-B90B-32C1919F0318}"/>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5" name="Footer Placeholder 4">
            <a:extLst>
              <a:ext uri="{FF2B5EF4-FFF2-40B4-BE49-F238E27FC236}">
                <a16:creationId xmlns:a16="http://schemas.microsoft.com/office/drawing/2014/main" id="{1E2DB534-0937-4EF4-8E46-2DFFE527D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0F991-BEEB-43D8-B95F-D4CB2EFA5C37}"/>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100901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1DA3-29C5-42C7-AA9A-72BC438C17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2606B4-A267-4F79-B51A-510EE326C9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FAE5CF-E8F5-4FEE-9CDE-33719E591C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B313EE-2E1E-4516-8D47-48312365ED7B}"/>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6" name="Footer Placeholder 5">
            <a:extLst>
              <a:ext uri="{FF2B5EF4-FFF2-40B4-BE49-F238E27FC236}">
                <a16:creationId xmlns:a16="http://schemas.microsoft.com/office/drawing/2014/main" id="{93FFEC56-DCE9-4F13-BB20-F6D6782FC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04723-DD04-4A42-BE2B-C790B4F5E1AB}"/>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322287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9ACA-662F-4EEB-807F-22B39E108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C3145F-A6EB-4792-9F62-1468B6A75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AE26AC-5F64-4C80-B3FE-5ABC3B46B7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FD353-674E-4E22-9FB3-BE636090D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1E3C69-B73B-407D-9D21-2F5A8B1E03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32A12-8F14-48CA-A8F6-771BD5248A36}"/>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8" name="Footer Placeholder 7">
            <a:extLst>
              <a:ext uri="{FF2B5EF4-FFF2-40B4-BE49-F238E27FC236}">
                <a16:creationId xmlns:a16="http://schemas.microsoft.com/office/drawing/2014/main" id="{D419FBF2-E0CB-4643-8DC0-4BE2C53A75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B2D8E8-7B4D-494E-819F-193AE7E258DC}"/>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427746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3095-2499-4CDA-9589-F4682770CC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CA0B7-A97A-49C0-90E1-B706C7B2C299}"/>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4" name="Footer Placeholder 3">
            <a:extLst>
              <a:ext uri="{FF2B5EF4-FFF2-40B4-BE49-F238E27FC236}">
                <a16:creationId xmlns:a16="http://schemas.microsoft.com/office/drawing/2014/main" id="{CE03E171-CC74-4F7A-AD16-DA7367D99C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DCCE3-AAD3-47A2-8E08-5411DE63B90A}"/>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391526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75091-3A52-480D-A465-708FDE85CBDE}"/>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3" name="Footer Placeholder 2">
            <a:extLst>
              <a:ext uri="{FF2B5EF4-FFF2-40B4-BE49-F238E27FC236}">
                <a16:creationId xmlns:a16="http://schemas.microsoft.com/office/drawing/2014/main" id="{081F74F8-63B6-4D30-8707-541F5CD556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1A1FF2-DD8A-44D6-A823-8087BF5DCBDF}"/>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19693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2376-2F4A-4A0E-A0BB-6CF8A9910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64D3C6-BB2B-401F-B23D-6812FDDD6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37158-7E34-4F4A-8E5E-9460011B9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E4135-3E82-42D3-BA70-2C09C8197B55}"/>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6" name="Footer Placeholder 5">
            <a:extLst>
              <a:ext uri="{FF2B5EF4-FFF2-40B4-BE49-F238E27FC236}">
                <a16:creationId xmlns:a16="http://schemas.microsoft.com/office/drawing/2014/main" id="{74F3E5B7-1E0A-4FD4-891D-F3B9490F8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07520-9945-4EE7-B8F0-C193726C7364}"/>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77068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AD32-6AEF-49E1-B3FF-00C8CFF01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2D525C-0961-4A4D-862A-85822D7AA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2B5725-CA95-4F04-AE49-7111CF96D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C26EBE-B135-4448-8187-187B42B7E871}"/>
              </a:ext>
            </a:extLst>
          </p:cNvPr>
          <p:cNvSpPr>
            <a:spLocks noGrp="1"/>
          </p:cNvSpPr>
          <p:nvPr>
            <p:ph type="dt" sz="half" idx="10"/>
          </p:nvPr>
        </p:nvSpPr>
        <p:spPr/>
        <p:txBody>
          <a:bodyPr/>
          <a:lstStyle/>
          <a:p>
            <a:fld id="{3CE0F58D-A2E0-4BF5-8359-91F764ECE206}" type="datetimeFigureOut">
              <a:rPr lang="en-US" smtClean="0"/>
              <a:t>12/6/2024</a:t>
            </a:fld>
            <a:endParaRPr lang="en-US"/>
          </a:p>
        </p:txBody>
      </p:sp>
      <p:sp>
        <p:nvSpPr>
          <p:cNvPr id="6" name="Footer Placeholder 5">
            <a:extLst>
              <a:ext uri="{FF2B5EF4-FFF2-40B4-BE49-F238E27FC236}">
                <a16:creationId xmlns:a16="http://schemas.microsoft.com/office/drawing/2014/main" id="{247DCD95-3ECA-4AE1-8233-A6C71C96E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133F8-3B94-45EA-A3D1-9A66EB575B7D}"/>
              </a:ext>
            </a:extLst>
          </p:cNvPr>
          <p:cNvSpPr>
            <a:spLocks noGrp="1"/>
          </p:cNvSpPr>
          <p:nvPr>
            <p:ph type="sldNum" sz="quarter" idx="12"/>
          </p:nvPr>
        </p:nvSpPr>
        <p:spPr/>
        <p:txBody>
          <a:bodyPr/>
          <a:lstStyle/>
          <a:p>
            <a:fld id="{9315EC25-2513-4F2B-80C4-ECEE58ABB64C}" type="slidenum">
              <a:rPr lang="en-US" smtClean="0"/>
              <a:t>‹#›</a:t>
            </a:fld>
            <a:endParaRPr lang="en-US"/>
          </a:p>
        </p:txBody>
      </p:sp>
    </p:spTree>
    <p:extLst>
      <p:ext uri="{BB962C8B-B14F-4D97-AF65-F5344CB8AC3E}">
        <p14:creationId xmlns:p14="http://schemas.microsoft.com/office/powerpoint/2010/main" val="43794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5A92A-4B5A-45AE-A10E-2166F90E76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C68C4-38E2-4011-9699-B0668D99E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E5DFD-8F61-48C7-BAB7-DBEE99258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0F58D-A2E0-4BF5-8359-91F764ECE206}" type="datetimeFigureOut">
              <a:rPr lang="en-US" smtClean="0"/>
              <a:t>12/6/2024</a:t>
            </a:fld>
            <a:endParaRPr lang="en-US"/>
          </a:p>
        </p:txBody>
      </p:sp>
      <p:sp>
        <p:nvSpPr>
          <p:cNvPr id="5" name="Footer Placeholder 4">
            <a:extLst>
              <a:ext uri="{FF2B5EF4-FFF2-40B4-BE49-F238E27FC236}">
                <a16:creationId xmlns:a16="http://schemas.microsoft.com/office/drawing/2014/main" id="{5165CAA9-9BC2-49A5-AA48-A8ACBA020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8CB49-0536-4444-829C-E30E1E5ADE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5EC25-2513-4F2B-80C4-ECEE58ABB64C}" type="slidenum">
              <a:rPr lang="en-US" smtClean="0"/>
              <a:t>‹#›</a:t>
            </a:fld>
            <a:endParaRPr lang="en-US"/>
          </a:p>
        </p:txBody>
      </p:sp>
    </p:spTree>
    <p:extLst>
      <p:ext uri="{BB962C8B-B14F-4D97-AF65-F5344CB8AC3E}">
        <p14:creationId xmlns:p14="http://schemas.microsoft.com/office/powerpoint/2010/main" val="3731868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health-topics/poliomyelitis#tab=tab_1"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04E7-63B6-4FA7-8A0C-EDD0F28BDD7F}"/>
              </a:ext>
            </a:extLst>
          </p:cNvPr>
          <p:cNvSpPr>
            <a:spLocks noGrp="1"/>
          </p:cNvSpPr>
          <p:nvPr>
            <p:ph type="title"/>
          </p:nvPr>
        </p:nvSpPr>
        <p:spPr>
          <a:xfrm>
            <a:off x="1018822" y="1618191"/>
            <a:ext cx="10515600" cy="2818342"/>
          </a:xfrm>
        </p:spPr>
        <p:txBody>
          <a:bodyPr>
            <a:normAutofit/>
          </a:bodyPr>
          <a:lstStyle/>
          <a:p>
            <a:pPr algn="ctr"/>
            <a:r>
              <a:rPr lang="en-US" sz="2800" dirty="0">
                <a:highlight>
                  <a:srgbClr val="00FFFF"/>
                </a:highlight>
              </a:rPr>
              <a:t>Ana to the question no 1C(C.1)</a:t>
            </a:r>
            <a:br>
              <a:rPr lang="en-US" sz="2800" dirty="0">
                <a:highlight>
                  <a:srgbClr val="00FFFF"/>
                </a:highlight>
              </a:rPr>
            </a:br>
            <a:r>
              <a:rPr lang="en-US" sz="2800" dirty="0">
                <a:highlight>
                  <a:srgbClr val="00FFFF"/>
                </a:highlight>
              </a:rPr>
              <a:t> </a:t>
            </a:r>
            <a:br>
              <a:rPr lang="en-US" sz="2800" dirty="0">
                <a:highlight>
                  <a:srgbClr val="00FFFF"/>
                </a:highlight>
              </a:rPr>
            </a:br>
            <a:r>
              <a:rPr lang="en-US" sz="2800" dirty="0"/>
              <a:t>Polio immunization</a:t>
            </a:r>
            <a:br>
              <a:rPr lang="en-US" sz="2800" dirty="0"/>
            </a:br>
            <a:r>
              <a:rPr lang="en-US" sz="2800" dirty="0">
                <a:highlight>
                  <a:srgbClr val="00FFFF"/>
                </a:highlight>
                <a:latin typeface="Bahnschrift" panose="020B0502040204020203" pitchFamily="34" charset="0"/>
              </a:rPr>
              <a:t> </a:t>
            </a:r>
            <a:r>
              <a:rPr lang="en-US" sz="1300" b="1" dirty="0">
                <a:latin typeface="Bahnschrift" panose="020B0502040204020203" pitchFamily="34" charset="0"/>
              </a:rPr>
              <a:t>Inactivated polio vaccine (IPV) is the only polio vaccine that has been given in the United States since 2000. Oral polio vaccine (OPV) is used in other countries</a:t>
            </a:r>
          </a:p>
        </p:txBody>
      </p:sp>
    </p:spTree>
    <p:extLst>
      <p:ext uri="{BB962C8B-B14F-4D97-AF65-F5344CB8AC3E}">
        <p14:creationId xmlns:p14="http://schemas.microsoft.com/office/powerpoint/2010/main" val="35189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2A96-25EE-4824-8C1C-421B12835603}"/>
              </a:ext>
            </a:extLst>
          </p:cNvPr>
          <p:cNvSpPr>
            <a:spLocks noGrp="1"/>
          </p:cNvSpPr>
          <p:nvPr>
            <p:ph type="title"/>
          </p:nvPr>
        </p:nvSpPr>
        <p:spPr>
          <a:xfrm>
            <a:off x="951089" y="1007533"/>
            <a:ext cx="10515600" cy="4842933"/>
          </a:xfrm>
        </p:spPr>
        <p:txBody>
          <a:bodyPr>
            <a:normAutofit/>
          </a:bodyPr>
          <a:lstStyle/>
          <a:p>
            <a:r>
              <a:rPr lang="en-US" sz="2800" dirty="0">
                <a:solidFill>
                  <a:schemeClr val="accent1"/>
                </a:solidFill>
              </a:rPr>
              <a:t>Vaccine by Disease</a:t>
            </a:r>
            <a:br>
              <a:rPr lang="en-US" dirty="0"/>
            </a:br>
            <a:r>
              <a:rPr lang="en-US" sz="2400" dirty="0"/>
              <a:t>COVID-19.</a:t>
            </a:r>
            <a:br>
              <a:rPr lang="en-US" sz="2400" dirty="0"/>
            </a:br>
            <a:r>
              <a:rPr lang="en-US" sz="2400" dirty="0"/>
              <a:t>Dengue.</a:t>
            </a:r>
            <a:br>
              <a:rPr lang="en-US" sz="2400" dirty="0"/>
            </a:br>
            <a:r>
              <a:rPr lang="en-US" sz="2400" dirty="0"/>
              <a:t>Diphtheria, tetanus, and pertussis (whooping cough)</a:t>
            </a:r>
            <a:br>
              <a:rPr lang="en-US" sz="2400" dirty="0"/>
            </a:br>
            <a:r>
              <a:rPr lang="en-US" sz="2400" dirty="0"/>
              <a:t>Hepatitis A.</a:t>
            </a:r>
            <a:br>
              <a:rPr lang="en-US" sz="2400" dirty="0"/>
            </a:br>
            <a:r>
              <a:rPr lang="en-US" sz="2400" dirty="0"/>
              <a:t>Hepatitis B.</a:t>
            </a:r>
            <a:br>
              <a:rPr lang="en-US" sz="2400" dirty="0"/>
            </a:br>
            <a:r>
              <a:rPr lang="en-US" sz="2400" dirty="0" err="1"/>
              <a:t>Haemophilus</a:t>
            </a:r>
            <a:r>
              <a:rPr lang="en-US" sz="2400" dirty="0"/>
              <a:t> influenzae type b (Hib)</a:t>
            </a:r>
            <a:br>
              <a:rPr lang="en-US" sz="2400" dirty="0"/>
            </a:br>
            <a:r>
              <a:rPr lang="en-US" sz="2400" dirty="0"/>
              <a:t>Human papillomavirus (HPV)</a:t>
            </a:r>
            <a:br>
              <a:rPr lang="en-US" sz="2400" dirty="0"/>
            </a:br>
            <a:r>
              <a:rPr lang="en-US" sz="2400" dirty="0"/>
              <a:t>Influenza (flu)</a:t>
            </a:r>
            <a:br>
              <a:rPr lang="en-US" sz="2400" dirty="0"/>
            </a:br>
            <a:endParaRPr lang="en-US" sz="2400" dirty="0"/>
          </a:p>
        </p:txBody>
      </p:sp>
    </p:spTree>
    <p:extLst>
      <p:ext uri="{BB962C8B-B14F-4D97-AF65-F5344CB8AC3E}">
        <p14:creationId xmlns:p14="http://schemas.microsoft.com/office/powerpoint/2010/main" val="745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230E-32A6-479D-A0BE-1867665104EF}"/>
              </a:ext>
            </a:extLst>
          </p:cNvPr>
          <p:cNvSpPr>
            <a:spLocks noGrp="1"/>
          </p:cNvSpPr>
          <p:nvPr>
            <p:ph type="title"/>
          </p:nvPr>
        </p:nvSpPr>
        <p:spPr>
          <a:xfrm>
            <a:off x="838200" y="1595613"/>
            <a:ext cx="10515600" cy="3744031"/>
          </a:xfrm>
        </p:spPr>
        <p:txBody>
          <a:bodyPr>
            <a:normAutofit fontScale="90000"/>
          </a:bodyPr>
          <a:lstStyle/>
          <a:p>
            <a:r>
              <a:rPr lang="en-US" dirty="0"/>
              <a:t> </a:t>
            </a:r>
            <a:br>
              <a:rPr lang="en-US" sz="2800" dirty="0"/>
            </a:br>
            <a:r>
              <a:rPr lang="en-US" sz="2800" dirty="0">
                <a:solidFill>
                  <a:schemeClr val="accent5"/>
                </a:solidFill>
              </a:rPr>
              <a:t> History of polio vaccine </a:t>
            </a:r>
            <a:br>
              <a:rPr lang="en-US" sz="2800" dirty="0">
                <a:solidFill>
                  <a:schemeClr val="accent5"/>
                </a:solidFill>
              </a:rPr>
            </a:br>
            <a:br>
              <a:rPr lang="en-US" dirty="0"/>
            </a:br>
            <a:r>
              <a:rPr lang="en-US" sz="2400" dirty="0">
                <a:hlinkClick r:id="rId2"/>
              </a:rPr>
              <a:t>Polio</a:t>
            </a:r>
            <a:r>
              <a:rPr lang="en-US" sz="2400" dirty="0"/>
              <a:t> is a highly infectious disease, mostly affecting young children, that attacks the nervous system and can lead to spinal and respiratory paralysis, and in some cases death.</a:t>
            </a:r>
            <a:br>
              <a:rPr lang="en-US" sz="2400" dirty="0"/>
            </a:br>
            <a:r>
              <a:rPr lang="en-US" sz="2400" dirty="0"/>
              <a:t>Polio has existed since prehistoric times – ancient Egyptian images show children walking with canes, with withered limbs characteristic of the disease. </a:t>
            </a:r>
            <a:br>
              <a:rPr lang="en-US" sz="2400" dirty="0"/>
            </a:br>
            <a:r>
              <a:rPr lang="en-US" sz="2400" dirty="0"/>
              <a:t>While it affected children around the world for millennia, the first known clinical description of polio, by British doctor Michael Underwood, was not until 1789, and it was formally recognized as a condition in 1840 by German physician Jakob Heine.</a:t>
            </a:r>
            <a:br>
              <a:rPr lang="en-US" sz="2400" dirty="0"/>
            </a:br>
            <a:endParaRPr lang="en-US" sz="2400" dirty="0"/>
          </a:p>
        </p:txBody>
      </p:sp>
    </p:spTree>
    <p:extLst>
      <p:ext uri="{BB962C8B-B14F-4D97-AF65-F5344CB8AC3E}">
        <p14:creationId xmlns:p14="http://schemas.microsoft.com/office/powerpoint/2010/main" val="193450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1E4A-6021-49F6-953E-4EB1B68C6E1A}"/>
              </a:ext>
            </a:extLst>
          </p:cNvPr>
          <p:cNvSpPr>
            <a:spLocks noGrp="1"/>
          </p:cNvSpPr>
          <p:nvPr>
            <p:ph type="title"/>
          </p:nvPr>
        </p:nvSpPr>
        <p:spPr>
          <a:xfrm>
            <a:off x="928511" y="1196622"/>
            <a:ext cx="10515600" cy="4041422"/>
          </a:xfrm>
        </p:spPr>
        <p:txBody>
          <a:bodyPr>
            <a:normAutofit/>
          </a:bodyPr>
          <a:lstStyle/>
          <a:p>
            <a:r>
              <a:rPr lang="en-US" sz="2400" b="1" dirty="0">
                <a:solidFill>
                  <a:schemeClr val="accent1"/>
                </a:solidFill>
                <a:effectLst/>
              </a:rPr>
              <a:t>Advantage of polio vaccine </a:t>
            </a:r>
            <a:br>
              <a:rPr lang="en-US" sz="2400" b="1" dirty="0">
                <a:solidFill>
                  <a:schemeClr val="accent1"/>
                </a:solidFill>
                <a:effectLst/>
              </a:rPr>
            </a:br>
            <a:br>
              <a:rPr lang="en-US" sz="2400" dirty="0">
                <a:effectLst/>
              </a:rPr>
            </a:br>
            <a:r>
              <a:rPr lang="en-US" sz="2400" dirty="0">
                <a:effectLst/>
              </a:rPr>
              <a:t>The vaccine is </a:t>
            </a:r>
            <a:r>
              <a:rPr lang="en-US" sz="2400" dirty="0"/>
              <a:t>safe and effective IPV protects against severe disease caused by poliovirus in almost everyone who has received all the recommended doses. Two doses of IPV provide at least 90% protection. Three doses of IPV provide at least 99% protection.</a:t>
            </a:r>
          </a:p>
        </p:txBody>
      </p:sp>
    </p:spTree>
    <p:extLst>
      <p:ext uri="{BB962C8B-B14F-4D97-AF65-F5344CB8AC3E}">
        <p14:creationId xmlns:p14="http://schemas.microsoft.com/office/powerpoint/2010/main" val="101196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4F7B-3C64-4A29-8B3F-6D9774613D1A}"/>
              </a:ext>
            </a:extLst>
          </p:cNvPr>
          <p:cNvSpPr>
            <a:spLocks noGrp="1"/>
          </p:cNvSpPr>
          <p:nvPr>
            <p:ph type="title"/>
          </p:nvPr>
        </p:nvSpPr>
        <p:spPr>
          <a:xfrm>
            <a:off x="1086556" y="1098903"/>
            <a:ext cx="10515600" cy="4206875"/>
          </a:xfrm>
        </p:spPr>
        <p:txBody>
          <a:bodyPr>
            <a:normAutofit/>
          </a:bodyPr>
          <a:lstStyle/>
          <a:p>
            <a:r>
              <a:rPr lang="en-US" sz="2000" b="1" dirty="0">
                <a:solidFill>
                  <a:schemeClr val="accent1"/>
                </a:solidFill>
              </a:rPr>
              <a:t>Disadvantage of polio vaccine </a:t>
            </a:r>
            <a:br>
              <a:rPr lang="en-US" sz="2000" b="1" dirty="0">
                <a:solidFill>
                  <a:schemeClr val="accent1"/>
                </a:solidFill>
                <a:highlight>
                  <a:srgbClr val="00FFFF"/>
                </a:highlight>
              </a:rPr>
            </a:br>
            <a:br>
              <a:rPr lang="en-US" sz="2000" dirty="0"/>
            </a:br>
            <a:r>
              <a:rPr lang="en-US" sz="2000" dirty="0"/>
              <a:t>The main serious side effect associated with the polio vaccine is an allergic reaction, though this is very rare. The Centers for Disease Control and Prevention estimates that about 1 in 1 million doses causes an allergic reaction.</a:t>
            </a:r>
          </a:p>
        </p:txBody>
      </p:sp>
    </p:spTree>
    <p:extLst>
      <p:ext uri="{BB962C8B-B14F-4D97-AF65-F5344CB8AC3E}">
        <p14:creationId xmlns:p14="http://schemas.microsoft.com/office/powerpoint/2010/main" val="2309828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317</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Bahnschrift</vt:lpstr>
      <vt:lpstr>Calibri</vt:lpstr>
      <vt:lpstr>Calibri Light</vt:lpstr>
      <vt:lpstr>Office Theme</vt:lpstr>
      <vt:lpstr>Ana to the question no 1C(C.1)   Polio immunization  Inactivated polio vaccine (IPV) is the only polio vaccine that has been given in the United States since 2000. Oral polio vaccine (OPV) is used in other countries</vt:lpstr>
      <vt:lpstr>Vaccine by Disease COVID-19. Dengue. Diphtheria, tetanus, and pertussis (whooping cough) Hepatitis A. Hepatitis B. Haemophilus influenzae type b (Hib) Human papillomavirus (HPV) Influenza (flu) </vt:lpstr>
      <vt:lpstr>   History of polio vaccine   Polio is a highly infectious disease, mostly affecting young children, that attacks the nervous system and can lead to spinal and respiratory paralysis, and in some cases death. Polio has existed since prehistoric times – ancient Egyptian images show children walking with canes, with withered limbs characteristic of the disease.  While it affected children around the world for millennia, the first known clinical description of polio, by British doctor Michael Underwood, was not until 1789, and it was formally recognized as a condition in 1840 by German physician Jakob Heine. </vt:lpstr>
      <vt:lpstr>Advantage of polio vaccine   The vaccine is safe and effective IPV protects against severe disease caused by poliovirus in almost everyone who has received all the recommended doses. Two doses of IPV provide at least 90% protection. Three doses of IPV provide at least 99% protection.</vt:lpstr>
      <vt:lpstr>Disadvantage of polio vaccine   The main serious side effect associated with the polio vaccine is an allergic reaction, though this is very rare. The Centers for Disease Control and Prevention estimates that about 1 in 1 million doses causes an allergic reaction.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Polio immunization  Inactivated polio vaccine (IPV) is the only polio vaccine that has been given in the United States since 2000. Oral polio vaccine (OPV) is used in other countries</dc:title>
  <dc:creator>Networking-Lab</dc:creator>
  <cp:lastModifiedBy>Networking-Lab</cp:lastModifiedBy>
  <cp:revision>3</cp:revision>
  <dcterms:created xsi:type="dcterms:W3CDTF">2024-12-06T10:39:18Z</dcterms:created>
  <dcterms:modified xsi:type="dcterms:W3CDTF">2024-12-06T10:58:35Z</dcterms:modified>
</cp:coreProperties>
</file>