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Telegraf Bold" charset="1" panose="00000800000000000000"/>
      <p:regular r:id="rId22"/>
    </p:embeddedFont>
    <p:embeddedFont>
      <p:font typeface="Cheddar" charset="1" panose="00000000000000000000"/>
      <p:regular r:id="rId23"/>
    </p:embeddedFont>
    <p:embeddedFont>
      <p:font typeface="Telegraf" charset="1" panose="00000500000000000000"/>
      <p:regular r:id="rId24"/>
    </p:embeddedFont>
    <p:embeddedFont>
      <p:font typeface="Canva Sans" charset="1" panose="020B0503030501040103"/>
      <p:regular r:id="rId25"/>
    </p:embeddedFont>
    <p:embeddedFont>
      <p:font typeface="Canva Sans Bold" charset="1" panose="020B08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565002" y="6703463"/>
            <a:ext cx="4550946" cy="905000"/>
            <a:chOff x="0" y="0"/>
            <a:chExt cx="1146356" cy="227964"/>
          </a:xfrm>
        </p:grpSpPr>
        <p:sp>
          <p:nvSpPr>
            <p:cNvPr name="Freeform 4" id="4"/>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sp>
        <p:sp>
          <p:nvSpPr>
            <p:cNvPr name="TextBox 5" id="5"/>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sz="2999">
                  <a:solidFill>
                    <a:srgbClr val="FFFFFF"/>
                  </a:solidFill>
                  <a:latin typeface="Telegraf Bold"/>
                </a:rPr>
                <a:t>PRESENTED BY:</a:t>
              </a:r>
            </a:p>
          </p:txBody>
        </p:sp>
      </p:grpSp>
      <p:grpSp>
        <p:nvGrpSpPr>
          <p:cNvPr name="Group 6" id="6"/>
          <p:cNvGrpSpPr/>
          <p:nvPr/>
        </p:nvGrpSpPr>
        <p:grpSpPr>
          <a:xfrm rot="0">
            <a:off x="8565002" y="7757399"/>
            <a:ext cx="4550946" cy="905000"/>
            <a:chOff x="0" y="0"/>
            <a:chExt cx="1146356" cy="227964"/>
          </a:xfrm>
        </p:grpSpPr>
        <p:sp>
          <p:nvSpPr>
            <p:cNvPr name="Freeform 7" id="7"/>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sp>
        <p:sp>
          <p:nvSpPr>
            <p:cNvPr name="TextBox 8" id="8"/>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sz="2999">
                  <a:solidFill>
                    <a:srgbClr val="FFFFFF"/>
                  </a:solidFill>
                  <a:latin typeface="Telegraf Bold"/>
                </a:rPr>
                <a:t>RAFAT ALKHATIB</a:t>
              </a:r>
            </a:p>
          </p:txBody>
        </p:sp>
      </p:grpSp>
      <p:sp>
        <p:nvSpPr>
          <p:cNvPr name="TextBox 9" id="9"/>
          <p:cNvSpPr txBox="true"/>
          <p:nvPr/>
        </p:nvSpPr>
        <p:spPr>
          <a:xfrm rot="0">
            <a:off x="8565002" y="1834399"/>
            <a:ext cx="8694298" cy="3695699"/>
          </a:xfrm>
          <a:prstGeom prst="rect">
            <a:avLst/>
          </a:prstGeom>
        </p:spPr>
        <p:txBody>
          <a:bodyPr anchor="t" rtlCol="false" tIns="0" lIns="0" bIns="0" rIns="0">
            <a:spAutoFit/>
          </a:bodyPr>
          <a:lstStyle/>
          <a:p>
            <a:pPr algn="l">
              <a:lnSpc>
                <a:spcPts val="8999"/>
              </a:lnSpc>
            </a:pPr>
            <a:r>
              <a:rPr lang="en-US" sz="9999">
                <a:solidFill>
                  <a:srgbClr val="290606"/>
                </a:solidFill>
                <a:latin typeface="Cheddar"/>
              </a:rPr>
              <a:t>DISEASE PREDICTION &amp; MACHINE LEARNING</a:t>
            </a:r>
          </a:p>
        </p:txBody>
      </p:sp>
      <p:sp>
        <p:nvSpPr>
          <p:cNvPr name="TextBox 10" id="10"/>
          <p:cNvSpPr txBox="true"/>
          <p:nvPr/>
        </p:nvSpPr>
        <p:spPr>
          <a:xfrm rot="0">
            <a:off x="8565002" y="5380834"/>
            <a:ext cx="8694298" cy="857249"/>
          </a:xfrm>
          <a:prstGeom prst="rect">
            <a:avLst/>
          </a:prstGeom>
        </p:spPr>
        <p:txBody>
          <a:bodyPr anchor="t" rtlCol="false" tIns="0" lIns="0" bIns="0" rIns="0">
            <a:spAutoFit/>
          </a:bodyPr>
          <a:lstStyle/>
          <a:p>
            <a:pPr algn="l">
              <a:lnSpc>
                <a:spcPts val="5999"/>
              </a:lnSpc>
            </a:pPr>
            <a:r>
              <a:rPr lang="en-US" sz="5999">
                <a:solidFill>
                  <a:srgbClr val="211C2D"/>
                </a:solidFill>
                <a:latin typeface="Telegraf Bold"/>
              </a:rPr>
              <a:t>PRESENTATION</a:t>
            </a:r>
          </a:p>
        </p:txBody>
      </p:sp>
      <p:sp>
        <p:nvSpPr>
          <p:cNvPr name="TextBox 11" id="11"/>
          <p:cNvSpPr txBox="true"/>
          <p:nvPr/>
        </p:nvSpPr>
        <p:spPr>
          <a:xfrm rot="0">
            <a:off x="2112685" y="1222018"/>
            <a:ext cx="3856045" cy="322581"/>
          </a:xfrm>
          <a:prstGeom prst="rect">
            <a:avLst/>
          </a:prstGeom>
        </p:spPr>
        <p:txBody>
          <a:bodyPr anchor="t" rtlCol="false" tIns="0" lIns="0" bIns="0" rIns="0">
            <a:spAutoFit/>
          </a:bodyPr>
          <a:lstStyle/>
          <a:p>
            <a:pPr algn="l">
              <a:lnSpc>
                <a:spcPts val="2200"/>
              </a:lnSpc>
            </a:pPr>
            <a:r>
              <a:rPr lang="en-US" sz="2200" spc="107">
                <a:solidFill>
                  <a:srgbClr val="290606"/>
                </a:solidFill>
                <a:latin typeface="Telegraf"/>
              </a:rPr>
              <a:t>THYNK UNLIMITED</a:t>
            </a:r>
          </a:p>
        </p:txBody>
      </p:sp>
      <p:sp>
        <p:nvSpPr>
          <p:cNvPr name="TextBox 12" id="12"/>
          <p:cNvSpPr txBox="true"/>
          <p:nvPr/>
        </p:nvSpPr>
        <p:spPr>
          <a:xfrm rot="0">
            <a:off x="2112685" y="1616931"/>
            <a:ext cx="3856045" cy="219076"/>
          </a:xfrm>
          <a:prstGeom prst="rect">
            <a:avLst/>
          </a:prstGeom>
        </p:spPr>
        <p:txBody>
          <a:bodyPr anchor="t" rtlCol="false" tIns="0" lIns="0" bIns="0" rIns="0">
            <a:spAutoFit/>
          </a:bodyPr>
          <a:lstStyle/>
          <a:p>
            <a:pPr algn="l">
              <a:lnSpc>
                <a:spcPts val="1500"/>
              </a:lnSpc>
            </a:pPr>
            <a:r>
              <a:rPr lang="en-US" sz="1500" spc="73">
                <a:solidFill>
                  <a:srgbClr val="290606"/>
                </a:solidFill>
                <a:latin typeface="Telegraf"/>
              </a:rPr>
              <a:t>WE LEARN FOR THE FUTURE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2043870" y="2292022"/>
            <a:ext cx="13388125" cy="6830922"/>
          </a:xfrm>
          <a:custGeom>
            <a:avLst/>
            <a:gdLst/>
            <a:ahLst/>
            <a:cxnLst/>
            <a:rect r="r" b="b" t="t" l="l"/>
            <a:pathLst>
              <a:path h="6830922" w="13388125">
                <a:moveTo>
                  <a:pt x="0" y="0"/>
                </a:moveTo>
                <a:lnTo>
                  <a:pt x="13388125" y="0"/>
                </a:lnTo>
                <a:lnTo>
                  <a:pt x="13388125" y="6830922"/>
                </a:lnTo>
                <a:lnTo>
                  <a:pt x="0" y="6830922"/>
                </a:lnTo>
                <a:lnTo>
                  <a:pt x="0" y="0"/>
                </a:lnTo>
                <a:close/>
              </a:path>
            </a:pathLst>
          </a:custGeom>
          <a:blipFill>
            <a:blip r:embed="rId2"/>
            <a:stretch>
              <a:fillRect l="-24750" t="-22126" r="-1242" b="-4029"/>
            </a:stretch>
          </a:blipFill>
        </p:spPr>
      </p:sp>
      <p:sp>
        <p:nvSpPr>
          <p:cNvPr name="TextBox 3" id="3"/>
          <p:cNvSpPr txBox="true"/>
          <p:nvPr/>
        </p:nvSpPr>
        <p:spPr>
          <a:xfrm rot="0">
            <a:off x="3269449" y="1021419"/>
            <a:ext cx="10079713"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pre-processing and visulization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741435"/>
            <a:ext cx="8723749" cy="4715540"/>
          </a:xfrm>
          <a:custGeom>
            <a:avLst/>
            <a:gdLst/>
            <a:ahLst/>
            <a:cxnLst/>
            <a:rect r="r" b="b" t="t" l="l"/>
            <a:pathLst>
              <a:path h="4715540" w="8723749">
                <a:moveTo>
                  <a:pt x="0" y="0"/>
                </a:moveTo>
                <a:lnTo>
                  <a:pt x="8723749" y="0"/>
                </a:lnTo>
                <a:lnTo>
                  <a:pt x="8723749" y="4715540"/>
                </a:lnTo>
                <a:lnTo>
                  <a:pt x="0" y="4715540"/>
                </a:lnTo>
                <a:lnTo>
                  <a:pt x="0" y="0"/>
                </a:lnTo>
                <a:close/>
              </a:path>
            </a:pathLst>
          </a:custGeom>
          <a:blipFill>
            <a:blip r:embed="rId2"/>
            <a:stretch>
              <a:fillRect l="0" t="0" r="0" b="0"/>
            </a:stretch>
          </a:blipFill>
        </p:spPr>
      </p:sp>
      <p:sp>
        <p:nvSpPr>
          <p:cNvPr name="Freeform 3" id="3"/>
          <p:cNvSpPr/>
          <p:nvPr/>
        </p:nvSpPr>
        <p:spPr>
          <a:xfrm flipH="false" flipV="false" rot="0">
            <a:off x="1028700" y="5456975"/>
            <a:ext cx="8611276" cy="4830025"/>
          </a:xfrm>
          <a:custGeom>
            <a:avLst/>
            <a:gdLst/>
            <a:ahLst/>
            <a:cxnLst/>
            <a:rect r="r" b="b" t="t" l="l"/>
            <a:pathLst>
              <a:path h="4830025" w="8611276">
                <a:moveTo>
                  <a:pt x="0" y="0"/>
                </a:moveTo>
                <a:lnTo>
                  <a:pt x="8611276" y="0"/>
                </a:lnTo>
                <a:lnTo>
                  <a:pt x="8611276" y="4830025"/>
                </a:lnTo>
                <a:lnTo>
                  <a:pt x="0" y="4830025"/>
                </a:lnTo>
                <a:lnTo>
                  <a:pt x="0" y="0"/>
                </a:lnTo>
                <a:close/>
              </a:path>
            </a:pathLst>
          </a:custGeom>
          <a:blipFill>
            <a:blip r:embed="rId3"/>
            <a:stretch>
              <a:fillRect l="-234" t="0" r="-1287" b="0"/>
            </a:stretch>
          </a:blipFill>
        </p:spPr>
      </p:sp>
      <p:sp>
        <p:nvSpPr>
          <p:cNvPr name="Freeform 4" id="4"/>
          <p:cNvSpPr/>
          <p:nvPr/>
        </p:nvSpPr>
        <p:spPr>
          <a:xfrm flipH="false" flipV="false" rot="0">
            <a:off x="9752449" y="2785730"/>
            <a:ext cx="8535551" cy="4715540"/>
          </a:xfrm>
          <a:custGeom>
            <a:avLst/>
            <a:gdLst/>
            <a:ahLst/>
            <a:cxnLst/>
            <a:rect r="r" b="b" t="t" l="l"/>
            <a:pathLst>
              <a:path h="4715540" w="8535551">
                <a:moveTo>
                  <a:pt x="0" y="0"/>
                </a:moveTo>
                <a:lnTo>
                  <a:pt x="8535551" y="0"/>
                </a:lnTo>
                <a:lnTo>
                  <a:pt x="8535551" y="4715540"/>
                </a:lnTo>
                <a:lnTo>
                  <a:pt x="0" y="4715540"/>
                </a:lnTo>
                <a:lnTo>
                  <a:pt x="0" y="0"/>
                </a:lnTo>
                <a:close/>
              </a:path>
            </a:pathLst>
          </a:custGeom>
          <a:blipFill>
            <a:blip r:embed="rId4"/>
            <a:stretch>
              <a:fillRect l="0" t="0" r="-2204"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2189796" y="2361474"/>
            <a:ext cx="13457222" cy="6896826"/>
          </a:xfrm>
          <a:custGeom>
            <a:avLst/>
            <a:gdLst/>
            <a:ahLst/>
            <a:cxnLst/>
            <a:rect r="r" b="b" t="t" l="l"/>
            <a:pathLst>
              <a:path h="6896826" w="13457222">
                <a:moveTo>
                  <a:pt x="0" y="0"/>
                </a:moveTo>
                <a:lnTo>
                  <a:pt x="13457222" y="0"/>
                </a:lnTo>
                <a:lnTo>
                  <a:pt x="13457222" y="6896826"/>
                </a:lnTo>
                <a:lnTo>
                  <a:pt x="0" y="6896826"/>
                </a:lnTo>
                <a:lnTo>
                  <a:pt x="0" y="0"/>
                </a:lnTo>
                <a:close/>
              </a:path>
            </a:pathLst>
          </a:custGeom>
          <a:blipFill>
            <a:blip r:embed="rId2"/>
            <a:stretch>
              <a:fillRect l="0" t="0" r="0" b="0"/>
            </a:stretch>
          </a:blipFill>
        </p:spPr>
      </p:sp>
      <p:sp>
        <p:nvSpPr>
          <p:cNvPr name="TextBox 3" id="3"/>
          <p:cNvSpPr txBox="true"/>
          <p:nvPr/>
        </p:nvSpPr>
        <p:spPr>
          <a:xfrm rot="0">
            <a:off x="1028700" y="962025"/>
            <a:ext cx="16230600" cy="2294839"/>
          </a:xfrm>
          <a:prstGeom prst="rect">
            <a:avLst/>
          </a:prstGeom>
        </p:spPr>
        <p:txBody>
          <a:bodyPr anchor="t" rtlCol="false" tIns="0" lIns="0" bIns="0" rIns="0">
            <a:spAutoFit/>
          </a:bodyPr>
          <a:lstStyle/>
          <a:p>
            <a:pPr algn="ctr">
              <a:lnSpc>
                <a:spcPts val="5054"/>
              </a:lnSpc>
            </a:pPr>
            <a:r>
              <a:rPr lang="en-US" sz="3610">
                <a:solidFill>
                  <a:srgbClr val="000000"/>
                </a:solidFill>
                <a:latin typeface="Canva Sans Bold"/>
              </a:rPr>
              <a:t> lagged variables, rolling statistics, and seasonal indicators and ARIMA, Prophet ,models.</a:t>
            </a:r>
          </a:p>
          <a:p>
            <a:pPr algn="l">
              <a:lnSpc>
                <a:spcPts val="1805"/>
              </a:lnSpc>
            </a:pPr>
          </a:p>
          <a:p>
            <a:pPr algn="l">
              <a:lnSpc>
                <a:spcPts val="6571"/>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2415389" y="1709105"/>
            <a:ext cx="13457222" cy="6868790"/>
          </a:xfrm>
          <a:custGeom>
            <a:avLst/>
            <a:gdLst/>
            <a:ahLst/>
            <a:cxnLst/>
            <a:rect r="r" b="b" t="t" l="l"/>
            <a:pathLst>
              <a:path h="6868790" w="13457222">
                <a:moveTo>
                  <a:pt x="0" y="0"/>
                </a:moveTo>
                <a:lnTo>
                  <a:pt x="13457222" y="0"/>
                </a:lnTo>
                <a:lnTo>
                  <a:pt x="13457222" y="6868790"/>
                </a:lnTo>
                <a:lnTo>
                  <a:pt x="0" y="6868790"/>
                </a:lnTo>
                <a:lnTo>
                  <a:pt x="0" y="0"/>
                </a:lnTo>
                <a:close/>
              </a:path>
            </a:pathLst>
          </a:custGeom>
          <a:blipFill>
            <a:blip r:embed="rId2"/>
            <a:stretch>
              <a:fillRect l="0" t="0" r="0" b="0"/>
            </a:stretch>
          </a:blipFill>
        </p:spPr>
      </p:sp>
      <p:sp>
        <p:nvSpPr>
          <p:cNvPr name="TextBox 3" id="3"/>
          <p:cNvSpPr txBox="true"/>
          <p:nvPr/>
        </p:nvSpPr>
        <p:spPr>
          <a:xfrm rot="0">
            <a:off x="1028700" y="1295400"/>
            <a:ext cx="14405126" cy="1016635"/>
          </a:xfrm>
          <a:prstGeom prst="rect">
            <a:avLst/>
          </a:prstGeom>
        </p:spPr>
        <p:txBody>
          <a:bodyPr anchor="t" rtlCol="false" tIns="0" lIns="0" bIns="0" rIns="0">
            <a:spAutoFit/>
          </a:bodyPr>
          <a:lstStyle/>
          <a:p>
            <a:pPr algn="ctr">
              <a:lnSpc>
                <a:spcPts val="1999"/>
              </a:lnSpc>
            </a:pPr>
            <a:r>
              <a:rPr lang="en-US" sz="3999">
                <a:solidFill>
                  <a:srgbClr val="000000"/>
                </a:solidFill>
                <a:latin typeface="Canva Sans Bold"/>
              </a:rPr>
              <a:t>LSTM</a:t>
            </a:r>
          </a:p>
          <a:p>
            <a:pPr algn="ctr">
              <a:lnSpc>
                <a:spcPts val="727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200553"/>
          <a:ext cx="8115300" cy="1772791"/>
        </p:xfrm>
        <a:graphic>
          <a:graphicData uri="http://schemas.openxmlformats.org/drawingml/2006/table">
            <a:tbl>
              <a:tblPr/>
              <a:tblGrid>
                <a:gridCol w="1827856"/>
                <a:gridCol w="1827856"/>
                <a:gridCol w="1827856"/>
                <a:gridCol w="2631731"/>
              </a:tblGrid>
              <a:tr h="749534">
                <a:tc>
                  <a:txBody>
                    <a:bodyPr anchor="t" rtlCol="false"/>
                    <a:lstStyle/>
                    <a:p>
                      <a:pPr algn="ctr">
                        <a:lnSpc>
                          <a:spcPts val="2100"/>
                        </a:lnSpc>
                        <a:defRPr/>
                      </a:pPr>
                      <a:r>
                        <a:rPr lang="en-US" sz="1500">
                          <a:solidFill>
                            <a:srgbClr val="000000"/>
                          </a:solidFill>
                          <a:latin typeface="Telegraf Bold"/>
                        </a:rPr>
                        <a:t>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Bold"/>
                        </a:rPr>
                        <a:t>ARIMA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Bold"/>
                        </a:rPr>
                        <a:t>Prophet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Bold"/>
                        </a:rPr>
                        <a:t>LSTM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3258">
                <a:tc>
                  <a:txBody>
                    <a:bodyPr anchor="t" rtlCol="false"/>
                    <a:lstStyle/>
                    <a:p>
                      <a:pPr algn="ctr">
                        <a:lnSpc>
                          <a:spcPts val="2100"/>
                        </a:lnSpc>
                        <a:defRPr/>
                      </a:pPr>
                      <a:r>
                        <a:rPr lang="en-US" sz="1500">
                          <a:solidFill>
                            <a:srgbClr val="000000"/>
                          </a:solidFill>
                          <a:latin typeface="Telegraf"/>
                        </a:rPr>
                        <a:t>Metrics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399.32328496745316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429.1891438163693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0.5712772529652036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1028700" y="3973344"/>
            <a:ext cx="10673014" cy="5284956"/>
          </a:xfrm>
          <a:custGeom>
            <a:avLst/>
            <a:gdLst/>
            <a:ahLst/>
            <a:cxnLst/>
            <a:rect r="r" b="b" t="t" l="l"/>
            <a:pathLst>
              <a:path h="5284956" w="10673014">
                <a:moveTo>
                  <a:pt x="0" y="0"/>
                </a:moveTo>
                <a:lnTo>
                  <a:pt x="10673014" y="0"/>
                </a:lnTo>
                <a:lnTo>
                  <a:pt x="10673014" y="5284956"/>
                </a:lnTo>
                <a:lnTo>
                  <a:pt x="0" y="5284956"/>
                </a:lnTo>
                <a:lnTo>
                  <a:pt x="0" y="0"/>
                </a:lnTo>
                <a:close/>
              </a:path>
            </a:pathLst>
          </a:custGeom>
          <a:blipFill>
            <a:blip r:embed="rId2"/>
            <a:stretch>
              <a:fillRect l="-25021" t="-27569" r="-1056" b="-8561"/>
            </a:stretch>
          </a:blipFill>
        </p:spPr>
      </p:sp>
      <p:sp>
        <p:nvSpPr>
          <p:cNvPr name="TextBox 4" id="4"/>
          <p:cNvSpPr txBox="true"/>
          <p:nvPr/>
        </p:nvSpPr>
        <p:spPr>
          <a:xfrm rot="0">
            <a:off x="5351383" y="933450"/>
            <a:ext cx="6710720"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SARIMA and Metrics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028700"/>
          <a:ext cx="7315200" cy="3990975"/>
        </p:xfrm>
        <a:graphic>
          <a:graphicData uri="http://schemas.openxmlformats.org/drawingml/2006/table">
            <a:tbl>
              <a:tblPr/>
              <a:tblGrid>
                <a:gridCol w="2438400"/>
                <a:gridCol w="2438400"/>
                <a:gridCol w="2438400"/>
              </a:tblGrid>
              <a:tr h="1028998">
                <a:tc>
                  <a:txBody>
                    <a:bodyPr anchor="t" rtlCol="false"/>
                    <a:lstStyle/>
                    <a:p>
                      <a:pPr algn="ctr">
                        <a:lnSpc>
                          <a:spcPts val="2100"/>
                        </a:lnSpc>
                        <a:defRPr/>
                      </a:pPr>
                      <a:r>
                        <a:rPr lang="en-US" sz="1500">
                          <a:solidFill>
                            <a:srgbClr val="000000"/>
                          </a:solidFill>
                          <a:latin typeface="Telegraf Bold"/>
                        </a:rPr>
                        <a:t>Model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Bold"/>
                        </a:rPr>
                        <a:t>MSE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Bold"/>
                        </a:rPr>
                        <a:t>RMSE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40494">
                <a:tc>
                  <a:txBody>
                    <a:bodyPr anchor="t" rtlCol="false"/>
                    <a:lstStyle/>
                    <a:p>
                      <a:pPr algn="ctr">
                        <a:lnSpc>
                          <a:spcPts val="2100"/>
                        </a:lnSpc>
                        <a:defRPr/>
                      </a:pPr>
                      <a:r>
                        <a:rPr lang="en-US" sz="1500">
                          <a:solidFill>
                            <a:srgbClr val="000000"/>
                          </a:solidFill>
                          <a:latin typeface="Telegraf"/>
                        </a:rPr>
                        <a:t>ARIMA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2.545701e+05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504.549439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40494">
                <a:tc>
                  <a:txBody>
                    <a:bodyPr anchor="t" rtlCol="false"/>
                    <a:lstStyle/>
                    <a:p>
                      <a:pPr algn="ctr">
                        <a:lnSpc>
                          <a:spcPts val="2100"/>
                        </a:lnSpc>
                        <a:defRPr/>
                      </a:pPr>
                      <a:r>
                        <a:rPr lang="en-US" sz="1500">
                          <a:solidFill>
                            <a:srgbClr val="000000"/>
                          </a:solidFill>
                          <a:latin typeface="Telegraf"/>
                        </a:rPr>
                        <a:t>SARIMA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3.219156e+11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567376.078312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40494">
                <a:tc>
                  <a:txBody>
                    <a:bodyPr anchor="t" rtlCol="false"/>
                    <a:lstStyle/>
                    <a:p>
                      <a:pPr algn="ctr">
                        <a:lnSpc>
                          <a:spcPts val="2100"/>
                        </a:lnSpc>
                        <a:defRPr/>
                      </a:pPr>
                      <a:r>
                        <a:rPr lang="en-US" sz="1500">
                          <a:solidFill>
                            <a:srgbClr val="000000"/>
                          </a:solidFill>
                          <a:latin typeface="Telegraf"/>
                        </a:rPr>
                        <a:t>Prophet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2.561530e+05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 429.189144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40494">
                <a:tc>
                  <a:txBody>
                    <a:bodyPr anchor="t" rtlCol="false"/>
                    <a:lstStyle/>
                    <a:p>
                      <a:pPr algn="ctr">
                        <a:lnSpc>
                          <a:spcPts val="2100"/>
                        </a:lnSpc>
                        <a:defRPr/>
                      </a:pPr>
                      <a:r>
                        <a:rPr lang="en-US" sz="1500">
                          <a:solidFill>
                            <a:srgbClr val="000000"/>
                          </a:solidFill>
                          <a:latin typeface="Telegraf"/>
                        </a:rPr>
                        <a:t>LTSM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2.549777e+05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100"/>
                        </a:lnSpc>
                        <a:defRPr/>
                      </a:pPr>
                      <a:r>
                        <a:rPr lang="en-US" sz="1500">
                          <a:solidFill>
                            <a:srgbClr val="000000"/>
                          </a:solidFill>
                          <a:latin typeface="Telegraf"/>
                        </a:rPr>
                        <a:t> 0.571277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1028700" y="5019675"/>
            <a:ext cx="10658061" cy="3894173"/>
          </a:xfrm>
          <a:custGeom>
            <a:avLst/>
            <a:gdLst/>
            <a:ahLst/>
            <a:cxnLst/>
            <a:rect r="r" b="b" t="t" l="l"/>
            <a:pathLst>
              <a:path h="3894173" w="10658061">
                <a:moveTo>
                  <a:pt x="0" y="0"/>
                </a:moveTo>
                <a:lnTo>
                  <a:pt x="10658061" y="0"/>
                </a:lnTo>
                <a:lnTo>
                  <a:pt x="10658061" y="3894173"/>
                </a:lnTo>
                <a:lnTo>
                  <a:pt x="0" y="3894173"/>
                </a:lnTo>
                <a:lnTo>
                  <a:pt x="0" y="0"/>
                </a:lnTo>
                <a:close/>
              </a:path>
            </a:pathLst>
          </a:custGeom>
          <a:blipFill>
            <a:blip r:embed="rId2"/>
            <a:stretch>
              <a:fillRect l="-24553" t="-38813" r="-1693" b="-38813"/>
            </a:stretch>
          </a:blipFill>
        </p:spPr>
      </p:sp>
      <p:sp>
        <p:nvSpPr>
          <p:cNvPr name="TextBox 4" id="4"/>
          <p:cNvSpPr txBox="true"/>
          <p:nvPr/>
        </p:nvSpPr>
        <p:spPr>
          <a:xfrm rot="0">
            <a:off x="9105722" y="2482850"/>
            <a:ext cx="6280547" cy="1073150"/>
          </a:xfrm>
          <a:prstGeom prst="rect">
            <a:avLst/>
          </a:prstGeom>
        </p:spPr>
        <p:txBody>
          <a:bodyPr anchor="t" rtlCol="false" tIns="0" lIns="0" bIns="0" rIns="0">
            <a:spAutoFit/>
          </a:bodyPr>
          <a:lstStyle/>
          <a:p>
            <a:pPr algn="ctr">
              <a:lnSpc>
                <a:spcPts val="6999"/>
              </a:lnSpc>
              <a:spcBef>
                <a:spcPct val="0"/>
              </a:spcBef>
            </a:pPr>
            <a:r>
              <a:rPr lang="en-US" sz="6999" spc="342">
                <a:solidFill>
                  <a:srgbClr val="000000"/>
                </a:solidFill>
                <a:latin typeface="Cheddar"/>
              </a:rPr>
              <a:t>THE BEST OF LTSM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319" t="-4657" r="-338"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771207" y="2591509"/>
            <a:ext cx="11057462" cy="3397829"/>
            <a:chOff x="0" y="0"/>
            <a:chExt cx="2912253" cy="894902"/>
          </a:xfrm>
        </p:grpSpPr>
        <p:sp>
          <p:nvSpPr>
            <p:cNvPr name="Freeform 3" id="3"/>
            <p:cNvSpPr/>
            <p:nvPr/>
          </p:nvSpPr>
          <p:spPr>
            <a:xfrm flipH="false" flipV="false" rot="0">
              <a:off x="0" y="0"/>
              <a:ext cx="2912253" cy="894902"/>
            </a:xfrm>
            <a:custGeom>
              <a:avLst/>
              <a:gdLst/>
              <a:ahLst/>
              <a:cxnLst/>
              <a:rect r="r" b="b" t="t" l="l"/>
              <a:pathLst>
                <a:path h="894902" w="2912253">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sp>
        <p:sp>
          <p:nvSpPr>
            <p:cNvPr name="TextBox 4" id="4"/>
            <p:cNvSpPr txBox="true"/>
            <p:nvPr/>
          </p:nvSpPr>
          <p:spPr>
            <a:xfrm>
              <a:off x="0" y="-66675"/>
              <a:ext cx="2912253" cy="9615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INTRODUCTION</a:t>
            </a:r>
          </a:p>
        </p:txBody>
      </p:sp>
      <p:sp>
        <p:nvSpPr>
          <p:cNvPr name="TextBox 6" id="6"/>
          <p:cNvSpPr txBox="true"/>
          <p:nvPr/>
        </p:nvSpPr>
        <p:spPr>
          <a:xfrm rot="0">
            <a:off x="1028700" y="2919320"/>
            <a:ext cx="8771922" cy="2714625"/>
          </a:xfrm>
          <a:prstGeom prst="rect">
            <a:avLst/>
          </a:prstGeom>
        </p:spPr>
        <p:txBody>
          <a:bodyPr anchor="t" rtlCol="false" tIns="0" lIns="0" bIns="0" rIns="0">
            <a:spAutoFit/>
          </a:bodyPr>
          <a:lstStyle/>
          <a:p>
            <a:pPr algn="l">
              <a:lnSpc>
                <a:spcPts val="4200"/>
              </a:lnSpc>
            </a:pPr>
            <a:r>
              <a:rPr lang="en-US" sz="3500" spc="171">
                <a:solidFill>
                  <a:srgbClr val="FFFFFF"/>
                </a:solidFill>
                <a:latin typeface="Telegraf Bold"/>
              </a:rPr>
              <a:t>Imagine a world where machines can decipher languages, recognize faces, diagnose diseases, and even make predictions without explicit programming.</a:t>
            </a:r>
          </a:p>
        </p:txBody>
      </p:sp>
      <p:sp>
        <p:nvSpPr>
          <p:cNvPr name="TextBox 7" id="7"/>
          <p:cNvSpPr txBox="true"/>
          <p:nvPr/>
        </p:nvSpPr>
        <p:spPr>
          <a:xfrm rot="0">
            <a:off x="1028700" y="6752626"/>
            <a:ext cx="16230600" cy="21812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rPr>
              <a:t>We will embark on a journey through the ever-evolving landscape of Artificial Intelligence and Machine Learning. We'll explore the core concepts, real-world applications, and the transformative potential of these technologies.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410898" y="3398641"/>
            <a:ext cx="9387484" cy="1304790"/>
            <a:chOff x="0" y="0"/>
            <a:chExt cx="2472424" cy="343648"/>
          </a:xfrm>
        </p:grpSpPr>
        <p:sp>
          <p:nvSpPr>
            <p:cNvPr name="Freeform 3" id="3"/>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4" id="4"/>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sz="3500">
                  <a:solidFill>
                    <a:srgbClr val="FFFFFF"/>
                  </a:solidFill>
                  <a:latin typeface="Telegraf Bold"/>
                </a:rPr>
                <a:t>The problem and Task</a:t>
              </a:r>
            </a:p>
          </p:txBody>
        </p:sp>
      </p:grpSp>
      <p:grpSp>
        <p:nvGrpSpPr>
          <p:cNvPr name="Group 5" id="5"/>
          <p:cNvGrpSpPr/>
          <p:nvPr/>
        </p:nvGrpSpPr>
        <p:grpSpPr>
          <a:xfrm rot="0">
            <a:off x="1410898" y="5198731"/>
            <a:ext cx="9387484" cy="1304790"/>
            <a:chOff x="0" y="0"/>
            <a:chExt cx="2472424" cy="343648"/>
          </a:xfrm>
        </p:grpSpPr>
        <p:sp>
          <p:nvSpPr>
            <p:cNvPr name="Freeform 6" id="6"/>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7" id="7"/>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sz="3500">
                  <a:solidFill>
                    <a:srgbClr val="FFFFFF"/>
                  </a:solidFill>
                  <a:latin typeface="Telegraf Bold"/>
                </a:rPr>
                <a:t>The datasets and visualization</a:t>
              </a:r>
            </a:p>
          </p:txBody>
        </p:sp>
      </p:grpSp>
      <p:grpSp>
        <p:nvGrpSpPr>
          <p:cNvPr name="Group 8" id="8"/>
          <p:cNvGrpSpPr/>
          <p:nvPr/>
        </p:nvGrpSpPr>
        <p:grpSpPr>
          <a:xfrm rot="0">
            <a:off x="1410898" y="7000744"/>
            <a:ext cx="9387484" cy="1304790"/>
            <a:chOff x="0" y="0"/>
            <a:chExt cx="2472424" cy="343648"/>
          </a:xfrm>
        </p:grpSpPr>
        <p:sp>
          <p:nvSpPr>
            <p:cNvPr name="Freeform 9" id="9"/>
            <p:cNvSpPr/>
            <p:nvPr/>
          </p:nvSpPr>
          <p:spPr>
            <a:xfrm flipH="false" flipV="false" rot="0">
              <a:off x="0" y="0"/>
              <a:ext cx="2472424" cy="343648"/>
            </a:xfrm>
            <a:custGeom>
              <a:avLst/>
              <a:gdLst/>
              <a:ahLst/>
              <a:cxnLst/>
              <a:rect r="r" b="b" t="t" l="l"/>
              <a:pathLst>
                <a:path h="343648" w="2472424">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sp>
        <p:sp>
          <p:nvSpPr>
            <p:cNvPr name="TextBox 10" id="10"/>
            <p:cNvSpPr txBox="true"/>
            <p:nvPr/>
          </p:nvSpPr>
          <p:spPr>
            <a:xfrm>
              <a:off x="0" y="-114300"/>
              <a:ext cx="2472424" cy="457948"/>
            </a:xfrm>
            <a:prstGeom prst="rect">
              <a:avLst/>
            </a:prstGeom>
          </p:spPr>
          <p:txBody>
            <a:bodyPr anchor="ctr" rtlCol="false" tIns="50800" lIns="50800" bIns="50800" rIns="50800"/>
            <a:lstStyle/>
            <a:p>
              <a:pPr algn="ctr">
                <a:lnSpc>
                  <a:spcPts val="4900"/>
                </a:lnSpc>
              </a:pPr>
              <a:r>
                <a:rPr lang="en-US" sz="3500">
                  <a:solidFill>
                    <a:srgbClr val="FFFFFF"/>
                  </a:solidFill>
                  <a:latin typeface="Telegraf Bold"/>
                </a:rPr>
                <a:t>The models and metrics</a:t>
              </a:r>
            </a:p>
          </p:txBody>
        </p:sp>
      </p:grpSp>
      <p:sp>
        <p:nvSpPr>
          <p:cNvPr name="TextBox 11" id="11"/>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HISTORICAL CONTEXT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0" y="1019175"/>
            <a:ext cx="7204556"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WHAT IS THE PROBLEM?</a:t>
            </a:r>
          </a:p>
        </p:txBody>
      </p:sp>
      <p:sp>
        <p:nvSpPr>
          <p:cNvPr name="TextBox 3" id="3"/>
          <p:cNvSpPr txBox="true"/>
          <p:nvPr/>
        </p:nvSpPr>
        <p:spPr>
          <a:xfrm rot="0">
            <a:off x="7204556" y="990600"/>
            <a:ext cx="9068416" cy="7972425"/>
          </a:xfrm>
          <a:prstGeom prst="rect">
            <a:avLst/>
          </a:prstGeom>
        </p:spPr>
        <p:txBody>
          <a:bodyPr anchor="t" rtlCol="false" tIns="0" lIns="0" bIns="0" rIns="0">
            <a:spAutoFit/>
          </a:bodyPr>
          <a:lstStyle/>
          <a:p>
            <a:pPr algn="l">
              <a:lnSpc>
                <a:spcPts val="3719"/>
              </a:lnSpc>
            </a:pPr>
            <a:r>
              <a:rPr lang="en-US" sz="3099" spc="151">
                <a:solidFill>
                  <a:srgbClr val="290606"/>
                </a:solidFill>
                <a:latin typeface="Telegraf Bold"/>
              </a:rPr>
              <a:t>Problem Statement: </a:t>
            </a:r>
            <a:r>
              <a:rPr lang="en-US" sz="3099" spc="151">
                <a:solidFill>
                  <a:srgbClr val="290606"/>
                </a:solidFill>
                <a:latin typeface="Telegraf"/>
              </a:rPr>
              <a:t>Market Price Prediction</a:t>
            </a:r>
          </a:p>
          <a:p>
            <a:pPr algn="l">
              <a:lnSpc>
                <a:spcPts val="3719"/>
              </a:lnSpc>
            </a:pPr>
            <a:r>
              <a:rPr lang="en-US" sz="3099" spc="151">
                <a:solidFill>
                  <a:srgbClr val="290606"/>
                </a:solidFill>
                <a:latin typeface="Telegraf Bold"/>
              </a:rPr>
              <a:t>Background:</a:t>
            </a:r>
          </a:p>
          <a:p>
            <a:pPr algn="l">
              <a:lnSpc>
                <a:spcPts val="3719"/>
              </a:lnSpc>
            </a:pPr>
            <a:r>
              <a:rPr lang="en-US" sz="3099" spc="151">
                <a:solidFill>
                  <a:srgbClr val="290606"/>
                </a:solidFill>
                <a:latin typeface="Telegraf"/>
              </a:rPr>
              <a:t>In the realm of market analysis and forecasting, understanding the intricate patterns within time series </a:t>
            </a:r>
          </a:p>
          <a:p>
            <a:pPr algn="l">
              <a:lnSpc>
                <a:spcPts val="3719"/>
              </a:lnSpc>
            </a:pPr>
            <a:r>
              <a:rPr lang="en-US" sz="3099" spc="151">
                <a:solidFill>
                  <a:srgbClr val="290606"/>
                </a:solidFill>
                <a:latin typeface="Telegraf"/>
              </a:rPr>
              <a:t>data is paramount for informed decision-making. With the advent of machine learning techniques, it's </a:t>
            </a:r>
          </a:p>
          <a:p>
            <a:pPr algn="l">
              <a:lnSpc>
                <a:spcPts val="3719"/>
              </a:lnSpc>
            </a:pPr>
            <a:r>
              <a:rPr lang="en-US" sz="3099" spc="151">
                <a:solidFill>
                  <a:srgbClr val="290606"/>
                </a:solidFill>
                <a:latin typeface="Telegraf"/>
              </a:rPr>
              <a:t>now possible to delve deeper into historical market data to predict future trends accurately. In this </a:t>
            </a:r>
          </a:p>
          <a:p>
            <a:pPr algn="l">
              <a:lnSpc>
                <a:spcPts val="3719"/>
              </a:lnSpc>
            </a:pPr>
            <a:r>
              <a:rPr lang="en-US" sz="3099" spc="151">
                <a:solidFill>
                  <a:srgbClr val="290606"/>
                </a:solidFill>
                <a:latin typeface="Telegraf"/>
              </a:rPr>
              <a:t>context, we have at our disposal a dataset containing monthly market data spanning multiple years, </a:t>
            </a:r>
          </a:p>
          <a:p>
            <a:pPr algn="l">
              <a:lnSpc>
                <a:spcPts val="3719"/>
              </a:lnSpc>
            </a:pPr>
            <a:r>
              <a:rPr lang="en-US" sz="3099" spc="151">
                <a:solidFill>
                  <a:srgbClr val="290606"/>
                </a:solidFill>
                <a:latin typeface="Telegraf"/>
              </a:rPr>
              <a:t>encompassing various regions, commodities, and pricing information.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0886007" cy="1141821"/>
          </a:xfrm>
          <a:prstGeom prst="rect">
            <a:avLst/>
          </a:prstGeom>
        </p:spPr>
        <p:txBody>
          <a:bodyPr anchor="t" rtlCol="false" tIns="0" lIns="0" bIns="0" rIns="0">
            <a:spAutoFit/>
          </a:bodyPr>
          <a:lstStyle/>
          <a:p>
            <a:pPr algn="l">
              <a:lnSpc>
                <a:spcPts val="7514"/>
              </a:lnSpc>
            </a:pPr>
            <a:r>
              <a:rPr lang="en-US" sz="7514" spc="368">
                <a:solidFill>
                  <a:srgbClr val="290606"/>
                </a:solidFill>
                <a:latin typeface="Cheddar"/>
              </a:rPr>
              <a:t>WHAT ARE THE OBJECTIVE  ?</a:t>
            </a:r>
          </a:p>
        </p:txBody>
      </p:sp>
      <p:sp>
        <p:nvSpPr>
          <p:cNvPr name="TextBox 3" id="3"/>
          <p:cNvSpPr txBox="true"/>
          <p:nvPr/>
        </p:nvSpPr>
        <p:spPr>
          <a:xfrm rot="0">
            <a:off x="1028700" y="2940050"/>
            <a:ext cx="10656016" cy="4821734"/>
          </a:xfrm>
          <a:prstGeom prst="rect">
            <a:avLst/>
          </a:prstGeom>
        </p:spPr>
        <p:txBody>
          <a:bodyPr anchor="t" rtlCol="false" tIns="0" lIns="0" bIns="0" rIns="0">
            <a:spAutoFit/>
          </a:bodyPr>
          <a:lstStyle/>
          <a:p>
            <a:pPr algn="l">
              <a:lnSpc>
                <a:spcPts val="3766"/>
              </a:lnSpc>
            </a:pPr>
            <a:r>
              <a:rPr lang="en-US" sz="3138" spc="153">
                <a:solidFill>
                  <a:srgbClr val="290606"/>
                </a:solidFill>
                <a:latin typeface="Telegraf"/>
              </a:rPr>
              <a:t>Objective:</a:t>
            </a:r>
          </a:p>
          <a:p>
            <a:pPr algn="l">
              <a:lnSpc>
                <a:spcPts val="3766"/>
              </a:lnSpc>
            </a:pPr>
            <a:r>
              <a:rPr lang="en-US" sz="3138" spc="153">
                <a:solidFill>
                  <a:srgbClr val="290606"/>
                </a:solidFill>
                <a:latin typeface="Telegraf"/>
              </a:rPr>
              <a:t>The primary objective of this project is to develop a robust time series machine learning model capable of accurately forecasting market trends based on historical data. By leveraging advanced algorithms, we aim to predict the quantity and prices of commodities for future months, empowering stakeholders to make proactive decisions regarding production, procurement, pricing strategies, and resource allocation.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WHAT IS THE TASK?</a:t>
            </a:r>
          </a:p>
        </p:txBody>
      </p:sp>
      <p:sp>
        <p:nvSpPr>
          <p:cNvPr name="TextBox 3" id="3"/>
          <p:cNvSpPr txBox="true"/>
          <p:nvPr/>
        </p:nvSpPr>
        <p:spPr>
          <a:xfrm rot="0">
            <a:off x="9349415" y="1978064"/>
            <a:ext cx="7909885" cy="6292773"/>
          </a:xfrm>
          <a:prstGeom prst="rect">
            <a:avLst/>
          </a:prstGeom>
        </p:spPr>
        <p:txBody>
          <a:bodyPr anchor="t" rtlCol="false" tIns="0" lIns="0" bIns="0" rIns="0">
            <a:spAutoFit/>
          </a:bodyPr>
          <a:lstStyle/>
          <a:p>
            <a:pPr algn="l">
              <a:lnSpc>
                <a:spcPts val="3788"/>
              </a:lnSpc>
            </a:pPr>
            <a:r>
              <a:rPr lang="en-US" sz="3157" spc="154">
                <a:solidFill>
                  <a:srgbClr val="290606"/>
                </a:solidFill>
                <a:latin typeface="Telegraf Bold"/>
              </a:rPr>
              <a:t>Task:</a:t>
            </a:r>
          </a:p>
          <a:p>
            <a:pPr algn="l">
              <a:lnSpc>
                <a:spcPts val="3788"/>
              </a:lnSpc>
            </a:pPr>
            <a:r>
              <a:rPr lang="en-US" sz="3157" spc="154">
                <a:solidFill>
                  <a:srgbClr val="290606"/>
                </a:solidFill>
                <a:latin typeface="Telegraf"/>
              </a:rPr>
              <a:t>The task involves several key steps: </a:t>
            </a:r>
          </a:p>
          <a:p>
            <a:pPr algn="l">
              <a:lnSpc>
                <a:spcPts val="3788"/>
              </a:lnSpc>
            </a:pPr>
            <a:r>
              <a:rPr lang="en-US" sz="3157" spc="154">
                <a:solidFill>
                  <a:srgbClr val="290606"/>
                </a:solidFill>
                <a:latin typeface="Telegraf"/>
              </a:rPr>
              <a:t>1. Data Preprocessing: Cleaning the dataset, handling missing values, and encoding categorical variables. </a:t>
            </a:r>
          </a:p>
          <a:p>
            <a:pPr algn="l">
              <a:lnSpc>
                <a:spcPts val="3788"/>
              </a:lnSpc>
            </a:pPr>
            <a:r>
              <a:rPr lang="en-US" sz="3157" spc="154">
                <a:solidFill>
                  <a:srgbClr val="290606"/>
                </a:solidFill>
                <a:latin typeface="Telegraf"/>
              </a:rPr>
              <a:t>2. Exploratory Data Analysis (EDA): Analyzing the temporal patterns, identifying seasonality, trends, and </a:t>
            </a:r>
          </a:p>
          <a:p>
            <a:pPr algn="l">
              <a:lnSpc>
                <a:spcPts val="3788"/>
              </a:lnSpc>
            </a:pPr>
            <a:r>
              <a:rPr lang="en-US" sz="3157" spc="154">
                <a:solidFill>
                  <a:srgbClr val="290606"/>
                </a:solidFill>
                <a:latin typeface="Telegraf"/>
              </a:rPr>
              <a:t>anomalies within the data. </a:t>
            </a:r>
          </a:p>
          <a:p>
            <a:pPr algn="l">
              <a:lnSpc>
                <a:spcPts val="3788"/>
              </a:lnSpc>
            </a:pPr>
            <a:r>
              <a:rPr lang="en-US" sz="3157" spc="154">
                <a:solidFill>
                  <a:srgbClr val="290606"/>
                </a:solidFill>
                <a:latin typeface="Telegraf"/>
              </a:rPr>
              <a:t>3. Feature Engineering: Creating relevant features such as lagged variables, rolling statistics, and seasonal indicators.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rPr>
              <a:t>WHAT IS THE TASK?</a:t>
            </a:r>
          </a:p>
          <a:p>
            <a:pPr algn="l">
              <a:lnSpc>
                <a:spcPts val="6999"/>
              </a:lnSpc>
            </a:pPr>
          </a:p>
        </p:txBody>
      </p:sp>
      <p:sp>
        <p:nvSpPr>
          <p:cNvPr name="TextBox 3" id="3"/>
          <p:cNvSpPr txBox="true"/>
          <p:nvPr/>
        </p:nvSpPr>
        <p:spPr>
          <a:xfrm rot="0">
            <a:off x="9349415" y="1978064"/>
            <a:ext cx="6533635" cy="6794181"/>
          </a:xfrm>
          <a:prstGeom prst="rect">
            <a:avLst/>
          </a:prstGeom>
        </p:spPr>
        <p:txBody>
          <a:bodyPr anchor="t" rtlCol="false" tIns="0" lIns="0" bIns="0" rIns="0">
            <a:spAutoFit/>
          </a:bodyPr>
          <a:lstStyle/>
          <a:p>
            <a:pPr algn="l">
              <a:lnSpc>
                <a:spcPts val="3129"/>
              </a:lnSpc>
            </a:pPr>
            <a:r>
              <a:rPr lang="en-US" sz="2607" spc="127">
                <a:solidFill>
                  <a:srgbClr val="290606"/>
                </a:solidFill>
                <a:latin typeface="Telegraf Bold"/>
              </a:rPr>
              <a:t>Task:</a:t>
            </a:r>
          </a:p>
          <a:p>
            <a:pPr algn="l">
              <a:lnSpc>
                <a:spcPts val="3129"/>
              </a:lnSpc>
            </a:pPr>
            <a:r>
              <a:rPr lang="en-US" sz="2607" spc="127">
                <a:solidFill>
                  <a:srgbClr val="290606"/>
                </a:solidFill>
                <a:latin typeface="Telegraf"/>
              </a:rPr>
              <a:t>4. Model Selection and Training: Evaluating various time series forecasting models such as ARIMA, </a:t>
            </a:r>
          </a:p>
          <a:p>
            <a:pPr algn="l">
              <a:lnSpc>
                <a:spcPts val="3129"/>
              </a:lnSpc>
            </a:pPr>
            <a:r>
              <a:rPr lang="en-US" sz="2607" spc="127">
                <a:solidFill>
                  <a:srgbClr val="290606"/>
                </a:solidFill>
                <a:latin typeface="Telegraf"/>
              </a:rPr>
              <a:t>SARIMA, Prophet, and LSTM, selecting the most suitable one, and training it on the dataset. </a:t>
            </a:r>
          </a:p>
          <a:p>
            <a:pPr algn="l">
              <a:lnSpc>
                <a:spcPts val="3129"/>
              </a:lnSpc>
            </a:pPr>
            <a:r>
              <a:rPr lang="en-US" sz="2607" spc="127">
                <a:solidFill>
                  <a:srgbClr val="290606"/>
                </a:solidFill>
                <a:latin typeface="Telegraf"/>
              </a:rPr>
              <a:t>5. Model Evaluation: Assessing the model's performance using appropriate metrics such as Mean Absolute Error (MAE), Mean Squared Error (MSE), and Root Mean Squared Error (RMSE). </a:t>
            </a:r>
          </a:p>
          <a:p>
            <a:pPr algn="l">
              <a:lnSpc>
                <a:spcPts val="3129"/>
              </a:lnSpc>
            </a:pPr>
            <a:r>
              <a:rPr lang="en-US" sz="2607" spc="127">
                <a:solidFill>
                  <a:srgbClr val="290606"/>
                </a:solidFill>
                <a:latin typeface="Telegraf"/>
              </a:rPr>
              <a:t>6. Fine-tuning and Validation: Fine-tuning the model parameters, validating its performance on unseen </a:t>
            </a:r>
          </a:p>
          <a:p>
            <a:pPr algn="l">
              <a:lnSpc>
                <a:spcPts val="3129"/>
              </a:lnSpc>
            </a:pPr>
            <a:r>
              <a:rPr lang="en-US" sz="2607" spc="127">
                <a:solidFill>
                  <a:srgbClr val="290606"/>
                </a:solidFill>
                <a:latin typeface="Telegraf"/>
              </a:rPr>
              <a:t>data, and iterating if necessary. </a:t>
            </a:r>
          </a:p>
        </p:txBody>
      </p:sp>
      <p:sp>
        <p:nvSpPr>
          <p:cNvPr name="TextBox 4" id="4"/>
          <p:cNvSpPr txBox="true"/>
          <p:nvPr/>
        </p:nvSpPr>
        <p:spPr>
          <a:xfrm rot="0">
            <a:off x="1028700" y="1949489"/>
            <a:ext cx="1548871" cy="580390"/>
          </a:xfrm>
          <a:prstGeom prst="rect">
            <a:avLst/>
          </a:prstGeom>
        </p:spPr>
        <p:txBody>
          <a:bodyPr anchor="t" rtlCol="false" tIns="0" lIns="0" bIns="0" rIns="0">
            <a:spAutoFit/>
          </a:bodyPr>
          <a:lstStyle/>
          <a:p>
            <a:pPr algn="ctr">
              <a:lnSpc>
                <a:spcPts val="4759"/>
              </a:lnSpc>
            </a:pPr>
            <a:r>
              <a:rPr lang="en-US" sz="3399">
                <a:solidFill>
                  <a:srgbClr val="290606"/>
                </a:solidFill>
                <a:latin typeface="Canva Sans"/>
              </a:rPr>
              <a:t>part-2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0" y="12057"/>
            <a:ext cx="18288000" cy="10262886"/>
          </a:xfrm>
          <a:custGeom>
            <a:avLst/>
            <a:gdLst/>
            <a:ahLst/>
            <a:cxnLst/>
            <a:rect r="r" b="b" t="t" l="l"/>
            <a:pathLst>
              <a:path h="10262886" w="18288000">
                <a:moveTo>
                  <a:pt x="0" y="0"/>
                </a:moveTo>
                <a:lnTo>
                  <a:pt x="18288000" y="0"/>
                </a:lnTo>
                <a:lnTo>
                  <a:pt x="18288000" y="10262886"/>
                </a:lnTo>
                <a:lnTo>
                  <a:pt x="0" y="10262886"/>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324884"/>
            <a:ext cx="16230600" cy="3117524"/>
          </a:xfrm>
          <a:custGeom>
            <a:avLst/>
            <a:gdLst/>
            <a:ahLst/>
            <a:cxnLst/>
            <a:rect r="r" b="b" t="t" l="l"/>
            <a:pathLst>
              <a:path h="3117524" w="16230600">
                <a:moveTo>
                  <a:pt x="0" y="0"/>
                </a:moveTo>
                <a:lnTo>
                  <a:pt x="16230600" y="0"/>
                </a:lnTo>
                <a:lnTo>
                  <a:pt x="16230600" y="3117524"/>
                </a:lnTo>
                <a:lnTo>
                  <a:pt x="0" y="3117524"/>
                </a:lnTo>
                <a:lnTo>
                  <a:pt x="0" y="0"/>
                </a:lnTo>
                <a:close/>
              </a:path>
            </a:pathLst>
          </a:custGeom>
          <a:blipFill>
            <a:blip r:embed="rId2"/>
            <a:stretch>
              <a:fillRect l="0" t="-10262" r="0" b="-19019"/>
            </a:stretch>
          </a:blipFill>
        </p:spPr>
      </p:sp>
      <p:sp>
        <p:nvSpPr>
          <p:cNvPr name="Freeform 3" id="3"/>
          <p:cNvSpPr/>
          <p:nvPr/>
        </p:nvSpPr>
        <p:spPr>
          <a:xfrm flipH="false" flipV="false" rot="0">
            <a:off x="1028700" y="1808503"/>
            <a:ext cx="16230600" cy="3736579"/>
          </a:xfrm>
          <a:custGeom>
            <a:avLst/>
            <a:gdLst/>
            <a:ahLst/>
            <a:cxnLst/>
            <a:rect r="r" b="b" t="t" l="l"/>
            <a:pathLst>
              <a:path h="3736579" w="16230600">
                <a:moveTo>
                  <a:pt x="0" y="0"/>
                </a:moveTo>
                <a:lnTo>
                  <a:pt x="16230600" y="0"/>
                </a:lnTo>
                <a:lnTo>
                  <a:pt x="16230600" y="3736578"/>
                </a:lnTo>
                <a:lnTo>
                  <a:pt x="0" y="3736578"/>
                </a:lnTo>
                <a:lnTo>
                  <a:pt x="0" y="0"/>
                </a:lnTo>
                <a:close/>
              </a:path>
            </a:pathLst>
          </a:custGeom>
          <a:blipFill>
            <a:blip r:embed="rId3"/>
            <a:stretch>
              <a:fillRect l="0" t="-12540" r="0" b="-12540"/>
            </a:stretch>
          </a:blipFill>
        </p:spPr>
      </p:sp>
      <p:sp>
        <p:nvSpPr>
          <p:cNvPr name="TextBox 4" id="4"/>
          <p:cNvSpPr txBox="true"/>
          <p:nvPr/>
        </p:nvSpPr>
        <p:spPr>
          <a:xfrm rot="0">
            <a:off x="1028700" y="952500"/>
            <a:ext cx="4971572"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rPr>
              <a:t>The suitable library</a:t>
            </a:r>
          </a:p>
        </p:txBody>
      </p:sp>
      <p:sp>
        <p:nvSpPr>
          <p:cNvPr name="TextBox 5" id="5"/>
          <p:cNvSpPr txBox="true"/>
          <p:nvPr/>
        </p:nvSpPr>
        <p:spPr>
          <a:xfrm rot="0">
            <a:off x="1028700" y="5645434"/>
            <a:ext cx="3924468"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rPr>
              <a:t>The  Data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DAGFt0fZcW4</dc:identifier>
  <dcterms:modified xsi:type="dcterms:W3CDTF">2011-08-01T06:04:30Z</dcterms:modified>
  <cp:revision>1</cp:revision>
  <dc:title>rafat alkhatib</dc:title>
</cp:coreProperties>
</file>