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Telegraf Bold" charset="1" panose="00000800000000000000"/>
      <p:regular r:id="rId21"/>
    </p:embeddedFont>
    <p:embeddedFont>
      <p:font typeface="Cheddar" charset="1" panose="00000000000000000000"/>
      <p:regular r:id="rId22"/>
    </p:embeddedFont>
    <p:embeddedFont>
      <p:font typeface="Telegraf" charset="1" panose="00000500000000000000"/>
      <p:regular r:id="rId23"/>
    </p:embeddedFont>
    <p:embeddedFont>
      <p:font typeface="Canva Sans Bold" charset="1" panose="020B08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38725" y="2584299"/>
            <a:ext cx="1260008" cy="1653948"/>
          </a:xfrm>
          <a:custGeom>
            <a:avLst/>
            <a:gdLst/>
            <a:ahLst/>
            <a:cxnLst/>
            <a:rect r="r" b="b" t="t" l="l"/>
            <a:pathLst>
              <a:path h="1653948" w="1260008">
                <a:moveTo>
                  <a:pt x="0" y="0"/>
                </a:moveTo>
                <a:lnTo>
                  <a:pt x="1260008" y="0"/>
                </a:lnTo>
                <a:lnTo>
                  <a:pt x="1260008" y="1653948"/>
                </a:lnTo>
                <a:lnTo>
                  <a:pt x="0" y="165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65002" y="6703463"/>
            <a:ext cx="4550946" cy="905000"/>
            <a:chOff x="0" y="0"/>
            <a:chExt cx="1146356" cy="2279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46356" cy="227964"/>
            </a:xfrm>
            <a:custGeom>
              <a:avLst/>
              <a:gdLst/>
              <a:ahLst/>
              <a:cxnLst/>
              <a:rect r="r" b="b" t="t" l="l"/>
              <a:pathLst>
                <a:path h="227964" w="1146356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41205"/>
                  </a:lnTo>
                  <a:cubicBezTo>
                    <a:pt x="1146356" y="164215"/>
                    <a:pt x="1137215" y="186282"/>
                    <a:pt x="1120945" y="202553"/>
                  </a:cubicBezTo>
                  <a:cubicBezTo>
                    <a:pt x="1104674" y="218823"/>
                    <a:pt x="1082606" y="227964"/>
                    <a:pt x="1059596" y="227964"/>
                  </a:cubicBezTo>
                  <a:lnTo>
                    <a:pt x="86760" y="227964"/>
                  </a:lnTo>
                  <a:cubicBezTo>
                    <a:pt x="38844" y="227964"/>
                    <a:pt x="0" y="189121"/>
                    <a:pt x="0" y="14120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146356" cy="323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Telegraf Bold"/>
                </a:rPr>
                <a:t>PRESENTED BY: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565002" y="7757399"/>
            <a:ext cx="4550946" cy="905000"/>
            <a:chOff x="0" y="0"/>
            <a:chExt cx="1146356" cy="2279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46356" cy="227964"/>
            </a:xfrm>
            <a:custGeom>
              <a:avLst/>
              <a:gdLst/>
              <a:ahLst/>
              <a:cxnLst/>
              <a:rect r="r" b="b" t="t" l="l"/>
              <a:pathLst>
                <a:path h="227964" w="1146356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41205"/>
                  </a:lnTo>
                  <a:cubicBezTo>
                    <a:pt x="1146356" y="164215"/>
                    <a:pt x="1137215" y="186282"/>
                    <a:pt x="1120945" y="202553"/>
                  </a:cubicBezTo>
                  <a:cubicBezTo>
                    <a:pt x="1104674" y="218823"/>
                    <a:pt x="1082606" y="227964"/>
                    <a:pt x="1059596" y="227964"/>
                  </a:cubicBezTo>
                  <a:lnTo>
                    <a:pt x="86760" y="227964"/>
                  </a:lnTo>
                  <a:cubicBezTo>
                    <a:pt x="38844" y="227964"/>
                    <a:pt x="0" y="189121"/>
                    <a:pt x="0" y="14120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F7562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1146356" cy="323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Telegraf Bold"/>
                </a:rPr>
                <a:t>RAFAT ALKHATIB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565002" y="1834399"/>
            <a:ext cx="8694298" cy="369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>
                <a:solidFill>
                  <a:srgbClr val="290606"/>
                </a:solidFill>
                <a:latin typeface="Cheddar"/>
              </a:rPr>
              <a:t>DISEASE PREDICTION &amp; MACHINE LEARNING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65002" y="5380834"/>
            <a:ext cx="8694298" cy="857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5999">
                <a:solidFill>
                  <a:srgbClr val="211C2D"/>
                </a:solidFill>
                <a:latin typeface="Telegraf Bold"/>
              </a:rPr>
              <a:t>PRESENTATION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12685" y="1222018"/>
            <a:ext cx="3856045" cy="322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200" spc="107">
                <a:solidFill>
                  <a:srgbClr val="290606"/>
                </a:solidFill>
                <a:latin typeface="Telegraf"/>
              </a:rPr>
              <a:t>THYNK UNLIMITED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12685" y="1616931"/>
            <a:ext cx="3856045" cy="21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sz="1500" spc="73">
                <a:solidFill>
                  <a:srgbClr val="290606"/>
                </a:solidFill>
                <a:latin typeface="Telegraf"/>
              </a:rPr>
              <a:t>WE LEARN FOR THE FUTURE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6153192" cy="2073795"/>
          </a:xfrm>
          <a:custGeom>
            <a:avLst/>
            <a:gdLst/>
            <a:ahLst/>
            <a:cxnLst/>
            <a:rect r="r" b="b" t="t" l="l"/>
            <a:pathLst>
              <a:path h="2073795" w="16153192">
                <a:moveTo>
                  <a:pt x="0" y="0"/>
                </a:moveTo>
                <a:lnTo>
                  <a:pt x="16153192" y="0"/>
                </a:lnTo>
                <a:lnTo>
                  <a:pt x="16153192" y="2073795"/>
                </a:lnTo>
                <a:lnTo>
                  <a:pt x="0" y="2073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19" t="0" r="-143560" b="-14562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102495"/>
            <a:ext cx="6711077" cy="5852059"/>
          </a:xfrm>
          <a:custGeom>
            <a:avLst/>
            <a:gdLst/>
            <a:ahLst/>
            <a:cxnLst/>
            <a:rect r="r" b="b" t="t" l="l"/>
            <a:pathLst>
              <a:path h="5852059" w="6711077">
                <a:moveTo>
                  <a:pt x="0" y="0"/>
                </a:moveTo>
                <a:lnTo>
                  <a:pt x="6711077" y="0"/>
                </a:lnTo>
                <a:lnTo>
                  <a:pt x="6711077" y="5852059"/>
                </a:lnTo>
                <a:lnTo>
                  <a:pt x="0" y="58520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142609"/>
            <a:ext cx="16230600" cy="5115691"/>
          </a:xfrm>
          <a:custGeom>
            <a:avLst/>
            <a:gdLst/>
            <a:ahLst/>
            <a:cxnLst/>
            <a:rect r="r" b="b" t="t" l="l"/>
            <a:pathLst>
              <a:path h="5115691" w="16230600">
                <a:moveTo>
                  <a:pt x="0" y="0"/>
                </a:moveTo>
                <a:lnTo>
                  <a:pt x="16230600" y="0"/>
                </a:lnTo>
                <a:lnTo>
                  <a:pt x="16230600" y="5115691"/>
                </a:lnTo>
                <a:lnTo>
                  <a:pt x="0" y="51156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8" t="-6171" r="-4732" b="-179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98648"/>
            <a:ext cx="162306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Pre-proccessing Data for Training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099734"/>
            <a:ext cx="16230600" cy="4087532"/>
          </a:xfrm>
          <a:custGeom>
            <a:avLst/>
            <a:gdLst/>
            <a:ahLst/>
            <a:cxnLst/>
            <a:rect r="r" b="b" t="t" l="l"/>
            <a:pathLst>
              <a:path h="4087532" w="16230600">
                <a:moveTo>
                  <a:pt x="0" y="0"/>
                </a:moveTo>
                <a:lnTo>
                  <a:pt x="16230600" y="0"/>
                </a:lnTo>
                <a:lnTo>
                  <a:pt x="16230600" y="4087532"/>
                </a:lnTo>
                <a:lnTo>
                  <a:pt x="0" y="4087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8" t="-671" r="0" b="-67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1018653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split data and classifier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108700"/>
            <a:ext cx="16230600" cy="5149600"/>
          </a:xfrm>
          <a:custGeom>
            <a:avLst/>
            <a:gdLst/>
            <a:ahLst/>
            <a:cxnLst/>
            <a:rect r="r" b="b" t="t" l="l"/>
            <a:pathLst>
              <a:path h="5149600" w="16230600">
                <a:moveTo>
                  <a:pt x="0" y="0"/>
                </a:moveTo>
                <a:lnTo>
                  <a:pt x="16230600" y="0"/>
                </a:lnTo>
                <a:lnTo>
                  <a:pt x="16230600" y="5149600"/>
                </a:lnTo>
                <a:lnTo>
                  <a:pt x="0" y="514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51" r="0" b="-1304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2603750"/>
          <a:ext cx="8115300" cy="1504950"/>
        </p:xfrm>
        <a:graphic>
          <a:graphicData uri="http://schemas.openxmlformats.org/drawingml/2006/table">
            <a:tbl>
              <a:tblPr/>
              <a:tblGrid>
                <a:gridCol w="1827856"/>
                <a:gridCol w="1827856"/>
                <a:gridCol w="1827856"/>
                <a:gridCol w="2631731"/>
              </a:tblGrid>
              <a:tr h="7524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elegraf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elegraf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elegraf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elegraf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4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elegraf"/>
                        </a:rPr>
                        <a:t>1..00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elegraf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elegraf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elegraf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4847153" y="933450"/>
            <a:ext cx="771917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Metrics and Predication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619205"/>
            <a:ext cx="16230600" cy="5639095"/>
          </a:xfrm>
          <a:custGeom>
            <a:avLst/>
            <a:gdLst/>
            <a:ahLst/>
            <a:cxnLst/>
            <a:rect r="r" b="b" t="t" l="l"/>
            <a:pathLst>
              <a:path h="5639095" w="16230600">
                <a:moveTo>
                  <a:pt x="0" y="0"/>
                </a:moveTo>
                <a:lnTo>
                  <a:pt x="16230600" y="0"/>
                </a:lnTo>
                <a:lnTo>
                  <a:pt x="16230600" y="5639095"/>
                </a:lnTo>
                <a:lnTo>
                  <a:pt x="0" y="5639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44" t="0" r="-350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84993" y="1568513"/>
            <a:ext cx="1131801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Add a gradient boosting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19" t="-4657" r="-338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71207" y="2591509"/>
            <a:ext cx="11057462" cy="3397829"/>
            <a:chOff x="0" y="0"/>
            <a:chExt cx="2912253" cy="8949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12253" cy="894902"/>
            </a:xfrm>
            <a:custGeom>
              <a:avLst/>
              <a:gdLst/>
              <a:ahLst/>
              <a:cxnLst/>
              <a:rect r="r" b="b" t="t" l="l"/>
              <a:pathLst>
                <a:path h="894902" w="2912253">
                  <a:moveTo>
                    <a:pt x="35708" y="0"/>
                  </a:moveTo>
                  <a:lnTo>
                    <a:pt x="2876546" y="0"/>
                  </a:lnTo>
                  <a:cubicBezTo>
                    <a:pt x="2886016" y="0"/>
                    <a:pt x="2895098" y="3762"/>
                    <a:pt x="2901795" y="10459"/>
                  </a:cubicBezTo>
                  <a:cubicBezTo>
                    <a:pt x="2908491" y="17155"/>
                    <a:pt x="2912253" y="26238"/>
                    <a:pt x="2912253" y="35708"/>
                  </a:cubicBezTo>
                  <a:lnTo>
                    <a:pt x="2912253" y="859194"/>
                  </a:lnTo>
                  <a:cubicBezTo>
                    <a:pt x="2912253" y="878915"/>
                    <a:pt x="2896266" y="894902"/>
                    <a:pt x="2876546" y="894902"/>
                  </a:cubicBezTo>
                  <a:lnTo>
                    <a:pt x="35708" y="894902"/>
                  </a:lnTo>
                  <a:cubicBezTo>
                    <a:pt x="15987" y="894902"/>
                    <a:pt x="0" y="878915"/>
                    <a:pt x="0" y="859194"/>
                  </a:cubicBezTo>
                  <a:lnTo>
                    <a:pt x="0" y="35708"/>
                  </a:lnTo>
                  <a:cubicBezTo>
                    <a:pt x="0" y="15987"/>
                    <a:pt x="15987" y="0"/>
                    <a:pt x="35708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912253" cy="9615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019175"/>
            <a:ext cx="8927786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19320"/>
            <a:ext cx="8771922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71">
                <a:solidFill>
                  <a:srgbClr val="FFFFFF"/>
                </a:solidFill>
                <a:latin typeface="Telegraf Bold"/>
              </a:rPr>
              <a:t>Imagine a world where machines can decipher languages, recognize faces, diagnose diseases, and even make predictions without explicit programming.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752626"/>
            <a:ext cx="16230600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</a:rPr>
              <a:t>We will embark on a journey through the ever-evolving landscape of Artificial Intelligence and Machine Learning. We'll explore the core concepts, real-world applications, and the transformative potential of these technologies.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0898" y="3398641"/>
            <a:ext cx="9387484" cy="1304790"/>
            <a:chOff x="0" y="0"/>
            <a:chExt cx="2472424" cy="3436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2424" cy="343648"/>
            </a:xfrm>
            <a:custGeom>
              <a:avLst/>
              <a:gdLst/>
              <a:ahLst/>
              <a:cxnLst/>
              <a:rect r="r" b="b" t="t" l="l"/>
              <a:pathLst>
                <a:path h="343648" w="2472424">
                  <a:moveTo>
                    <a:pt x="42060" y="0"/>
                  </a:moveTo>
                  <a:lnTo>
                    <a:pt x="2430364" y="0"/>
                  </a:lnTo>
                  <a:cubicBezTo>
                    <a:pt x="2453593" y="0"/>
                    <a:pt x="2472424" y="18831"/>
                    <a:pt x="2472424" y="42060"/>
                  </a:cubicBezTo>
                  <a:lnTo>
                    <a:pt x="2472424" y="301588"/>
                  </a:lnTo>
                  <a:cubicBezTo>
                    <a:pt x="2472424" y="324817"/>
                    <a:pt x="2453593" y="343648"/>
                    <a:pt x="2430364" y="343648"/>
                  </a:cubicBezTo>
                  <a:lnTo>
                    <a:pt x="42060" y="343648"/>
                  </a:lnTo>
                  <a:cubicBezTo>
                    <a:pt x="30905" y="343648"/>
                    <a:pt x="20207" y="339217"/>
                    <a:pt x="12319" y="331329"/>
                  </a:cubicBezTo>
                  <a:cubicBezTo>
                    <a:pt x="4431" y="323442"/>
                    <a:pt x="0" y="312743"/>
                    <a:pt x="0" y="301588"/>
                  </a:cubicBezTo>
                  <a:lnTo>
                    <a:pt x="0" y="42060"/>
                  </a:lnTo>
                  <a:cubicBezTo>
                    <a:pt x="0" y="18831"/>
                    <a:pt x="18831" y="0"/>
                    <a:pt x="42060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2472424" cy="45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FFFFFF"/>
                  </a:solidFill>
                  <a:latin typeface="Telegraf Bold"/>
                </a:rPr>
                <a:t>The problem and Task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10898" y="5198731"/>
            <a:ext cx="9387484" cy="1304790"/>
            <a:chOff x="0" y="0"/>
            <a:chExt cx="2472424" cy="3436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72424" cy="343648"/>
            </a:xfrm>
            <a:custGeom>
              <a:avLst/>
              <a:gdLst/>
              <a:ahLst/>
              <a:cxnLst/>
              <a:rect r="r" b="b" t="t" l="l"/>
              <a:pathLst>
                <a:path h="343648" w="2472424">
                  <a:moveTo>
                    <a:pt x="42060" y="0"/>
                  </a:moveTo>
                  <a:lnTo>
                    <a:pt x="2430364" y="0"/>
                  </a:lnTo>
                  <a:cubicBezTo>
                    <a:pt x="2453593" y="0"/>
                    <a:pt x="2472424" y="18831"/>
                    <a:pt x="2472424" y="42060"/>
                  </a:cubicBezTo>
                  <a:lnTo>
                    <a:pt x="2472424" y="301588"/>
                  </a:lnTo>
                  <a:cubicBezTo>
                    <a:pt x="2472424" y="324817"/>
                    <a:pt x="2453593" y="343648"/>
                    <a:pt x="2430364" y="343648"/>
                  </a:cubicBezTo>
                  <a:lnTo>
                    <a:pt x="42060" y="343648"/>
                  </a:lnTo>
                  <a:cubicBezTo>
                    <a:pt x="30905" y="343648"/>
                    <a:pt x="20207" y="339217"/>
                    <a:pt x="12319" y="331329"/>
                  </a:cubicBezTo>
                  <a:cubicBezTo>
                    <a:pt x="4431" y="323442"/>
                    <a:pt x="0" y="312743"/>
                    <a:pt x="0" y="301588"/>
                  </a:cubicBezTo>
                  <a:lnTo>
                    <a:pt x="0" y="42060"/>
                  </a:lnTo>
                  <a:cubicBezTo>
                    <a:pt x="0" y="18831"/>
                    <a:pt x="18831" y="0"/>
                    <a:pt x="42060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14300"/>
              <a:ext cx="2472424" cy="45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FFFFFF"/>
                  </a:solidFill>
                  <a:latin typeface="Telegraf Bold"/>
                </a:rPr>
                <a:t>The datasets and visualization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10898" y="7000744"/>
            <a:ext cx="9387484" cy="1304790"/>
            <a:chOff x="0" y="0"/>
            <a:chExt cx="2472424" cy="3436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72424" cy="343648"/>
            </a:xfrm>
            <a:custGeom>
              <a:avLst/>
              <a:gdLst/>
              <a:ahLst/>
              <a:cxnLst/>
              <a:rect r="r" b="b" t="t" l="l"/>
              <a:pathLst>
                <a:path h="343648" w="2472424">
                  <a:moveTo>
                    <a:pt x="42060" y="0"/>
                  </a:moveTo>
                  <a:lnTo>
                    <a:pt x="2430364" y="0"/>
                  </a:lnTo>
                  <a:cubicBezTo>
                    <a:pt x="2453593" y="0"/>
                    <a:pt x="2472424" y="18831"/>
                    <a:pt x="2472424" y="42060"/>
                  </a:cubicBezTo>
                  <a:lnTo>
                    <a:pt x="2472424" y="301588"/>
                  </a:lnTo>
                  <a:cubicBezTo>
                    <a:pt x="2472424" y="324817"/>
                    <a:pt x="2453593" y="343648"/>
                    <a:pt x="2430364" y="343648"/>
                  </a:cubicBezTo>
                  <a:lnTo>
                    <a:pt x="42060" y="343648"/>
                  </a:lnTo>
                  <a:cubicBezTo>
                    <a:pt x="30905" y="343648"/>
                    <a:pt x="20207" y="339217"/>
                    <a:pt x="12319" y="331329"/>
                  </a:cubicBezTo>
                  <a:cubicBezTo>
                    <a:pt x="4431" y="323442"/>
                    <a:pt x="0" y="312743"/>
                    <a:pt x="0" y="301588"/>
                  </a:cubicBezTo>
                  <a:lnTo>
                    <a:pt x="0" y="42060"/>
                  </a:lnTo>
                  <a:cubicBezTo>
                    <a:pt x="0" y="18831"/>
                    <a:pt x="18831" y="0"/>
                    <a:pt x="42060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14300"/>
              <a:ext cx="2472424" cy="457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FFFFFF"/>
                  </a:solidFill>
                  <a:latin typeface="Telegraf Bold"/>
                </a:rPr>
                <a:t>The models and metrics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1019175"/>
            <a:ext cx="811530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</a:rPr>
              <a:t>HISTORICAL CONTEXT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8115300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</a:rPr>
              <a:t>WHAT IS THE PROBLEM?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04556" y="990600"/>
            <a:ext cx="9068416" cy="7505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3099" spc="151">
                <a:solidFill>
                  <a:srgbClr val="290606"/>
                </a:solidFill>
                <a:latin typeface="Telegraf Bold"/>
              </a:rPr>
              <a:t>Problem Statement: </a:t>
            </a:r>
            <a:r>
              <a:rPr lang="en-US" sz="3099" spc="151">
                <a:solidFill>
                  <a:srgbClr val="290606"/>
                </a:solidFill>
                <a:latin typeface="Telegraf"/>
              </a:rPr>
              <a:t>Predictive Modeling for Disease Diagnosis</a:t>
            </a:r>
          </a:p>
          <a:p>
            <a:pPr algn="l">
              <a:lnSpc>
                <a:spcPts val="3719"/>
              </a:lnSpc>
            </a:pPr>
            <a:r>
              <a:rPr lang="en-US" sz="3099" spc="151">
                <a:solidFill>
                  <a:srgbClr val="290606"/>
                </a:solidFill>
                <a:latin typeface="Telegraf Bold"/>
              </a:rPr>
              <a:t>Background:</a:t>
            </a:r>
          </a:p>
          <a:p>
            <a:pPr algn="l">
              <a:lnSpc>
                <a:spcPts val="3719"/>
              </a:lnSpc>
            </a:pPr>
            <a:r>
              <a:rPr lang="en-US" sz="3099" spc="151">
                <a:solidFill>
                  <a:srgbClr val="290606"/>
                </a:solidFill>
                <a:latin typeface="Telegraf"/>
              </a:rPr>
              <a:t>Healthcare professionals often rely on various diagnostic tests and biomarkers to assess an individual's</a:t>
            </a:r>
          </a:p>
          <a:p>
            <a:pPr algn="l">
              <a:lnSpc>
                <a:spcPts val="3719"/>
              </a:lnSpc>
            </a:pPr>
            <a:r>
              <a:rPr lang="en-US" sz="3099" spc="151">
                <a:solidFill>
                  <a:srgbClr val="290606"/>
                </a:solidFill>
                <a:latin typeface="Telegraf"/>
              </a:rPr>
              <a:t>health status and diagnose diseases. In this scenario, we have access to a dataset containing multiple</a:t>
            </a:r>
          </a:p>
          <a:p>
            <a:pPr algn="l">
              <a:lnSpc>
                <a:spcPts val="3719"/>
              </a:lnSpc>
            </a:pPr>
            <a:r>
              <a:rPr lang="en-US" sz="3099" spc="151">
                <a:solidFill>
                  <a:srgbClr val="290606"/>
                </a:solidFill>
                <a:latin typeface="Telegraf"/>
              </a:rPr>
              <a:t>health-related attributes such as cholesterol levels, blood cell counts, hormone levels, and other</a:t>
            </a:r>
          </a:p>
          <a:p>
            <a:pPr algn="l">
              <a:lnSpc>
                <a:spcPts val="3719"/>
              </a:lnSpc>
            </a:pPr>
            <a:r>
              <a:rPr lang="en-US" sz="3099" spc="151">
                <a:solidFill>
                  <a:srgbClr val="290606"/>
                </a:solidFill>
                <a:latin typeface="Telegraf"/>
              </a:rPr>
              <a:t>physiological measurements. The dataset also includes information on whether the individual has been</a:t>
            </a:r>
          </a:p>
          <a:p>
            <a:pPr algn="l">
              <a:lnSpc>
                <a:spcPts val="3719"/>
              </a:lnSpc>
            </a:pPr>
            <a:r>
              <a:rPr lang="en-US" sz="3099" spc="151">
                <a:solidFill>
                  <a:srgbClr val="290606"/>
                </a:solidFill>
                <a:latin typeface="Telegraf"/>
              </a:rPr>
              <a:t>diagnosed with a specific disease or not.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0886007" cy="1141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14"/>
              </a:lnSpc>
            </a:pPr>
            <a:r>
              <a:rPr lang="en-US" sz="7514" spc="368">
                <a:solidFill>
                  <a:srgbClr val="290606"/>
                </a:solidFill>
                <a:latin typeface="Cheddar"/>
              </a:rPr>
              <a:t>WHAT ARE THE OBJECTIVE  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339719"/>
            <a:ext cx="10886007" cy="4436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7"/>
              </a:lnSpc>
            </a:pPr>
            <a:r>
              <a:rPr lang="en-US" sz="3206" spc="157">
                <a:solidFill>
                  <a:srgbClr val="290606"/>
                </a:solidFill>
                <a:latin typeface="Telegraf"/>
              </a:rPr>
              <a:t>Objective:</a:t>
            </a:r>
          </a:p>
          <a:p>
            <a:pPr algn="l">
              <a:lnSpc>
                <a:spcPts val="3847"/>
              </a:lnSpc>
            </a:pPr>
            <a:r>
              <a:rPr lang="en-US" sz="3206" spc="157">
                <a:solidFill>
                  <a:srgbClr val="290606"/>
                </a:solidFill>
                <a:latin typeface="Telegraf"/>
              </a:rPr>
              <a:t>The objective of this project is to develop a predictive model that can accurately classify individuals into</a:t>
            </a:r>
          </a:p>
          <a:p>
            <a:pPr algn="l">
              <a:lnSpc>
                <a:spcPts val="3847"/>
              </a:lnSpc>
            </a:pPr>
            <a:r>
              <a:rPr lang="en-US" sz="3206" spc="157">
                <a:solidFill>
                  <a:srgbClr val="290606"/>
                </a:solidFill>
                <a:latin typeface="Telegraf"/>
              </a:rPr>
              <a:t>diseased or non-diseased categories based on their health attributes. By leveraging machine learning</a:t>
            </a:r>
          </a:p>
          <a:p>
            <a:pPr algn="l">
              <a:lnSpc>
                <a:spcPts val="3847"/>
              </a:lnSpc>
            </a:pPr>
            <a:r>
              <a:rPr lang="en-US" sz="3206" spc="157">
                <a:solidFill>
                  <a:srgbClr val="290606"/>
                </a:solidFill>
                <a:latin typeface="Telegraf"/>
              </a:rPr>
              <a:t>algorithms, we aim to create a reliable tool that healthcare providers can use to assist in disease</a:t>
            </a:r>
          </a:p>
          <a:p>
            <a:pPr algn="l">
              <a:lnSpc>
                <a:spcPts val="3847"/>
              </a:lnSpc>
            </a:pPr>
            <a:r>
              <a:rPr lang="en-US" sz="3206" spc="157">
                <a:solidFill>
                  <a:srgbClr val="290606"/>
                </a:solidFill>
                <a:latin typeface="Telegraf"/>
              </a:rPr>
              <a:t>diagnosis and prognosis.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811530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</a:rPr>
              <a:t>WHAT IS THE TASK?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41813" y="3119618"/>
            <a:ext cx="9617487" cy="538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 Bold"/>
              </a:rPr>
              <a:t>Task:</a:t>
            </a:r>
          </a:p>
          <a:p>
            <a:pPr algn="l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</a:rPr>
              <a:t>Given this dataset, the task is to build a machine learning model capable of predicting the likelihood of</a:t>
            </a:r>
          </a:p>
          <a:p>
            <a:pPr algn="l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</a:rPr>
              <a:t>an individual having a specific disease based on their health attributes. The model's performance will be</a:t>
            </a:r>
          </a:p>
          <a:p>
            <a:pPr algn="l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</a:rPr>
              <a:t>evaluated using appropriate evaluation metrics such as accuracy, precision, recall, and F1-score.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2057"/>
            <a:ext cx="18288000" cy="10262886"/>
          </a:xfrm>
          <a:custGeom>
            <a:avLst/>
            <a:gdLst/>
            <a:ahLst/>
            <a:cxnLst/>
            <a:rect r="r" b="b" t="t" l="l"/>
            <a:pathLst>
              <a:path h="10262886" w="18288000">
                <a:moveTo>
                  <a:pt x="0" y="0"/>
                </a:moveTo>
                <a:lnTo>
                  <a:pt x="18288000" y="0"/>
                </a:lnTo>
                <a:lnTo>
                  <a:pt x="18288000" y="10262886"/>
                </a:lnTo>
                <a:lnTo>
                  <a:pt x="0" y="10262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56841"/>
            <a:ext cx="16230600" cy="4089684"/>
          </a:xfrm>
          <a:custGeom>
            <a:avLst/>
            <a:gdLst/>
            <a:ahLst/>
            <a:cxnLst/>
            <a:rect r="r" b="b" t="t" l="l"/>
            <a:pathLst>
              <a:path h="4089684" w="16230600">
                <a:moveTo>
                  <a:pt x="0" y="0"/>
                </a:moveTo>
                <a:lnTo>
                  <a:pt x="16230600" y="0"/>
                </a:lnTo>
                <a:lnTo>
                  <a:pt x="16230600" y="4089684"/>
                </a:lnTo>
                <a:lnTo>
                  <a:pt x="0" y="4089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05" t="-26982" r="-10272" b="-2887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371776"/>
            <a:ext cx="16230600" cy="1886524"/>
          </a:xfrm>
          <a:custGeom>
            <a:avLst/>
            <a:gdLst/>
            <a:ahLst/>
            <a:cxnLst/>
            <a:rect r="r" b="b" t="t" l="l"/>
            <a:pathLst>
              <a:path h="1886524" w="16230600">
                <a:moveTo>
                  <a:pt x="0" y="0"/>
                </a:moveTo>
                <a:lnTo>
                  <a:pt x="16230600" y="0"/>
                </a:lnTo>
                <a:lnTo>
                  <a:pt x="16230600" y="1886524"/>
                </a:lnTo>
                <a:lnTo>
                  <a:pt x="0" y="18865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5" t="-818" r="-1940" b="-1033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369745"/>
            <a:ext cx="642142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The suitable library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367978"/>
            <a:ext cx="514418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The  Data Table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3969249" cy="2029648"/>
          </a:xfrm>
          <a:custGeom>
            <a:avLst/>
            <a:gdLst/>
            <a:ahLst/>
            <a:cxnLst/>
            <a:rect r="r" b="b" t="t" l="l"/>
            <a:pathLst>
              <a:path h="2029648" w="13969249">
                <a:moveTo>
                  <a:pt x="0" y="0"/>
                </a:moveTo>
                <a:lnTo>
                  <a:pt x="13969249" y="0"/>
                </a:lnTo>
                <a:lnTo>
                  <a:pt x="13969249" y="2029648"/>
                </a:lnTo>
                <a:lnTo>
                  <a:pt x="0" y="2029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20" t="0" r="-189827" b="-1581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058348"/>
            <a:ext cx="7967772" cy="5399175"/>
          </a:xfrm>
          <a:custGeom>
            <a:avLst/>
            <a:gdLst/>
            <a:ahLst/>
            <a:cxnLst/>
            <a:rect r="r" b="b" t="t" l="l"/>
            <a:pathLst>
              <a:path h="5399175" w="7967772">
                <a:moveTo>
                  <a:pt x="0" y="0"/>
                </a:moveTo>
                <a:lnTo>
                  <a:pt x="7967772" y="0"/>
                </a:lnTo>
                <a:lnTo>
                  <a:pt x="7967772" y="5399175"/>
                </a:lnTo>
                <a:lnTo>
                  <a:pt x="0" y="53991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66" r="0" b="-366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DAGFt0fZcW4</dc:identifier>
  <dcterms:modified xsi:type="dcterms:W3CDTF">2011-08-01T06:04:30Z</dcterms:modified>
  <cp:revision>1</cp:revision>
  <dc:title>rafat alkhatib</dc:title>
</cp:coreProperties>
</file>