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0" r:id="rId3"/>
    <p:sldId id="257" r:id="rId4"/>
    <p:sldId id="260" r:id="rId5"/>
    <p:sldId id="281" r:id="rId6"/>
    <p:sldId id="282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3" r:id="rId27"/>
    <p:sldId id="284" r:id="rId28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1B119-328C-4336-B375-AB5C532500BD}" type="datetimeFigureOut">
              <a:rPr lang="ca-ES" smtClean="0"/>
              <a:t>7/2/2023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BF273-8786-4975-889A-0AAD9A3A1B1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98866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BF273-8786-4975-889A-0AAD9A3A1B1A}" type="slidenum">
              <a:rPr lang="ca-ES" smtClean="0"/>
              <a:t>22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4860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F02AA-11EC-9DD8-436F-21587EE70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630B65-B483-42F5-EC6A-2EEDD2D32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F99D26-8B4A-8530-855B-AC204605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C260-4F06-457B-A6D0-CF8D326DFEBE}" type="datetimeFigureOut">
              <a:rPr lang="ca-ES" smtClean="0"/>
              <a:t>7/2/2023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F5BCF0-B4B4-812B-22AE-2B1E6B9B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9EE042-E93E-99A7-1372-4E8C815D0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C2E0-A89A-4B92-9B54-6D7C5E1655B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4170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999A2-B4CC-1C58-94B5-E87F00759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519D55-C803-5325-FF5B-BF27DD95B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74ACA1-5070-17CA-7668-DBCCBE94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C260-4F06-457B-A6D0-CF8D326DFEBE}" type="datetimeFigureOut">
              <a:rPr lang="ca-ES" smtClean="0"/>
              <a:t>7/2/2023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06FD2A-EB01-2BCD-80C7-13129919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23DDB6-F223-058D-81E5-6270447D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C2E0-A89A-4B92-9B54-6D7C5E1655B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5580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F91632-0363-5CE5-3E0D-EB8551796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613B9B-AC61-BAF5-9AB8-B8A2553DF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142107-4FC8-DB73-4664-59F9868BB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C260-4F06-457B-A6D0-CF8D326DFEBE}" type="datetimeFigureOut">
              <a:rPr lang="ca-ES" smtClean="0"/>
              <a:t>7/2/2023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8C8656-58BD-AC30-83D6-5083C883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9A43F0-EF9A-5C42-CF78-1442E1DC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C2E0-A89A-4B92-9B54-6D7C5E1655B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819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0E586-3D5B-9ADD-3B2F-8FACD52F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B2FBB7-4E6E-B399-41AF-61DB2BE7D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2E5472-F152-0F28-D587-65633965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C260-4F06-457B-A6D0-CF8D326DFEBE}" type="datetimeFigureOut">
              <a:rPr lang="ca-ES" smtClean="0"/>
              <a:t>7/2/2023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D04E13-73F3-EF1C-9005-F99A99F06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28EDE7-01BF-6FE9-3D54-FDF81510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C2E0-A89A-4B92-9B54-6D7C5E1655B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5881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70A3D-574E-1195-151F-AA84E276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097BC2-36CD-DB8C-0354-6176DDEB3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7E4253-7D89-F302-B81C-8A656BC7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C260-4F06-457B-A6D0-CF8D326DFEBE}" type="datetimeFigureOut">
              <a:rPr lang="ca-ES" smtClean="0"/>
              <a:t>7/2/2023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34B1B8-5159-BCEA-324C-CDEBED4C6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666723-9233-1919-609F-AC6F51CF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C2E0-A89A-4B92-9B54-6D7C5E1655B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65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F3553-D30D-7027-8083-726A2BBE5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A1C5F-8288-37B3-C59D-ED40E5FD5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E0BBF6-4543-440E-BB14-9D68F4BB2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E3EF19-BA62-A9B3-54BE-48AD8BC6D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C260-4F06-457B-A6D0-CF8D326DFEBE}" type="datetimeFigureOut">
              <a:rPr lang="ca-ES" smtClean="0"/>
              <a:t>7/2/2023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5E7EED-EEDC-0A52-1078-5BC083210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C0BC76-F98F-71E8-F0E1-308A5C88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C2E0-A89A-4B92-9B54-6D7C5E1655B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7081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2618A-E009-E09F-DC5E-4070D9528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5A915C-148C-7EF2-AB3D-A541C91DD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5FB6C0-76FE-2A13-EB22-3636886C7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3868B34-5068-8DBB-9E2D-9CFDB690E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1014B7-F8C5-A760-B2B6-3C5AEE034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FE6CFDA-DC83-9554-698A-541FFF97E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C260-4F06-457B-A6D0-CF8D326DFEBE}" type="datetimeFigureOut">
              <a:rPr lang="ca-ES" smtClean="0"/>
              <a:t>7/2/2023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5F7BE5B-3942-29E6-EDD1-0F259DAD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20EF9D-B102-1088-F065-8F64CC7D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C2E0-A89A-4B92-9B54-6D7C5E1655B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3401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5F392-752C-1CC0-8BB9-F4AC2850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0F79D0-6CB6-2E8B-D9E9-A81929EC3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C260-4F06-457B-A6D0-CF8D326DFEBE}" type="datetimeFigureOut">
              <a:rPr lang="ca-ES" smtClean="0"/>
              <a:t>7/2/2023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1C0A8C-0F3C-CCE1-E555-3800AEF2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77B4CD6-7029-BC73-6102-8771898F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C2E0-A89A-4B92-9B54-6D7C5E1655B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0588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07FC725-56C9-2366-B3DE-F1E64AA3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C260-4F06-457B-A6D0-CF8D326DFEBE}" type="datetimeFigureOut">
              <a:rPr lang="ca-ES" smtClean="0"/>
              <a:t>7/2/2023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B25C875-ADD7-4289-68CD-38B164F0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B4CEDF-A509-574D-40CB-9AC266935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C2E0-A89A-4B92-9B54-6D7C5E1655B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2785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B1FF5-2DBB-3188-ED7E-A9144FCD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DB5917-95A4-2770-EBAA-EA4D451D2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B56AA6-6833-FA50-3FE6-D675FF332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56FE54-CC9A-2121-B37D-D34AA28F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C260-4F06-457B-A6D0-CF8D326DFEBE}" type="datetimeFigureOut">
              <a:rPr lang="ca-ES" smtClean="0"/>
              <a:t>7/2/2023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49784D-C395-5B16-DC98-945BC66B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A841CE-2E6C-A25F-B138-92811FBA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C2E0-A89A-4B92-9B54-6D7C5E1655B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1561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A8073-9E7D-4E3B-BC14-E08A16FB2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364852-68BE-B9B0-30D1-64A1929D7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E40E56-FE73-64A0-F55E-94172525D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326408-F7CC-535D-8A84-D991743E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C260-4F06-457B-A6D0-CF8D326DFEBE}" type="datetimeFigureOut">
              <a:rPr lang="ca-ES" smtClean="0"/>
              <a:t>7/2/2023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6D15A0-EE2B-866B-264D-E53B564E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154429-761E-9BE5-BF90-9C3A693C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C2E0-A89A-4B92-9B54-6D7C5E1655B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2479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53EB685-09F9-9644-A25C-66F954E32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C4E5D5-39F1-E052-CA33-81BA85CC1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573E71-5318-2039-D024-F95494214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0C260-4F06-457B-A6D0-CF8D326DFEBE}" type="datetimeFigureOut">
              <a:rPr lang="ca-ES" smtClean="0"/>
              <a:t>7/2/2023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EECCEE-51B2-5D0D-61DA-3C236BED1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6928F5-F7CE-0B16-40BB-590553507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6C2E0-A89A-4B92-9B54-6D7C5E1655B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8039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7295FA-B01D-5252-1D76-0657F0038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s-ES" sz="3600" dirty="0">
                <a:solidFill>
                  <a:srgbClr val="080808"/>
                </a:solidFill>
              </a:rPr>
              <a:t>Estudio votaciones por año de películas y series en Filmaffinity</a:t>
            </a:r>
            <a:endParaRPr lang="ca-ES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160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E2A67-98DB-F590-1921-D577EF26A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289858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DATOS AÑO A AÑO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05C0963-A7FA-0C4A-A76F-A4B28CBA69AC}"/>
              </a:ext>
            </a:extLst>
          </p:cNvPr>
          <p:cNvSpPr txBox="1"/>
          <p:nvPr/>
        </p:nvSpPr>
        <p:spPr>
          <a:xfrm>
            <a:off x="1115417" y="2072063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 </a:t>
            </a:r>
            <a:r>
              <a:rPr lang="en-US" sz="2000" dirty="0" err="1"/>
              <a:t>puede</a:t>
            </a:r>
            <a:r>
              <a:rPr lang="en-US" sz="2000" dirty="0"/>
              <a:t> observer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cierta</a:t>
            </a:r>
            <a:r>
              <a:rPr lang="en-US" sz="2000" dirty="0"/>
              <a:t> </a:t>
            </a:r>
            <a:r>
              <a:rPr lang="en-US" sz="2000" dirty="0" err="1"/>
              <a:t>estabilizaciones</a:t>
            </a:r>
            <a:r>
              <a:rPr lang="en-US" sz="2000" dirty="0"/>
              <a:t> </a:t>
            </a:r>
            <a:r>
              <a:rPr lang="en-US" sz="2000" dirty="0" err="1"/>
              <a:t>mensual</a:t>
            </a:r>
            <a:r>
              <a:rPr lang="en-US" sz="2000" dirty="0"/>
              <a:t> con </a:t>
            </a:r>
            <a:r>
              <a:rPr lang="en-US" sz="2000" dirty="0" err="1"/>
              <a:t>cierta</a:t>
            </a:r>
            <a:r>
              <a:rPr lang="en-US" sz="2000" dirty="0"/>
              <a:t> </a:t>
            </a:r>
            <a:r>
              <a:rPr lang="en-US" sz="2000" dirty="0" err="1"/>
              <a:t>caida</a:t>
            </a:r>
            <a:r>
              <a:rPr lang="en-US" sz="2000" dirty="0"/>
              <a:t> a </a:t>
            </a:r>
            <a:r>
              <a:rPr lang="en-US" sz="2000" dirty="0" err="1"/>
              <a:t>partir</a:t>
            </a:r>
            <a:r>
              <a:rPr lang="en-US" sz="2000" dirty="0"/>
              <a:t> de </a:t>
            </a:r>
            <a:r>
              <a:rPr lang="en-US" sz="2000" dirty="0" err="1"/>
              <a:t>marzo</a:t>
            </a:r>
            <a:r>
              <a:rPr lang="en-US" sz="2000" dirty="0"/>
              <a:t>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deber</a:t>
            </a:r>
            <a:r>
              <a:rPr lang="en-US" sz="2000" dirty="0"/>
              <a:t> a </a:t>
            </a:r>
            <a:r>
              <a:rPr lang="en-US" sz="2000" dirty="0" err="1"/>
              <a:t>diversos</a:t>
            </a:r>
            <a:r>
              <a:rPr lang="en-US" sz="2000" dirty="0"/>
              <a:t> </a:t>
            </a:r>
            <a:r>
              <a:rPr lang="en-US" sz="2000" dirty="0" err="1"/>
              <a:t>factores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:</a:t>
            </a:r>
          </a:p>
          <a:p>
            <a:pPr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Saciedad</a:t>
            </a:r>
            <a:r>
              <a:rPr lang="en-US" sz="2000" dirty="0"/>
              <a:t> </a:t>
            </a:r>
            <a:r>
              <a:rPr lang="en-US" sz="2000" dirty="0" err="1"/>
              <a:t>tras</a:t>
            </a:r>
            <a:r>
              <a:rPr lang="en-US" sz="2000" dirty="0"/>
              <a:t> un period </a:t>
            </a:r>
            <a:r>
              <a:rPr lang="en-US" sz="2000" dirty="0" err="1"/>
              <a:t>intensivo</a:t>
            </a:r>
            <a:r>
              <a:rPr lang="en-US" sz="2000" dirty="0"/>
              <a:t> de </a:t>
            </a:r>
            <a:r>
              <a:rPr lang="en-US" sz="2000" dirty="0" err="1"/>
              <a:t>visualización</a:t>
            </a:r>
            <a:r>
              <a:rPr lang="en-US" sz="2000" dirty="0"/>
              <a:t> de </a:t>
            </a:r>
            <a:r>
              <a:rPr lang="en-US" sz="2000" dirty="0" err="1"/>
              <a:t>contenido</a:t>
            </a:r>
            <a:r>
              <a:rPr lang="en-US" sz="2000" dirty="0"/>
              <a:t>.</a:t>
            </a:r>
          </a:p>
          <a:p>
            <a:pPr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Uso</a:t>
            </a:r>
            <a:r>
              <a:rPr lang="en-US" sz="2000" dirty="0"/>
              <a:t> de </a:t>
            </a:r>
            <a:r>
              <a:rPr lang="en-US" sz="2000" dirty="0" err="1"/>
              <a:t>otros</a:t>
            </a:r>
            <a:r>
              <a:rPr lang="en-US" sz="2000" dirty="0"/>
              <a:t> </a:t>
            </a:r>
            <a:r>
              <a:rPr lang="en-US" sz="2000" dirty="0" err="1"/>
              <a:t>sistemas</a:t>
            </a:r>
            <a:r>
              <a:rPr lang="en-US" sz="2000" dirty="0"/>
              <a:t> de </a:t>
            </a:r>
            <a:r>
              <a:rPr lang="en-US" sz="2000" dirty="0" err="1"/>
              <a:t>ocio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la </a:t>
            </a:r>
            <a:r>
              <a:rPr lang="en-US" sz="2000" dirty="0" err="1"/>
              <a:t>videoconsola</a:t>
            </a:r>
            <a:r>
              <a:rPr lang="en-US" sz="2000" dirty="0"/>
              <a:t>.</a:t>
            </a:r>
          </a:p>
          <a:p>
            <a:pPr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Retomar</a:t>
            </a:r>
            <a:r>
              <a:rPr lang="en-US" sz="2000" dirty="0"/>
              <a:t> </a:t>
            </a:r>
            <a:r>
              <a:rPr lang="en-US" sz="2000" dirty="0" err="1"/>
              <a:t>estudios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Universidad.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2B87711-258E-A09C-1A0A-11E7302B04FC}"/>
              </a:ext>
            </a:extLst>
          </p:cNvPr>
          <p:cNvSpPr txBox="1">
            <a:spLocks/>
          </p:cNvSpPr>
          <p:nvPr/>
        </p:nvSpPr>
        <p:spPr>
          <a:xfrm>
            <a:off x="670705" y="1041239"/>
            <a:ext cx="10905066" cy="65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2015</a:t>
            </a:r>
          </a:p>
        </p:txBody>
      </p:sp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16535828-223D-8D96-964A-963CBD205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845" y="169913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39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E2A67-98DB-F590-1921-D577EF26A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289858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VISUALIZACIONES 2015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05C0963-A7FA-0C4A-A76F-A4B28CBA69AC}"/>
              </a:ext>
            </a:extLst>
          </p:cNvPr>
          <p:cNvSpPr txBox="1"/>
          <p:nvPr/>
        </p:nvSpPr>
        <p:spPr>
          <a:xfrm>
            <a:off x="1178337" y="3063934"/>
            <a:ext cx="4223499" cy="2303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Parece que la visualización de contenido durante las horas de madrugada y mañana crece.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000" dirty="0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Sigue siendo mayoritaria la visualización de contenido en el periodo tarde-noche.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2B87711-258E-A09C-1A0A-11E7302B04FC}"/>
              </a:ext>
            </a:extLst>
          </p:cNvPr>
          <p:cNvSpPr txBox="1">
            <a:spLocks/>
          </p:cNvSpPr>
          <p:nvPr/>
        </p:nvSpPr>
        <p:spPr>
          <a:xfrm>
            <a:off x="670705" y="1041239"/>
            <a:ext cx="10905066" cy="65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/>
              <a:t>Porcentaje</a:t>
            </a:r>
            <a:r>
              <a:rPr lang="en-US" sz="2800" b="1" dirty="0"/>
              <a:t> de </a:t>
            </a:r>
            <a:r>
              <a:rPr lang="en-US" sz="2800" b="1" dirty="0" err="1"/>
              <a:t>visualizaciones</a:t>
            </a:r>
            <a:r>
              <a:rPr lang="en-US" sz="2800" b="1" dirty="0"/>
              <a:t> </a:t>
            </a:r>
            <a:r>
              <a:rPr lang="en-US" sz="2800" b="1" dirty="0" err="1"/>
              <a:t>durante</a:t>
            </a:r>
            <a:r>
              <a:rPr lang="en-US" sz="2800" b="1" dirty="0"/>
              <a:t> 2015 AM/PM</a:t>
            </a:r>
          </a:p>
        </p:txBody>
      </p:sp>
      <p:pic>
        <p:nvPicPr>
          <p:cNvPr id="7" name="Imagen 6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2F05C6F4-C710-58D7-CEB1-4C320FA68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36" y="193252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00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E2A67-98DB-F590-1921-D577EF26A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289858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DATOS AÑO A AÑO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05C0963-A7FA-0C4A-A76F-A4B28CBA69AC}"/>
              </a:ext>
            </a:extLst>
          </p:cNvPr>
          <p:cNvSpPr txBox="1"/>
          <p:nvPr/>
        </p:nvSpPr>
        <p:spPr>
          <a:xfrm>
            <a:off x="1192960" y="2770154"/>
            <a:ext cx="4008384" cy="2558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En</a:t>
            </a:r>
            <a:r>
              <a:rPr lang="en-US" sz="2000" dirty="0"/>
              <a:t> 2016 </a:t>
            </a:r>
            <a:r>
              <a:rPr lang="en-US" sz="2000" dirty="0" err="1"/>
              <a:t>comienzo</a:t>
            </a:r>
            <a:r>
              <a:rPr lang="en-US" sz="2000" dirty="0"/>
              <a:t> un </a:t>
            </a:r>
            <a:r>
              <a:rPr lang="en-US" sz="2000" dirty="0" err="1"/>
              <a:t>trabajo</a:t>
            </a:r>
            <a:r>
              <a:rPr lang="en-US" sz="2000" dirty="0"/>
              <a:t> a media jornada </a:t>
            </a:r>
            <a:r>
              <a:rPr lang="en-US" sz="2000" dirty="0" err="1"/>
              <a:t>por</a:t>
            </a:r>
            <a:r>
              <a:rPr lang="en-US" sz="2000" dirty="0"/>
              <a:t> lo que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resultados</a:t>
            </a:r>
            <a:r>
              <a:rPr lang="en-US" sz="2000" dirty="0"/>
              <a:t> se </a:t>
            </a:r>
            <a:r>
              <a:rPr lang="en-US" sz="2000" dirty="0" err="1"/>
              <a:t>comienzan</a:t>
            </a:r>
            <a:r>
              <a:rPr lang="en-US" sz="2000" dirty="0"/>
              <a:t> a </a:t>
            </a:r>
            <a:r>
              <a:rPr lang="en-US" sz="2000" dirty="0" err="1"/>
              <a:t>estabilizar</a:t>
            </a:r>
            <a:r>
              <a:rPr lang="en-US" sz="2000" dirty="0"/>
              <a:t>. 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 </a:t>
            </a:r>
            <a:r>
              <a:rPr lang="en-US" sz="2000" dirty="0" err="1"/>
              <a:t>observan</a:t>
            </a:r>
            <a:r>
              <a:rPr lang="en-US" sz="2000" dirty="0"/>
              <a:t> </a:t>
            </a:r>
            <a:r>
              <a:rPr lang="en-US" sz="2000" dirty="0" err="1"/>
              <a:t>picos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meses </a:t>
            </a:r>
            <a:r>
              <a:rPr lang="en-US" sz="2000" dirty="0" err="1"/>
              <a:t>en</a:t>
            </a:r>
            <a:r>
              <a:rPr lang="en-US" sz="2000" dirty="0"/>
              <a:t> que no hay </a:t>
            </a:r>
            <a:r>
              <a:rPr lang="en-US" sz="2000" dirty="0" err="1"/>
              <a:t>clases</a:t>
            </a:r>
            <a:r>
              <a:rPr lang="en-US" sz="2000" dirty="0"/>
              <a:t> </a:t>
            </a:r>
            <a:r>
              <a:rPr lang="en-US" sz="2000" dirty="0" err="1"/>
              <a:t>lectivas</a:t>
            </a:r>
            <a:r>
              <a:rPr lang="en-US" sz="2000" dirty="0"/>
              <a:t>.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2B87711-258E-A09C-1A0A-11E7302B04FC}"/>
              </a:ext>
            </a:extLst>
          </p:cNvPr>
          <p:cNvSpPr txBox="1">
            <a:spLocks/>
          </p:cNvSpPr>
          <p:nvPr/>
        </p:nvSpPr>
        <p:spPr>
          <a:xfrm>
            <a:off x="670705" y="1041239"/>
            <a:ext cx="10905066" cy="65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2016</a:t>
            </a:r>
          </a:p>
        </p:txBody>
      </p:sp>
      <p:pic>
        <p:nvPicPr>
          <p:cNvPr id="7" name="Imagen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46AB6075-3F48-616B-88B2-ACB6CD912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99" y="155889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98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E2A67-98DB-F590-1921-D577EF26A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289858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VISUALIZACIONES 2016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05C0963-A7FA-0C4A-A76F-A4B28CBA69AC}"/>
              </a:ext>
            </a:extLst>
          </p:cNvPr>
          <p:cNvSpPr txBox="1"/>
          <p:nvPr/>
        </p:nvSpPr>
        <p:spPr>
          <a:xfrm>
            <a:off x="1345486" y="3429000"/>
            <a:ext cx="4223499" cy="1034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Se observa un leve decrecimiento respecto al año pasado en visualizaciones en horas AM.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2B87711-258E-A09C-1A0A-11E7302B04FC}"/>
              </a:ext>
            </a:extLst>
          </p:cNvPr>
          <p:cNvSpPr txBox="1">
            <a:spLocks/>
          </p:cNvSpPr>
          <p:nvPr/>
        </p:nvSpPr>
        <p:spPr>
          <a:xfrm>
            <a:off x="670705" y="1041239"/>
            <a:ext cx="10905066" cy="65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/>
              <a:t>Porcentaje</a:t>
            </a:r>
            <a:r>
              <a:rPr lang="en-US" sz="2800" b="1" dirty="0"/>
              <a:t> de </a:t>
            </a:r>
            <a:r>
              <a:rPr lang="en-US" sz="2800" b="1" dirty="0" err="1"/>
              <a:t>visualizaciones</a:t>
            </a:r>
            <a:r>
              <a:rPr lang="en-US" sz="2800" b="1" dirty="0"/>
              <a:t> </a:t>
            </a:r>
            <a:r>
              <a:rPr lang="en-US" sz="2800" b="1" dirty="0" err="1"/>
              <a:t>durante</a:t>
            </a:r>
            <a:r>
              <a:rPr lang="en-US" sz="2800" b="1" dirty="0"/>
              <a:t> 2016 AM/PM</a:t>
            </a:r>
          </a:p>
        </p:txBody>
      </p:sp>
      <p:pic>
        <p:nvPicPr>
          <p:cNvPr id="5" name="Imagen 4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27CC35EF-475A-1F4C-2CCA-B1AF8EB89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643" y="193252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07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E2A67-98DB-F590-1921-D577EF26A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289858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DATOS AÑO A AÑO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05C0963-A7FA-0C4A-A76F-A4B28CBA69AC}"/>
              </a:ext>
            </a:extLst>
          </p:cNvPr>
          <p:cNvSpPr txBox="1"/>
          <p:nvPr/>
        </p:nvSpPr>
        <p:spPr>
          <a:xfrm>
            <a:off x="1130401" y="2450520"/>
            <a:ext cx="4008384" cy="255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En</a:t>
            </a:r>
            <a:r>
              <a:rPr lang="en-US" sz="2000" dirty="0"/>
              <a:t> 2017 me </a:t>
            </a:r>
            <a:r>
              <a:rPr lang="en-US" sz="2000" dirty="0" err="1"/>
              <a:t>centro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acabar</a:t>
            </a:r>
            <a:r>
              <a:rPr lang="en-US" sz="2000" dirty="0"/>
              <a:t> mis </a:t>
            </a:r>
            <a:r>
              <a:rPr lang="en-US" sz="2000" dirty="0" err="1"/>
              <a:t>estudios</a:t>
            </a:r>
            <a:r>
              <a:rPr lang="en-US" sz="2000" dirty="0"/>
              <a:t>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Obtengo</a:t>
            </a:r>
            <a:r>
              <a:rPr lang="en-US" sz="2000" dirty="0"/>
              <a:t> un </a:t>
            </a:r>
            <a:r>
              <a:rPr lang="en-US" sz="2000" dirty="0" err="1"/>
              <a:t>trabajo</a:t>
            </a:r>
            <a:r>
              <a:rPr lang="en-US" sz="2000" dirty="0"/>
              <a:t>, a </a:t>
            </a:r>
            <a:r>
              <a:rPr lang="en-US" sz="2000" dirty="0" err="1"/>
              <a:t>mediados</a:t>
            </a:r>
            <a:r>
              <a:rPr lang="en-US" sz="2000" dirty="0"/>
              <a:t> de </a:t>
            </a:r>
            <a:r>
              <a:rPr lang="en-US" sz="2000" dirty="0" err="1"/>
              <a:t>año</a:t>
            </a:r>
            <a:r>
              <a:rPr lang="en-US" sz="2000" dirty="0"/>
              <a:t>, a jornada </a:t>
            </a:r>
            <a:r>
              <a:rPr lang="en-US" sz="2000" dirty="0" err="1"/>
              <a:t>completo</a:t>
            </a:r>
            <a:r>
              <a:rPr lang="en-US" sz="2000" dirty="0"/>
              <a:t>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Resultado</a:t>
            </a:r>
            <a:r>
              <a:rPr lang="en-US" sz="2000" dirty="0"/>
              <a:t>:</a:t>
            </a:r>
          </a:p>
          <a:p>
            <a:pPr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Reducción</a:t>
            </a:r>
            <a:r>
              <a:rPr lang="en-US" sz="2000" dirty="0"/>
              <a:t> del </a:t>
            </a:r>
            <a:r>
              <a:rPr lang="en-US" sz="2000" dirty="0" err="1"/>
              <a:t>tiempo</a:t>
            </a:r>
            <a:r>
              <a:rPr lang="en-US" sz="2000" dirty="0"/>
              <a:t> de </a:t>
            </a:r>
            <a:r>
              <a:rPr lang="en-US" sz="2000" dirty="0" err="1"/>
              <a:t>ocio</a:t>
            </a:r>
            <a:r>
              <a:rPr lang="en-US" sz="2000" dirty="0"/>
              <a:t> que </a:t>
            </a:r>
            <a:r>
              <a:rPr lang="en-US" sz="2000" dirty="0" err="1"/>
              <a:t>afecta</a:t>
            </a:r>
            <a:r>
              <a:rPr lang="en-US" sz="2000" dirty="0"/>
              <a:t> a la </a:t>
            </a:r>
            <a:r>
              <a:rPr lang="en-US" sz="2000" dirty="0" err="1"/>
              <a:t>visualización</a:t>
            </a:r>
            <a:r>
              <a:rPr lang="en-US" sz="2000" dirty="0"/>
              <a:t> de </a:t>
            </a:r>
            <a:r>
              <a:rPr lang="en-US" sz="2000" dirty="0" err="1"/>
              <a:t>contenido</a:t>
            </a:r>
            <a:r>
              <a:rPr lang="en-US" sz="2000" dirty="0"/>
              <a:t>.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2B87711-258E-A09C-1A0A-11E7302B04FC}"/>
              </a:ext>
            </a:extLst>
          </p:cNvPr>
          <p:cNvSpPr txBox="1">
            <a:spLocks/>
          </p:cNvSpPr>
          <p:nvPr/>
        </p:nvSpPr>
        <p:spPr>
          <a:xfrm>
            <a:off x="670705" y="1041239"/>
            <a:ext cx="10905066" cy="65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2017</a:t>
            </a:r>
          </a:p>
        </p:txBody>
      </p:sp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C8133A42-4AE2-EAD0-EC2A-504206E0F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481" y="152891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84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E2A67-98DB-F590-1921-D577EF26A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289858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VISUALIZACIONES 2017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05C0963-A7FA-0C4A-A76F-A4B28CBA69AC}"/>
              </a:ext>
            </a:extLst>
          </p:cNvPr>
          <p:cNvSpPr txBox="1"/>
          <p:nvPr/>
        </p:nvSpPr>
        <p:spPr>
          <a:xfrm>
            <a:off x="1500100" y="3011867"/>
            <a:ext cx="4223499" cy="23877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900" dirty="0"/>
              <a:t>Se observa un cambio brusco en favor de las visualizaciones en horario matutino.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1900" dirty="0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900" dirty="0"/>
              <a:t>Podría ser debido que a que es en fines de semana y festivos cuando dedico más tiempo a ver contenido.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2B87711-258E-A09C-1A0A-11E7302B04FC}"/>
              </a:ext>
            </a:extLst>
          </p:cNvPr>
          <p:cNvSpPr txBox="1">
            <a:spLocks/>
          </p:cNvSpPr>
          <p:nvPr/>
        </p:nvSpPr>
        <p:spPr>
          <a:xfrm>
            <a:off x="670705" y="1041239"/>
            <a:ext cx="10905066" cy="65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/>
              <a:t>Porcentaje</a:t>
            </a:r>
            <a:r>
              <a:rPr lang="en-US" sz="2800" b="1" dirty="0"/>
              <a:t> de </a:t>
            </a:r>
            <a:r>
              <a:rPr lang="en-US" sz="2800" b="1" dirty="0" err="1"/>
              <a:t>visualizaciones</a:t>
            </a:r>
            <a:r>
              <a:rPr lang="en-US" sz="2800" b="1" dirty="0"/>
              <a:t> </a:t>
            </a:r>
            <a:r>
              <a:rPr lang="en-US" sz="2800" b="1" dirty="0" err="1"/>
              <a:t>durante</a:t>
            </a:r>
            <a:r>
              <a:rPr lang="en-US" sz="2800" b="1" dirty="0"/>
              <a:t> 2017 AM/PM</a:t>
            </a:r>
          </a:p>
        </p:txBody>
      </p:sp>
      <p:pic>
        <p:nvPicPr>
          <p:cNvPr id="7" name="Imagen 6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11E28376-5687-F6AF-3AC1-95F9D3BEA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99" y="201118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73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E2A67-98DB-F590-1921-D577EF26A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289858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DATOS AÑO A AÑO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05C0963-A7FA-0C4A-A76F-A4B28CBA69AC}"/>
              </a:ext>
            </a:extLst>
          </p:cNvPr>
          <p:cNvSpPr txBox="1"/>
          <p:nvPr/>
        </p:nvSpPr>
        <p:spPr>
          <a:xfrm>
            <a:off x="1228724" y="2961798"/>
            <a:ext cx="4008384" cy="1787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 </a:t>
            </a:r>
            <a:r>
              <a:rPr lang="en-US" sz="2000" dirty="0" err="1"/>
              <a:t>observa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estabilización</a:t>
            </a:r>
            <a:r>
              <a:rPr lang="en-US" sz="2000" dirty="0"/>
              <a:t> de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r>
              <a:rPr lang="en-US" sz="2000" dirty="0"/>
              <a:t>. 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Nada </a:t>
            </a:r>
            <a:r>
              <a:rPr lang="en-US" sz="2000" dirty="0" err="1"/>
              <a:t>remarcable</a:t>
            </a:r>
            <a:r>
              <a:rPr lang="en-US" sz="2000" dirty="0"/>
              <a:t> a </a:t>
            </a:r>
            <a:r>
              <a:rPr lang="en-US" sz="2000" dirty="0" err="1"/>
              <a:t>nivel</a:t>
            </a:r>
            <a:r>
              <a:rPr lang="en-US" sz="2000" dirty="0"/>
              <a:t> personal.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2B87711-258E-A09C-1A0A-11E7302B04FC}"/>
              </a:ext>
            </a:extLst>
          </p:cNvPr>
          <p:cNvSpPr txBox="1">
            <a:spLocks/>
          </p:cNvSpPr>
          <p:nvPr/>
        </p:nvSpPr>
        <p:spPr>
          <a:xfrm>
            <a:off x="670705" y="1041239"/>
            <a:ext cx="10905066" cy="65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2018</a:t>
            </a:r>
          </a:p>
        </p:txBody>
      </p:sp>
      <p:pic>
        <p:nvPicPr>
          <p:cNvPr id="7" name="Imagen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F08C5DF8-9D1A-5A6E-6CB1-1457900CA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320" y="142763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20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E2A67-98DB-F590-1921-D577EF26A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289858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VISUALIZACIONES 2018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05C0963-A7FA-0C4A-A76F-A4B28CBA69AC}"/>
              </a:ext>
            </a:extLst>
          </p:cNvPr>
          <p:cNvSpPr txBox="1"/>
          <p:nvPr/>
        </p:nvSpPr>
        <p:spPr>
          <a:xfrm>
            <a:off x="1795068" y="3631300"/>
            <a:ext cx="4223499" cy="822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900" dirty="0"/>
              <a:t>Se mantiene la tendencia del año pasado.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2B87711-258E-A09C-1A0A-11E7302B04FC}"/>
              </a:ext>
            </a:extLst>
          </p:cNvPr>
          <p:cNvSpPr txBox="1">
            <a:spLocks/>
          </p:cNvSpPr>
          <p:nvPr/>
        </p:nvSpPr>
        <p:spPr>
          <a:xfrm>
            <a:off x="670705" y="1041239"/>
            <a:ext cx="10905066" cy="65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/>
              <a:t>Porcentaje</a:t>
            </a:r>
            <a:r>
              <a:rPr lang="en-US" sz="2800" b="1" dirty="0"/>
              <a:t> de </a:t>
            </a:r>
            <a:r>
              <a:rPr lang="en-US" sz="2800" b="1" dirty="0" err="1"/>
              <a:t>visualizaciones</a:t>
            </a:r>
            <a:r>
              <a:rPr lang="en-US" sz="2800" b="1" dirty="0"/>
              <a:t> </a:t>
            </a:r>
            <a:r>
              <a:rPr lang="en-US" sz="2800" b="1" dirty="0" err="1"/>
              <a:t>durante</a:t>
            </a:r>
            <a:r>
              <a:rPr lang="en-US" sz="2800" b="1" dirty="0"/>
              <a:t> 2018 AM/PM</a:t>
            </a:r>
          </a:p>
        </p:txBody>
      </p:sp>
      <p:pic>
        <p:nvPicPr>
          <p:cNvPr id="5" name="Imagen 4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7D903F90-C2ED-EA66-7D61-1EEA95994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618" y="201118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32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E2A67-98DB-F590-1921-D577EF26A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289858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DATOS AÑO A AÑO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05C0963-A7FA-0C4A-A76F-A4B28CBA69AC}"/>
              </a:ext>
            </a:extLst>
          </p:cNvPr>
          <p:cNvSpPr txBox="1"/>
          <p:nvPr/>
        </p:nvSpPr>
        <p:spPr>
          <a:xfrm>
            <a:off x="1228724" y="2961798"/>
            <a:ext cx="4008384" cy="1787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Año</a:t>
            </a:r>
            <a:r>
              <a:rPr lang="en-US" sz="2000" dirty="0"/>
              <a:t> de </a:t>
            </a:r>
            <a:r>
              <a:rPr lang="en-US" sz="2000" dirty="0" err="1"/>
              <a:t>cambios</a:t>
            </a:r>
            <a:r>
              <a:rPr lang="en-US" sz="2000" dirty="0"/>
              <a:t> a </a:t>
            </a:r>
            <a:r>
              <a:rPr lang="en-US" sz="2000" dirty="0" err="1"/>
              <a:t>nivel</a:t>
            </a:r>
            <a:r>
              <a:rPr lang="en-US" sz="2000" dirty="0"/>
              <a:t> personal:</a:t>
            </a:r>
          </a:p>
          <a:p>
            <a:pPr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Nueva </a:t>
            </a:r>
            <a:r>
              <a:rPr lang="en-US" sz="2000" dirty="0" err="1"/>
              <a:t>vida</a:t>
            </a:r>
            <a:r>
              <a:rPr lang="en-US" sz="2000" dirty="0"/>
              <a:t>.</a:t>
            </a:r>
          </a:p>
          <a:p>
            <a:pPr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Nuevo </a:t>
            </a:r>
            <a:r>
              <a:rPr lang="en-US" sz="2000" dirty="0" err="1"/>
              <a:t>trabajo</a:t>
            </a:r>
            <a:r>
              <a:rPr lang="en-US" sz="2000" dirty="0"/>
              <a:t>.</a:t>
            </a:r>
          </a:p>
          <a:p>
            <a:pPr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¿Más </a:t>
            </a:r>
            <a:r>
              <a:rPr lang="en-US" sz="2000" dirty="0" err="1"/>
              <a:t>estrés</a:t>
            </a:r>
            <a:r>
              <a:rPr lang="en-US" sz="2000" dirty="0"/>
              <a:t>?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2B87711-258E-A09C-1A0A-11E7302B04FC}"/>
              </a:ext>
            </a:extLst>
          </p:cNvPr>
          <p:cNvSpPr txBox="1">
            <a:spLocks/>
          </p:cNvSpPr>
          <p:nvPr/>
        </p:nvSpPr>
        <p:spPr>
          <a:xfrm>
            <a:off x="670705" y="1041239"/>
            <a:ext cx="10905066" cy="65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2019</a:t>
            </a:r>
          </a:p>
        </p:txBody>
      </p:sp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7903B904-DF4D-5363-1578-F830D7738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992" y="155889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32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E2A67-98DB-F590-1921-D577EF26A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289858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VISUALIZACIONES 2019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05C0963-A7FA-0C4A-A76F-A4B28CBA69AC}"/>
              </a:ext>
            </a:extLst>
          </p:cNvPr>
          <p:cNvSpPr txBox="1"/>
          <p:nvPr/>
        </p:nvSpPr>
        <p:spPr>
          <a:xfrm>
            <a:off x="1795068" y="3631300"/>
            <a:ext cx="4223499" cy="822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900" dirty="0"/>
              <a:t>Se observa como los datos vuelven a niveles de 2016.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2B87711-258E-A09C-1A0A-11E7302B04FC}"/>
              </a:ext>
            </a:extLst>
          </p:cNvPr>
          <p:cNvSpPr txBox="1">
            <a:spLocks/>
          </p:cNvSpPr>
          <p:nvPr/>
        </p:nvSpPr>
        <p:spPr>
          <a:xfrm>
            <a:off x="670705" y="1041239"/>
            <a:ext cx="10905066" cy="65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/>
              <a:t>Porcentaje</a:t>
            </a:r>
            <a:r>
              <a:rPr lang="en-US" sz="2800" b="1" dirty="0"/>
              <a:t> de </a:t>
            </a:r>
            <a:r>
              <a:rPr lang="en-US" sz="2800" b="1" dirty="0" err="1"/>
              <a:t>visualizaciones</a:t>
            </a:r>
            <a:r>
              <a:rPr lang="en-US" sz="2800" b="1" dirty="0"/>
              <a:t> </a:t>
            </a:r>
            <a:r>
              <a:rPr lang="en-US" sz="2800" b="1" dirty="0" err="1"/>
              <a:t>durante</a:t>
            </a:r>
            <a:r>
              <a:rPr lang="en-US" sz="2800" b="1" dirty="0"/>
              <a:t> 2019 AM/PM</a:t>
            </a:r>
          </a:p>
        </p:txBody>
      </p:sp>
      <p:pic>
        <p:nvPicPr>
          <p:cNvPr id="7" name="Imagen 6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CB3647DA-74E3-E14C-5C1D-88D084C8C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567" y="202101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8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: Shape 36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38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7295FA-B01D-5252-1D76-0657F0038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s-ES" sz="3600" dirty="0">
                <a:solidFill>
                  <a:srgbClr val="080808"/>
                </a:solidFill>
              </a:rPr>
              <a:t>DATOS ANUALES</a:t>
            </a:r>
            <a:endParaRPr lang="ca-ES" sz="3600" dirty="0">
              <a:solidFill>
                <a:srgbClr val="080808"/>
              </a:solidFill>
            </a:endParaRP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02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E2A67-98DB-F590-1921-D577EF26A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289858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DATOS AÑO A AÑO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05C0963-A7FA-0C4A-A76F-A4B28CBA69AC}"/>
              </a:ext>
            </a:extLst>
          </p:cNvPr>
          <p:cNvSpPr txBox="1"/>
          <p:nvPr/>
        </p:nvSpPr>
        <p:spPr>
          <a:xfrm>
            <a:off x="1150066" y="2054942"/>
            <a:ext cx="4008384" cy="36379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Año</a:t>
            </a:r>
            <a:r>
              <a:rPr lang="en-US" sz="2000" dirty="0"/>
              <a:t> de la </a:t>
            </a:r>
            <a:r>
              <a:rPr lang="en-US" sz="2000" dirty="0" err="1"/>
              <a:t>pandemia</a:t>
            </a:r>
            <a:r>
              <a:rPr lang="en-US" sz="2000" dirty="0"/>
              <a:t> COVID-19.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 </a:t>
            </a:r>
            <a:r>
              <a:rPr lang="en-US" sz="2000" dirty="0" err="1"/>
              <a:t>observa</a:t>
            </a:r>
            <a:r>
              <a:rPr lang="en-US" sz="2000" dirty="0"/>
              <a:t> un </a:t>
            </a:r>
            <a:r>
              <a:rPr lang="en-US" sz="2000" dirty="0" err="1"/>
              <a:t>aumento</a:t>
            </a:r>
            <a:r>
              <a:rPr lang="en-US" sz="2000" dirty="0"/>
              <a:t> de </a:t>
            </a:r>
            <a:r>
              <a:rPr lang="en-US" sz="2000" dirty="0" err="1"/>
              <a:t>visualizaciones</a:t>
            </a:r>
            <a:r>
              <a:rPr lang="en-US" sz="2000" dirty="0"/>
              <a:t> entre </a:t>
            </a:r>
            <a:r>
              <a:rPr lang="en-US" sz="2000" dirty="0" err="1"/>
              <a:t>los</a:t>
            </a:r>
            <a:r>
              <a:rPr lang="en-US" sz="2000" dirty="0"/>
              <a:t> meses de </a:t>
            </a:r>
            <a:r>
              <a:rPr lang="en-US" sz="2000" dirty="0" err="1"/>
              <a:t>marzo</a:t>
            </a:r>
            <a:r>
              <a:rPr lang="en-US" sz="2000" dirty="0"/>
              <a:t> a </a:t>
            </a:r>
            <a:r>
              <a:rPr lang="en-US" sz="2000" dirty="0" err="1"/>
              <a:t>junio</a:t>
            </a:r>
            <a:r>
              <a:rPr lang="en-US" sz="2000" dirty="0"/>
              <a:t> respect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demás</a:t>
            </a:r>
            <a:r>
              <a:rPr lang="en-US" sz="2000" dirty="0"/>
              <a:t> meses. </a:t>
            </a:r>
            <a:r>
              <a:rPr lang="en-US" sz="2000" dirty="0" err="1"/>
              <a:t>Debido</a:t>
            </a:r>
            <a:r>
              <a:rPr lang="en-US" sz="2000" dirty="0"/>
              <a:t>, </a:t>
            </a:r>
            <a:r>
              <a:rPr lang="en-US" sz="2000" dirty="0" err="1"/>
              <a:t>seguramente</a:t>
            </a:r>
            <a:r>
              <a:rPr lang="en-US" sz="2000" dirty="0"/>
              <a:t> a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diferentes</a:t>
            </a:r>
            <a:r>
              <a:rPr lang="en-US" sz="2000" dirty="0"/>
              <a:t> </a:t>
            </a:r>
            <a:r>
              <a:rPr lang="en-US" sz="2000" dirty="0" err="1"/>
              <a:t>confinamientos</a:t>
            </a:r>
            <a:r>
              <a:rPr lang="en-US" sz="2000" dirty="0"/>
              <a:t>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Relajación</a:t>
            </a:r>
            <a:r>
              <a:rPr lang="en-US" sz="2000" dirty="0"/>
              <a:t> a </a:t>
            </a:r>
            <a:r>
              <a:rPr lang="en-US" sz="2000" dirty="0" err="1"/>
              <a:t>partir</a:t>
            </a:r>
            <a:r>
              <a:rPr lang="en-US" sz="2000" dirty="0"/>
              <a:t> de </a:t>
            </a:r>
            <a:r>
              <a:rPr lang="en-US" sz="2000" dirty="0" err="1"/>
              <a:t>julio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:</a:t>
            </a:r>
          </a:p>
          <a:p>
            <a:pPr marL="800100" lvl="1" indent="-3429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Vacaciones</a:t>
            </a:r>
            <a:r>
              <a:rPr lang="en-US" sz="2000" dirty="0"/>
              <a:t> de Verano.</a:t>
            </a:r>
          </a:p>
          <a:p>
            <a:pPr marL="800100" lvl="1" indent="-3429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Fin de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confinamientos</a:t>
            </a:r>
            <a:r>
              <a:rPr lang="en-US" sz="2000" dirty="0"/>
              <a:t>, </a:t>
            </a:r>
            <a:r>
              <a:rPr lang="en-US" sz="2000" dirty="0" err="1"/>
              <a:t>por</a:t>
            </a:r>
            <a:r>
              <a:rPr lang="en-US" sz="2000" dirty="0"/>
              <a:t> tanto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tiempo</a:t>
            </a:r>
            <a:r>
              <a:rPr lang="en-US" sz="2000" dirty="0"/>
              <a:t> para </a:t>
            </a:r>
            <a:r>
              <a:rPr lang="en-US" sz="2000" dirty="0" err="1"/>
              <a:t>pasarlo</a:t>
            </a:r>
            <a:r>
              <a:rPr lang="en-US" sz="2000" dirty="0"/>
              <a:t> al </a:t>
            </a:r>
            <a:r>
              <a:rPr lang="en-US" sz="2000" dirty="0" err="1"/>
              <a:t>aire</a:t>
            </a:r>
            <a:r>
              <a:rPr lang="en-US" sz="2000" dirty="0"/>
              <a:t> libre.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2B87711-258E-A09C-1A0A-11E7302B04FC}"/>
              </a:ext>
            </a:extLst>
          </p:cNvPr>
          <p:cNvSpPr txBox="1">
            <a:spLocks/>
          </p:cNvSpPr>
          <p:nvPr/>
        </p:nvSpPr>
        <p:spPr>
          <a:xfrm>
            <a:off x="670705" y="1041239"/>
            <a:ext cx="10905066" cy="65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2020</a:t>
            </a:r>
          </a:p>
        </p:txBody>
      </p:sp>
      <p:pic>
        <p:nvPicPr>
          <p:cNvPr id="7" name="Imagen 6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ABBD1368-F37B-A14D-D1FE-8E42839F4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675" y="151957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21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E2A67-98DB-F590-1921-D577EF26A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289858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VISUALIZACIONES 2020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05C0963-A7FA-0C4A-A76F-A4B28CBA69AC}"/>
              </a:ext>
            </a:extLst>
          </p:cNvPr>
          <p:cNvSpPr txBox="1"/>
          <p:nvPr/>
        </p:nvSpPr>
        <p:spPr>
          <a:xfrm>
            <a:off x="1745906" y="2736563"/>
            <a:ext cx="4527075" cy="2504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900" dirty="0"/>
              <a:t>Decrecimiento de votaciones durante las horas  de madrugada y mañana.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1900" dirty="0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900" dirty="0"/>
              <a:t>Posible cambio de hábitos:</a:t>
            </a:r>
          </a:p>
          <a:p>
            <a:pPr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900" dirty="0"/>
              <a:t>Cambio de estilo de vida.</a:t>
            </a:r>
          </a:p>
          <a:p>
            <a:pPr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900" dirty="0"/>
              <a:t>Pasar más tiempo con la familia.</a:t>
            </a:r>
          </a:p>
          <a:p>
            <a:pPr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900" dirty="0"/>
              <a:t>Más obligaciones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2B87711-258E-A09C-1A0A-11E7302B04FC}"/>
              </a:ext>
            </a:extLst>
          </p:cNvPr>
          <p:cNvSpPr txBox="1">
            <a:spLocks/>
          </p:cNvSpPr>
          <p:nvPr/>
        </p:nvSpPr>
        <p:spPr>
          <a:xfrm>
            <a:off x="670705" y="1041239"/>
            <a:ext cx="10905066" cy="65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/>
              <a:t>Porcentaje</a:t>
            </a:r>
            <a:r>
              <a:rPr lang="en-US" sz="2800" b="1" dirty="0"/>
              <a:t> de </a:t>
            </a:r>
            <a:r>
              <a:rPr lang="en-US" sz="2800" b="1" dirty="0" err="1"/>
              <a:t>visualizaciones</a:t>
            </a:r>
            <a:r>
              <a:rPr lang="en-US" sz="2800" b="1" dirty="0"/>
              <a:t> </a:t>
            </a:r>
            <a:r>
              <a:rPr lang="en-US" sz="2800" b="1" dirty="0" err="1"/>
              <a:t>durante</a:t>
            </a:r>
            <a:r>
              <a:rPr lang="en-US" sz="2800" b="1" dirty="0"/>
              <a:t> 2020 AM/PM</a:t>
            </a:r>
          </a:p>
        </p:txBody>
      </p:sp>
      <p:pic>
        <p:nvPicPr>
          <p:cNvPr id="5" name="Imagen 4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79FE48B3-D71F-99DE-E950-DC9DE760E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624" y="184809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52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E2A67-98DB-F590-1921-D577EF26A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289858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DATOS AÑO A AÑO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05C0963-A7FA-0C4A-A76F-A4B28CBA69AC}"/>
              </a:ext>
            </a:extLst>
          </p:cNvPr>
          <p:cNvSpPr txBox="1"/>
          <p:nvPr/>
        </p:nvSpPr>
        <p:spPr>
          <a:xfrm>
            <a:off x="1150066" y="2054942"/>
            <a:ext cx="4008384" cy="3637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2B87711-258E-A09C-1A0A-11E7302B04FC}"/>
              </a:ext>
            </a:extLst>
          </p:cNvPr>
          <p:cNvSpPr txBox="1">
            <a:spLocks/>
          </p:cNvSpPr>
          <p:nvPr/>
        </p:nvSpPr>
        <p:spPr>
          <a:xfrm>
            <a:off x="670705" y="1041239"/>
            <a:ext cx="10905066" cy="65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2021</a:t>
            </a:r>
          </a:p>
        </p:txBody>
      </p:sp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C702DDFD-7B3F-A91E-985F-A48FD8FE4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482" y="1539235"/>
            <a:ext cx="5852172" cy="438912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5EA7628-D6A1-4D7C-08FE-E451F41760F9}"/>
              </a:ext>
            </a:extLst>
          </p:cNvPr>
          <p:cNvSpPr txBox="1"/>
          <p:nvPr/>
        </p:nvSpPr>
        <p:spPr>
          <a:xfrm>
            <a:off x="946290" y="2621893"/>
            <a:ext cx="4527075" cy="2504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900" dirty="0"/>
              <a:t>Se observan picos en las temporadas de vacaciones: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s-ES" sz="1900" dirty="0"/>
          </a:p>
          <a:p>
            <a:pPr marL="800100" lvl="1" indent="-3429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900" dirty="0"/>
              <a:t>Navidades</a:t>
            </a:r>
          </a:p>
          <a:p>
            <a:pPr marL="800100" lvl="1" indent="-3429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900" dirty="0"/>
              <a:t>Verano</a:t>
            </a:r>
          </a:p>
          <a:p>
            <a:pPr marL="800100" lvl="1" indent="-3429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900" dirty="0"/>
              <a:t>Semana Santa</a:t>
            </a:r>
          </a:p>
        </p:txBody>
      </p:sp>
    </p:spTree>
    <p:extLst>
      <p:ext uri="{BB962C8B-B14F-4D97-AF65-F5344CB8AC3E}">
        <p14:creationId xmlns:p14="http://schemas.microsoft.com/office/powerpoint/2010/main" val="3353955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E2A67-98DB-F590-1921-D577EF26A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289858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VISUALIZACIONES 2021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05C0963-A7FA-0C4A-A76F-A4B28CBA69AC}"/>
              </a:ext>
            </a:extLst>
          </p:cNvPr>
          <p:cNvSpPr txBox="1"/>
          <p:nvPr/>
        </p:nvSpPr>
        <p:spPr>
          <a:xfrm>
            <a:off x="1863893" y="3340508"/>
            <a:ext cx="4527075" cy="1455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900" dirty="0"/>
              <a:t>Se vuelve a observar cierta tendencia a mayor número de visualizaciones por la madrugada-mañana.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2B87711-258E-A09C-1A0A-11E7302B04FC}"/>
              </a:ext>
            </a:extLst>
          </p:cNvPr>
          <p:cNvSpPr txBox="1">
            <a:spLocks/>
          </p:cNvSpPr>
          <p:nvPr/>
        </p:nvSpPr>
        <p:spPr>
          <a:xfrm>
            <a:off x="670705" y="1041239"/>
            <a:ext cx="10905066" cy="65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/>
              <a:t>Porcentaje</a:t>
            </a:r>
            <a:r>
              <a:rPr lang="en-US" sz="2800" b="1" dirty="0"/>
              <a:t> de </a:t>
            </a:r>
            <a:r>
              <a:rPr lang="en-US" sz="2800" b="1" dirty="0" err="1"/>
              <a:t>visualizaciones</a:t>
            </a:r>
            <a:r>
              <a:rPr lang="en-US" sz="2800" b="1" dirty="0"/>
              <a:t> </a:t>
            </a:r>
            <a:r>
              <a:rPr lang="en-US" sz="2800" b="1" dirty="0" err="1"/>
              <a:t>durante</a:t>
            </a:r>
            <a:r>
              <a:rPr lang="en-US" sz="2800" b="1" dirty="0"/>
              <a:t> 2021 AM/PM</a:t>
            </a:r>
          </a:p>
        </p:txBody>
      </p:sp>
      <p:pic>
        <p:nvPicPr>
          <p:cNvPr id="7" name="Imagen 6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4FDE2145-CB03-B952-06CE-10A4CC9FC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981" y="187353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0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E2A67-98DB-F590-1921-D577EF26A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289858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DATOS AÑO A AÑO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05C0963-A7FA-0C4A-A76F-A4B28CBA69AC}"/>
              </a:ext>
            </a:extLst>
          </p:cNvPr>
          <p:cNvSpPr txBox="1"/>
          <p:nvPr/>
        </p:nvSpPr>
        <p:spPr>
          <a:xfrm>
            <a:off x="1150066" y="2054942"/>
            <a:ext cx="4008384" cy="3637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2B87711-258E-A09C-1A0A-11E7302B04FC}"/>
              </a:ext>
            </a:extLst>
          </p:cNvPr>
          <p:cNvSpPr txBox="1">
            <a:spLocks/>
          </p:cNvSpPr>
          <p:nvPr/>
        </p:nvSpPr>
        <p:spPr>
          <a:xfrm>
            <a:off x="670705" y="1041239"/>
            <a:ext cx="10905066" cy="65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2022</a:t>
            </a:r>
          </a:p>
        </p:txBody>
      </p:sp>
      <p:pic>
        <p:nvPicPr>
          <p:cNvPr id="7" name="Imagen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F9B81D7B-C702-3317-BBB3-8E2EDE600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292" y="1699139"/>
            <a:ext cx="5852172" cy="438912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B4B5F19-479C-83DF-A661-EB5D1B60115E}"/>
              </a:ext>
            </a:extLst>
          </p:cNvPr>
          <p:cNvSpPr txBox="1"/>
          <p:nvPr/>
        </p:nvSpPr>
        <p:spPr>
          <a:xfrm>
            <a:off x="1150066" y="2865241"/>
            <a:ext cx="4527075" cy="2504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900" dirty="0"/>
              <a:t>Volvemos a tener picos en las temporadas de vacaciones (Navidad, Semana Santa, Verano)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s-ES" sz="1900" dirty="0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900" dirty="0"/>
              <a:t>Estabilización de los datos.</a:t>
            </a:r>
          </a:p>
        </p:txBody>
      </p:sp>
    </p:spTree>
    <p:extLst>
      <p:ext uri="{BB962C8B-B14F-4D97-AF65-F5344CB8AC3E}">
        <p14:creationId xmlns:p14="http://schemas.microsoft.com/office/powerpoint/2010/main" val="2453080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E2A67-98DB-F590-1921-D577EF26A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289858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VISUALIZACIONES 2022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05C0963-A7FA-0C4A-A76F-A4B28CBA69AC}"/>
              </a:ext>
            </a:extLst>
          </p:cNvPr>
          <p:cNvSpPr txBox="1"/>
          <p:nvPr/>
        </p:nvSpPr>
        <p:spPr>
          <a:xfrm>
            <a:off x="2208023" y="3572305"/>
            <a:ext cx="3809320" cy="8423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900" dirty="0"/>
              <a:t>Vuelve a decrecer el número de visualizaciones durante las horas AM.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2B87711-258E-A09C-1A0A-11E7302B04FC}"/>
              </a:ext>
            </a:extLst>
          </p:cNvPr>
          <p:cNvSpPr txBox="1">
            <a:spLocks/>
          </p:cNvSpPr>
          <p:nvPr/>
        </p:nvSpPr>
        <p:spPr>
          <a:xfrm>
            <a:off x="670705" y="1041239"/>
            <a:ext cx="10905066" cy="65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/>
              <a:t>Porcentaje</a:t>
            </a:r>
            <a:r>
              <a:rPr lang="en-US" sz="2800" b="1" dirty="0"/>
              <a:t> de </a:t>
            </a:r>
            <a:r>
              <a:rPr lang="en-US" sz="2800" b="1" dirty="0" err="1"/>
              <a:t>visualizaciones</a:t>
            </a:r>
            <a:r>
              <a:rPr lang="en-US" sz="2800" b="1" dirty="0"/>
              <a:t> </a:t>
            </a:r>
            <a:r>
              <a:rPr lang="en-US" sz="2800" b="1" dirty="0" err="1"/>
              <a:t>durante</a:t>
            </a:r>
            <a:r>
              <a:rPr lang="en-US" sz="2800" b="1" dirty="0"/>
              <a:t> 2022 AM/PM</a:t>
            </a:r>
          </a:p>
        </p:txBody>
      </p:sp>
      <p:pic>
        <p:nvPicPr>
          <p:cNvPr id="7" name="Imagen 6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45D66533-D88B-7E1D-C08C-C3A7C4D69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14" y="188336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06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: Shape 36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38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7295FA-B01D-5252-1D76-0657F0038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s-ES" sz="3600" dirty="0">
                <a:solidFill>
                  <a:srgbClr val="080808"/>
                </a:solidFill>
              </a:rPr>
              <a:t>ASPECTOS A MEJORAR</a:t>
            </a:r>
            <a:endParaRPr lang="ca-ES" sz="3600" dirty="0">
              <a:solidFill>
                <a:srgbClr val="080808"/>
              </a:solidFill>
            </a:endParaRP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00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9E2A67-98DB-F590-1921-D577EF26A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MEJORAS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B4B5F19-479C-83DF-A661-EB5D1B60115E}"/>
              </a:ext>
            </a:extLst>
          </p:cNvPr>
          <p:cNvSpPr txBox="1"/>
          <p:nvPr/>
        </p:nvSpPr>
        <p:spPr>
          <a:xfrm>
            <a:off x="2417814" y="1920871"/>
            <a:ext cx="8140812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Diferenciar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registros</a:t>
            </a:r>
            <a:r>
              <a:rPr lang="en-US" sz="2000" dirty="0"/>
              <a:t> entre </a:t>
            </a:r>
            <a:r>
              <a:rPr lang="en-US" sz="2000" dirty="0" err="1"/>
              <a:t>películas</a:t>
            </a:r>
            <a:r>
              <a:rPr lang="en-US" sz="2000" dirty="0"/>
              <a:t>, series y </a:t>
            </a:r>
            <a:r>
              <a:rPr lang="en-US" sz="2000" dirty="0" err="1"/>
              <a:t>cortos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Diferenciar</a:t>
            </a:r>
            <a:r>
              <a:rPr lang="en-US" sz="2000" dirty="0"/>
              <a:t> </a:t>
            </a:r>
            <a:r>
              <a:rPr lang="en-US" sz="2000" dirty="0" err="1"/>
              <a:t>horarios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madrugada</a:t>
            </a:r>
            <a:r>
              <a:rPr lang="en-US" sz="2000" dirty="0"/>
              <a:t>, </a:t>
            </a:r>
            <a:r>
              <a:rPr lang="en-US" sz="2000" dirty="0" err="1"/>
              <a:t>mañana</a:t>
            </a:r>
            <a:r>
              <a:rPr lang="en-US" sz="2000" dirty="0"/>
              <a:t>, </a:t>
            </a:r>
            <a:r>
              <a:rPr lang="en-US" sz="2000" dirty="0" err="1"/>
              <a:t>mediodía</a:t>
            </a:r>
            <a:r>
              <a:rPr lang="en-US" sz="2000" dirty="0"/>
              <a:t>, </a:t>
            </a:r>
            <a:r>
              <a:rPr lang="en-US" sz="2000" dirty="0" err="1"/>
              <a:t>tarde</a:t>
            </a:r>
            <a:r>
              <a:rPr lang="en-US" sz="2000" dirty="0"/>
              <a:t> y </a:t>
            </a:r>
            <a:r>
              <a:rPr lang="en-US" sz="2000" dirty="0" err="1"/>
              <a:t>noche</a:t>
            </a: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Una </a:t>
            </a:r>
            <a:r>
              <a:rPr lang="en-US" sz="2000" dirty="0" err="1"/>
              <a:t>vez</a:t>
            </a:r>
            <a:r>
              <a:rPr lang="en-US" sz="2000" dirty="0"/>
              <a:t> </a:t>
            </a:r>
            <a:r>
              <a:rPr lang="en-US" sz="2000" dirty="0" err="1"/>
              <a:t>diferenciados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tipos</a:t>
            </a:r>
            <a:r>
              <a:rPr lang="en-US" sz="2000" dirty="0"/>
              <a:t> y </a:t>
            </a:r>
            <a:r>
              <a:rPr lang="en-US" sz="2000" dirty="0" err="1"/>
              <a:t>horarios</a:t>
            </a:r>
            <a:r>
              <a:rPr lang="en-US" sz="2000" dirty="0"/>
              <a:t> </a:t>
            </a:r>
            <a:r>
              <a:rPr lang="en-US" sz="2000" dirty="0" err="1"/>
              <a:t>realizar</a:t>
            </a:r>
            <a:r>
              <a:rPr lang="en-US" sz="2000" dirty="0"/>
              <a:t> un </a:t>
            </a:r>
            <a:r>
              <a:rPr lang="en-US" sz="2000" dirty="0" err="1"/>
              <a:t>análisis</a:t>
            </a:r>
            <a:r>
              <a:rPr lang="en-US" sz="2000" dirty="0"/>
              <a:t>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riguroso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05C0963-A7FA-0C4A-A76F-A4B28CBA69AC}"/>
              </a:ext>
            </a:extLst>
          </p:cNvPr>
          <p:cNvSpPr txBox="1"/>
          <p:nvPr/>
        </p:nvSpPr>
        <p:spPr>
          <a:xfrm>
            <a:off x="1150066" y="2054942"/>
            <a:ext cx="4008384" cy="3637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Gráfico 4" descr="Gráfico de barras con tendencia alcista con relleno sólido">
            <a:extLst>
              <a:ext uri="{FF2B5EF4-FFF2-40B4-BE49-F238E27FC236}">
                <a16:creationId xmlns:a16="http://schemas.microsoft.com/office/drawing/2014/main" id="{39FE2ADF-84C7-CED5-5ADE-759739B49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3414" y="4477581"/>
            <a:ext cx="914400" cy="914400"/>
          </a:xfrm>
          <a:prstGeom prst="rect">
            <a:avLst/>
          </a:prstGeom>
        </p:spPr>
      </p:pic>
      <p:pic>
        <p:nvPicPr>
          <p:cNvPr id="10" name="Gráfico 9" descr="Fragmento de película con relleno sólido">
            <a:extLst>
              <a:ext uri="{FF2B5EF4-FFF2-40B4-BE49-F238E27FC236}">
                <a16:creationId xmlns:a16="http://schemas.microsoft.com/office/drawing/2014/main" id="{8D9B4DBC-D67E-87C7-CD09-2D6D00F78D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3414" y="1730940"/>
            <a:ext cx="914400" cy="914400"/>
          </a:xfrm>
          <a:prstGeom prst="rect">
            <a:avLst/>
          </a:prstGeom>
        </p:spPr>
      </p:pic>
      <p:pic>
        <p:nvPicPr>
          <p:cNvPr id="12" name="Gráfico 11" descr="Cronómetro 25% con relleno sólido">
            <a:extLst>
              <a:ext uri="{FF2B5EF4-FFF2-40B4-BE49-F238E27FC236}">
                <a16:creationId xmlns:a16="http://schemas.microsoft.com/office/drawing/2014/main" id="{3E47A6B5-3286-D37E-A880-F8D8064E59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03414" y="30511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9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9E2A67-98DB-F590-1921-D577EF26A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289858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VISUALIZACIONES POR AÑO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05C0963-A7FA-0C4A-A76F-A4B28CBA69AC}"/>
              </a:ext>
            </a:extLst>
          </p:cNvPr>
          <p:cNvSpPr txBox="1"/>
          <p:nvPr/>
        </p:nvSpPr>
        <p:spPr>
          <a:xfrm>
            <a:off x="1115417" y="2072063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Decrecimiento</a:t>
            </a:r>
            <a:r>
              <a:rPr lang="en-US" sz="2000" dirty="0"/>
              <a:t> general del </a:t>
            </a:r>
            <a:r>
              <a:rPr lang="es-ES" sz="2000" dirty="0"/>
              <a:t>número</a:t>
            </a:r>
            <a:r>
              <a:rPr lang="en-US" sz="2000" dirty="0"/>
              <a:t> de </a:t>
            </a:r>
            <a:r>
              <a:rPr lang="es-ES" sz="2000" dirty="0"/>
              <a:t>visualizaciones</a:t>
            </a:r>
            <a:r>
              <a:rPr lang="en-US" sz="2000" dirty="0"/>
              <a:t> a lo largo de </a:t>
            </a:r>
            <a:r>
              <a:rPr lang="es-ES" sz="2000" dirty="0"/>
              <a:t>los</a:t>
            </a:r>
            <a:r>
              <a:rPr lang="en-US" sz="2000" dirty="0"/>
              <a:t> </a:t>
            </a:r>
            <a:r>
              <a:rPr lang="es-ES_tradnl" sz="2000" dirty="0"/>
              <a:t>años</a:t>
            </a:r>
            <a:r>
              <a:rPr lang="en-US" sz="2000" dirty="0"/>
              <a:t> con </a:t>
            </a:r>
            <a:r>
              <a:rPr lang="es-ES" sz="2000" dirty="0"/>
              <a:t>cierta</a:t>
            </a:r>
            <a:r>
              <a:rPr lang="en-US" sz="2000" dirty="0"/>
              <a:t> </a:t>
            </a:r>
            <a:r>
              <a:rPr lang="es-ES" sz="2000" dirty="0"/>
              <a:t>estabilización</a:t>
            </a:r>
            <a:r>
              <a:rPr lang="en-US" sz="2000" dirty="0"/>
              <a:t> a </a:t>
            </a:r>
            <a:r>
              <a:rPr lang="es-ES" sz="2000" dirty="0"/>
              <a:t>partir</a:t>
            </a:r>
            <a:r>
              <a:rPr lang="en-US" sz="2000" dirty="0"/>
              <a:t> de 2016 </a:t>
            </a:r>
            <a:r>
              <a:rPr lang="es-ES" sz="2000" dirty="0"/>
              <a:t>aunque</a:t>
            </a:r>
            <a:r>
              <a:rPr lang="en-US" sz="2000" dirty="0"/>
              <a:t> con </a:t>
            </a:r>
            <a:r>
              <a:rPr lang="es-ES" sz="2000" dirty="0"/>
              <a:t>tendencia</a:t>
            </a:r>
            <a:r>
              <a:rPr lang="en-US" sz="2000" dirty="0"/>
              <a:t> </a:t>
            </a:r>
            <a:r>
              <a:rPr lang="es-ES" sz="2000" dirty="0"/>
              <a:t>decreciente</a:t>
            </a:r>
            <a:r>
              <a:rPr lang="en-US" sz="2000" dirty="0"/>
              <a:t>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 </a:t>
            </a:r>
            <a:r>
              <a:rPr lang="es-ES" sz="2000" dirty="0"/>
              <a:t>podría</a:t>
            </a:r>
            <a:r>
              <a:rPr lang="en-US" sz="2000" dirty="0"/>
              <a:t> </a:t>
            </a:r>
            <a:r>
              <a:rPr lang="en-US" sz="2000" dirty="0" err="1"/>
              <a:t>explicar</a:t>
            </a:r>
            <a:r>
              <a:rPr lang="en-US" sz="2000" dirty="0"/>
              <a:t> que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periodo</a:t>
            </a:r>
            <a:r>
              <a:rPr lang="en-US" sz="2000" dirty="0"/>
              <a:t> 2014-2015 </a:t>
            </a:r>
            <a:r>
              <a:rPr lang="en-US" sz="2000" dirty="0" err="1"/>
              <a:t>estuve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paro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lo que </a:t>
            </a:r>
            <a:r>
              <a:rPr lang="en-US" sz="2000" dirty="0" err="1"/>
              <a:t>tenía</a:t>
            </a:r>
            <a:r>
              <a:rPr lang="en-US" sz="2000" dirty="0"/>
              <a:t> </a:t>
            </a:r>
            <a:r>
              <a:rPr lang="en-US" sz="2000" dirty="0" err="1"/>
              <a:t>mucho</a:t>
            </a:r>
            <a:r>
              <a:rPr lang="en-US" sz="2000" dirty="0"/>
              <a:t> </a:t>
            </a:r>
            <a:r>
              <a:rPr lang="en-US" sz="2000" dirty="0" err="1"/>
              <a:t>tiempo</a:t>
            </a:r>
            <a:r>
              <a:rPr lang="en-US" sz="2000" dirty="0"/>
              <a:t> libre para </a:t>
            </a:r>
            <a:r>
              <a:rPr lang="en-US" sz="2000" dirty="0" err="1"/>
              <a:t>ver</a:t>
            </a:r>
            <a:r>
              <a:rPr lang="en-US" sz="2000" dirty="0"/>
              <a:t> </a:t>
            </a:r>
            <a:r>
              <a:rPr lang="en-US" sz="2000" dirty="0" err="1"/>
              <a:t>películas</a:t>
            </a:r>
            <a:r>
              <a:rPr lang="en-US" sz="2000" dirty="0"/>
              <a:t> o series. A </a:t>
            </a:r>
            <a:r>
              <a:rPr lang="en-US" sz="2000" dirty="0" err="1"/>
              <a:t>partir</a:t>
            </a:r>
            <a:r>
              <a:rPr lang="en-US" sz="2000" dirty="0"/>
              <a:t> de </a:t>
            </a:r>
            <a:r>
              <a:rPr lang="en-US" sz="2000" dirty="0" err="1"/>
              <a:t>enero</a:t>
            </a:r>
            <a:r>
              <a:rPr lang="en-US" sz="2000" dirty="0"/>
              <a:t> de 2016 </a:t>
            </a:r>
            <a:r>
              <a:rPr lang="en-US" sz="2000" dirty="0" err="1"/>
              <a:t>comienzo</a:t>
            </a:r>
            <a:r>
              <a:rPr lang="en-US" sz="2000" dirty="0"/>
              <a:t> un </a:t>
            </a:r>
            <a:r>
              <a:rPr lang="en-US" sz="2000" dirty="0" err="1"/>
              <a:t>trabajo</a:t>
            </a:r>
            <a:r>
              <a:rPr lang="en-US" sz="2000" dirty="0"/>
              <a:t> a </a:t>
            </a:r>
            <a:r>
              <a:rPr lang="en-US" sz="2000" dirty="0" err="1"/>
              <a:t>tiempo</a:t>
            </a:r>
            <a:r>
              <a:rPr lang="en-US" sz="2000" dirty="0"/>
              <a:t> </a:t>
            </a:r>
            <a:r>
              <a:rPr lang="en-US" sz="2000" dirty="0" err="1"/>
              <a:t>completo</a:t>
            </a:r>
            <a:r>
              <a:rPr lang="en-US" sz="2000" dirty="0"/>
              <a:t> que me </a:t>
            </a:r>
            <a:r>
              <a:rPr lang="en-US" sz="2000" dirty="0" err="1"/>
              <a:t>resta</a:t>
            </a:r>
            <a:r>
              <a:rPr lang="en-US" sz="2000" dirty="0"/>
              <a:t> </a:t>
            </a:r>
            <a:r>
              <a:rPr lang="en-US" sz="2000" dirty="0" err="1"/>
              <a:t>tiempo</a:t>
            </a:r>
            <a:r>
              <a:rPr lang="en-US" sz="2000" dirty="0"/>
              <a:t> de </a:t>
            </a:r>
            <a:r>
              <a:rPr lang="en-US" sz="2000" dirty="0" err="1"/>
              <a:t>ocio</a:t>
            </a:r>
            <a:r>
              <a:rPr lang="en-US" sz="2000" dirty="0"/>
              <a:t>.</a:t>
            </a:r>
          </a:p>
        </p:txBody>
      </p:sp>
      <p:grpSp>
        <p:nvGrpSpPr>
          <p:cNvPr id="26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Marcador de contenido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372D8205-6BCB-7BC3-75BF-942CE8407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98" y="1782981"/>
            <a:ext cx="5815856" cy="436189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ítulo 1">
            <a:extLst>
              <a:ext uri="{FF2B5EF4-FFF2-40B4-BE49-F238E27FC236}">
                <a16:creationId xmlns:a16="http://schemas.microsoft.com/office/drawing/2014/main" id="{C2B87711-258E-A09C-1A0A-11E7302B04FC}"/>
              </a:ext>
            </a:extLst>
          </p:cNvPr>
          <p:cNvSpPr txBox="1">
            <a:spLocks/>
          </p:cNvSpPr>
          <p:nvPr/>
        </p:nvSpPr>
        <p:spPr>
          <a:xfrm>
            <a:off x="670705" y="1041239"/>
            <a:ext cx="10905066" cy="65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/>
              <a:t>Número</a:t>
            </a:r>
            <a:r>
              <a:rPr lang="en-US" sz="2800" b="1" dirty="0"/>
              <a:t> de </a:t>
            </a:r>
            <a:r>
              <a:rPr lang="en-US" sz="2800" b="1" dirty="0" err="1"/>
              <a:t>visualizaciones</a:t>
            </a:r>
            <a:r>
              <a:rPr lang="en-US" sz="2800" b="1" dirty="0"/>
              <a:t> </a:t>
            </a:r>
            <a:r>
              <a:rPr lang="en-US" sz="2800" b="1" dirty="0" err="1"/>
              <a:t>anuales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4545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9E2A67-98DB-F590-1921-D577EF26A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289858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VISUALIZACIONES POR AÑO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05C0963-A7FA-0C4A-A76F-A4B28CBA69AC}"/>
              </a:ext>
            </a:extLst>
          </p:cNvPr>
          <p:cNvSpPr txBox="1"/>
          <p:nvPr/>
        </p:nvSpPr>
        <p:spPr>
          <a:xfrm>
            <a:off x="1115417" y="2072063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Se puede observar que la mayoría de contenido se ha visto a partir de las 12 PM.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000" dirty="0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Esto cuadra con la lógica de que si trabajo por las mañanas solo puedo dedicar tiempo a ver contenido audiovisual por la tarde o noche.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000" dirty="0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El 18,8% de votaciones por la mañana deben ser fines de semana y festivos.</a:t>
            </a:r>
          </a:p>
        </p:txBody>
      </p:sp>
      <p:grpSp>
        <p:nvGrpSpPr>
          <p:cNvPr id="26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ítulo 1">
            <a:extLst>
              <a:ext uri="{FF2B5EF4-FFF2-40B4-BE49-F238E27FC236}">
                <a16:creationId xmlns:a16="http://schemas.microsoft.com/office/drawing/2014/main" id="{C2B87711-258E-A09C-1A0A-11E7302B04FC}"/>
              </a:ext>
            </a:extLst>
          </p:cNvPr>
          <p:cNvSpPr txBox="1">
            <a:spLocks/>
          </p:cNvSpPr>
          <p:nvPr/>
        </p:nvSpPr>
        <p:spPr>
          <a:xfrm>
            <a:off x="670705" y="1041239"/>
            <a:ext cx="10905066" cy="65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/>
              <a:t>Porcentaje</a:t>
            </a:r>
            <a:r>
              <a:rPr lang="en-US" sz="2800" b="1" dirty="0"/>
              <a:t> de </a:t>
            </a:r>
            <a:r>
              <a:rPr lang="en-US" sz="2800" b="1" dirty="0" err="1"/>
              <a:t>visualizaciones</a:t>
            </a:r>
            <a:r>
              <a:rPr lang="en-US" sz="2800" b="1" dirty="0"/>
              <a:t> </a:t>
            </a:r>
            <a:r>
              <a:rPr lang="en-US" sz="2800" b="1" dirty="0" err="1"/>
              <a:t>anuales</a:t>
            </a:r>
            <a:r>
              <a:rPr lang="en-US" sz="2800" b="1" dirty="0"/>
              <a:t> AM/PM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64DA544B-9F88-12E7-DAB2-25F9999A4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3086" y="1825625"/>
            <a:ext cx="6120713" cy="4351338"/>
          </a:xfrm>
        </p:spPr>
        <p:txBody>
          <a:bodyPr/>
          <a:lstStyle/>
          <a:p>
            <a:endParaRPr lang="ca-ES" dirty="0"/>
          </a:p>
        </p:txBody>
      </p:sp>
      <p:pic>
        <p:nvPicPr>
          <p:cNvPr id="8" name="Marcador de contenido 7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F441E1DB-2D4E-4400-6039-37BBDEB82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220" y="1620159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2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: Shape 36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38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7295FA-B01D-5252-1D76-0657F0038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s-ES" sz="3600" dirty="0">
                <a:solidFill>
                  <a:srgbClr val="080808"/>
                </a:solidFill>
              </a:rPr>
              <a:t>DATOS MENSUALES</a:t>
            </a:r>
            <a:endParaRPr lang="ca-ES" sz="3600" dirty="0">
              <a:solidFill>
                <a:srgbClr val="080808"/>
              </a:solidFill>
            </a:endParaRP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8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9E2A67-98DB-F590-1921-D577EF26A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289858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VISUALIZACIONES POR </a:t>
            </a:r>
            <a:r>
              <a:rPr lang="en-US" sz="3600" b="1" dirty="0"/>
              <a:t>MES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05C0963-A7FA-0C4A-A76F-A4B28CBA69AC}"/>
              </a:ext>
            </a:extLst>
          </p:cNvPr>
          <p:cNvSpPr txBox="1"/>
          <p:nvPr/>
        </p:nvSpPr>
        <p:spPr>
          <a:xfrm>
            <a:off x="1341409" y="2226799"/>
            <a:ext cx="4008384" cy="3744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 </a:t>
            </a:r>
            <a:r>
              <a:rPr lang="en-US" sz="2000" dirty="0" err="1"/>
              <a:t>observa</a:t>
            </a:r>
            <a:r>
              <a:rPr lang="en-US" sz="2000" dirty="0"/>
              <a:t> un </a:t>
            </a:r>
            <a:r>
              <a:rPr lang="en-US" sz="2000" dirty="0" err="1"/>
              <a:t>aumento</a:t>
            </a:r>
            <a:r>
              <a:rPr lang="en-US" sz="2000" dirty="0"/>
              <a:t> de </a:t>
            </a:r>
            <a:r>
              <a:rPr lang="en-US" sz="2000" dirty="0" err="1"/>
              <a:t>visualizaciones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meses de </a:t>
            </a:r>
            <a:r>
              <a:rPr lang="en-US" sz="2000" dirty="0" err="1"/>
              <a:t>enero</a:t>
            </a:r>
            <a:r>
              <a:rPr lang="en-US" sz="2000" dirty="0"/>
              <a:t>, </a:t>
            </a:r>
            <a:r>
              <a:rPr lang="en-US" sz="2000" dirty="0" err="1"/>
              <a:t>diciembre</a:t>
            </a:r>
            <a:r>
              <a:rPr lang="en-US" sz="2000" dirty="0"/>
              <a:t>, </a:t>
            </a:r>
            <a:r>
              <a:rPr lang="en-US" sz="2000" dirty="0" err="1"/>
              <a:t>agosto</a:t>
            </a:r>
            <a:r>
              <a:rPr lang="en-US" sz="2000" dirty="0"/>
              <a:t> o </a:t>
            </a:r>
            <a:r>
              <a:rPr lang="en-US" sz="2000" dirty="0" err="1"/>
              <a:t>septiembre</a:t>
            </a:r>
            <a:r>
              <a:rPr lang="en-US" sz="2000" dirty="0"/>
              <a:t>. </a:t>
            </a:r>
            <a:r>
              <a:rPr lang="en-US" sz="2000" dirty="0" err="1"/>
              <a:t>Estos</a:t>
            </a:r>
            <a:r>
              <a:rPr lang="en-US" sz="2000" dirty="0"/>
              <a:t> meses que son </a:t>
            </a:r>
            <a:r>
              <a:rPr lang="en-US" sz="2000" dirty="0" err="1"/>
              <a:t>los</a:t>
            </a:r>
            <a:r>
              <a:rPr lang="en-US" sz="2000" dirty="0"/>
              <a:t> meses </a:t>
            </a:r>
            <a:r>
              <a:rPr lang="en-US" sz="2000" dirty="0" err="1"/>
              <a:t>donde</a:t>
            </a:r>
            <a:r>
              <a:rPr lang="en-US" sz="2000" dirty="0"/>
              <a:t> </a:t>
            </a:r>
            <a:r>
              <a:rPr lang="en-US" sz="2000" dirty="0" err="1"/>
              <a:t>historicamente</a:t>
            </a:r>
            <a:r>
              <a:rPr lang="en-US" sz="2000" dirty="0"/>
              <a:t> he </a:t>
            </a:r>
            <a:r>
              <a:rPr lang="en-US" sz="2000" dirty="0" err="1"/>
              <a:t>disfrutado</a:t>
            </a:r>
            <a:r>
              <a:rPr lang="en-US" sz="2000" dirty="0"/>
              <a:t> de </a:t>
            </a:r>
            <a:r>
              <a:rPr lang="en-US" sz="2000" dirty="0" err="1"/>
              <a:t>vacaciones</a:t>
            </a:r>
            <a:r>
              <a:rPr lang="en-US" sz="2000" dirty="0"/>
              <a:t>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cambio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meses </a:t>
            </a:r>
            <a:r>
              <a:rPr lang="en-US" sz="2000" dirty="0" err="1"/>
              <a:t>donde</a:t>
            </a:r>
            <a:r>
              <a:rPr lang="en-US" sz="2000" dirty="0"/>
              <a:t> no hay tantos </a:t>
            </a:r>
            <a:r>
              <a:rPr lang="en-US" sz="2000" dirty="0" err="1"/>
              <a:t>periodos</a:t>
            </a:r>
            <a:r>
              <a:rPr lang="en-US" sz="2000" dirty="0"/>
              <a:t> de </a:t>
            </a:r>
            <a:r>
              <a:rPr lang="en-US" sz="2000" dirty="0" err="1"/>
              <a:t>vacaciones</a:t>
            </a:r>
            <a:r>
              <a:rPr lang="en-US" sz="2000" dirty="0"/>
              <a:t>, </a:t>
            </a:r>
            <a:r>
              <a:rPr lang="en-US" sz="2000" dirty="0" err="1"/>
              <a:t>generalmente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número</a:t>
            </a:r>
            <a:r>
              <a:rPr lang="en-US" sz="2000" dirty="0"/>
              <a:t> de </a:t>
            </a:r>
            <a:r>
              <a:rPr lang="en-US" sz="2000" dirty="0" err="1"/>
              <a:t>visualizaciones</a:t>
            </a:r>
            <a:r>
              <a:rPr lang="en-US" sz="2000" dirty="0"/>
              <a:t> </a:t>
            </a:r>
            <a:r>
              <a:rPr lang="en-US" sz="2000" dirty="0" err="1"/>
              <a:t>cae</a:t>
            </a:r>
            <a:r>
              <a:rPr lang="en-US" sz="2000" dirty="0"/>
              <a:t> un poco y se </a:t>
            </a:r>
            <a:r>
              <a:rPr lang="en-US" sz="2000" dirty="0" err="1"/>
              <a:t>estabilizan</a:t>
            </a:r>
            <a:endParaRPr lang="en-US" sz="2000" dirty="0"/>
          </a:p>
        </p:txBody>
      </p:sp>
      <p:grpSp>
        <p:nvGrpSpPr>
          <p:cNvPr id="26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ítulo 1">
            <a:extLst>
              <a:ext uri="{FF2B5EF4-FFF2-40B4-BE49-F238E27FC236}">
                <a16:creationId xmlns:a16="http://schemas.microsoft.com/office/drawing/2014/main" id="{C2B87711-258E-A09C-1A0A-11E7302B04FC}"/>
              </a:ext>
            </a:extLst>
          </p:cNvPr>
          <p:cNvSpPr txBox="1">
            <a:spLocks/>
          </p:cNvSpPr>
          <p:nvPr/>
        </p:nvSpPr>
        <p:spPr>
          <a:xfrm>
            <a:off x="670705" y="1041239"/>
            <a:ext cx="10905066" cy="65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/>
              <a:t>Número</a:t>
            </a:r>
            <a:r>
              <a:rPr lang="en-US" sz="2800" b="1" dirty="0"/>
              <a:t> de </a:t>
            </a:r>
            <a:r>
              <a:rPr lang="en-US" sz="2800" b="1" dirty="0" err="1"/>
              <a:t>visualizaciones</a:t>
            </a:r>
            <a:r>
              <a:rPr lang="en-US" sz="2800" b="1" dirty="0"/>
              <a:t> </a:t>
            </a:r>
            <a:r>
              <a:rPr lang="en-US" sz="2800" b="1" dirty="0" err="1"/>
              <a:t>por</a:t>
            </a:r>
            <a:r>
              <a:rPr lang="en-US" sz="2800" b="1" dirty="0"/>
              <a:t> </a:t>
            </a:r>
            <a:r>
              <a:rPr lang="en-US" sz="2800" b="1" dirty="0" err="1"/>
              <a:t>mes</a:t>
            </a:r>
            <a:endParaRPr lang="en-US" sz="2800" b="1" dirty="0"/>
          </a:p>
        </p:txBody>
      </p:sp>
      <p:pic>
        <p:nvPicPr>
          <p:cNvPr id="9" name="Marcador de contenido 8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39DE6234-EB27-3739-7701-F8B0F95E7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987" y="1782172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216465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: Shape 36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38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7295FA-B01D-5252-1D76-0657F0038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s-ES" sz="3600">
                <a:solidFill>
                  <a:srgbClr val="080808"/>
                </a:solidFill>
              </a:rPr>
              <a:t>DATOS AÑO A AÑO</a:t>
            </a:r>
            <a:endParaRPr lang="ca-ES" sz="3600" dirty="0">
              <a:solidFill>
                <a:srgbClr val="080808"/>
              </a:solidFill>
            </a:endParaRP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4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9E2A67-98DB-F590-1921-D577EF26A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289858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DATOS AÑO A AÑO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05C0963-A7FA-0C4A-A76F-A4B28CBA69AC}"/>
              </a:ext>
            </a:extLst>
          </p:cNvPr>
          <p:cNvSpPr txBox="1"/>
          <p:nvPr/>
        </p:nvSpPr>
        <p:spPr>
          <a:xfrm>
            <a:off x="1115417" y="2072063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2014 es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año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que </a:t>
            </a:r>
            <a:r>
              <a:rPr lang="en-US" sz="2000" dirty="0" err="1"/>
              <a:t>commencé</a:t>
            </a:r>
            <a:r>
              <a:rPr lang="en-US" sz="2000" dirty="0"/>
              <a:t> a </a:t>
            </a:r>
            <a:r>
              <a:rPr lang="en-US" sz="2000" dirty="0" err="1"/>
              <a:t>votar</a:t>
            </a:r>
            <a:r>
              <a:rPr lang="en-US" sz="2000" dirty="0"/>
              <a:t> </a:t>
            </a:r>
            <a:r>
              <a:rPr lang="en-US" sz="2000" dirty="0" err="1"/>
              <a:t>películas</a:t>
            </a:r>
            <a:r>
              <a:rPr lang="en-US" sz="2000" dirty="0"/>
              <a:t>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También</a:t>
            </a:r>
            <a:r>
              <a:rPr lang="en-US" sz="2000" dirty="0"/>
              <a:t> </a:t>
            </a:r>
            <a:r>
              <a:rPr lang="en-US" sz="2000" dirty="0" err="1"/>
              <a:t>fue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año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que </a:t>
            </a:r>
            <a:r>
              <a:rPr lang="en-US" sz="2000" dirty="0" err="1"/>
              <a:t>fui</a:t>
            </a:r>
            <a:r>
              <a:rPr lang="en-US" sz="2000" dirty="0"/>
              <a:t> </a:t>
            </a:r>
            <a:r>
              <a:rPr lang="en-US" sz="2000" dirty="0" err="1"/>
              <a:t>operado</a:t>
            </a:r>
            <a:r>
              <a:rPr lang="en-US" sz="2000" dirty="0"/>
              <a:t> de </a:t>
            </a:r>
            <a:r>
              <a:rPr lang="en-US" sz="2000" dirty="0" err="1"/>
              <a:t>desprendimiento</a:t>
            </a:r>
            <a:r>
              <a:rPr lang="en-US" sz="2000" dirty="0"/>
              <a:t> de retina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marzo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lo que hasta </a:t>
            </a:r>
            <a:r>
              <a:rPr lang="en-US" sz="2000" dirty="0" err="1"/>
              <a:t>marzo</a:t>
            </a:r>
            <a:r>
              <a:rPr lang="en-US" sz="2000" dirty="0"/>
              <a:t> y Agosto </a:t>
            </a:r>
            <a:r>
              <a:rPr lang="en-US" sz="2000" dirty="0" err="1"/>
              <a:t>registran</a:t>
            </a:r>
            <a:r>
              <a:rPr lang="en-US" sz="2000" dirty="0"/>
              <a:t> </a:t>
            </a:r>
            <a:r>
              <a:rPr lang="en-US" sz="2000" dirty="0" err="1"/>
              <a:t>muy</a:t>
            </a:r>
            <a:r>
              <a:rPr lang="en-US" sz="2000" dirty="0"/>
              <a:t> </a:t>
            </a:r>
            <a:r>
              <a:rPr lang="en-US" sz="2000" dirty="0" err="1"/>
              <a:t>pocas</a:t>
            </a:r>
            <a:r>
              <a:rPr lang="en-US" sz="2000" dirty="0"/>
              <a:t> </a:t>
            </a:r>
            <a:r>
              <a:rPr lang="en-US" sz="2000" dirty="0" err="1"/>
              <a:t>visualizaciones</a:t>
            </a:r>
            <a:r>
              <a:rPr lang="en-US" sz="2000" dirty="0"/>
              <a:t>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El </a:t>
            </a:r>
            <a:r>
              <a:rPr lang="en-US" sz="2000" dirty="0" err="1"/>
              <a:t>pico</a:t>
            </a:r>
            <a:r>
              <a:rPr lang="en-US" sz="2000" dirty="0"/>
              <a:t> de </a:t>
            </a:r>
            <a:r>
              <a:rPr lang="en-US" sz="2000" dirty="0" err="1"/>
              <a:t>septiembre</a:t>
            </a:r>
            <a:r>
              <a:rPr lang="en-US" sz="2000" dirty="0"/>
              <a:t> se </a:t>
            </a:r>
            <a:r>
              <a:rPr lang="en-US" sz="2000" dirty="0" err="1"/>
              <a:t>debe</a:t>
            </a:r>
            <a:r>
              <a:rPr lang="en-US" sz="2000" dirty="0"/>
              <a:t> a un tour de </a:t>
            </a:r>
            <a:r>
              <a:rPr lang="en-US" sz="2000" dirty="0" err="1"/>
              <a:t>votaciones</a:t>
            </a:r>
            <a:r>
              <a:rPr lang="en-US" sz="2000" dirty="0"/>
              <a:t> al que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daba</a:t>
            </a:r>
            <a:r>
              <a:rPr lang="en-US" sz="2000" dirty="0"/>
              <a:t> </a:t>
            </a:r>
            <a:r>
              <a:rPr lang="en-US" sz="2000" dirty="0" err="1"/>
              <a:t>opción</a:t>
            </a:r>
            <a:r>
              <a:rPr lang="en-US" sz="2000" dirty="0"/>
              <a:t> </a:t>
            </a:r>
            <a:r>
              <a:rPr lang="en-US" sz="2000" dirty="0" err="1"/>
              <a:t>Filmaffinity</a:t>
            </a:r>
            <a:r>
              <a:rPr lang="en-US" sz="2000" dirty="0"/>
              <a:t>. </a:t>
            </a:r>
            <a:r>
              <a:rPr lang="en-US" sz="2000" dirty="0" err="1"/>
              <a:t>Esta</a:t>
            </a:r>
            <a:r>
              <a:rPr lang="en-US" sz="2000" dirty="0"/>
              <a:t> </a:t>
            </a:r>
            <a:r>
              <a:rPr lang="en-US" sz="2000" dirty="0" err="1"/>
              <a:t>opción</a:t>
            </a:r>
            <a:r>
              <a:rPr lang="en-US" sz="2000" dirty="0"/>
              <a:t> </a:t>
            </a:r>
            <a:r>
              <a:rPr lang="en-US" sz="2000" dirty="0" err="1"/>
              <a:t>ya</a:t>
            </a:r>
            <a:r>
              <a:rPr lang="en-US" sz="2000" dirty="0"/>
              <a:t> no la </a:t>
            </a:r>
            <a:r>
              <a:rPr lang="en-US" sz="2000" dirty="0" err="1"/>
              <a:t>volví</a:t>
            </a:r>
            <a:r>
              <a:rPr lang="en-US" sz="2000" dirty="0"/>
              <a:t> a </a:t>
            </a:r>
            <a:r>
              <a:rPr lang="en-US" sz="2000" dirty="0" err="1"/>
              <a:t>tener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cuenta</a:t>
            </a:r>
            <a:r>
              <a:rPr lang="en-US" sz="2000" dirty="0"/>
              <a:t> </a:t>
            </a:r>
            <a:r>
              <a:rPr lang="en-US" sz="2000" dirty="0" err="1"/>
              <a:t>ya</a:t>
            </a:r>
            <a:r>
              <a:rPr lang="en-US" sz="2000" dirty="0"/>
              <a:t> que </a:t>
            </a:r>
            <a:r>
              <a:rPr lang="en-US" sz="2000" dirty="0" err="1"/>
              <a:t>consideré</a:t>
            </a:r>
            <a:r>
              <a:rPr lang="en-US" sz="2000" dirty="0"/>
              <a:t> que </a:t>
            </a:r>
            <a:r>
              <a:rPr lang="en-US" sz="2000" dirty="0" err="1"/>
              <a:t>tergiversava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resultados</a:t>
            </a:r>
            <a:r>
              <a:rPr lang="en-US" sz="2000" dirty="0"/>
              <a:t>. No </a:t>
            </a:r>
            <a:r>
              <a:rPr lang="en-US" sz="2000" dirty="0" err="1"/>
              <a:t>tenía</a:t>
            </a:r>
            <a:r>
              <a:rPr lang="en-US" sz="2000" dirty="0"/>
              <a:t> un </a:t>
            </a:r>
            <a:r>
              <a:rPr lang="en-US" sz="2000" dirty="0" err="1"/>
              <a:t>recuerdo</a:t>
            </a:r>
            <a:r>
              <a:rPr lang="en-US" sz="2000" dirty="0"/>
              <a:t> </a:t>
            </a:r>
            <a:r>
              <a:rPr lang="en-US" sz="2000" dirty="0" err="1"/>
              <a:t>muy</a:t>
            </a:r>
            <a:r>
              <a:rPr lang="en-US" sz="2000" dirty="0"/>
              <a:t> claro de </a:t>
            </a:r>
            <a:r>
              <a:rPr lang="en-US" sz="2000" dirty="0" err="1"/>
              <a:t>esas</a:t>
            </a:r>
            <a:r>
              <a:rPr lang="en-US" sz="2000" dirty="0"/>
              <a:t> </a:t>
            </a:r>
            <a:r>
              <a:rPr lang="en-US" sz="2000" dirty="0" err="1"/>
              <a:t>películas</a:t>
            </a:r>
            <a:r>
              <a:rPr lang="en-US" sz="2000" dirty="0"/>
              <a:t> que </a:t>
            </a:r>
            <a:r>
              <a:rPr lang="en-US" sz="2000" dirty="0" err="1"/>
              <a:t>havía</a:t>
            </a:r>
            <a:r>
              <a:rPr lang="en-US" sz="2000" dirty="0"/>
              <a:t> visto </a:t>
            </a:r>
            <a:r>
              <a:rPr lang="en-US" sz="2000" dirty="0" err="1"/>
              <a:t>años</a:t>
            </a:r>
            <a:r>
              <a:rPr lang="en-US" sz="2000" dirty="0"/>
              <a:t> </a:t>
            </a:r>
            <a:r>
              <a:rPr lang="en-US" sz="2000" dirty="0" err="1"/>
              <a:t>atrás</a:t>
            </a:r>
            <a:endParaRPr lang="en-US" sz="2000" dirty="0"/>
          </a:p>
        </p:txBody>
      </p:sp>
      <p:grpSp>
        <p:nvGrpSpPr>
          <p:cNvPr id="26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ítulo 1">
            <a:extLst>
              <a:ext uri="{FF2B5EF4-FFF2-40B4-BE49-F238E27FC236}">
                <a16:creationId xmlns:a16="http://schemas.microsoft.com/office/drawing/2014/main" id="{C2B87711-258E-A09C-1A0A-11E7302B04FC}"/>
              </a:ext>
            </a:extLst>
          </p:cNvPr>
          <p:cNvSpPr txBox="1">
            <a:spLocks/>
          </p:cNvSpPr>
          <p:nvPr/>
        </p:nvSpPr>
        <p:spPr>
          <a:xfrm>
            <a:off x="670705" y="1041239"/>
            <a:ext cx="10905066" cy="65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2014</a:t>
            </a:r>
          </a:p>
        </p:txBody>
      </p:sp>
      <p:pic>
        <p:nvPicPr>
          <p:cNvPr id="9" name="Marcador de contenido 8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40807D77-1178-793A-3BD7-74EB48AA5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179" y="1849351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040445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9E2A67-98DB-F590-1921-D577EF26A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289858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VISUALIZACIONES 2014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05C0963-A7FA-0C4A-A76F-A4B28CBA69AC}"/>
              </a:ext>
            </a:extLst>
          </p:cNvPr>
          <p:cNvSpPr txBox="1"/>
          <p:nvPr/>
        </p:nvSpPr>
        <p:spPr>
          <a:xfrm>
            <a:off x="1186397" y="3429000"/>
            <a:ext cx="4008384" cy="1192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Seguimos observando que la tendencia es ver contenido durante la tarde y noche.</a:t>
            </a:r>
          </a:p>
        </p:txBody>
      </p:sp>
      <p:grpSp>
        <p:nvGrpSpPr>
          <p:cNvPr id="26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ítulo 1">
            <a:extLst>
              <a:ext uri="{FF2B5EF4-FFF2-40B4-BE49-F238E27FC236}">
                <a16:creationId xmlns:a16="http://schemas.microsoft.com/office/drawing/2014/main" id="{C2B87711-258E-A09C-1A0A-11E7302B04FC}"/>
              </a:ext>
            </a:extLst>
          </p:cNvPr>
          <p:cNvSpPr txBox="1">
            <a:spLocks/>
          </p:cNvSpPr>
          <p:nvPr/>
        </p:nvSpPr>
        <p:spPr>
          <a:xfrm>
            <a:off x="670705" y="1041239"/>
            <a:ext cx="10905066" cy="65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/>
              <a:t>Porcentaje</a:t>
            </a:r>
            <a:r>
              <a:rPr lang="en-US" sz="2800" b="1" dirty="0"/>
              <a:t> de </a:t>
            </a:r>
            <a:r>
              <a:rPr lang="en-US" sz="2800" b="1" dirty="0" err="1"/>
              <a:t>visualizaciones</a:t>
            </a:r>
            <a:r>
              <a:rPr lang="en-US" sz="2800" b="1" dirty="0"/>
              <a:t> </a:t>
            </a:r>
            <a:r>
              <a:rPr lang="en-US" sz="2800" b="1" dirty="0" err="1"/>
              <a:t>durante</a:t>
            </a:r>
            <a:r>
              <a:rPr lang="en-US" sz="2800" b="1" dirty="0"/>
              <a:t> 2014 AM/PM</a:t>
            </a:r>
          </a:p>
        </p:txBody>
      </p:sp>
      <p:pic>
        <p:nvPicPr>
          <p:cNvPr id="5" name="Imagen 4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BC4EF210-DC22-444D-5F85-C659928FF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17" y="182888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951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896</Words>
  <Application>Microsoft Office PowerPoint</Application>
  <PresentationFormat>Panorámica</PresentationFormat>
  <Paragraphs>129</Paragraphs>
  <Slides>27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Tema de Office</vt:lpstr>
      <vt:lpstr>Estudio votaciones por año de películas y series en Filmaffinity</vt:lpstr>
      <vt:lpstr>DATOS ANUALES</vt:lpstr>
      <vt:lpstr>VISUALIZACIONES POR AÑO</vt:lpstr>
      <vt:lpstr>VISUALIZACIONES POR AÑO</vt:lpstr>
      <vt:lpstr>DATOS MENSUALES</vt:lpstr>
      <vt:lpstr>VISUALIZACIONES POR MES</vt:lpstr>
      <vt:lpstr>DATOS AÑO A AÑO</vt:lpstr>
      <vt:lpstr>DATOS AÑO A AÑO</vt:lpstr>
      <vt:lpstr>VISUALIZACIONES 2014</vt:lpstr>
      <vt:lpstr>DATOS AÑO A AÑO</vt:lpstr>
      <vt:lpstr>VISUALIZACIONES 2015</vt:lpstr>
      <vt:lpstr>DATOS AÑO A AÑO</vt:lpstr>
      <vt:lpstr>VISUALIZACIONES 2016</vt:lpstr>
      <vt:lpstr>DATOS AÑO A AÑO</vt:lpstr>
      <vt:lpstr>VISUALIZACIONES 2017</vt:lpstr>
      <vt:lpstr>DATOS AÑO A AÑO</vt:lpstr>
      <vt:lpstr>VISUALIZACIONES 2018</vt:lpstr>
      <vt:lpstr>DATOS AÑO A AÑO</vt:lpstr>
      <vt:lpstr>VISUALIZACIONES 2019</vt:lpstr>
      <vt:lpstr>DATOS AÑO A AÑO</vt:lpstr>
      <vt:lpstr>VISUALIZACIONES 2020</vt:lpstr>
      <vt:lpstr>DATOS AÑO A AÑO</vt:lpstr>
      <vt:lpstr>VISUALIZACIONES 2021</vt:lpstr>
      <vt:lpstr>DATOS AÑO A AÑO</vt:lpstr>
      <vt:lpstr>VISUALIZACIONES 2022</vt:lpstr>
      <vt:lpstr>ASPECTOS A MEJORAR</vt:lpstr>
      <vt:lpstr>MEJORAS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 votaciones por año de películas y series en Filmaffinity</dc:title>
  <dc:creator>Rafael Tobias Miras</dc:creator>
  <cp:lastModifiedBy>Rafael Tobias Miras</cp:lastModifiedBy>
  <cp:revision>12</cp:revision>
  <dcterms:created xsi:type="dcterms:W3CDTF">2023-02-06T15:45:07Z</dcterms:created>
  <dcterms:modified xsi:type="dcterms:W3CDTF">2023-02-07T11:24:21Z</dcterms:modified>
</cp:coreProperties>
</file>