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4"/>
  </p:sldMasterIdLst>
  <p:notesMasterIdLst>
    <p:notesMasterId r:id="rId11"/>
  </p:notesMasterIdLst>
  <p:sldIdLst>
    <p:sldId id="261" r:id="rId5"/>
    <p:sldId id="310" r:id="rId6"/>
    <p:sldId id="312" r:id="rId7"/>
    <p:sldId id="313" r:id="rId8"/>
    <p:sldId id="314" r:id="rId9"/>
    <p:sldId id="315" r:id="rId10"/>
  </p:sldIdLst>
  <p:sldSz cx="9144000" cy="6858000" type="screen4x3"/>
  <p:notesSz cx="6858000" cy="9296400"/>
  <p:embeddedFontLs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&quot;Miguel&quot; J. Sanchez" initials="MJS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AC07"/>
    <a:srgbClr val="F68B1F"/>
    <a:srgbClr val="54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7684" autoAdjust="0"/>
  </p:normalViewPr>
  <p:slideViewPr>
    <p:cSldViewPr snapToGrid="0">
      <p:cViewPr>
        <p:scale>
          <a:sx n="80" d="100"/>
          <a:sy n="80" d="100"/>
        </p:scale>
        <p:origin x="-136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5A842-F104-4F5B-BA8D-D26D1A2BBEB6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91DB-B78A-4B0F-95E6-04174D223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C91DB-B78A-4B0F-95E6-04174D223B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7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61" name="Rectangle 60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6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15" name="Picture 14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78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2011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818888" y="301752"/>
            <a:ext cx="4123944" cy="838200"/>
          </a:xfrm>
          <a:prstGeom prst="rect">
            <a:avLst/>
          </a:prstGeo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kumimoji="0" lang="en-US" sz="3600" b="0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100000">
                    <a:srgbClr val="01BBBB"/>
                  </a:gs>
                </a:gsLst>
                <a:lin ang="2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381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2900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9113"/>
            <a:ext cx="9144000" cy="2718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562600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638800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562600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992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0" name="Rectangle 4"/>
          <p:cNvSpPr>
            <a:spLocks noChangeArrowheads="1"/>
          </p:cNvSpPr>
          <p:nvPr userDrawn="1"/>
        </p:nvSpPr>
        <p:spPr bwMode="ltGray">
          <a:xfrm>
            <a:off x="256032" y="6583680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845150" y="778669"/>
            <a:ext cx="5971032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328"/>
            <a:ext cx="7435849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36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A60990-1D91-4775-A806-E23106A0E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5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 userDrawn="1"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 userDrawn="1"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984231" y="1411242"/>
            <a:ext cx="3759720" cy="479399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2011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21" name="Picture 20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48236" y="1335313"/>
            <a:ext cx="83809" cy="4961463"/>
          </a:xfrm>
          <a:prstGeom prst="rect">
            <a:avLst/>
          </a:prstGeom>
        </p:spPr>
      </p:pic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3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29" r:id="rId2"/>
    <p:sldLayoutId id="2147483899" r:id="rId3"/>
    <p:sldLayoutId id="2147483928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  <p:sldLayoutId id="2147483915" r:id="rId20"/>
    <p:sldLayoutId id="2147483916" r:id="rId21"/>
    <p:sldLayoutId id="2147483917" r:id="rId22"/>
    <p:sldLayoutId id="2147483918" r:id="rId23"/>
    <p:sldLayoutId id="2147483919" r:id="rId24"/>
    <p:sldLayoutId id="2147483921" r:id="rId25"/>
    <p:sldLayoutId id="2147483922" r:id="rId26"/>
    <p:sldLayoutId id="2147483923" r:id="rId27"/>
    <p:sldLayoutId id="2147483924" r:id="rId28"/>
    <p:sldLayoutId id="2147483925" r:id="rId29"/>
    <p:sldLayoutId id="2147483926" r:id="rId30"/>
    <p:sldLayoutId id="2147483927" r:id="rId31"/>
    <p:sldLayoutId id="2147483930" r:id="rId32"/>
    <p:sldLayoutId id="2147483931" r:id="rId3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_(computer_science)" TargetMode="External"/><Relationship Id="rId2" Type="http://schemas.openxmlformats.org/officeDocument/2006/relationships/hyperlink" Target="http://www.tml.hut.fi/~pnr/GoF-models/html/" TargetMode="Externa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29</a:t>
            </a:r>
            <a:r>
              <a:rPr lang="en-US" baseline="30000" dirty="0" smtClean="0"/>
              <a:t>th</a:t>
            </a:r>
            <a:r>
              <a:rPr lang="en-US" dirty="0" smtClean="0"/>
              <a:t> , 2013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5400000">
            <a:off x="4114800" y="-1874871"/>
            <a:ext cx="640080" cy="886968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49592">
                <a:srgbClr val="00B0F0">
                  <a:alpha val="75000"/>
                </a:srgbClr>
              </a:gs>
              <a:gs pos="0">
                <a:schemeClr val="accent5">
                  <a:alpha val="75000"/>
                </a:schemeClr>
              </a:gs>
              <a:gs pos="100000">
                <a:schemeClr val="accent4">
                  <a:alpha val="60000"/>
                </a:schemeClr>
              </a:gs>
            </a:gsLst>
            <a:lin ang="2400000" scaled="0"/>
            <a:tileRect/>
          </a:gradFill>
        </p:spPr>
        <p:txBody>
          <a:bodyPr vert="horz" lIns="365696" tIns="60949" rIns="121899" bIns="60949" rtlCol="0" anchor="ctr">
            <a:normAutofit/>
          </a:bodyPr>
          <a:lstStyle/>
          <a:p>
            <a:pPr defTabSz="457200"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a typeface="+mj-ea"/>
              <a:cs typeface="CiscoSansTT Extra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2352887"/>
            <a:ext cx="237436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pattern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 rot="5400000">
            <a:off x="4114800" y="-1056643"/>
            <a:ext cx="640080" cy="8869680"/>
          </a:xfrm>
          <a:prstGeom prst="round2SameRect">
            <a:avLst>
              <a:gd name="adj1" fmla="val 45768"/>
              <a:gd name="adj2" fmla="val 0"/>
            </a:avLst>
          </a:prstGeom>
          <a:gradFill flip="none" rotWithShape="1">
            <a:gsLst>
              <a:gs pos="49592">
                <a:srgbClr val="00B0F0">
                  <a:alpha val="75000"/>
                </a:srgbClr>
              </a:gs>
              <a:gs pos="0">
                <a:schemeClr val="accent5">
                  <a:alpha val="75000"/>
                </a:schemeClr>
              </a:gs>
              <a:gs pos="100000">
                <a:schemeClr val="accent4">
                  <a:alpha val="60000"/>
                </a:schemeClr>
              </a:gs>
            </a:gsLst>
            <a:lin ang="2400000" scaled="0"/>
            <a:tileRect/>
          </a:gradFill>
        </p:spPr>
        <p:txBody>
          <a:bodyPr vert="horz" lIns="365696" tIns="60949" rIns="121899" bIns="60949" rtlCol="0" anchor="ctr">
            <a:normAutofit/>
          </a:bodyPr>
          <a:lstStyle/>
          <a:p>
            <a:pPr defTabSz="457200"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a typeface="+mj-ea"/>
              <a:cs typeface="CiscoSansTT Extra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3171115"/>
            <a:ext cx="251383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Singleton pattern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 rot="5400000">
            <a:off x="4114800" y="-238415"/>
            <a:ext cx="640080" cy="886968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49592">
                <a:srgbClr val="00B0F0">
                  <a:alpha val="75000"/>
                </a:srgbClr>
              </a:gs>
              <a:gs pos="0">
                <a:schemeClr val="accent5">
                  <a:alpha val="75000"/>
                </a:schemeClr>
              </a:gs>
              <a:gs pos="100000">
                <a:schemeClr val="accent4">
                  <a:alpha val="60000"/>
                </a:schemeClr>
              </a:gs>
            </a:gsLst>
            <a:lin ang="2400000" scaled="0"/>
            <a:tileRect/>
          </a:gradFill>
        </p:spPr>
        <p:txBody>
          <a:bodyPr vert="horz" lIns="365696" tIns="60949" rIns="121899" bIns="60949" rtlCol="0" anchor="ctr">
            <a:normAutofit/>
          </a:bodyPr>
          <a:lstStyle/>
          <a:p>
            <a:pPr defTabSz="457200"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a typeface="+mj-ea"/>
              <a:cs typeface="CiscoSansTT Extra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3989343"/>
            <a:ext cx="727575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 pattern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rot="5400000">
            <a:off x="4114800" y="579813"/>
            <a:ext cx="640080" cy="886968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49592">
                <a:srgbClr val="00B0F0">
                  <a:alpha val="75000"/>
                </a:srgbClr>
              </a:gs>
              <a:gs pos="0">
                <a:schemeClr val="accent5">
                  <a:alpha val="75000"/>
                </a:schemeClr>
              </a:gs>
              <a:gs pos="100000">
                <a:schemeClr val="accent4">
                  <a:alpha val="60000"/>
                </a:schemeClr>
              </a:gs>
            </a:gsLst>
            <a:lin ang="2400000" scaled="0"/>
            <a:tileRect/>
          </a:gradFill>
        </p:spPr>
        <p:txBody>
          <a:bodyPr vert="horz" lIns="365696" tIns="60949" rIns="121899" bIns="60949" rtlCol="0" anchor="ctr">
            <a:normAutofit/>
          </a:bodyPr>
          <a:lstStyle/>
          <a:p>
            <a:pPr defTabSz="457200"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a typeface="+mj-ea"/>
              <a:cs typeface="CiscoSansTT Extra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4807571"/>
            <a:ext cx="22557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Façade pattern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0820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4833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 </a:t>
            </a:r>
            <a:r>
              <a:rPr lang="en-US" sz="2000" i="1"/>
              <a:t>pattern</a:t>
            </a:r>
            <a:r>
              <a:rPr lang="en-US" sz="2000"/>
              <a:t> is a </a:t>
            </a:r>
            <a:r>
              <a:rPr lang="en-US" sz="2000">
                <a:solidFill>
                  <a:schemeClr val="tx2"/>
                </a:solidFill>
              </a:rPr>
              <a:t>recurring</a:t>
            </a:r>
            <a:r>
              <a:rPr lang="en-US" sz="2000"/>
              <a:t> </a:t>
            </a:r>
            <a:r>
              <a:rPr lang="en-US" sz="2000">
                <a:solidFill>
                  <a:srgbClr val="840E02"/>
                </a:solidFill>
              </a:rPr>
              <a:t>solution</a:t>
            </a:r>
            <a:r>
              <a:rPr lang="en-US" sz="2000"/>
              <a:t> to a standard </a:t>
            </a:r>
            <a:r>
              <a:rPr lang="en-US" sz="2000">
                <a:solidFill>
                  <a:srgbClr val="840E02"/>
                </a:solidFill>
              </a:rPr>
              <a:t>problem</a:t>
            </a:r>
            <a:r>
              <a:rPr lang="en-US" sz="2000"/>
              <a:t>, in a </a:t>
            </a:r>
            <a:r>
              <a:rPr lang="en-US" sz="2000">
                <a:solidFill>
                  <a:schemeClr val="tx2"/>
                </a:solidFill>
              </a:rPr>
              <a:t>context</a:t>
            </a:r>
            <a:r>
              <a:rPr lang="en-US" sz="2000"/>
              <a:t>.</a:t>
            </a:r>
          </a:p>
          <a:p>
            <a:pPr>
              <a:lnSpc>
                <a:spcPct val="80000"/>
              </a:lnSpc>
            </a:pPr>
            <a:r>
              <a:rPr lang="en-US" sz="2000"/>
              <a:t>Christopher Alexander, a professor of architecture…</a:t>
            </a:r>
          </a:p>
          <a:p>
            <a:pPr lvl="1">
              <a:lnSpc>
                <a:spcPct val="80000"/>
              </a:lnSpc>
            </a:pPr>
            <a:r>
              <a:rPr lang="en-US" sz="1900" i="1"/>
              <a:t>Why would what a prof of architecture says be relevant to software?</a:t>
            </a:r>
          </a:p>
          <a:p>
            <a:pPr lvl="1">
              <a:lnSpc>
                <a:spcPct val="80000"/>
              </a:lnSpc>
            </a:pPr>
            <a:r>
              <a:rPr lang="en-US" sz="1900"/>
              <a:t>“A pattern describes a problem which occurs over and over again in our environment, and then describes the core of the solution to that problem, in such a way that you can use this solution a million times over, without ever doing it the same way twice.”</a:t>
            </a:r>
          </a:p>
          <a:p>
            <a:pPr>
              <a:lnSpc>
                <a:spcPct val="80000"/>
              </a:lnSpc>
            </a:pPr>
            <a:r>
              <a:rPr lang="en-US" sz="2000"/>
              <a:t>Jim Coplein, a software engineer: </a:t>
            </a:r>
            <a:br>
              <a:rPr lang="en-US" sz="2000"/>
            </a:br>
            <a:r>
              <a:rPr lang="en-US" sz="2000"/>
              <a:t>“I like to relate this definition to dress patterns…”</a:t>
            </a:r>
          </a:p>
          <a:p>
            <a:pPr lvl="1">
              <a:lnSpc>
                <a:spcPct val="80000"/>
              </a:lnSpc>
            </a:pPr>
            <a:r>
              <a:rPr lang="en-US" sz="1900" i="1"/>
              <a:t>What are dress patterns? </a:t>
            </a:r>
          </a:p>
          <a:p>
            <a:pPr lvl="1">
              <a:lnSpc>
                <a:spcPct val="80000"/>
              </a:lnSpc>
            </a:pPr>
            <a:r>
              <a:rPr lang="en-US" sz="1900"/>
              <a:t>“... I could tell you how to make a dress by specifying the route of </a:t>
            </a:r>
            <a:br>
              <a:rPr lang="en-US" sz="1900"/>
            </a:br>
            <a:r>
              <a:rPr lang="en-US" sz="1900"/>
              <a:t>a scissors through a piece of cloth in terms of angles and lengths of cut. Or, I could give you a pattern. Reading the specification, you would have no idea what was being built or if you had built the right thing when you were finished. The pattern foreshadows the product: it is the rule for making the thing, but it is also, in many respects, </a:t>
            </a:r>
            <a:br>
              <a:rPr lang="en-US" sz="1900"/>
            </a:br>
            <a:r>
              <a:rPr lang="en-US" sz="1900"/>
              <a:t>the thing itself.”</a:t>
            </a:r>
          </a:p>
        </p:txBody>
      </p:sp>
    </p:spTree>
    <p:extLst>
      <p:ext uri="{BB962C8B-B14F-4D97-AF65-F5344CB8AC3E}">
        <p14:creationId xmlns:p14="http://schemas.microsoft.com/office/powerpoint/2010/main" val="12697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in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910138"/>
          </a:xfrm>
        </p:spPr>
        <p:txBody>
          <a:bodyPr/>
          <a:lstStyle/>
          <a:p>
            <a:r>
              <a:rPr lang="en-US" sz="2600" i="1"/>
              <a:t>How do other engineers find and use patterns?</a:t>
            </a:r>
          </a:p>
          <a:p>
            <a:pPr lvl="1"/>
            <a:r>
              <a:rPr lang="en-US" sz="2200"/>
              <a:t>Mature engineering disciplines have </a:t>
            </a:r>
            <a:r>
              <a:rPr lang="en-US" sz="2200">
                <a:solidFill>
                  <a:srgbClr val="993300"/>
                </a:solidFill>
              </a:rPr>
              <a:t>handbooks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describing successful solutions to known problems</a:t>
            </a:r>
          </a:p>
          <a:p>
            <a:pPr lvl="1"/>
            <a:r>
              <a:rPr lang="en-US" sz="2200"/>
              <a:t>Automobile designers don't design cars from scratch </a:t>
            </a:r>
            <a:br>
              <a:rPr lang="en-US" sz="2200"/>
            </a:br>
            <a:r>
              <a:rPr lang="en-US" sz="2200"/>
              <a:t>using the laws of physics</a:t>
            </a:r>
          </a:p>
          <a:p>
            <a:pPr lvl="1"/>
            <a:r>
              <a:rPr lang="en-US" sz="2200"/>
              <a:t>Instead, they </a:t>
            </a:r>
            <a:r>
              <a:rPr lang="en-US" sz="2200">
                <a:solidFill>
                  <a:srgbClr val="840E02"/>
                </a:solidFill>
              </a:rPr>
              <a:t>reuse</a:t>
            </a:r>
            <a:r>
              <a:rPr lang="en-US" sz="2200"/>
              <a:t> standard designs with successful </a:t>
            </a:r>
            <a:br>
              <a:rPr lang="en-US" sz="2200"/>
            </a:br>
            <a:r>
              <a:rPr lang="en-US" sz="2200"/>
              <a:t>track records, learning from experience</a:t>
            </a:r>
          </a:p>
          <a:p>
            <a:pPr lvl="1"/>
            <a:r>
              <a:rPr lang="en-US" sz="2200" i="1"/>
              <a:t>Should software engineers make use of patterns? Why?</a:t>
            </a:r>
          </a:p>
          <a:p>
            <a:pPr lvl="1"/>
            <a:r>
              <a:rPr lang="en-US" sz="2200">
                <a:latin typeface="Times New Roman" pitchFamily="18" charset="0"/>
              </a:rPr>
              <a:t>“Be sure that you make everything according to the pattern </a:t>
            </a:r>
            <a:br>
              <a:rPr lang="en-US" sz="2200">
                <a:latin typeface="Times New Roman" pitchFamily="18" charset="0"/>
              </a:rPr>
            </a:br>
            <a:r>
              <a:rPr lang="en-US" sz="2200">
                <a:latin typeface="Times New Roman" pitchFamily="18" charset="0"/>
              </a:rPr>
              <a:t>I have shown you here on the mountain.” Exodus 25:40.</a:t>
            </a:r>
          </a:p>
          <a:p>
            <a:r>
              <a:rPr lang="en-US" sz="2600"/>
              <a:t>Developing software from scratch is also expensive </a:t>
            </a:r>
          </a:p>
          <a:p>
            <a:pPr lvl="1"/>
            <a:r>
              <a:rPr lang="en-US" sz="2200"/>
              <a:t>Patterns support </a:t>
            </a:r>
            <a:r>
              <a:rPr lang="en-US" sz="2200">
                <a:solidFill>
                  <a:srgbClr val="840E02"/>
                </a:solidFill>
              </a:rPr>
              <a:t>reuse</a:t>
            </a:r>
            <a:r>
              <a:rPr lang="en-US" sz="2200"/>
              <a:t> of 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32292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“gang of four” (GoF)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757737"/>
          </a:xfrm>
        </p:spPr>
        <p:txBody>
          <a:bodyPr/>
          <a:lstStyle/>
          <a:p>
            <a:r>
              <a:rPr lang="en-US" sz="2600"/>
              <a:t>Erich Gamma, Richard Helm, Ralph Johnson </a:t>
            </a:r>
            <a:br>
              <a:rPr lang="en-US" sz="2600"/>
            </a:br>
            <a:r>
              <a:rPr lang="en-US" sz="2600"/>
              <a:t>&amp; John Vlissides (Addison-Wesley, 1995)</a:t>
            </a:r>
          </a:p>
          <a:p>
            <a:pPr lvl="1"/>
            <a:r>
              <a:rPr lang="en-US" sz="2200" i="1"/>
              <a:t>Design Patterns</a:t>
            </a:r>
            <a:r>
              <a:rPr lang="en-US" sz="2200"/>
              <a:t> book </a:t>
            </a:r>
            <a:r>
              <a:rPr lang="en-US" sz="2200">
                <a:hlinkClick r:id="rId2"/>
              </a:rPr>
              <a:t>catalogs 23 different patterns</a:t>
            </a:r>
            <a:r>
              <a:rPr lang="en-US" sz="2200"/>
              <a:t> as solutions to different classes of problems, in C++ &amp; Smalltalk</a:t>
            </a:r>
          </a:p>
          <a:p>
            <a:pPr lvl="1"/>
            <a:r>
              <a:rPr lang="en-US" sz="2200"/>
              <a:t>The problems and solutions are broadly applicable, used by many people over many years</a:t>
            </a:r>
          </a:p>
          <a:p>
            <a:pPr lvl="1"/>
            <a:r>
              <a:rPr lang="en-US" sz="2200"/>
              <a:t>What design pattern did we discover with the Undo problem?</a:t>
            </a:r>
          </a:p>
          <a:p>
            <a:pPr lvl="2"/>
            <a:r>
              <a:rPr lang="en-US" sz="2100"/>
              <a:t>Why is it useful to learn about this pattern?</a:t>
            </a:r>
          </a:p>
          <a:p>
            <a:pPr lvl="2"/>
            <a:r>
              <a:rPr lang="en-US" sz="2100"/>
              <a:t>Patterns suggest opportunities for reuse in analysis, design and programming</a:t>
            </a:r>
          </a:p>
          <a:p>
            <a:pPr lvl="1"/>
            <a:r>
              <a:rPr lang="en-US" sz="2200"/>
              <a:t>GOF presents each pattern in a </a:t>
            </a:r>
            <a:r>
              <a:rPr lang="en-US" sz="2200">
                <a:hlinkClick r:id="rId3"/>
              </a:rPr>
              <a:t>structured format</a:t>
            </a:r>
            <a:endParaRPr lang="en-US" sz="2200"/>
          </a:p>
          <a:p>
            <a:pPr lvl="2"/>
            <a:r>
              <a:rPr lang="en-US" sz="2100" i="1"/>
              <a:t>What do you think of this format?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341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patterns have 4 essential elements:</a:t>
            </a:r>
          </a:p>
          <a:p>
            <a:pPr marL="742950" lvl="1" indent="-285750"/>
            <a:r>
              <a:rPr lang="en-US"/>
              <a:t>Pattern name: increases vocabulary of designers</a:t>
            </a:r>
          </a:p>
          <a:p>
            <a:pPr marL="742950" lvl="1" indent="-285750"/>
            <a:r>
              <a:rPr lang="en-US"/>
              <a:t>Problem: intent, context, when to apply </a:t>
            </a:r>
          </a:p>
          <a:p>
            <a:pPr marL="742950" lvl="1" indent="-285750"/>
            <a:r>
              <a:rPr lang="en-US"/>
              <a:t>Solution: UML-like structure, abstract code</a:t>
            </a:r>
          </a:p>
          <a:p>
            <a:pPr marL="742950" lvl="1" indent="-285750"/>
            <a:r>
              <a:rPr lang="en-US"/>
              <a:t>Consequences: results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34191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theme/theme1.xml><?xml version="1.0" encoding="utf-8"?>
<a:theme xmlns:a="http://schemas.openxmlformats.org/drawingml/2006/main" name="Cisco_Template_2010_Arial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2263472D11A4286BA8AD5BC215F21" ma:contentTypeVersion="6" ma:contentTypeDescription="Create a new document." ma:contentTypeScope="" ma:versionID="c0c66cecdb1b68925255d14a746caa8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d83ee8c39aea94682d0bf95a687ad5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Item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EmailTo xmlns="http://schemas.microsoft.com/sharepoint/v3">marco-attachments(mailer list) &amp;lt;marco-attachments@cisco.com&amp;gt;; marco-attachments@team.cisco.com &amp;lt;marco-attachments@team.cisco.com&amp;gt;</EmailTo>
    <EmailSender xmlns="http://schemas.microsoft.com/sharepoint/v3">&lt;a href="mailto:mlonzo@cisco.com"&gt;mlonzo@cisco.com&lt;/a&gt;</EmailSender>
    <EmailFrom xmlns="http://schemas.microsoft.com/sharepoint/v3">Shell Lonzo (mlonzo) &lt;mlonzo@cisco.com&gt;</EmailFrom>
    <EmailSubject xmlns="http://schemas.microsoft.com/sharepoint/v3">INC000027410617 Attachments</EmailSubject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023FA68-4D33-4D5F-8A3F-6BA55F2462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D8F191-6BE7-465F-A1A6-A309039C08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92E9C1-8F31-4D14-A1B8-4BFBE2E065C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Cisco_Template_2010_Arial</Template>
  <TotalTime>14860</TotalTime>
  <Words>183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CiscoSansTT ExtraLight</vt:lpstr>
      <vt:lpstr>Ciscolight</vt:lpstr>
      <vt:lpstr>Calibri</vt:lpstr>
      <vt:lpstr>Times New Roman</vt:lpstr>
      <vt:lpstr>Cisco_Template_2010_Arial</vt:lpstr>
      <vt:lpstr>  Design Patterns</vt:lpstr>
      <vt:lpstr>Agenda</vt:lpstr>
      <vt:lpstr>Definitions</vt:lpstr>
      <vt:lpstr>Patterns in engineering</vt:lpstr>
      <vt:lpstr>The “gang of four” (GoF)</vt:lpstr>
      <vt:lpstr>Elements of Design Patterns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WebEx Telepesence -  Sales Playbook</dc:title>
  <dc:creator>nlodha</dc:creator>
  <cp:lastModifiedBy>BHARAT GOEL (bhargoel)</cp:lastModifiedBy>
  <cp:revision>234</cp:revision>
  <dcterms:created xsi:type="dcterms:W3CDTF">2012-12-27T06:54:45Z</dcterms:created>
  <dcterms:modified xsi:type="dcterms:W3CDTF">2013-10-29T04:03:49Z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0x010100D192263472D11A4286BA8AD5BC215F21</vt:lpwstr>
  </property>
</Properties>
</file>