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2" r:id="rId3"/>
    <p:sldId id="257" r:id="rId4"/>
    <p:sldId id="260" r:id="rId5"/>
    <p:sldId id="265" r:id="rId6"/>
    <p:sldId id="264" r:id="rId7"/>
    <p:sldId id="267" r:id="rId8"/>
    <p:sldId id="268" r:id="rId9"/>
    <p:sldId id="270" r:id="rId10"/>
    <p:sldId id="271" r:id="rId11"/>
    <p:sldId id="272" r:id="rId12"/>
    <p:sldId id="263" r:id="rId13"/>
    <p:sldId id="261"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DFE0F-7B4F-48DD-ADD8-C71FCB541327}" type="datetimeFigureOut">
              <a:rPr lang="en-US" smtClean="0"/>
              <a:pPr/>
              <a:t>9/20/2012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2F5E1-C378-4F82-981F-68EC07EB9E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D24F4B1-1928-4789-B362-8D4846E46ABE}"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92F5E1-C378-4F82-981F-68EC07EB9E8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75"/>
          <p:cNvSpPr>
            <a:spLocks noChangeArrowheads="1"/>
          </p:cNvSpPr>
          <p:nvPr/>
        </p:nvSpPr>
        <p:spPr bwMode="auto">
          <a:xfrm rot="16200000">
            <a:off x="3200400" y="-1600200"/>
            <a:ext cx="2743200" cy="9144000"/>
          </a:xfrm>
          <a:prstGeom prst="rect">
            <a:avLst/>
          </a:prstGeom>
          <a:solidFill>
            <a:srgbClr val="015F85"/>
          </a:solidFill>
          <a:ln w="9525" algn="ctr">
            <a:noFill/>
            <a:miter lim="800000"/>
            <a:headEnd/>
            <a:tailEnd/>
          </a:ln>
          <a:effectLst/>
        </p:spPr>
        <p:txBody>
          <a:bodyPr wrap="none" lIns="73025" tIns="36512" rIns="73025" bIns="36512" anchor="ctr"/>
          <a:lstStyle/>
          <a:p>
            <a:pPr algn="ctr" eaLnBrk="0" hangingPunct="0">
              <a:lnSpc>
                <a:spcPct val="90000"/>
              </a:lnSpc>
              <a:defRPr/>
            </a:pPr>
            <a:endParaRPr lang="en-US" sz="2400" dirty="0">
              <a:cs typeface="+mn-cs"/>
            </a:endParaRPr>
          </a:p>
        </p:txBody>
      </p:sp>
      <p:sp>
        <p:nvSpPr>
          <p:cNvPr id="5" name="Rectangle 278"/>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hangingPunct="0">
              <a:defRPr/>
            </a:pPr>
            <a:r>
              <a:rPr lang="en-US" sz="700" dirty="0">
                <a:solidFill>
                  <a:srgbClr val="D3D3D3"/>
                </a:solidFill>
                <a:cs typeface="+mn-cs"/>
              </a:rPr>
              <a:t>© 2006 Cisco Systems, Inc. All rights reserved.</a:t>
            </a:r>
          </a:p>
        </p:txBody>
      </p:sp>
      <p:sp>
        <p:nvSpPr>
          <p:cNvPr id="6" name="Rectangle 279"/>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hangingPunct="0">
              <a:defRPr/>
            </a:pPr>
            <a:r>
              <a:rPr lang="en-US" sz="700" dirty="0">
                <a:solidFill>
                  <a:srgbClr val="D3D3D3"/>
                </a:solidFill>
                <a:cs typeface="+mn-cs"/>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hangingPunct="0">
              <a:defRPr/>
            </a:pPr>
            <a:r>
              <a:rPr lang="en-US" sz="700" dirty="0" err="1">
                <a:solidFill>
                  <a:srgbClr val="D3D3D3"/>
                </a:solidFill>
                <a:cs typeface="+mn-cs"/>
              </a:rPr>
              <a:t>Presentation_ID</a:t>
            </a:r>
            <a:endParaRPr lang="en-US" sz="700" dirty="0">
              <a:solidFill>
                <a:srgbClr val="D3D3D3"/>
              </a:solidFill>
              <a:cs typeface="+mn-cs"/>
            </a:endParaRP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hangingPunct="0">
              <a:defRPr/>
            </a:pPr>
            <a:fld id="{EFC860EE-129C-439C-8BD7-34448DE76506}" type="slidenum">
              <a:rPr lang="en-US" sz="1000">
                <a:solidFill>
                  <a:srgbClr val="D3D3D3"/>
                </a:solidFill>
                <a:cs typeface="+mn-cs"/>
              </a:rPr>
              <a:pPr algn="r" defTabSz="814388" eaLnBrk="0" hangingPunct="0">
                <a:defRPr/>
              </a:pPr>
              <a:t>‹#›</a:t>
            </a:fld>
            <a:endParaRPr lang="en-US" sz="1000" dirty="0">
              <a:solidFill>
                <a:srgbClr val="D3D3D3"/>
              </a:solidFill>
              <a:cs typeface="+mn-cs"/>
            </a:endParaRPr>
          </a:p>
        </p:txBody>
      </p:sp>
      <p:grpSp>
        <p:nvGrpSpPr>
          <p:cNvPr id="2" name="Group 283"/>
          <p:cNvGrpSpPr>
            <a:grpSpLocks/>
          </p:cNvGrpSpPr>
          <p:nvPr/>
        </p:nvGrpSpPr>
        <p:grpSpPr bwMode="auto">
          <a:xfrm>
            <a:off x="609600" y="525463"/>
            <a:ext cx="1447800" cy="769937"/>
            <a:chOff x="3272" y="1316"/>
            <a:chExt cx="1889" cy="1002"/>
          </a:xfrm>
        </p:grpSpPr>
        <p:sp>
          <p:nvSpPr>
            <p:cNvPr id="10" name="AutoShape 28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lgn="ctr" eaLnBrk="0" hangingPunct="0">
                <a:lnSpc>
                  <a:spcPct val="90000"/>
                </a:lnSpc>
                <a:defRPr/>
              </a:pPr>
              <a:endParaRPr lang="en-US" sz="2400" dirty="0">
                <a:cs typeface="+mn-cs"/>
              </a:endParaRPr>
            </a:p>
          </p:txBody>
        </p:sp>
        <p:sp>
          <p:nvSpPr>
            <p:cNvPr id="11" name="Rectangle 285"/>
            <p:cNvSpPr>
              <a:spLocks noChangeArrowheads="1"/>
            </p:cNvSpPr>
            <p:nvPr/>
          </p:nvSpPr>
          <p:spPr bwMode="auto">
            <a:xfrm>
              <a:off x="3802" y="1979"/>
              <a:ext cx="87" cy="326"/>
            </a:xfrm>
            <a:prstGeom prst="rect">
              <a:avLst/>
            </a:prstGeom>
            <a:solidFill>
              <a:srgbClr val="B21A1A"/>
            </a:solidFill>
            <a:ln w="9525">
              <a:noFill/>
              <a:miter lim="800000"/>
              <a:headEnd/>
              <a:tailEnd/>
            </a:ln>
          </p:spPr>
          <p:txBody>
            <a:bodyPr/>
            <a:lstStyle/>
            <a:p>
              <a:pPr algn="ctr" eaLnBrk="0" hangingPunct="0">
                <a:lnSpc>
                  <a:spcPct val="90000"/>
                </a:lnSpc>
                <a:defRPr/>
              </a:pPr>
              <a:endParaRPr lang="en-US" sz="2400" dirty="0">
                <a:cs typeface="+mn-cs"/>
              </a:endParaRPr>
            </a:p>
          </p:txBody>
        </p:sp>
        <p:sp>
          <p:nvSpPr>
            <p:cNvPr id="12" name="Freeform 286"/>
            <p:cNvSpPr>
              <a:spLocks/>
            </p:cNvSpPr>
            <p:nvPr/>
          </p:nvSpPr>
          <p:spPr bwMode="auto">
            <a:xfrm>
              <a:off x="4303" y="1971"/>
              <a:ext cx="249"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lgn="ctr" eaLnBrk="0" hangingPunct="0">
                <a:lnSpc>
                  <a:spcPct val="90000"/>
                </a:lnSpc>
                <a:defRPr/>
              </a:pPr>
              <a:endParaRPr lang="en-US" sz="2400" dirty="0">
                <a:cs typeface="+mn-cs"/>
              </a:endParaRPr>
            </a:p>
          </p:txBody>
        </p:sp>
        <p:sp>
          <p:nvSpPr>
            <p:cNvPr id="13" name="Freeform 287"/>
            <p:cNvSpPr>
              <a:spLocks/>
            </p:cNvSpPr>
            <p:nvPr/>
          </p:nvSpPr>
          <p:spPr bwMode="auto">
            <a:xfrm>
              <a:off x="3444" y="1971"/>
              <a:ext cx="249"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lgn="ctr" eaLnBrk="0" hangingPunct="0">
                <a:lnSpc>
                  <a:spcPct val="90000"/>
                </a:lnSpc>
                <a:defRPr/>
              </a:pPr>
              <a:endParaRPr lang="en-US" sz="2400" dirty="0">
                <a:cs typeface="+mn-cs"/>
              </a:endParaRPr>
            </a:p>
          </p:txBody>
        </p:sp>
        <p:sp>
          <p:nvSpPr>
            <p:cNvPr id="14" name="Freeform 288"/>
            <p:cNvSpPr>
              <a:spLocks noEditPoints="1"/>
            </p:cNvSpPr>
            <p:nvPr/>
          </p:nvSpPr>
          <p:spPr bwMode="auto">
            <a:xfrm>
              <a:off x="4643" y="1971"/>
              <a:ext cx="342"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lgn="ctr" eaLnBrk="0" hangingPunct="0">
                <a:lnSpc>
                  <a:spcPct val="90000"/>
                </a:lnSpc>
                <a:defRPr/>
              </a:pPr>
              <a:endParaRPr lang="en-US" sz="2400" dirty="0">
                <a:cs typeface="+mn-cs"/>
              </a:endParaRPr>
            </a:p>
          </p:txBody>
        </p:sp>
        <p:sp>
          <p:nvSpPr>
            <p:cNvPr id="15" name="Freeform 289"/>
            <p:cNvSpPr>
              <a:spLocks/>
            </p:cNvSpPr>
            <p:nvPr/>
          </p:nvSpPr>
          <p:spPr bwMode="auto">
            <a:xfrm>
              <a:off x="3999" y="1971"/>
              <a:ext cx="224"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lgn="ctr" eaLnBrk="0" hangingPunct="0">
                <a:lnSpc>
                  <a:spcPct val="90000"/>
                </a:lnSpc>
                <a:defRPr/>
              </a:pPr>
              <a:endParaRPr lang="en-US" sz="2400" dirty="0">
                <a:cs typeface="+mn-cs"/>
              </a:endParaRPr>
            </a:p>
          </p:txBody>
        </p:sp>
        <p:sp>
          <p:nvSpPr>
            <p:cNvPr id="16" name="Freeform 290"/>
            <p:cNvSpPr>
              <a:spLocks/>
            </p:cNvSpPr>
            <p:nvPr/>
          </p:nvSpPr>
          <p:spPr bwMode="auto">
            <a:xfrm>
              <a:off x="3272" y="1587"/>
              <a:ext cx="81" cy="167"/>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17" name="Freeform 291"/>
            <p:cNvSpPr>
              <a:spLocks/>
            </p:cNvSpPr>
            <p:nvPr/>
          </p:nvSpPr>
          <p:spPr bwMode="auto">
            <a:xfrm>
              <a:off x="3500" y="1473"/>
              <a:ext cx="81"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18" name="Freeform 292"/>
            <p:cNvSpPr>
              <a:spLocks/>
            </p:cNvSpPr>
            <p:nvPr/>
          </p:nvSpPr>
          <p:spPr bwMode="auto">
            <a:xfrm>
              <a:off x="3721" y="1320"/>
              <a:ext cx="81"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19" name="Freeform 293"/>
            <p:cNvSpPr>
              <a:spLocks/>
            </p:cNvSpPr>
            <p:nvPr/>
          </p:nvSpPr>
          <p:spPr bwMode="auto">
            <a:xfrm>
              <a:off x="3949" y="1473"/>
              <a:ext cx="81"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20" name="Freeform 294"/>
            <p:cNvSpPr>
              <a:spLocks/>
            </p:cNvSpPr>
            <p:nvPr/>
          </p:nvSpPr>
          <p:spPr bwMode="auto">
            <a:xfrm>
              <a:off x="4171" y="1587"/>
              <a:ext cx="87" cy="167"/>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21" name="Freeform 295"/>
            <p:cNvSpPr>
              <a:spLocks/>
            </p:cNvSpPr>
            <p:nvPr/>
          </p:nvSpPr>
          <p:spPr bwMode="auto">
            <a:xfrm>
              <a:off x="4399" y="1473"/>
              <a:ext cx="81"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22" name="Freeform 296"/>
            <p:cNvSpPr>
              <a:spLocks/>
            </p:cNvSpPr>
            <p:nvPr/>
          </p:nvSpPr>
          <p:spPr bwMode="auto">
            <a:xfrm>
              <a:off x="4625" y="1320"/>
              <a:ext cx="83"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23" name="Freeform 297"/>
            <p:cNvSpPr>
              <a:spLocks/>
            </p:cNvSpPr>
            <p:nvPr/>
          </p:nvSpPr>
          <p:spPr bwMode="auto">
            <a:xfrm>
              <a:off x="4848" y="1473"/>
              <a:ext cx="81"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sp>
          <p:nvSpPr>
            <p:cNvPr id="24" name="Freeform 298"/>
            <p:cNvSpPr>
              <a:spLocks/>
            </p:cNvSpPr>
            <p:nvPr/>
          </p:nvSpPr>
          <p:spPr bwMode="auto">
            <a:xfrm>
              <a:off x="5074" y="1587"/>
              <a:ext cx="83" cy="167"/>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lgn="ctr" eaLnBrk="0" hangingPunct="0">
                <a:lnSpc>
                  <a:spcPct val="90000"/>
                </a:lnSpc>
                <a:defRPr/>
              </a:pPr>
              <a:endParaRPr lang="en-US" sz="2400" dirty="0">
                <a:cs typeface="+mn-cs"/>
              </a:endParaRPr>
            </a:p>
          </p:txBody>
        </p:sp>
      </p:grpSp>
      <p:pic>
        <p:nvPicPr>
          <p:cNvPr id="25" name="Picture 324" descr="MAE17639"/>
          <p:cNvPicPr>
            <a:picLocks noChangeAspect="1" noChangeArrowheads="1"/>
          </p:cNvPicPr>
          <p:nvPr/>
        </p:nvPicPr>
        <p:blipFill>
          <a:blip r:embed="rId2" cstate="print"/>
          <a:srcRect/>
          <a:stretch>
            <a:fillRect/>
          </a:stretch>
        </p:blipFill>
        <p:spPr bwMode="auto">
          <a:xfrm>
            <a:off x="4573588" y="1600200"/>
            <a:ext cx="4570412" cy="2743200"/>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650875" y="25574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304800"/>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1520825"/>
            <a:ext cx="7940675" cy="3571875"/>
          </a:xfrm>
        </p:spPr>
        <p:txBody>
          <a:bodyPr/>
          <a:lstStyle/>
          <a:p>
            <a:pPr lvl="0"/>
            <a:r>
              <a:rPr lang="en-US" noProof="0" smtClean="0"/>
              <a:t>Click icon to add table</a:t>
            </a:r>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52082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52082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026" name="Rectangle 6146"/>
          <p:cNvSpPr>
            <a:spLocks noGrp="1" noChangeArrowheads="1"/>
          </p:cNvSpPr>
          <p:nvPr>
            <p:ph type="title"/>
          </p:nvPr>
        </p:nvSpPr>
        <p:spPr bwMode="auto">
          <a:xfrm>
            <a:off x="655638" y="30480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w="25400" algn="ctr">
            <a:noFill/>
            <a:miter lim="800000"/>
            <a:headEnd/>
            <a:tailEnd/>
          </a:ln>
          <a:effectLst/>
        </p:spPr>
        <p:txBody>
          <a:bodyPr wrap="none" anchor="ctr"/>
          <a:lstStyle/>
          <a:p>
            <a:pPr algn="ctr" eaLnBrk="0" hangingPunct="0">
              <a:lnSpc>
                <a:spcPct val="90000"/>
              </a:lnSpc>
              <a:defRPr/>
            </a:pPr>
            <a:endParaRPr lang="en-US" sz="2400" dirty="0">
              <a:cs typeface="+mn-cs"/>
            </a:endParaRPr>
          </a:p>
        </p:txBody>
      </p:sp>
      <p:sp>
        <p:nvSpPr>
          <p:cNvPr id="368775" name="Rectangle 6279"/>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defTabSz="814388" eaLnBrk="0" hangingPunct="0">
              <a:defRPr/>
            </a:pPr>
            <a:r>
              <a:rPr lang="en-US" sz="700" dirty="0">
                <a:solidFill>
                  <a:srgbClr val="D3D3D3"/>
                </a:solidFill>
                <a:cs typeface="+mn-cs"/>
              </a:rPr>
              <a:t>© 2006 Cisco Systems, Inc. All rights reserved.</a:t>
            </a:r>
          </a:p>
        </p:txBody>
      </p:sp>
      <p:sp>
        <p:nvSpPr>
          <p:cNvPr id="368776" name="Rectangle 6280"/>
          <p:cNvSpPr>
            <a:spLocks noChangeArrowheads="1"/>
          </p:cNvSpPr>
          <p:nvPr/>
        </p:nvSpPr>
        <p:spPr bwMode="auto">
          <a:xfrm>
            <a:off x="3173413" y="6672263"/>
            <a:ext cx="877887" cy="188912"/>
          </a:xfrm>
          <a:prstGeom prst="rect">
            <a:avLst/>
          </a:prstGeom>
          <a:noFill/>
          <a:ln w="9525">
            <a:noFill/>
            <a:miter lim="800000"/>
            <a:headEnd/>
            <a:tailEnd/>
          </a:ln>
          <a:effectLst/>
        </p:spPr>
        <p:txBody>
          <a:bodyPr wrap="none" lIns="82124" tIns="41061" rIns="82124" bIns="41061" anchor="b">
            <a:spAutoFit/>
          </a:bodyPr>
          <a:lstStyle/>
          <a:p>
            <a:pPr algn="r" defTabSz="814388" eaLnBrk="0" hangingPunct="0">
              <a:defRPr/>
            </a:pPr>
            <a:r>
              <a:rPr lang="en-US" sz="700" dirty="0">
                <a:solidFill>
                  <a:srgbClr val="D3D3D3"/>
                </a:solidFill>
                <a:cs typeface="+mn-cs"/>
              </a:rPr>
              <a:t>Cisco Confidential</a:t>
            </a:r>
          </a:p>
        </p:txBody>
      </p:sp>
      <p:sp>
        <p:nvSpPr>
          <p:cNvPr id="368777" name="Rectangle 6281"/>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defTabSz="814388" eaLnBrk="0" hangingPunct="0">
              <a:defRPr/>
            </a:pPr>
            <a:r>
              <a:rPr lang="en-US" sz="700" dirty="0" err="1">
                <a:solidFill>
                  <a:srgbClr val="D3D3D3"/>
                </a:solidFill>
                <a:cs typeface="+mn-cs"/>
              </a:rPr>
              <a:t>Presentation_ID</a:t>
            </a:r>
            <a:endParaRPr lang="en-US" sz="700" dirty="0">
              <a:solidFill>
                <a:srgbClr val="D3D3D3"/>
              </a:solidFill>
              <a:cs typeface="+mn-cs"/>
            </a:endParaRPr>
          </a:p>
        </p:txBody>
      </p:sp>
      <p:sp>
        <p:nvSpPr>
          <p:cNvPr id="368778" name="Rectangle 6282"/>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eaLnBrk="0" hangingPunct="0">
              <a:defRPr/>
            </a:pPr>
            <a:fld id="{2CFB0014-872F-4CA0-84C5-8E5EE68D3A58}" type="slidenum">
              <a:rPr lang="en-US" sz="1000">
                <a:solidFill>
                  <a:srgbClr val="D3D3D3"/>
                </a:solidFill>
                <a:cs typeface="+mn-cs"/>
              </a:rPr>
              <a:pPr algn="r" defTabSz="814388" eaLnBrk="0" hangingPunct="0">
                <a:defRPr/>
              </a:pPr>
              <a:t>‹#›</a:t>
            </a:fld>
            <a:endParaRPr lang="en-US" sz="1000" dirty="0">
              <a:solidFill>
                <a:srgbClr val="D3D3D3"/>
              </a:solidFill>
              <a:cs typeface="+mn-cs"/>
            </a:endParaRPr>
          </a:p>
        </p:txBody>
      </p:sp>
      <p:sp>
        <p:nvSpPr>
          <p:cNvPr id="1032" name="Rectangle 6284"/>
          <p:cNvSpPr>
            <a:spLocks noGrp="1" noChangeArrowheads="1"/>
          </p:cNvSpPr>
          <p:nvPr>
            <p:ph type="body" idx="1"/>
          </p:nvPr>
        </p:nvSpPr>
        <p:spPr bwMode="auto">
          <a:xfrm>
            <a:off x="655638" y="1520825"/>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oracle.com/javase/7/docs/api/java/util/HashMap.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docs.oracle.com/javase/7/docs/api/java/util/LinkedHashMap.html" TargetMode="External"/><Relationship Id="rId4" Type="http://schemas.openxmlformats.org/officeDocument/2006/relationships/hyperlink" Target="http://docs.oracle.com/javase/7/docs/api/java/util/TreeMap.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docs.oracle.com/javase/7/docs/api/java/util/Se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cs.oracle.com/javase/7/docs/api/java/util/Collection.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cs.oracle.com/javase/7/docs/api/java/util/Lis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oracle.com/javase/7/docs/api/java/util/Collection.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7/docs/api/java/util/Map.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Collections Framework</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hlinkClick r:id="rId3"/>
              </a:rPr>
              <a:t>HashMap</a:t>
            </a:r>
            <a:r>
              <a:rPr lang="en-US" dirty="0" smtClean="0"/>
              <a:t>, </a:t>
            </a:r>
            <a:r>
              <a:rPr lang="en-US" dirty="0" err="1" smtClean="0">
                <a:hlinkClick r:id="rId4"/>
              </a:rPr>
              <a:t>TreeMap</a:t>
            </a:r>
            <a:r>
              <a:rPr lang="en-US" dirty="0" smtClean="0"/>
              <a:t>, and </a:t>
            </a:r>
            <a:r>
              <a:rPr lang="en-US" dirty="0" err="1" smtClean="0">
                <a:hlinkClick r:id="rId5"/>
              </a:rPr>
              <a:t>LinkedHashMap</a:t>
            </a:r>
            <a:endParaRPr lang="en-US" dirty="0" smtClean="0"/>
          </a:p>
          <a:p>
            <a:r>
              <a:rPr lang="en-US" dirty="0" err="1" smtClean="0"/>
              <a:t>HashTable</a:t>
            </a:r>
            <a:endParaRPr lang="en-US" dirty="0" smtClean="0"/>
          </a:p>
          <a:p>
            <a:endParaRPr lang="en-US" dirty="0" smtClean="0"/>
          </a:p>
          <a:p>
            <a:pPr lvl="1"/>
            <a:r>
              <a:rPr lang="en-US" dirty="0" smtClean="0"/>
              <a:t>for (</a:t>
            </a:r>
            <a:r>
              <a:rPr lang="en-US" dirty="0" err="1" smtClean="0"/>
              <a:t>Map.Entry</a:t>
            </a:r>
            <a:r>
              <a:rPr lang="en-US" dirty="0" smtClean="0"/>
              <a:t>&lt;</a:t>
            </a:r>
            <a:r>
              <a:rPr lang="en-US" dirty="0" err="1" smtClean="0"/>
              <a:t>KeyType</a:t>
            </a:r>
            <a:r>
              <a:rPr lang="en-US" dirty="0" smtClean="0"/>
              <a:t>, </a:t>
            </a:r>
            <a:r>
              <a:rPr lang="en-US" dirty="0" err="1" smtClean="0"/>
              <a:t>ValType</a:t>
            </a:r>
            <a:r>
              <a:rPr lang="en-US" dirty="0" smtClean="0"/>
              <a:t>&gt; e : </a:t>
            </a:r>
            <a:r>
              <a:rPr lang="en-US" dirty="0" err="1" smtClean="0"/>
              <a:t>m.entrySet</a:t>
            </a:r>
            <a:r>
              <a:rPr lang="en-US" dirty="0" smtClean="0"/>
              <a:t>()) </a:t>
            </a:r>
            <a:r>
              <a:rPr lang="en-US" dirty="0" err="1" smtClean="0"/>
              <a:t>System.out.println</a:t>
            </a:r>
            <a:r>
              <a:rPr lang="en-US" dirty="0" smtClean="0"/>
              <a:t>(</a:t>
            </a:r>
            <a:r>
              <a:rPr lang="en-US" dirty="0" err="1" smtClean="0"/>
              <a:t>e.getKey</a:t>
            </a:r>
            <a:r>
              <a:rPr lang="en-US" dirty="0" smtClean="0"/>
              <a:t>() + ": " + </a:t>
            </a:r>
            <a:r>
              <a:rPr lang="en-US" dirty="0" err="1" smtClean="0"/>
              <a:t>e.getValue</a:t>
            </a:r>
            <a:r>
              <a:rPr lang="en-US" dirty="0" smtClean="0"/>
              <a:t>());</a:t>
            </a:r>
          </a:p>
          <a:p>
            <a:endParaRPr lang="en-US" dirty="0" smtClean="0"/>
          </a:p>
          <a:p>
            <a:r>
              <a:rPr lang="en-US" dirty="0" smtClean="0"/>
              <a:t>The</a:t>
            </a:r>
            <a:r>
              <a:rPr lang="en-US" dirty="0" smtClean="0"/>
              <a:t> Collection view methods allow a Map to be viewed as a Collection in these three ways:</a:t>
            </a:r>
          </a:p>
          <a:p>
            <a:pPr lvl="1"/>
            <a:r>
              <a:rPr lang="en-US" dirty="0" err="1" smtClean="0"/>
              <a:t>keySet</a:t>
            </a:r>
            <a:r>
              <a:rPr lang="en-US" dirty="0" smtClean="0"/>
              <a:t> — the Set of keys contained in the Map.</a:t>
            </a:r>
          </a:p>
          <a:p>
            <a:pPr lvl="1"/>
            <a:r>
              <a:rPr lang="en-US" dirty="0" smtClean="0"/>
              <a:t>values — The Collection of values contained in the Map. This Collection is not a Set, because multiple keys can map to the same value.</a:t>
            </a:r>
          </a:p>
          <a:p>
            <a:pPr lvl="1"/>
            <a:r>
              <a:rPr lang="en-US" dirty="0" err="1" smtClean="0"/>
              <a:t>entrySet</a:t>
            </a:r>
            <a:r>
              <a:rPr lang="en-US" dirty="0" smtClean="0"/>
              <a:t> — the Set of key-value pairs contained in the Map. The Map interface provides a small nested interface called </a:t>
            </a:r>
            <a:r>
              <a:rPr lang="en-US" dirty="0" err="1" smtClean="0"/>
              <a:t>Map.Entry</a:t>
            </a:r>
            <a:r>
              <a:rPr lang="en-US" dirty="0" smtClean="0"/>
              <a:t>, the type of the elements in this Set.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Auto-boxing/</a:t>
            </a:r>
            <a:r>
              <a:rPr lang="en-US" dirty="0" err="1"/>
              <a:t>unboxing</a:t>
            </a:r>
            <a:endParaRPr lang="en-US" dirty="0"/>
          </a:p>
        </p:txBody>
      </p:sp>
      <p:sp>
        <p:nvSpPr>
          <p:cNvPr id="19459" name="Rectangle 3"/>
          <p:cNvSpPr>
            <a:spLocks noGrp="1" noChangeArrowheads="1"/>
          </p:cNvSpPr>
          <p:nvPr>
            <p:ph idx="1"/>
          </p:nvPr>
        </p:nvSpPr>
        <p:spPr/>
        <p:txBody>
          <a:bodyPr/>
          <a:lstStyle/>
          <a:p>
            <a:pPr>
              <a:buFontTx/>
              <a:buNone/>
            </a:pPr>
            <a:r>
              <a:rPr lang="en-US" sz="2400" dirty="0"/>
              <a:t>List&lt;Integer&gt; </a:t>
            </a:r>
            <a:r>
              <a:rPr lang="en-US" sz="2400" dirty="0" err="1"/>
              <a:t>ints</a:t>
            </a:r>
            <a:r>
              <a:rPr lang="en-US" sz="2400" dirty="0"/>
              <a:t> = new </a:t>
            </a:r>
            <a:r>
              <a:rPr lang="en-US" sz="2400" dirty="0" err="1"/>
              <a:t>ArrayList</a:t>
            </a:r>
            <a:r>
              <a:rPr lang="en-US" sz="2400" dirty="0"/>
              <a:t>&lt;Integer&gt;();</a:t>
            </a:r>
          </a:p>
          <a:p>
            <a:pPr>
              <a:buFontTx/>
              <a:buNone/>
            </a:pPr>
            <a:r>
              <a:rPr lang="en-US" sz="2400" dirty="0" err="1"/>
              <a:t>ints.add</a:t>
            </a:r>
            <a:r>
              <a:rPr lang="en-US" sz="2400" dirty="0"/>
              <a:t>( 1 );  // auto-boxing to new Integer( 1 )</a:t>
            </a:r>
          </a:p>
          <a:p>
            <a:pPr>
              <a:buFontTx/>
              <a:buNone/>
            </a:pPr>
            <a:r>
              <a:rPr lang="en-US" sz="2400" dirty="0" err="1"/>
              <a:t>ints.add</a:t>
            </a:r>
            <a:r>
              <a:rPr lang="en-US" sz="2400" dirty="0"/>
              <a:t>( 2 );</a:t>
            </a:r>
          </a:p>
          <a:p>
            <a:pPr>
              <a:buFontTx/>
              <a:buNone/>
            </a:pPr>
            <a:r>
              <a:rPr lang="en-US" sz="2400" dirty="0" err="1"/>
              <a:t>ints.add</a:t>
            </a:r>
            <a:r>
              <a:rPr lang="en-US" sz="2400" dirty="0"/>
              <a:t>( 3 );</a:t>
            </a:r>
          </a:p>
          <a:p>
            <a:pPr>
              <a:buFontTx/>
              <a:buNone/>
            </a:pPr>
            <a:endParaRPr lang="en-US" sz="2400" dirty="0"/>
          </a:p>
          <a:p>
            <a:pPr>
              <a:buFontTx/>
              <a:buNone/>
            </a:pPr>
            <a:r>
              <a:rPr lang="en-US" sz="2400" dirty="0"/>
              <a:t>for ( </a:t>
            </a:r>
            <a:r>
              <a:rPr lang="en-US" sz="2400" dirty="0" err="1"/>
              <a:t>int</a:t>
            </a:r>
            <a:r>
              <a:rPr lang="en-US" sz="2400" dirty="0"/>
              <a:t> num : </a:t>
            </a:r>
            <a:r>
              <a:rPr lang="en-US" sz="2400" dirty="0" err="1"/>
              <a:t>ints</a:t>
            </a:r>
            <a:r>
              <a:rPr lang="en-US" sz="2400" dirty="0"/>
              <a:t> ) // Auto-</a:t>
            </a:r>
            <a:r>
              <a:rPr lang="en-US" sz="2400" dirty="0" err="1"/>
              <a:t>unboxing</a:t>
            </a:r>
            <a:r>
              <a:rPr lang="en-US" sz="2400" dirty="0"/>
              <a:t> using </a:t>
            </a:r>
            <a:r>
              <a:rPr lang="en-US" sz="2400" dirty="0" err="1"/>
              <a:t>obj.intValue</a:t>
            </a:r>
            <a:r>
              <a:rPr lang="en-US" sz="2400" dirty="0"/>
              <a:t>()</a:t>
            </a:r>
          </a:p>
          <a:p>
            <a:pPr>
              <a:buFontTx/>
              <a:buNone/>
            </a:pPr>
            <a:r>
              <a:rPr lang="en-US" sz="2400" dirty="0"/>
              <a:t>  </a:t>
            </a:r>
            <a:r>
              <a:rPr lang="en-US" sz="2400" dirty="0" err="1"/>
              <a:t>System.out.println</a:t>
            </a:r>
            <a:r>
              <a:rPr lang="en-US" sz="2400" dirty="0"/>
              <a:t>( num );</a:t>
            </a:r>
          </a:p>
          <a:p>
            <a:pPr>
              <a:buFontTx/>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Generics</a:t>
            </a:r>
            <a:endParaRPr lang="en-US" dirty="0"/>
          </a:p>
        </p:txBody>
      </p:sp>
      <p:sp>
        <p:nvSpPr>
          <p:cNvPr id="3" name="Content Placeholder 2"/>
          <p:cNvSpPr>
            <a:spLocks noGrp="1"/>
          </p:cNvSpPr>
          <p:nvPr>
            <p:ph idx="1"/>
          </p:nvPr>
        </p:nvSpPr>
        <p:spPr>
          <a:xfrm>
            <a:off x="609600" y="1295400"/>
            <a:ext cx="7940675" cy="3571875"/>
          </a:xfrm>
        </p:spPr>
        <p:txBody>
          <a:bodyPr>
            <a:normAutofit fontScale="25000" lnSpcReduction="20000"/>
          </a:bodyPr>
          <a:lstStyle/>
          <a:p>
            <a:r>
              <a:rPr lang="en-US" sz="4000" dirty="0" smtClean="0"/>
              <a:t>G</a:t>
            </a:r>
            <a:r>
              <a:rPr lang="en-US" sz="4000" dirty="0" smtClean="0"/>
              <a:t>enerics </a:t>
            </a:r>
            <a:r>
              <a:rPr lang="en-US" sz="4000" dirty="0" smtClean="0"/>
              <a:t>enable </a:t>
            </a:r>
            <a:r>
              <a:rPr lang="en-US" sz="4000" i="1" dirty="0" smtClean="0"/>
              <a:t>types</a:t>
            </a:r>
            <a:r>
              <a:rPr lang="en-US" sz="4000" dirty="0" smtClean="0"/>
              <a:t> (classes and interfaces) to be parameters when defining classes, interfaces and </a:t>
            </a:r>
            <a:r>
              <a:rPr lang="en-US" sz="4000" dirty="0" smtClean="0"/>
              <a:t>methods.</a:t>
            </a:r>
          </a:p>
          <a:p>
            <a:endParaRPr lang="en-US" sz="4000" dirty="0" smtClean="0"/>
          </a:p>
          <a:p>
            <a:pPr>
              <a:buNone/>
            </a:pPr>
            <a:r>
              <a:rPr lang="en-US" sz="4000" dirty="0" smtClean="0"/>
              <a:t>public class Box {</a:t>
            </a:r>
          </a:p>
          <a:p>
            <a:pPr>
              <a:buNone/>
            </a:pPr>
            <a:r>
              <a:rPr lang="en-US" sz="4000" dirty="0" smtClean="0"/>
              <a:t>    private Object </a:t>
            </a:r>
            <a:r>
              <a:rPr lang="en-US" sz="4000" dirty="0" err="1" smtClean="0"/>
              <a:t>object</a:t>
            </a:r>
            <a:r>
              <a:rPr lang="en-US" sz="4000" dirty="0" smtClean="0"/>
              <a:t>;</a:t>
            </a:r>
          </a:p>
          <a:p>
            <a:pPr>
              <a:buNone/>
            </a:pPr>
            <a:endParaRPr lang="en-US" sz="4000" dirty="0" smtClean="0"/>
          </a:p>
          <a:p>
            <a:pPr>
              <a:buNone/>
            </a:pPr>
            <a:r>
              <a:rPr lang="en-US" sz="4000" dirty="0" smtClean="0"/>
              <a:t>    public void set(Object </a:t>
            </a:r>
            <a:r>
              <a:rPr lang="en-US" sz="4000" dirty="0" err="1" smtClean="0"/>
              <a:t>object</a:t>
            </a:r>
            <a:r>
              <a:rPr lang="en-US" sz="4000" dirty="0" smtClean="0"/>
              <a:t>) { </a:t>
            </a:r>
            <a:r>
              <a:rPr lang="en-US" sz="4000" dirty="0" err="1" smtClean="0"/>
              <a:t>this.object</a:t>
            </a:r>
            <a:r>
              <a:rPr lang="en-US" sz="4000" dirty="0" smtClean="0"/>
              <a:t> = object; }</a:t>
            </a:r>
          </a:p>
          <a:p>
            <a:pPr>
              <a:buNone/>
            </a:pPr>
            <a:r>
              <a:rPr lang="en-US" sz="4000" dirty="0" smtClean="0"/>
              <a:t>    public Object get() { return object; }</a:t>
            </a:r>
          </a:p>
          <a:p>
            <a:pPr>
              <a:buNone/>
            </a:pPr>
            <a:r>
              <a:rPr lang="en-US" sz="4000" dirty="0" smtClean="0"/>
              <a:t>}</a:t>
            </a:r>
          </a:p>
          <a:p>
            <a:pPr>
              <a:buNone/>
            </a:pPr>
            <a:r>
              <a:rPr lang="en-US" sz="4000" dirty="0" smtClean="0"/>
              <a:t>/**</a:t>
            </a:r>
          </a:p>
          <a:p>
            <a:pPr>
              <a:buNone/>
            </a:pPr>
            <a:r>
              <a:rPr lang="en-US" sz="4000" dirty="0" smtClean="0"/>
              <a:t> * Generic version of the Box class.</a:t>
            </a:r>
          </a:p>
          <a:p>
            <a:pPr>
              <a:buNone/>
            </a:pPr>
            <a:r>
              <a:rPr lang="en-US" sz="4000" dirty="0" smtClean="0"/>
              <a:t> * @</a:t>
            </a:r>
            <a:r>
              <a:rPr lang="en-US" sz="4000" dirty="0" err="1" smtClean="0"/>
              <a:t>param</a:t>
            </a:r>
            <a:r>
              <a:rPr lang="en-US" sz="4000" dirty="0" smtClean="0"/>
              <a:t> &lt;T&gt; the type of the value being boxed</a:t>
            </a:r>
          </a:p>
          <a:p>
            <a:pPr>
              <a:buNone/>
            </a:pPr>
            <a:r>
              <a:rPr lang="en-US" sz="4000" dirty="0" smtClean="0"/>
              <a:t> */</a:t>
            </a:r>
          </a:p>
          <a:p>
            <a:pPr>
              <a:buNone/>
            </a:pPr>
            <a:r>
              <a:rPr lang="en-US" sz="4000" dirty="0" smtClean="0"/>
              <a:t>public class Box&lt;T&gt; {</a:t>
            </a:r>
          </a:p>
          <a:p>
            <a:pPr>
              <a:buNone/>
            </a:pPr>
            <a:r>
              <a:rPr lang="en-US" sz="4000" dirty="0" smtClean="0"/>
              <a:t>    // T stands for "Type"</a:t>
            </a:r>
          </a:p>
          <a:p>
            <a:pPr>
              <a:buNone/>
            </a:pPr>
            <a:r>
              <a:rPr lang="en-US" sz="4000" dirty="0" smtClean="0"/>
              <a:t>    private T </a:t>
            </a:r>
            <a:r>
              <a:rPr lang="en-US" sz="4000" dirty="0" err="1" smtClean="0"/>
              <a:t>t</a:t>
            </a:r>
            <a:r>
              <a:rPr lang="en-US" sz="4000" dirty="0" smtClean="0"/>
              <a:t>;</a:t>
            </a:r>
          </a:p>
          <a:p>
            <a:pPr>
              <a:buNone/>
            </a:pPr>
            <a:endParaRPr lang="en-US" sz="4000" dirty="0" smtClean="0"/>
          </a:p>
          <a:p>
            <a:pPr>
              <a:buNone/>
            </a:pPr>
            <a:r>
              <a:rPr lang="en-US" sz="4000" dirty="0" smtClean="0"/>
              <a:t>    public void set(T </a:t>
            </a:r>
            <a:r>
              <a:rPr lang="en-US" sz="4000" dirty="0" err="1" smtClean="0"/>
              <a:t>t</a:t>
            </a:r>
            <a:r>
              <a:rPr lang="en-US" sz="4000" dirty="0" smtClean="0"/>
              <a:t>) { </a:t>
            </a:r>
            <a:r>
              <a:rPr lang="en-US" sz="4000" dirty="0" err="1" smtClean="0"/>
              <a:t>this.t</a:t>
            </a:r>
            <a:r>
              <a:rPr lang="en-US" sz="4000" dirty="0" smtClean="0"/>
              <a:t> = t; }</a:t>
            </a:r>
          </a:p>
          <a:p>
            <a:pPr>
              <a:buNone/>
            </a:pPr>
            <a:r>
              <a:rPr lang="en-US" sz="4000" dirty="0" smtClean="0"/>
              <a:t>    public T get() { return t; }</a:t>
            </a:r>
          </a:p>
          <a:p>
            <a:pPr>
              <a:buNone/>
            </a:pPr>
            <a:r>
              <a:rPr lang="en-US" sz="4000" dirty="0" smtClean="0"/>
              <a:t>}</a:t>
            </a:r>
            <a:endParaRPr lang="en-US" sz="40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1 Write </a:t>
            </a:r>
            <a:r>
              <a:rPr lang="en-US" dirty="0" smtClean="0"/>
              <a:t>a method that takes a string and returns the number of unique characters in the string. It is expected that a string with the same character sequence may be passed several times to the method. Since the counting operation can be time consuming, the method should cache the results, so that when the method is given a string previously encountered, it will simply retrieve the stored result. </a:t>
            </a:r>
            <a:endParaRPr lang="en-US" dirty="0" smtClean="0"/>
          </a:p>
          <a:p>
            <a:pPr>
              <a:buNone/>
            </a:pPr>
            <a:r>
              <a:rPr lang="en-US" dirty="0" smtClean="0"/>
              <a:t>2 Write </a:t>
            </a:r>
            <a:r>
              <a:rPr lang="en-US" dirty="0" smtClean="0"/>
              <a:t>a program which creates a concordance of characters occurring in a string (i.e., which characters occur where in a string). Read the string from the command line.</a:t>
            </a:r>
          </a:p>
          <a:p>
            <a:r>
              <a:rPr lang="en-US" dirty="0" smtClean="0"/>
              <a:t>Running the program:</a:t>
            </a:r>
          </a:p>
          <a:p>
            <a:r>
              <a:rPr lang="en-US" dirty="0" smtClean="0"/>
              <a:t>&gt;java Concordance Hello World {d=[9], o=[4, 6], r=[7], W=[5], H=[0], l=[2, 3, 8], e=[1]}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Develop banking system.</a:t>
            </a:r>
            <a:endParaRPr lang="en-US" dirty="0"/>
          </a:p>
        </p:txBody>
      </p:sp>
      <p:sp>
        <p:nvSpPr>
          <p:cNvPr id="3" name="Content Placeholder 2"/>
          <p:cNvSpPr>
            <a:spLocks noGrp="1"/>
          </p:cNvSpPr>
          <p:nvPr>
            <p:ph idx="1"/>
          </p:nvPr>
        </p:nvSpPr>
        <p:spPr/>
        <p:txBody>
          <a:bodyPr/>
          <a:lstStyle/>
          <a:p>
            <a:r>
              <a:rPr lang="en-US" dirty="0" smtClean="0"/>
              <a:t>A XYZ bank maintains Two types of accounts Savings and Current account. System needs to support Open, close, deposit, withdrawal operations. </a:t>
            </a:r>
          </a:p>
          <a:p>
            <a:r>
              <a:rPr lang="en-US" dirty="0" smtClean="0"/>
              <a:t>Use collections to list the customers and do not allow duplicate account number.</a:t>
            </a:r>
          </a:p>
          <a:p>
            <a:r>
              <a:rPr lang="en-US" dirty="0" smtClean="0"/>
              <a:t>Provide a facility to retrieve Balance statement for customer with a given savings account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i="1" dirty="0" smtClean="0"/>
              <a:t>collection</a:t>
            </a:r>
            <a:r>
              <a:rPr lang="en-US" dirty="0" smtClean="0"/>
              <a:t> </a:t>
            </a:r>
            <a:r>
              <a:rPr lang="en-US" dirty="0" smtClean="0"/>
              <a:t>—is </a:t>
            </a:r>
            <a:r>
              <a:rPr lang="en-US" dirty="0" smtClean="0"/>
              <a:t>simply an object that groups multiple elements into a single unit. </a:t>
            </a:r>
            <a:endParaRPr lang="en-US" dirty="0" smtClean="0"/>
          </a:p>
          <a:p>
            <a:r>
              <a:rPr lang="en-US" dirty="0" smtClean="0"/>
              <a:t>A </a:t>
            </a:r>
            <a:r>
              <a:rPr lang="en-US" b="1" i="1" dirty="0" smtClean="0"/>
              <a:t>collections framework</a:t>
            </a:r>
            <a:r>
              <a:rPr lang="en-US" dirty="0" smtClean="0"/>
              <a:t> is a unified architecture for representing and manipulating collections</a:t>
            </a:r>
            <a:r>
              <a:rPr lang="en-US" dirty="0" smtClean="0"/>
              <a:t>.</a:t>
            </a:r>
          </a:p>
          <a:p>
            <a:r>
              <a:rPr lang="en-US" b="1" dirty="0" smtClean="0"/>
              <a:t>Interfaces</a:t>
            </a:r>
          </a:p>
          <a:p>
            <a:r>
              <a:rPr lang="en-US" b="1" dirty="0" smtClean="0"/>
              <a:t>Implementations</a:t>
            </a:r>
          </a:p>
          <a:p>
            <a:r>
              <a:rPr lang="en-US" b="1" dirty="0" smtClean="0"/>
              <a:t>Algorithms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 View of Collections Hierarchy</a:t>
            </a:r>
            <a:endParaRPr lang="en-US" dirty="0"/>
          </a:p>
        </p:txBody>
      </p:sp>
      <p:pic>
        <p:nvPicPr>
          <p:cNvPr id="6" name="Content Placeholder 3"/>
          <p:cNvPicPr>
            <a:picLocks noGrp="1"/>
          </p:cNvPicPr>
          <p:nvPr>
            <p:ph idx="1"/>
          </p:nvPr>
        </p:nvPicPr>
        <p:blipFill>
          <a:blip r:embed="rId3" cstate="print"/>
          <a:stretch>
            <a:fillRect/>
          </a:stretch>
        </p:blipFill>
        <p:spPr bwMode="auto">
          <a:xfrm>
            <a:off x="5029200" y="3352800"/>
            <a:ext cx="1181100" cy="3095625"/>
          </a:xfrm>
          <a:prstGeom prst="rect">
            <a:avLst/>
          </a:prstGeom>
          <a:noFill/>
          <a:ln w="9525">
            <a:noFill/>
            <a:miter lim="800000"/>
            <a:headEnd/>
            <a:tailEnd/>
          </a:ln>
        </p:spPr>
      </p:pic>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4" cstate="print"/>
          <a:srcRect/>
          <a:stretch>
            <a:fillRect/>
          </a:stretch>
        </p:blipFill>
        <p:spPr bwMode="auto">
          <a:xfrm>
            <a:off x="838200" y="1447800"/>
            <a:ext cx="3933825" cy="48101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normAutofit fontScale="55000" lnSpcReduction="20000"/>
          </a:bodyPr>
          <a:lstStyle/>
          <a:p>
            <a:pPr lvl="2"/>
            <a:r>
              <a:rPr lang="en-US" dirty="0" smtClean="0"/>
              <a:t>A </a:t>
            </a:r>
            <a:r>
              <a:rPr lang="en-US" dirty="0" smtClean="0">
                <a:hlinkClick r:id="rId3"/>
              </a:rPr>
              <a:t>Set</a:t>
            </a:r>
            <a:r>
              <a:rPr lang="en-US" dirty="0" smtClean="0"/>
              <a:t> is a </a:t>
            </a:r>
            <a:r>
              <a:rPr lang="en-US" dirty="0" smtClean="0">
                <a:hlinkClick r:id="rId4"/>
              </a:rPr>
              <a:t>Collection</a:t>
            </a:r>
            <a:r>
              <a:rPr lang="en-US" dirty="0" smtClean="0"/>
              <a:t> that cannot contain duplicate </a:t>
            </a:r>
            <a:r>
              <a:rPr lang="en-US" dirty="0" smtClean="0"/>
              <a:t>elements</a:t>
            </a:r>
          </a:p>
          <a:p>
            <a:pPr lvl="2"/>
            <a:r>
              <a:rPr lang="en-US" dirty="0" smtClean="0"/>
              <a:t>Set implementations: </a:t>
            </a:r>
            <a:r>
              <a:rPr lang="en-US" dirty="0" err="1" smtClean="0"/>
              <a:t>HashSet</a:t>
            </a:r>
            <a:r>
              <a:rPr lang="en-US" dirty="0" smtClean="0"/>
              <a:t>, </a:t>
            </a:r>
            <a:r>
              <a:rPr lang="en-US" dirty="0" err="1" smtClean="0"/>
              <a:t>TreeSet</a:t>
            </a:r>
            <a:r>
              <a:rPr lang="en-US" dirty="0" smtClean="0"/>
              <a:t>, and </a:t>
            </a:r>
            <a:r>
              <a:rPr lang="en-US" dirty="0" err="1" smtClean="0"/>
              <a:t>LinkedHashSet</a:t>
            </a:r>
            <a:r>
              <a:rPr lang="en-US" dirty="0" smtClean="0"/>
              <a:t>.</a:t>
            </a:r>
          </a:p>
          <a:p>
            <a:pPr lvl="2"/>
            <a:endParaRPr lang="en-US" dirty="0" smtClean="0"/>
          </a:p>
          <a:p>
            <a:pPr lvl="3"/>
            <a:r>
              <a:rPr lang="en-US" dirty="0" err="1" smtClean="0"/>
              <a:t>int</a:t>
            </a:r>
            <a:r>
              <a:rPr lang="en-US" dirty="0" smtClean="0"/>
              <a:t> </a:t>
            </a:r>
            <a:r>
              <a:rPr lang="en-US" dirty="0" smtClean="0"/>
              <a:t>size();</a:t>
            </a:r>
          </a:p>
          <a:p>
            <a:pPr lvl="3"/>
            <a:r>
              <a:rPr lang="en-US" dirty="0" smtClean="0"/>
              <a:t> </a:t>
            </a:r>
            <a:r>
              <a:rPr lang="en-US" dirty="0" err="1" smtClean="0"/>
              <a:t>boolean</a:t>
            </a:r>
            <a:r>
              <a:rPr lang="en-US" dirty="0" smtClean="0"/>
              <a:t> </a:t>
            </a:r>
            <a:r>
              <a:rPr lang="en-US" dirty="0" err="1" smtClean="0"/>
              <a:t>isEmpty</a:t>
            </a:r>
            <a:r>
              <a:rPr lang="en-US" dirty="0" smtClean="0"/>
              <a:t>(); </a:t>
            </a:r>
          </a:p>
          <a:p>
            <a:pPr lvl="3"/>
            <a:r>
              <a:rPr lang="en-US" dirty="0" err="1" smtClean="0"/>
              <a:t>boolean</a:t>
            </a:r>
            <a:r>
              <a:rPr lang="en-US" dirty="0" smtClean="0"/>
              <a:t> contains(Object element); </a:t>
            </a:r>
          </a:p>
          <a:p>
            <a:pPr lvl="3"/>
            <a:r>
              <a:rPr lang="en-US" dirty="0" err="1"/>
              <a:t>b</a:t>
            </a:r>
            <a:r>
              <a:rPr lang="en-US" dirty="0" err="1" smtClean="0"/>
              <a:t>oolean</a:t>
            </a:r>
            <a:r>
              <a:rPr lang="en-US" dirty="0" smtClean="0"/>
              <a:t> add(E element); </a:t>
            </a:r>
          </a:p>
          <a:p>
            <a:pPr lvl="3"/>
            <a:r>
              <a:rPr lang="en-US" dirty="0" err="1" smtClean="0"/>
              <a:t>boolean</a:t>
            </a:r>
            <a:r>
              <a:rPr lang="en-US" dirty="0" smtClean="0"/>
              <a:t> remove(Object element); </a:t>
            </a:r>
          </a:p>
          <a:p>
            <a:pPr lvl="3"/>
            <a:r>
              <a:rPr lang="en-US" dirty="0" err="1" smtClean="0"/>
              <a:t>Iterator</a:t>
            </a:r>
            <a:r>
              <a:rPr lang="en-US" dirty="0" smtClean="0"/>
              <a:t>&lt;E&gt; </a:t>
            </a:r>
            <a:r>
              <a:rPr lang="en-US" dirty="0" err="1" smtClean="0"/>
              <a:t>iterator</a:t>
            </a:r>
            <a:r>
              <a:rPr lang="en-US" dirty="0" smtClean="0"/>
              <a:t>(); </a:t>
            </a:r>
          </a:p>
          <a:p>
            <a:pPr lvl="3"/>
            <a:r>
              <a:rPr lang="en-US" dirty="0" smtClean="0"/>
              <a:t>// Bulk operations </a:t>
            </a:r>
          </a:p>
          <a:p>
            <a:pPr lvl="3"/>
            <a:r>
              <a:rPr lang="en-US" dirty="0" err="1" smtClean="0"/>
              <a:t>boolean</a:t>
            </a:r>
            <a:r>
              <a:rPr lang="en-US" dirty="0" smtClean="0"/>
              <a:t> </a:t>
            </a:r>
            <a:r>
              <a:rPr lang="en-US" dirty="0" err="1" smtClean="0"/>
              <a:t>containsAll</a:t>
            </a:r>
            <a:r>
              <a:rPr lang="en-US" dirty="0" smtClean="0"/>
              <a:t>(Collection&lt;?&gt; c); </a:t>
            </a:r>
          </a:p>
          <a:p>
            <a:pPr lvl="3"/>
            <a:r>
              <a:rPr lang="en-US" dirty="0" err="1" smtClean="0"/>
              <a:t>boolean</a:t>
            </a:r>
            <a:r>
              <a:rPr lang="en-US" dirty="0" smtClean="0"/>
              <a:t> </a:t>
            </a:r>
            <a:r>
              <a:rPr lang="en-US" dirty="0" err="1" smtClean="0"/>
              <a:t>addAll</a:t>
            </a:r>
            <a:r>
              <a:rPr lang="en-US" dirty="0" smtClean="0"/>
              <a:t>(Collection&lt;? extends E&gt; c); </a:t>
            </a:r>
          </a:p>
          <a:p>
            <a:pPr lvl="3"/>
            <a:r>
              <a:rPr lang="en-US" dirty="0" err="1" smtClean="0"/>
              <a:t>boolean</a:t>
            </a:r>
            <a:r>
              <a:rPr lang="en-US" dirty="0" smtClean="0"/>
              <a:t> </a:t>
            </a:r>
            <a:r>
              <a:rPr lang="en-US" dirty="0" err="1" smtClean="0"/>
              <a:t>removeAll</a:t>
            </a:r>
            <a:r>
              <a:rPr lang="en-US" dirty="0" smtClean="0"/>
              <a:t>(Collection&lt;?&gt; c); // optional </a:t>
            </a:r>
            <a:r>
              <a:rPr lang="en-US" dirty="0" err="1" smtClean="0"/>
              <a:t>boolean</a:t>
            </a:r>
            <a:r>
              <a:rPr lang="en-US" dirty="0" smtClean="0"/>
              <a:t> </a:t>
            </a:r>
            <a:r>
              <a:rPr lang="en-US" dirty="0" err="1" smtClean="0"/>
              <a:t>retainAll</a:t>
            </a:r>
            <a:r>
              <a:rPr lang="en-US" dirty="0" smtClean="0"/>
              <a:t>(Collection&lt;?&gt; c); // optional void clear(); </a:t>
            </a:r>
            <a:endParaRPr lang="en-US" dirty="0" smtClean="0"/>
          </a:p>
          <a:p>
            <a:pPr lvl="3">
              <a:buNone/>
            </a:pPr>
            <a:endParaRPr lang="en-US" dirty="0" smtClean="0"/>
          </a:p>
          <a:p>
            <a:pPr lvl="3">
              <a:buNone/>
            </a:pPr>
            <a:r>
              <a:rPr lang="en-US" dirty="0" err="1" smtClean="0"/>
              <a:t>s1.containsAll</a:t>
            </a:r>
            <a:r>
              <a:rPr lang="en-US" dirty="0" smtClean="0"/>
              <a:t>(</a:t>
            </a:r>
            <a:r>
              <a:rPr lang="en-US" dirty="0" err="1" smtClean="0"/>
              <a:t>s2</a:t>
            </a:r>
            <a:r>
              <a:rPr lang="en-US" dirty="0" smtClean="0"/>
              <a:t>) -- Subset</a:t>
            </a:r>
          </a:p>
          <a:p>
            <a:pPr lvl="3">
              <a:buNone/>
            </a:pPr>
            <a:r>
              <a:rPr lang="en-US" dirty="0" err="1" smtClean="0"/>
              <a:t>s1.addAll</a:t>
            </a:r>
            <a:r>
              <a:rPr lang="en-US" dirty="0" smtClean="0"/>
              <a:t>(</a:t>
            </a:r>
            <a:r>
              <a:rPr lang="en-US" dirty="0" err="1" smtClean="0"/>
              <a:t>s2</a:t>
            </a:r>
            <a:r>
              <a:rPr lang="en-US" dirty="0" smtClean="0"/>
              <a:t>) - Union</a:t>
            </a:r>
          </a:p>
          <a:p>
            <a:pPr lvl="3">
              <a:buNone/>
            </a:pPr>
            <a:r>
              <a:rPr lang="en-US" dirty="0" err="1" smtClean="0"/>
              <a:t>s1.retainAll</a:t>
            </a:r>
            <a:r>
              <a:rPr lang="en-US" dirty="0" smtClean="0"/>
              <a:t>(</a:t>
            </a:r>
            <a:r>
              <a:rPr lang="en-US" dirty="0" err="1" smtClean="0"/>
              <a:t>s2</a:t>
            </a:r>
            <a:r>
              <a:rPr lang="en-US" dirty="0" smtClean="0"/>
              <a:t>) – Intersection</a:t>
            </a:r>
          </a:p>
          <a:p>
            <a:pPr lvl="3">
              <a:buNone/>
            </a:pPr>
            <a:r>
              <a:rPr lang="en-US" dirty="0" err="1" smtClean="0"/>
              <a:t>s1.removeAll</a:t>
            </a:r>
            <a:r>
              <a:rPr lang="en-US" dirty="0" smtClean="0"/>
              <a:t>(</a:t>
            </a:r>
            <a:r>
              <a:rPr lang="en-US" dirty="0" err="1" smtClean="0"/>
              <a:t>s2</a:t>
            </a:r>
            <a:r>
              <a:rPr lang="en-US" dirty="0" smtClean="0"/>
              <a:t>)</a:t>
            </a:r>
            <a:endParaRPr lang="en-US" dirty="0" smtClean="0"/>
          </a:p>
          <a:p>
            <a:pPr lvl="3">
              <a:buNone/>
            </a:pPr>
            <a:endParaRPr lang="en-US" dirty="0" smtClean="0"/>
          </a:p>
          <a:p>
            <a:pPr lvl="3"/>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fontScale="55000" lnSpcReduction="20000"/>
          </a:bodyPr>
          <a:lstStyle/>
          <a:p>
            <a:endParaRPr lang="en-US" b="1" dirty="0" smtClean="0"/>
          </a:p>
          <a:p>
            <a:r>
              <a:rPr lang="en-US" b="1" dirty="0" smtClean="0"/>
              <a:t>package </a:t>
            </a:r>
            <a:r>
              <a:rPr lang="en-US" b="1" dirty="0" err="1" smtClean="0"/>
              <a:t>com.cisco.collections.sample</a:t>
            </a:r>
            <a:r>
              <a:rPr lang="en-US" b="1" dirty="0" smtClean="0"/>
              <a:t>;</a:t>
            </a:r>
          </a:p>
          <a:p>
            <a:endParaRPr lang="en-US" dirty="0" smtClean="0"/>
          </a:p>
          <a:p>
            <a:pPr lvl="2">
              <a:buNone/>
            </a:pPr>
            <a:r>
              <a:rPr lang="en-US" b="1" dirty="0" smtClean="0"/>
              <a:t>import </a:t>
            </a:r>
            <a:r>
              <a:rPr lang="en-US" b="1" dirty="0" err="1" smtClean="0"/>
              <a:t>java.util.HashSet</a:t>
            </a:r>
            <a:r>
              <a:rPr lang="en-US" b="1" dirty="0" smtClean="0"/>
              <a:t>;</a:t>
            </a:r>
          </a:p>
          <a:p>
            <a:pPr lvl="2">
              <a:buNone/>
            </a:pPr>
            <a:r>
              <a:rPr lang="en-US" b="1" dirty="0" smtClean="0"/>
              <a:t>import </a:t>
            </a:r>
            <a:r>
              <a:rPr lang="en-US" b="1" dirty="0" err="1" smtClean="0"/>
              <a:t>java.util.Set</a:t>
            </a:r>
            <a:r>
              <a:rPr lang="en-US" b="1" dirty="0" smtClean="0"/>
              <a:t>;</a:t>
            </a:r>
          </a:p>
          <a:p>
            <a:pPr lvl="2">
              <a:buNone/>
            </a:pPr>
            <a:endParaRPr lang="en-US" dirty="0" smtClean="0"/>
          </a:p>
          <a:p>
            <a:pPr lvl="2">
              <a:buNone/>
            </a:pPr>
            <a:r>
              <a:rPr lang="en-US" b="1" dirty="0" smtClean="0"/>
              <a:t>public class </a:t>
            </a:r>
            <a:r>
              <a:rPr lang="en-US" b="1" dirty="0" err="1" smtClean="0"/>
              <a:t>SampleSet</a:t>
            </a:r>
            <a:r>
              <a:rPr lang="en-US" b="1" dirty="0" smtClean="0"/>
              <a:t> {</a:t>
            </a:r>
          </a:p>
          <a:p>
            <a:pPr lvl="2">
              <a:buNone/>
            </a:pPr>
            <a:r>
              <a:rPr lang="en-US" b="1" dirty="0" smtClean="0"/>
              <a:t>public static void main(String </a:t>
            </a:r>
            <a:r>
              <a:rPr lang="en-US" b="1" dirty="0" err="1" smtClean="0"/>
              <a:t>args</a:t>
            </a:r>
            <a:r>
              <a:rPr lang="en-US" b="1" dirty="0" smtClean="0"/>
              <a:t>[]){</a:t>
            </a:r>
          </a:p>
          <a:p>
            <a:pPr lvl="3">
              <a:buNone/>
            </a:pPr>
            <a:r>
              <a:rPr lang="en-US" dirty="0" smtClean="0"/>
              <a:t>Set&lt;String&gt; s= </a:t>
            </a:r>
            <a:r>
              <a:rPr lang="en-US" b="1" dirty="0" smtClean="0"/>
              <a:t>new </a:t>
            </a:r>
            <a:r>
              <a:rPr lang="en-US" b="1" dirty="0" err="1" smtClean="0"/>
              <a:t>HashSet</a:t>
            </a:r>
            <a:r>
              <a:rPr lang="en-US" b="1" dirty="0" smtClean="0"/>
              <a:t>&lt;String&gt;();</a:t>
            </a:r>
          </a:p>
          <a:p>
            <a:pPr lvl="3">
              <a:buNone/>
            </a:pPr>
            <a:r>
              <a:rPr lang="en-US" dirty="0" err="1" smtClean="0"/>
              <a:t>s.add</a:t>
            </a:r>
            <a:r>
              <a:rPr lang="en-US" dirty="0" smtClean="0"/>
              <a:t>("one") ;</a:t>
            </a:r>
          </a:p>
          <a:p>
            <a:pPr lvl="3">
              <a:buNone/>
            </a:pPr>
            <a:r>
              <a:rPr lang="en-US" dirty="0" err="1" smtClean="0"/>
              <a:t>s.add</a:t>
            </a:r>
            <a:r>
              <a:rPr lang="en-US" dirty="0" smtClean="0"/>
              <a:t>("two") ;</a:t>
            </a:r>
          </a:p>
          <a:p>
            <a:pPr lvl="3">
              <a:buNone/>
            </a:pPr>
            <a:r>
              <a:rPr lang="en-US" dirty="0" err="1" smtClean="0"/>
              <a:t>s.add</a:t>
            </a:r>
            <a:r>
              <a:rPr lang="en-US" dirty="0" smtClean="0"/>
              <a:t>("one") ;</a:t>
            </a:r>
          </a:p>
          <a:p>
            <a:pPr lvl="3">
              <a:buNone/>
            </a:pPr>
            <a:r>
              <a:rPr lang="en-US" b="1" dirty="0" smtClean="0"/>
              <a:t>for (String </a:t>
            </a:r>
            <a:r>
              <a:rPr lang="en-US" b="1" dirty="0" err="1" smtClean="0"/>
              <a:t>ele:s</a:t>
            </a:r>
            <a:r>
              <a:rPr lang="en-US" b="1" dirty="0" smtClean="0"/>
              <a:t>){</a:t>
            </a:r>
          </a:p>
          <a:p>
            <a:pPr lvl="3">
              <a:buNone/>
            </a:pPr>
            <a:r>
              <a:rPr lang="en-US" dirty="0" err="1" smtClean="0"/>
              <a:t>System.</a:t>
            </a:r>
            <a:r>
              <a:rPr lang="en-US" i="1" dirty="0" err="1" smtClean="0"/>
              <a:t>out.println</a:t>
            </a:r>
            <a:r>
              <a:rPr lang="en-US" i="1" dirty="0" smtClean="0"/>
              <a:t>("s=="+</a:t>
            </a:r>
            <a:r>
              <a:rPr lang="en-US" i="1" dirty="0" err="1" smtClean="0"/>
              <a:t>ele</a:t>
            </a:r>
            <a:r>
              <a:rPr lang="en-US" i="1" dirty="0" smtClean="0"/>
              <a:t>) ;</a:t>
            </a:r>
          </a:p>
          <a:p>
            <a:pPr lvl="3">
              <a:buNone/>
            </a:pPr>
            <a:r>
              <a:rPr lang="en-US" dirty="0" smtClean="0"/>
              <a:t>}</a:t>
            </a:r>
          </a:p>
          <a:p>
            <a:pPr lvl="2">
              <a:buNone/>
            </a:pPr>
            <a:r>
              <a:rPr lang="en-US" dirty="0" smtClean="0"/>
              <a:t>}</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A </a:t>
            </a:r>
            <a:r>
              <a:rPr lang="en-US" dirty="0" smtClean="0">
                <a:hlinkClick r:id="rId3"/>
              </a:rPr>
              <a:t>List</a:t>
            </a:r>
            <a:r>
              <a:rPr lang="en-US" dirty="0" smtClean="0"/>
              <a:t> is an ordered </a:t>
            </a:r>
            <a:r>
              <a:rPr lang="en-US" dirty="0" smtClean="0">
                <a:hlinkClick r:id="rId4"/>
              </a:rPr>
              <a:t>Collection</a:t>
            </a:r>
            <a:r>
              <a:rPr lang="en-US" dirty="0" smtClean="0"/>
              <a:t> (sometimes called a </a:t>
            </a:r>
            <a:r>
              <a:rPr lang="en-US" i="1" dirty="0" smtClean="0"/>
              <a:t>sequence</a:t>
            </a:r>
            <a:r>
              <a:rPr lang="en-US" dirty="0" smtClean="0"/>
              <a:t>).</a:t>
            </a:r>
          </a:p>
          <a:p>
            <a:r>
              <a:rPr lang="en-US" dirty="0" smtClean="0"/>
              <a:t>Positional access — manipulates elements based on their numerical position in the </a:t>
            </a:r>
            <a:r>
              <a:rPr lang="en-US" dirty="0" smtClean="0"/>
              <a:t>list</a:t>
            </a:r>
          </a:p>
          <a:p>
            <a:r>
              <a:rPr lang="en-US" dirty="0" smtClean="0"/>
              <a:t>Search — searches for a specified object in the list and returns its numerical </a:t>
            </a:r>
            <a:r>
              <a:rPr lang="en-US" dirty="0" smtClean="0"/>
              <a:t>position</a:t>
            </a:r>
          </a:p>
          <a:p>
            <a:r>
              <a:rPr lang="en-US" dirty="0" smtClean="0"/>
              <a:t>Iteration — extends </a:t>
            </a:r>
            <a:r>
              <a:rPr lang="en-US" dirty="0" err="1" smtClean="0"/>
              <a:t>Iterator</a:t>
            </a:r>
            <a:r>
              <a:rPr lang="en-US" dirty="0" smtClean="0"/>
              <a:t> semantics to take advantage of the list's sequential nature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Apis</a:t>
            </a:r>
            <a:endParaRPr lang="en-US" dirty="0"/>
          </a:p>
        </p:txBody>
      </p:sp>
      <p:sp>
        <p:nvSpPr>
          <p:cNvPr id="3" name="Content Placeholder 2"/>
          <p:cNvSpPr>
            <a:spLocks noGrp="1"/>
          </p:cNvSpPr>
          <p:nvPr>
            <p:ph idx="1"/>
          </p:nvPr>
        </p:nvSpPr>
        <p:spPr/>
        <p:txBody>
          <a:bodyPr>
            <a:noAutofit/>
          </a:bodyPr>
          <a:lstStyle/>
          <a:p>
            <a:pPr lvl="2">
              <a:buNone/>
            </a:pPr>
            <a:r>
              <a:rPr lang="en-US" sz="1200" dirty="0" smtClean="0"/>
              <a:t>public interface List&lt;E&gt; extends Collection&lt;E&gt; {</a:t>
            </a:r>
          </a:p>
          <a:p>
            <a:pPr lvl="2">
              <a:buNone/>
            </a:pPr>
            <a:r>
              <a:rPr lang="en-US" sz="1200" dirty="0" smtClean="0"/>
              <a:t>    // Positional access</a:t>
            </a:r>
          </a:p>
          <a:p>
            <a:pPr lvl="2">
              <a:buNone/>
            </a:pPr>
            <a:r>
              <a:rPr lang="en-US" sz="1200" dirty="0" smtClean="0"/>
              <a:t>    E get(</a:t>
            </a:r>
            <a:r>
              <a:rPr lang="en-US" sz="1200" dirty="0" err="1" smtClean="0"/>
              <a:t>int</a:t>
            </a:r>
            <a:r>
              <a:rPr lang="en-US" sz="1200" dirty="0" smtClean="0"/>
              <a:t> index);</a:t>
            </a:r>
          </a:p>
          <a:p>
            <a:pPr lvl="2">
              <a:buNone/>
            </a:pPr>
            <a:r>
              <a:rPr lang="en-US" sz="1200" dirty="0" smtClean="0"/>
              <a:t>    // optional</a:t>
            </a:r>
          </a:p>
          <a:p>
            <a:pPr lvl="2">
              <a:buNone/>
            </a:pPr>
            <a:r>
              <a:rPr lang="en-US" sz="1200" dirty="0" smtClean="0"/>
              <a:t>    E set(</a:t>
            </a:r>
            <a:r>
              <a:rPr lang="en-US" sz="1200" dirty="0" err="1" smtClean="0"/>
              <a:t>int</a:t>
            </a:r>
            <a:r>
              <a:rPr lang="en-US" sz="1200" dirty="0" smtClean="0"/>
              <a:t> index, E element);</a:t>
            </a:r>
          </a:p>
          <a:p>
            <a:pPr lvl="2">
              <a:buNone/>
            </a:pPr>
            <a:r>
              <a:rPr lang="en-US" sz="1200" dirty="0" smtClean="0"/>
              <a:t>    // optional</a:t>
            </a:r>
          </a:p>
          <a:p>
            <a:pPr lvl="2">
              <a:buNone/>
            </a:pPr>
            <a:r>
              <a:rPr lang="en-US" sz="1200" dirty="0" smtClean="0"/>
              <a:t>    </a:t>
            </a:r>
            <a:r>
              <a:rPr lang="en-US" sz="1200" dirty="0" err="1" smtClean="0"/>
              <a:t>boolean</a:t>
            </a:r>
            <a:r>
              <a:rPr lang="en-US" sz="1200" dirty="0" smtClean="0"/>
              <a:t> add(E element); </a:t>
            </a:r>
          </a:p>
          <a:p>
            <a:pPr lvl="2">
              <a:buNone/>
            </a:pPr>
            <a:r>
              <a:rPr lang="en-US" sz="1200" dirty="0" smtClean="0"/>
              <a:t>    // optional</a:t>
            </a:r>
          </a:p>
          <a:p>
            <a:pPr lvl="2">
              <a:buNone/>
            </a:pPr>
            <a:r>
              <a:rPr lang="en-US" sz="1200" dirty="0" smtClean="0"/>
              <a:t>    void add(</a:t>
            </a:r>
            <a:r>
              <a:rPr lang="en-US" sz="1200" dirty="0" err="1" smtClean="0"/>
              <a:t>int</a:t>
            </a:r>
            <a:r>
              <a:rPr lang="en-US" sz="1200" dirty="0" smtClean="0"/>
              <a:t> index, E element);</a:t>
            </a:r>
          </a:p>
          <a:p>
            <a:pPr lvl="2">
              <a:buNone/>
            </a:pPr>
            <a:r>
              <a:rPr lang="en-US" sz="1200" dirty="0" smtClean="0"/>
              <a:t>    // optional</a:t>
            </a:r>
          </a:p>
          <a:p>
            <a:pPr lvl="2">
              <a:buNone/>
            </a:pPr>
            <a:r>
              <a:rPr lang="en-US" sz="1200" dirty="0" smtClean="0"/>
              <a:t>    E remove(</a:t>
            </a:r>
            <a:r>
              <a:rPr lang="en-US" sz="1200" dirty="0" err="1" smtClean="0"/>
              <a:t>int</a:t>
            </a:r>
            <a:r>
              <a:rPr lang="en-US" sz="1200" dirty="0" smtClean="0"/>
              <a:t> index);</a:t>
            </a:r>
          </a:p>
          <a:p>
            <a:pPr lvl="2">
              <a:buNone/>
            </a:pPr>
            <a:r>
              <a:rPr lang="en-US" sz="1200" dirty="0" smtClean="0"/>
              <a:t>    // optional</a:t>
            </a:r>
          </a:p>
          <a:p>
            <a:pPr lvl="2">
              <a:buNone/>
            </a:pPr>
            <a:r>
              <a:rPr lang="en-US" sz="1200" dirty="0" smtClean="0"/>
              <a:t>    </a:t>
            </a:r>
            <a:r>
              <a:rPr lang="en-US" sz="1200" dirty="0" err="1" smtClean="0"/>
              <a:t>boolean</a:t>
            </a:r>
            <a:r>
              <a:rPr lang="en-US" sz="1200" dirty="0" smtClean="0"/>
              <a:t> </a:t>
            </a:r>
            <a:r>
              <a:rPr lang="en-US" sz="1200" dirty="0" err="1" smtClean="0"/>
              <a:t>addAll</a:t>
            </a:r>
            <a:r>
              <a:rPr lang="en-US" sz="1200" dirty="0" smtClean="0"/>
              <a:t>(</a:t>
            </a:r>
            <a:r>
              <a:rPr lang="en-US" sz="1200" dirty="0" err="1" smtClean="0"/>
              <a:t>int</a:t>
            </a:r>
            <a:r>
              <a:rPr lang="en-US" sz="1200" dirty="0" smtClean="0"/>
              <a:t> index, Collection&lt;? extends E&gt; c);</a:t>
            </a:r>
          </a:p>
          <a:p>
            <a:pPr lvl="2">
              <a:buNone/>
            </a:pPr>
            <a:endParaRPr lang="en-US" sz="1200" dirty="0" smtClean="0"/>
          </a:p>
          <a:p>
            <a:pPr lvl="2">
              <a:buNone/>
            </a:pPr>
            <a:r>
              <a:rPr lang="en-US" sz="1200" dirty="0" smtClean="0"/>
              <a:t>    // Search</a:t>
            </a:r>
          </a:p>
          <a:p>
            <a:pPr lvl="2">
              <a:buNone/>
            </a:pPr>
            <a:r>
              <a:rPr lang="en-US" sz="1200" dirty="0" smtClean="0"/>
              <a:t>    </a:t>
            </a:r>
            <a:r>
              <a:rPr lang="en-US" sz="1200" dirty="0" err="1" smtClean="0"/>
              <a:t>int</a:t>
            </a:r>
            <a:r>
              <a:rPr lang="en-US" sz="1200" dirty="0" smtClean="0"/>
              <a:t> </a:t>
            </a:r>
            <a:r>
              <a:rPr lang="en-US" sz="1200" dirty="0" err="1" smtClean="0"/>
              <a:t>indexOf</a:t>
            </a:r>
            <a:r>
              <a:rPr lang="en-US" sz="1200" dirty="0" smtClean="0"/>
              <a:t>(Object o);</a:t>
            </a:r>
          </a:p>
          <a:p>
            <a:pPr lvl="2">
              <a:buNone/>
            </a:pPr>
            <a:r>
              <a:rPr lang="en-US" sz="1200" dirty="0" smtClean="0"/>
              <a:t>    </a:t>
            </a:r>
            <a:r>
              <a:rPr lang="en-US" sz="1200" dirty="0" err="1" smtClean="0"/>
              <a:t>int</a:t>
            </a:r>
            <a:r>
              <a:rPr lang="en-US" sz="1200" dirty="0" smtClean="0"/>
              <a:t> </a:t>
            </a:r>
            <a:r>
              <a:rPr lang="en-US" sz="1200" dirty="0" err="1" smtClean="0"/>
              <a:t>lastIndexOf</a:t>
            </a:r>
            <a:r>
              <a:rPr lang="en-US" sz="1200" dirty="0" smtClean="0"/>
              <a:t>(Object o);</a:t>
            </a:r>
          </a:p>
          <a:p>
            <a:pPr lvl="2">
              <a:buNone/>
            </a:pPr>
            <a:endParaRPr lang="en-US" sz="1200" dirty="0" smtClean="0"/>
          </a:p>
          <a:p>
            <a:pPr lvl="2">
              <a:buNone/>
            </a:pPr>
            <a:r>
              <a:rPr lang="en-US" sz="1200" dirty="0" smtClean="0"/>
              <a:t>    // Iteration</a:t>
            </a:r>
          </a:p>
          <a:p>
            <a:pPr lvl="2">
              <a:buNone/>
            </a:pPr>
            <a:r>
              <a:rPr lang="en-US" sz="1200" dirty="0" smtClean="0"/>
              <a:t>    </a:t>
            </a:r>
            <a:r>
              <a:rPr lang="en-US" sz="1200" dirty="0" err="1" smtClean="0"/>
              <a:t>ListIterator</a:t>
            </a:r>
            <a:r>
              <a:rPr lang="en-US" sz="1200" dirty="0" smtClean="0"/>
              <a:t>&lt;E&gt; </a:t>
            </a:r>
            <a:r>
              <a:rPr lang="en-US" sz="1200" dirty="0" err="1" smtClean="0"/>
              <a:t>listIterator</a:t>
            </a:r>
            <a:r>
              <a:rPr lang="en-US" sz="1200" dirty="0" smtClean="0"/>
              <a:t>();</a:t>
            </a:r>
          </a:p>
          <a:p>
            <a:pPr lvl="2">
              <a:buNone/>
            </a:pPr>
            <a:r>
              <a:rPr lang="en-US" sz="1200" dirty="0" smtClean="0"/>
              <a:t>    </a:t>
            </a:r>
            <a:r>
              <a:rPr lang="en-US" sz="1200" dirty="0" err="1" smtClean="0"/>
              <a:t>ListIterator</a:t>
            </a:r>
            <a:r>
              <a:rPr lang="en-US" sz="1200" dirty="0" smtClean="0"/>
              <a:t>&lt;E&gt; </a:t>
            </a:r>
            <a:r>
              <a:rPr lang="en-US" sz="1200" dirty="0" err="1" smtClean="0"/>
              <a:t>listIterator</a:t>
            </a:r>
            <a:r>
              <a:rPr lang="en-US" sz="1200" dirty="0" smtClean="0"/>
              <a:t>(</a:t>
            </a:r>
            <a:r>
              <a:rPr lang="en-US" sz="1200" dirty="0" err="1" smtClean="0"/>
              <a:t>int</a:t>
            </a:r>
            <a:r>
              <a:rPr lang="en-US" sz="1200" dirty="0" smtClean="0"/>
              <a:t> index);</a:t>
            </a:r>
          </a:p>
          <a:p>
            <a:pPr lvl="2">
              <a:buNone/>
            </a:pPr>
            <a:endParaRPr lang="en-US" sz="1200" dirty="0" smtClean="0"/>
          </a:p>
          <a:p>
            <a:pPr lvl="2">
              <a:buNone/>
            </a:pPr>
            <a:r>
              <a:rPr lang="en-US" sz="1200" dirty="0" smtClean="0"/>
              <a:t>    // Range-view</a:t>
            </a:r>
          </a:p>
          <a:p>
            <a:pPr lvl="2">
              <a:buNone/>
            </a:pPr>
            <a:r>
              <a:rPr lang="en-US" sz="1200" dirty="0" smtClean="0"/>
              <a:t>    List&lt;E&gt; </a:t>
            </a:r>
            <a:r>
              <a:rPr lang="en-US" sz="1200" dirty="0" err="1" smtClean="0"/>
              <a:t>subList</a:t>
            </a:r>
            <a:r>
              <a:rPr lang="en-US" sz="1200" dirty="0" smtClean="0"/>
              <a:t>(</a:t>
            </a:r>
            <a:r>
              <a:rPr lang="en-US" sz="1200" dirty="0" err="1" smtClean="0"/>
              <a:t>int</a:t>
            </a:r>
            <a:r>
              <a:rPr lang="en-US" sz="1200" dirty="0" smtClean="0"/>
              <a:t> from, </a:t>
            </a:r>
            <a:r>
              <a:rPr lang="en-US" sz="1200" dirty="0" err="1" smtClean="0"/>
              <a:t>int</a:t>
            </a:r>
            <a:r>
              <a:rPr lang="en-US" sz="1200" dirty="0" smtClean="0"/>
              <a:t> to);</a:t>
            </a:r>
          </a:p>
          <a:p>
            <a:pPr lvl="2">
              <a:buNone/>
            </a:pPr>
            <a:r>
              <a:rPr lang="en-US" sz="1200" dirty="0" smtClean="0"/>
              <a:t>}</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a:t>
            </a:r>
            <a:r>
              <a:rPr lang="en-US" dirty="0" smtClean="0">
                <a:hlinkClick r:id="rId3"/>
              </a:rPr>
              <a:t>Map</a:t>
            </a:r>
            <a:r>
              <a:rPr lang="en-US" dirty="0" smtClean="0"/>
              <a:t> is an object that maps keys to values. A map cannot contain duplicate </a:t>
            </a:r>
            <a:r>
              <a:rPr lang="en-US" dirty="0" smtClean="0"/>
              <a:t>keys</a:t>
            </a:r>
          </a:p>
          <a:p>
            <a:r>
              <a:rPr lang="en-US" dirty="0" smtClean="0"/>
              <a:t>public interface Map&lt;</a:t>
            </a:r>
            <a:r>
              <a:rPr lang="en-US" dirty="0" err="1" smtClean="0"/>
              <a:t>K,V</a:t>
            </a:r>
            <a:r>
              <a:rPr lang="en-US" dirty="0" smtClean="0"/>
              <a:t>&gt; {</a:t>
            </a:r>
          </a:p>
          <a:p>
            <a:endParaRPr lang="en-US" dirty="0" smtClean="0"/>
          </a:p>
          <a:p>
            <a:pPr>
              <a:buNone/>
            </a:pPr>
            <a:r>
              <a:rPr lang="en-US" dirty="0" smtClean="0"/>
              <a:t>    // Basic operations</a:t>
            </a:r>
          </a:p>
          <a:p>
            <a:pPr>
              <a:buNone/>
            </a:pPr>
            <a:r>
              <a:rPr lang="en-US" dirty="0" smtClean="0"/>
              <a:t>    V put(K key, V value);</a:t>
            </a:r>
          </a:p>
          <a:p>
            <a:pPr>
              <a:buNone/>
            </a:pPr>
            <a:r>
              <a:rPr lang="en-US" dirty="0" smtClean="0"/>
              <a:t>    V get(Object key);</a:t>
            </a:r>
          </a:p>
          <a:p>
            <a:pPr>
              <a:buNone/>
            </a:pPr>
            <a:r>
              <a:rPr lang="en-US" dirty="0" smtClean="0"/>
              <a:t>    V remove(Object key);</a:t>
            </a:r>
          </a:p>
          <a:p>
            <a:pPr>
              <a:buNone/>
            </a:pPr>
            <a:r>
              <a:rPr lang="en-US" dirty="0" smtClean="0"/>
              <a:t>    </a:t>
            </a:r>
            <a:r>
              <a:rPr lang="en-US" dirty="0" err="1" smtClean="0"/>
              <a:t>boolean</a:t>
            </a:r>
            <a:r>
              <a:rPr lang="en-US" dirty="0" smtClean="0"/>
              <a:t> </a:t>
            </a:r>
            <a:r>
              <a:rPr lang="en-US" dirty="0" err="1" smtClean="0"/>
              <a:t>containsKey</a:t>
            </a:r>
            <a:r>
              <a:rPr lang="en-US" dirty="0" smtClean="0"/>
              <a:t>(Object key);</a:t>
            </a:r>
          </a:p>
          <a:p>
            <a:pPr>
              <a:buNone/>
            </a:pPr>
            <a:r>
              <a:rPr lang="en-US" dirty="0" smtClean="0"/>
              <a:t>    </a:t>
            </a:r>
            <a:r>
              <a:rPr lang="en-US" dirty="0" err="1" smtClean="0"/>
              <a:t>boolean</a:t>
            </a:r>
            <a:r>
              <a:rPr lang="en-US" dirty="0" smtClean="0"/>
              <a:t> </a:t>
            </a:r>
            <a:r>
              <a:rPr lang="en-US" dirty="0" err="1" smtClean="0"/>
              <a:t>containsValue</a:t>
            </a:r>
            <a:r>
              <a:rPr lang="en-US" dirty="0" smtClean="0"/>
              <a:t>(Object value);</a:t>
            </a:r>
          </a:p>
          <a:p>
            <a:pPr>
              <a:buNone/>
            </a:pPr>
            <a:r>
              <a:rPr lang="en-US" dirty="0" smtClean="0"/>
              <a:t>    </a:t>
            </a:r>
            <a:r>
              <a:rPr lang="en-US" dirty="0" err="1" smtClean="0"/>
              <a:t>int</a:t>
            </a:r>
            <a:r>
              <a:rPr lang="en-US" dirty="0" smtClean="0"/>
              <a:t> size();</a:t>
            </a:r>
          </a:p>
          <a:p>
            <a:pPr>
              <a:buNone/>
            </a:pPr>
            <a:r>
              <a:rPr lang="en-US" dirty="0" smtClean="0"/>
              <a:t>    </a:t>
            </a:r>
            <a:r>
              <a:rPr lang="en-US" dirty="0" err="1" smtClean="0"/>
              <a:t>boolean</a:t>
            </a:r>
            <a:r>
              <a:rPr lang="en-US" dirty="0" smtClean="0"/>
              <a:t> </a:t>
            </a:r>
            <a:r>
              <a:rPr lang="en-US" dirty="0" err="1" smtClean="0"/>
              <a:t>isEmpty</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1028343"/>
            <a:ext cx="4572000" cy="4801314"/>
          </a:xfrm>
          <a:prstGeom prst="rect">
            <a:avLst/>
          </a:prstGeom>
        </p:spPr>
        <p:txBody>
          <a:bodyPr>
            <a:spAutoFit/>
          </a:bodyPr>
          <a:lstStyle/>
          <a:p>
            <a:r>
              <a:rPr lang="en-US" dirty="0" smtClean="0"/>
              <a:t> // Bulk operations</a:t>
            </a:r>
          </a:p>
          <a:p>
            <a:r>
              <a:rPr lang="en-US" dirty="0" smtClean="0"/>
              <a:t>    void </a:t>
            </a:r>
            <a:r>
              <a:rPr lang="en-US" dirty="0" err="1" smtClean="0"/>
              <a:t>putAll</a:t>
            </a:r>
            <a:r>
              <a:rPr lang="en-US" dirty="0" smtClean="0"/>
              <a:t>(Map&lt;? extends K, ? extends V&gt; m);</a:t>
            </a:r>
          </a:p>
          <a:p>
            <a:r>
              <a:rPr lang="en-US" dirty="0" smtClean="0"/>
              <a:t>    void clear();</a:t>
            </a:r>
          </a:p>
          <a:p>
            <a:endParaRPr lang="en-US" dirty="0" smtClean="0"/>
          </a:p>
          <a:p>
            <a:r>
              <a:rPr lang="en-US" dirty="0" smtClean="0"/>
              <a:t>    // Collection Views</a:t>
            </a:r>
          </a:p>
          <a:p>
            <a:r>
              <a:rPr lang="en-US" dirty="0" smtClean="0"/>
              <a:t>    public Set&lt;K&gt; </a:t>
            </a:r>
            <a:r>
              <a:rPr lang="en-US" dirty="0" err="1" smtClean="0"/>
              <a:t>keySet</a:t>
            </a:r>
            <a:r>
              <a:rPr lang="en-US" dirty="0" smtClean="0"/>
              <a:t>();</a:t>
            </a:r>
          </a:p>
          <a:p>
            <a:r>
              <a:rPr lang="en-US" dirty="0" smtClean="0"/>
              <a:t>    public Collection&lt;V&gt; values();</a:t>
            </a:r>
          </a:p>
          <a:p>
            <a:r>
              <a:rPr lang="en-US" dirty="0" smtClean="0"/>
              <a:t>    public Set&lt;</a:t>
            </a:r>
            <a:r>
              <a:rPr lang="en-US" dirty="0" err="1" smtClean="0"/>
              <a:t>Map.Entry</a:t>
            </a:r>
            <a:r>
              <a:rPr lang="en-US" dirty="0" smtClean="0"/>
              <a:t>&lt;</a:t>
            </a:r>
            <a:r>
              <a:rPr lang="en-US" dirty="0" err="1" smtClean="0"/>
              <a:t>K,V</a:t>
            </a:r>
            <a:r>
              <a:rPr lang="en-US" dirty="0" smtClean="0"/>
              <a:t>&gt;&gt; </a:t>
            </a:r>
            <a:r>
              <a:rPr lang="en-US" dirty="0" err="1" smtClean="0"/>
              <a:t>entrySet</a:t>
            </a:r>
            <a:r>
              <a:rPr lang="en-US" dirty="0" smtClean="0"/>
              <a:t>();</a:t>
            </a:r>
          </a:p>
          <a:p>
            <a:endParaRPr lang="en-US" dirty="0" smtClean="0"/>
          </a:p>
          <a:p>
            <a:r>
              <a:rPr lang="en-US" dirty="0" smtClean="0"/>
              <a:t>    // Interface for </a:t>
            </a:r>
            <a:r>
              <a:rPr lang="en-US" dirty="0" err="1" smtClean="0"/>
              <a:t>entrySet</a:t>
            </a:r>
            <a:r>
              <a:rPr lang="en-US" dirty="0" smtClean="0"/>
              <a:t> elements</a:t>
            </a:r>
          </a:p>
          <a:p>
            <a:r>
              <a:rPr lang="en-US" dirty="0" smtClean="0"/>
              <a:t>    public interface Entry {</a:t>
            </a:r>
          </a:p>
          <a:p>
            <a:r>
              <a:rPr lang="en-US" dirty="0" smtClean="0"/>
              <a:t>        K </a:t>
            </a:r>
            <a:r>
              <a:rPr lang="en-US" dirty="0" err="1" smtClean="0"/>
              <a:t>getKey</a:t>
            </a:r>
            <a:r>
              <a:rPr lang="en-US" dirty="0" smtClean="0"/>
              <a:t>();</a:t>
            </a:r>
          </a:p>
          <a:p>
            <a:r>
              <a:rPr lang="en-US" dirty="0" smtClean="0"/>
              <a:t>        V </a:t>
            </a:r>
            <a:r>
              <a:rPr lang="en-US" dirty="0" err="1" smtClean="0"/>
              <a:t>getValue</a:t>
            </a:r>
            <a:r>
              <a:rPr lang="en-US" dirty="0" smtClean="0"/>
              <a:t>();</a:t>
            </a:r>
          </a:p>
          <a:p>
            <a:r>
              <a:rPr lang="en-US" dirty="0" smtClean="0"/>
              <a:t>        V </a:t>
            </a:r>
            <a:r>
              <a:rPr lang="en-US" dirty="0" err="1" smtClean="0"/>
              <a:t>setValue</a:t>
            </a:r>
            <a:r>
              <a:rPr lang="en-US" dirty="0" smtClean="0"/>
              <a:t>(V value);</a:t>
            </a:r>
          </a:p>
          <a:p>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sco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scopresentationwhite.10.5.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iscopresentationwhite.10.5.06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CiscoTheme</Template>
  <TotalTime>600</TotalTime>
  <Words>530</Words>
  <Application>Microsoft Office PowerPoint</Application>
  <PresentationFormat>On-screen Show (4:3)</PresentationFormat>
  <Paragraphs>164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CiscoTheme</vt:lpstr>
      <vt:lpstr>Collections Framework</vt:lpstr>
      <vt:lpstr>Collections</vt:lpstr>
      <vt:lpstr>Over View of Collections Hierarchy</vt:lpstr>
      <vt:lpstr>Set</vt:lpstr>
      <vt:lpstr>Sample</vt:lpstr>
      <vt:lpstr>List</vt:lpstr>
      <vt:lpstr>Apis</vt:lpstr>
      <vt:lpstr>MAPs</vt:lpstr>
      <vt:lpstr>Slide 9</vt:lpstr>
      <vt:lpstr>Implementation</vt:lpstr>
      <vt:lpstr>Auto-boxing/unboxing</vt:lpstr>
      <vt:lpstr>Generics</vt:lpstr>
      <vt:lpstr>Exercises</vt:lpstr>
      <vt:lpstr>3. Develop banking system.</vt:lpstr>
    </vt:vector>
  </TitlesOfParts>
  <Company>Cisco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Framework</dc:title>
  <dc:creator>mjuttuba</dc:creator>
  <cp:lastModifiedBy>mjuttuba</cp:lastModifiedBy>
  <cp:revision>103</cp:revision>
  <dcterms:created xsi:type="dcterms:W3CDTF">2012-08-30T05:30:20Z</dcterms:created>
  <dcterms:modified xsi:type="dcterms:W3CDTF">2012-09-20T09:42:56Z</dcterms:modified>
</cp:coreProperties>
</file>