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  <p:sldId id="385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406" r:id="rId137"/>
    <p:sldId id="407" r:id="rId138"/>
    <p:sldId id="408" r:id="rId139"/>
    <p:sldId id="409" r:id="rId140"/>
    <p:sldId id="410" r:id="rId141"/>
    <p:sldId id="411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422" r:id="rId153"/>
    <p:sldId id="423" r:id="rId154"/>
    <p:sldId id="424" r:id="rId155"/>
    <p:sldId id="425" r:id="rId156"/>
    <p:sldId id="426" r:id="rId157"/>
    <p:sldId id="427" r:id="rId158"/>
    <p:sldId id="428" r:id="rId159"/>
    <p:sldId id="429" r:id="rId160"/>
    <p:sldId id="430" r:id="rId161"/>
    <p:sldId id="431" r:id="rId162"/>
    <p:sldId id="432" r:id="rId163"/>
    <p:sldId id="433" r:id="rId164"/>
    <p:sldId id="434" r:id="rId165"/>
    <p:sldId id="435" r:id="rId166"/>
    <p:sldId id="436" r:id="rId167"/>
    <p:sldId id="437" r:id="rId168"/>
    <p:sldId id="438" r:id="rId169"/>
    <p:sldId id="439" r:id="rId170"/>
    <p:sldId id="440" r:id="rId171"/>
    <p:sldId id="441" r:id="rId172"/>
    <p:sldId id="442" r:id="rId173"/>
    <p:sldId id="443" r:id="rId174"/>
    <p:sldId id="444" r:id="rId175"/>
    <p:sldId id="445" r:id="rId176"/>
    <p:sldId id="446" r:id="rId177"/>
    <p:sldId id="447" r:id="rId178"/>
    <p:sldId id="448" r:id="rId179"/>
    <p:sldId id="449" r:id="rId180"/>
    <p:sldId id="450" r:id="rId181"/>
    <p:sldId id="451" r:id="rId182"/>
    <p:sldId id="452" r:id="rId183"/>
    <p:sldId id="453" r:id="rId184"/>
    <p:sldId id="454" r:id="rId185"/>
    <p:sldId id="455" r:id="rId186"/>
    <p:sldId id="456" r:id="rId187"/>
    <p:sldId id="457" r:id="rId188"/>
    <p:sldId id="458" r:id="rId189"/>
    <p:sldId id="459" r:id="rId190"/>
  </p:sldIdLst>
  <p:sldSz cx="9118600" cy="6832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971" autoAdjust="0"/>
  </p:normalViewPr>
  <p:slideViewPr>
    <p:cSldViewPr>
      <p:cViewPr>
        <p:scale>
          <a:sx n="84" d="100"/>
          <a:sy n="84" d="100"/>
        </p:scale>
        <p:origin x="-102" y="0"/>
      </p:cViewPr>
      <p:guideLst>
        <p:guide orient="horz" pos="3016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10/26/2012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8820" y="2120156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2" dirty="0" smtClean="0">
                <a:solidFill>
                  <a:srgbClr val="000000"/>
                </a:solidFill>
                <a:latin typeface="Arial"/>
                <a:cs typeface="Arial"/>
              </a:rPr>
              <a:t>Servlet Basics</a:t>
            </a:r>
          </a:p>
          <a:p>
            <a:pPr>
              <a:lnSpc>
                <a:spcPts val="3220"/>
              </a:lnSpc>
            </a:pPr>
            <a:endParaRPr lang="en-CA" sz="280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0828" y="2912244"/>
            <a:ext cx="2378100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dirty="0" smtClean="0">
                <a:solidFill>
                  <a:srgbClr val="000000"/>
                </a:solidFill>
              </a:rPr>
              <a:t>Mahadevan Subramanian</a:t>
            </a:r>
            <a:br>
              <a:rPr lang="en-CA" sz="1602" dirty="0" smtClean="0">
                <a:solidFill>
                  <a:srgbClr val="000000"/>
                </a:solidFill>
              </a:rPr>
            </a:br>
            <a:endParaRPr lang="en-CA" sz="1602" dirty="0" smtClean="0">
              <a:solidFill>
                <a:srgbClr val="000000"/>
              </a:solidFill>
            </a:endParaRPr>
          </a:p>
          <a:p>
            <a:pPr>
              <a:lnSpc>
                <a:spcPts val="1840"/>
              </a:lnSpc>
            </a:pPr>
            <a:r>
              <a:rPr lang="en-CA" sz="1602" dirty="0" smtClean="0">
                <a:solidFill>
                  <a:srgbClr val="000000"/>
                </a:solidFill>
              </a:rPr>
              <a:t>Vijay B K</a:t>
            </a:r>
          </a:p>
          <a:p>
            <a:pPr>
              <a:lnSpc>
                <a:spcPts val="1840"/>
              </a:lnSpc>
            </a:pPr>
            <a:endParaRPr lang="en-CA" sz="160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58800"/>
            <a:ext cx="8674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HTTP GET and POST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1303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The most common client requests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16002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HTTP GET &amp; HTTP POST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19177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GET requests: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298700"/>
            <a:ext cx="80010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User entered information is </a:t>
            </a: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appended</a:t>
            </a: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 to the URL in a query string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Can only send limited amount of data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073400"/>
            <a:ext cx="783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.../servlet/ViewCourse?FirstName=Sang&amp;LastName=Shin</a:t>
            </a:r>
          </a:p>
          <a:p>
            <a:pPr>
              <a:lnSpc>
                <a:spcPts val="2070"/>
              </a:lnSpc>
            </a:pPr>
            <a:endParaRPr lang="en-CA" sz="180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33782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POST requests: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3784600"/>
            <a:ext cx="80010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User entered information is sent as data (not appended to URL)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Can send any amount of data</a:t>
            </a:r>
          </a:p>
          <a:p>
            <a:pPr>
              <a:lnSpc>
                <a:spcPts val="24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76300"/>
            <a:ext cx="882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Setting Error Pages in web.xml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1684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&lt;error-page&gt;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1371600"/>
            <a:ext cx="8356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&lt;exception-type&gt;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1549400"/>
            <a:ext cx="835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289">
              <a:lnSpc>
                <a:spcPts val="16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exception.BookNotFoundException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&lt;/exception-type&gt;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1968500"/>
            <a:ext cx="84455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2">
              <a:lnSpc>
                <a:spcPts val="17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&lt;location&gt;/errorpage1.html&lt;/location&gt;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&lt;/error-page&gt;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24003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&lt;error-page&gt;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2616200"/>
            <a:ext cx="8356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&lt;exception-type&gt;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2000" y="2819400"/>
            <a:ext cx="835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289">
              <a:lnSpc>
                <a:spcPts val="17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exception.BooksNotFoundException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&lt;/exception-type&gt;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" y="3251200"/>
            <a:ext cx="84455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2">
              <a:lnSpc>
                <a:spcPts val="1600"/>
              </a:lnSpc>
            </a:pP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&lt;location&gt;/errorpage2.html&lt;/location&gt;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FF0000"/>
                </a:solidFill>
                <a:latin typeface="Arial"/>
                <a:cs typeface="Arial"/>
              </a:rPr>
              <a:t>&lt;/error-page&gt;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3100" y="36830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&lt;error-page&gt;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62000" y="3886200"/>
            <a:ext cx="835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&lt;exception-type&gt;exception.OrderException&lt;/exception-type&gt;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&lt;location&gt;/errorpage3.html&lt;/location&gt;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3100" y="43180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&lt;/error-page&gt;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2032000" y="1295400"/>
            <a:ext cx="7086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24892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2" smtClean="0">
                <a:solidFill>
                  <a:srgbClr val="000000"/>
                </a:solidFill>
                <a:latin typeface="Arial"/>
                <a:cs typeface="Arial"/>
              </a:rPr>
              <a:t>Servlet (Advanced)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3302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812" b="1" smtClean="0">
                <a:solidFill>
                  <a:srgbClr val="FFFFFF"/>
                </a:solidFill>
                <a:latin typeface="Arial Bold"/>
                <a:cs typeface="Arial Bold"/>
              </a:rPr>
              <a:t>Agenda</a:t>
            </a:r>
          </a:p>
          <a:p>
            <a:pPr>
              <a:lnSpc>
                <a:spcPts val="25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130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 Tracking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511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Filters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1892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life-cycle events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2273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Including, forwarding to, and redirecting to other web resources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654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Concurrency Issues with SingleThreadModel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6900" y="30480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Invoker Servlet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76500" y="3086100"/>
            <a:ext cx="6642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Session Tracking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571500"/>
            <a:ext cx="882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FFFF"/>
                </a:solidFill>
                <a:latin typeface="Arial Bold"/>
                <a:cs typeface="Arial Bold"/>
              </a:rPr>
              <a:t>Sub-Agenda: Session </a:t>
            </a: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Tracking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8034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Underlying mechanisms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1844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Why do we need Session Tracking feature of Servlet?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451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Session Tracking Programming APIs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27305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 timeout and invalidation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3340100"/>
            <a:ext cx="81407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5532">
              <a:lnSpc>
                <a:spcPts val="350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Underlying Mechanisms of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Session Tracking</a:t>
            </a:r>
          </a:p>
          <a:p>
            <a:pPr>
              <a:lnSpc>
                <a:spcPts val="35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874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Why Session Tracking?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892300"/>
            <a:ext cx="80264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Need a mechanism to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maintain state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across a series of requests from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the same user (or originating from the same browser) over some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period of time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41500" y="2781300"/>
            <a:ext cx="727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Example: Online shopping cart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060700"/>
            <a:ext cx="802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Yet, HTTP is stateless protocol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41500" y="3403600"/>
            <a:ext cx="727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Each time, a client talks to a web server, it opens a new connection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41500" y="3746500"/>
            <a:ext cx="727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Server does not automatically maintains “conversational state” of a user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8509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Session Tracking Use Cases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184400"/>
            <a:ext cx="8496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clients at an on- line store add an item to their shopping cart,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how does the server know what’s already in the cart?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743200"/>
            <a:ext cx="8496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clients decide to proceed to checkout, how can the server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determine which previously created shopping cart is theirs?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7446" b="6520"/>
          <a:stretch/>
        </p:blipFill>
        <p:spPr>
          <a:xfrm>
            <a:off x="0" y="508764"/>
            <a:ext cx="9118600" cy="5878286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965200"/>
            <a:ext cx="8648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912" b="1" smtClean="0">
                <a:solidFill>
                  <a:srgbClr val="7888FA"/>
                </a:solidFill>
                <a:latin typeface="Arial Bold"/>
                <a:cs typeface="Arial Bold"/>
              </a:rPr>
              <a:t>A Session Maintains Client Identity and State across multiple HTTP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12" b="1" smtClean="0">
                <a:solidFill>
                  <a:srgbClr val="7888FA"/>
                </a:solidFill>
                <a:latin typeface="Arial Bold"/>
                <a:cs typeface="Arial Bold"/>
              </a:rPr>
              <a:t>requests</a:t>
            </a:r>
          </a:p>
          <a:p>
            <a:pPr>
              <a:lnSpc>
                <a:spcPts val="21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57300" y="2324100"/>
            <a:ext cx="7861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CA" sz="1335" b="1" smtClean="0">
                <a:solidFill>
                  <a:srgbClr val="000000"/>
                </a:solidFill>
                <a:latin typeface="Arial Bold"/>
                <a:cs typeface="Arial Bold"/>
              </a:rPr>
              <a:t>Client 1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84300" y="4597400"/>
            <a:ext cx="825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35" b="1" smtClean="0">
                <a:solidFill>
                  <a:srgbClr val="000000"/>
                </a:solidFill>
                <a:latin typeface="Arial Bold"/>
                <a:cs typeface="Arial Bold"/>
              </a:rPr>
              <a:t>Client 2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19500" y="3111500"/>
            <a:ext cx="2438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35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11400" y="3340100"/>
            <a:ext cx="374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Session ID 1</a:t>
            </a:r>
          </a:p>
          <a:p>
            <a:pPr>
              <a:lnSpc>
                <a:spcPts val="1475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11400" y="4699000"/>
            <a:ext cx="374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Session ID 2</a:t>
            </a:r>
          </a:p>
          <a:p>
            <a:pPr>
              <a:lnSpc>
                <a:spcPts val="1780"/>
              </a:lnSpc>
            </a:pPr>
            <a:endParaRPr lang="en-CA" sz="155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72200" y="2781300"/>
            <a:ext cx="28321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663" b="1" smtClean="0">
                <a:solidFill>
                  <a:srgbClr val="000000"/>
                </a:solidFill>
                <a:latin typeface="Arial Bold"/>
                <a:cs typeface="Arial Bold"/>
              </a:rPr>
              <a:t>Session 1</a:t>
            </a:r>
          </a:p>
          <a:p>
            <a:pPr>
              <a:lnSpc>
                <a:spcPts val="3565"/>
              </a:lnSpc>
            </a:pPr>
            <a:endParaRPr lang="en-CA" sz="312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48400" y="4965700"/>
            <a:ext cx="27559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663" b="1" smtClean="0">
                <a:solidFill>
                  <a:srgbClr val="000000"/>
                </a:solidFill>
                <a:latin typeface="Arial Bold"/>
                <a:cs typeface="Arial Bold"/>
              </a:rPr>
              <a:t>Session 2</a:t>
            </a:r>
          </a:p>
          <a:p>
            <a:pPr>
              <a:lnSpc>
                <a:spcPts val="3565"/>
              </a:lnSpc>
            </a:pPr>
            <a:endParaRPr lang="en-CA" sz="312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858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Three “underlying”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Mechanisms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1336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Cookies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24003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URL rewriting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6797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Hidden form fields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9464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Note that these are just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underlying mechanisms of passing “session id”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32893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 not provide high-level programming APIs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36322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 not provide a framework for managing sessions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39751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is what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Servlet Session Tracking 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feature provides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11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First Servlet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549400"/>
            <a:ext cx="8445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import javax.servlet.*;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" y="1866900"/>
            <a:ext cx="85344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import javax.servlet.http.*;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import java.io.*;</a:t>
            </a:r>
          </a:p>
          <a:p>
            <a:pPr>
              <a:lnSpc>
                <a:spcPts val="26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844800"/>
            <a:ext cx="8534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Public class HelloServlet extends HttpServlet {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public void doGet(HttpServletRequest request,</a:t>
            </a:r>
          </a:p>
          <a:p>
            <a:pPr>
              <a:lnSpc>
                <a:spcPts val="250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86200" y="3492500"/>
            <a:ext cx="5232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9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HttpServletResponse</a:t>
            </a:r>
          </a:p>
          <a:p>
            <a:pPr>
              <a:lnSpc>
                <a:spcPts val="249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3810000"/>
            <a:ext cx="8191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response)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4127500"/>
            <a:ext cx="81915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28324">
              <a:lnSpc>
                <a:spcPts val="2540"/>
              </a:lnSpc>
              <a:tabLst>
                <a:tab pos="330200" algn="l"/>
                <a:tab pos="330200" algn="l"/>
                <a:tab pos="330200" algn="l"/>
                <a:tab pos="330200" algn="l"/>
              </a:tabLst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throws ServletException, IOException {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response.setContentType("text/html");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PrintWriter out = response.getWriter();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out.println("&lt;title&gt;First Servlet&lt;/title&gt;");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	out.println("&lt;big&gt;Hello Code Camp!&lt;/big&gt;");</a:t>
            </a:r>
            <a:r>
              <a:rPr lang="en-CA" sz="22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2" smtClean="0">
                <a:solidFill>
                  <a:srgbClr val="000000"/>
                </a:solidFill>
                <a:latin typeface="Times New Roman"/>
              </a:rPr>
            </a:b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54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4200" y="6070600"/>
            <a:ext cx="8534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lang="en-CA" sz="2212" b="1" smtClean="0">
                <a:solidFill>
                  <a:srgbClr val="D18313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44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054100"/>
            <a:ext cx="838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HTTP Cookie?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8796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Cookie is a small amount of information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sent by a servlet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a Web browser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146300"/>
            <a:ext cx="8470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Saved by the browser, and later sent back to the server in subsequent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requests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7000" y="27686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cookie has a name, a single value, and optional attributes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31115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A cookie's value can uniquely identify a client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378200"/>
            <a:ext cx="8470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Server uses cookie's value to extract information about the session from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some location on the server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092200"/>
            <a:ext cx="8407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Cookies as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4638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2705100"/>
            <a:ext cx="7670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Very easy to implement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Highly customizable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34798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Persist across browser shut-downs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7592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 Disadvantages: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7800" y="4013200"/>
            <a:ext cx="7670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Often: users turn off cookies for privacy or security reason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Not quite universal browser support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876300"/>
            <a:ext cx="8458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URL Rewriting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7272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URLs can be rewritten or encoded to include session information.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0066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URL rewriting usually includes a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session id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2733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 id can be sent as an added parameter: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26162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http://.../servlet/Rewritten?sessionid=688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939800"/>
            <a:ext cx="8318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URL Rewriting as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225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25527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Let user remain anonymous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28956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They are universally supported(most styles)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1750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Disadvantages: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7800" y="35179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Tedious to rewrite all URLs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47800" y="3860800"/>
            <a:ext cx="7670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Only works for dynamically created documents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952500"/>
            <a:ext cx="8255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Hidden Form Fields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1765300"/>
            <a:ext cx="8394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Hidden form fields do not display in the browser, but can be sent back to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the server by submit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286000"/>
            <a:ext cx="8394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&lt;INPUT TYPE=”HIDDEN” NAME=”session” VALUE=”...”&gt;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2489200"/>
            <a:ext cx="8394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Fields can have identification (session id) or just some thing to remember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(occupation)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3035300"/>
            <a:ext cx="8394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Servlet reads the fields using </a:t>
            </a: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req.getParameter()</a:t>
            </a:r>
          </a:p>
          <a:p>
            <a:pPr>
              <a:lnSpc>
                <a:spcPts val="184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271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Hidden Form Fields as Session Tracking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Mechanism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1500" y="2159000"/>
            <a:ext cx="8547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3500" y="2400300"/>
            <a:ext cx="7785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Universally supported.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Allow anonymous users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3111500"/>
            <a:ext cx="8547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Disadvantages: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3454400"/>
            <a:ext cx="7785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Only works for a sequence of dynamically generated forms.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3500" y="3784600"/>
            <a:ext cx="7785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Breaks down with static documents, emailed documents, bookmarked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documents.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33500" y="4381500"/>
            <a:ext cx="7785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No  browser shutdowns.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2489200"/>
            <a:ext cx="81407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Why do we need  Session Tracking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feature of Servlet?</a:t>
            </a:r>
          </a:p>
          <a:p>
            <a:pPr>
              <a:lnSpc>
                <a:spcPts val="34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11303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Now Without “Session Tracking” Feature of Servlet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133600"/>
            <a:ext cx="8572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 programmers have to perform the following tasks themselves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by using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one of three session-tracking mechanisms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2667000"/>
            <a:ext cx="78232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Generating and maintaining a session id for each session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Passing session id to client via either cookie or URL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Extracting session id information either from cookie or URL</a:t>
            </a:r>
          </a:p>
          <a:p>
            <a:pPr>
              <a:lnSpc>
                <a:spcPts val="285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400" y="3835400"/>
            <a:ext cx="7823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Creating and maintaining a hashtable in which session id and session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information are stored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4457700"/>
            <a:ext cx="7823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Coming up with a scheme in which session information can be added or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removed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406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“Session Tracking” Features of Servlet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143000"/>
            <a:ext cx="8521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7493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Provides higher-level API for session tracking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Built on top of Cookie or URL rewriting</a:t>
            </a:r>
          </a:p>
          <a:p>
            <a:pPr>
              <a:lnSpc>
                <a:spcPts val="27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8669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container maintains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2098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internal hashtable of session id's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5908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session information in the form 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HttpSession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9083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Generates and maintains session id transparently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6900" y="3175000"/>
            <a:ext cx="8521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Provides a simple API for adding and removing session information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(attributes) to HttpSession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733800"/>
            <a:ext cx="8521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Could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automatically switch to URL rewriting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cookies are unsupported 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explicitly disabled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2692400"/>
            <a:ext cx="8216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Servlet Session Tracking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Programming API</a:t>
            </a:r>
          </a:p>
          <a:p>
            <a:pPr>
              <a:lnSpc>
                <a:spcPts val="35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3086100"/>
            <a:ext cx="7620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Servlet Life-Cycle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41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HttpSession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1816100"/>
            <a:ext cx="855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get a user's existing or new session object: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235200"/>
            <a:ext cx="7810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HttpSession session = request.getSession(true);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0" y="2616200"/>
            <a:ext cx="7645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"true"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means the server should create a new session object if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necessary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3238500"/>
            <a:ext cx="7810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HttpSession is Java interface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3632200"/>
            <a:ext cx="7645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Container creates a object of HttpSession type</a:t>
            </a:r>
          </a:p>
          <a:p>
            <a:pPr>
              <a:lnSpc>
                <a:spcPts val="2070"/>
              </a:lnSpc>
            </a:pPr>
            <a:endParaRPr lang="en-CA" sz="181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9398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Getting HttpSession Object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1993900"/>
            <a:ext cx="821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260600"/>
            <a:ext cx="7810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057400" algn="l"/>
              </a:tabLst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public void doGet (HttpServletRequest request,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	HttpServletResponse response)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27813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33147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// Get the user's session and shopping cart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35814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HttpSession session =request.getSession(true);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4102100"/>
            <a:ext cx="753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out = response.getWriter();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54200" y="4622800"/>
            <a:ext cx="726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4889500"/>
            <a:ext cx="781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41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HttpSession Java Interface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8288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Contains Methods to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8900" y="2247900"/>
            <a:ext cx="775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View and manipulate information about a session, such as the session identifier,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creation time, and last accessed time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8900" y="2832100"/>
            <a:ext cx="7759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Bind objects to sessions, allowing user information to persist across multiple user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connections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66800"/>
            <a:ext cx="8470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Store and Retrieve of Attribute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0447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stores values: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4638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session.setAttribute("cartItem", cart);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432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retrieves values: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0861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session.getAttribute("cartItem");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0287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Setting and Getting Attribute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841500"/>
            <a:ext cx="84836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368300" algn="l"/>
                <a:tab pos="3429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 doGet (HttpServletRequest request,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HttpServletResponse response)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27400" y="2628900"/>
            <a:ext cx="5791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28956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Get the user's session and shopping cart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31750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request.getSession(true);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3416300"/>
            <a:ext cx="7874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451100" algn="l"/>
              </a:tabLst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ShoppingCart cart = (ShoppingCart)session.getAttribute(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	"examples.bookstore.cart");</a:t>
            </a:r>
          </a:p>
          <a:p>
            <a:pPr>
              <a:lnSpc>
                <a:spcPts val="21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4600" y="3949700"/>
            <a:ext cx="7874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If the user has no cart, create a new one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(cart == null) {</a:t>
            </a:r>
          </a:p>
          <a:p>
            <a:pPr>
              <a:lnSpc>
                <a:spcPts val="21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39900" y="45212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cart = new ShoppingCart();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39900" y="47879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session.setAttribute("examples.bookstore.cart", cart);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4600" y="50546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4600" y="5588000"/>
            <a:ext cx="2374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//see next slide.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76300" y="5854700"/>
            <a:ext cx="41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35000" y="6134100"/>
            <a:ext cx="8483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2413000"/>
            <a:ext cx="8216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How Servlet supports both Cookie-</a:t>
            </a:r>
            <a:r>
              <a:rPr lang="en-CA" sz="31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97" smtClean="0">
                <a:solidFill>
                  <a:srgbClr val="000000"/>
                </a:solidFill>
                <a:latin typeface="Times New Roman"/>
              </a:rPr>
            </a:b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enabled and</a:t>
            </a:r>
          </a:p>
          <a:p>
            <a:pPr>
              <a:lnSpc>
                <a:spcPts val="340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3276600"/>
            <a:ext cx="8216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7" b="1" smtClean="0">
                <a:solidFill>
                  <a:srgbClr val="000000"/>
                </a:solidFill>
                <a:latin typeface="Arial Bold"/>
                <a:cs typeface="Arial Bold"/>
              </a:rPr>
              <a:t>Cookie-disable browsers?</a:t>
            </a:r>
          </a:p>
          <a:p>
            <a:pPr>
              <a:lnSpc>
                <a:spcPts val="345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041400"/>
            <a:ext cx="8470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If Cookie is turned off..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8923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your application makes use of session objects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209800"/>
            <a:ext cx="783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you must ensure that session tracking is enabled by having the application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rewrite URLs whenever the client turns off cookies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806700"/>
            <a:ext cx="7835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by calling the response's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encodeURL(URL)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 on all URLs returned by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390900"/>
            <a:ext cx="7835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method includes the session ID in the URL only if cookies are disabled;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otherwise, it returns the URL unchanged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1104900"/>
            <a:ext cx="8470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String response.encodeURL(URL)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803400"/>
            <a:ext cx="8585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Encodes the specified URL by including the session ID in it, or, if encoding is not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needed, returns the URL unchanged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362200"/>
            <a:ext cx="7835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Implementation of this method includes the logic to determine whether the session ID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needs to be encoded in the URL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908300"/>
            <a:ext cx="7835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For example, if the browser supports cookies, or session tracking is turned off, URL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encoding is unnecessary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390900"/>
            <a:ext cx="8585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For robust session tracking,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all URLs emitted by a servlet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should be run through this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method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949700"/>
            <a:ext cx="7835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Otherwise, URL rewriting cannot be used with browsers which do not support cookies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84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response.encodeURL()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065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out.println("&lt;p&gt; &amp;nbsp; &lt;p&gt;&lt;strong&gt;&lt;a href=\""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1498600"/>
            <a:ext cx="83820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response.encodeURL(request.getContextPath() + "/catalog")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"\"&gt;" + messages.getString("ContinueShopping")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"&lt;/a&gt; &amp;nbsp; &amp;nbsp; &amp;nbsp;" +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2425700"/>
            <a:ext cx="8242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"&lt;a href=\""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600" y="2717800"/>
            <a:ext cx="8382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response.encodeURL(request.getContextPath() + "/cashier")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"\"&gt;" + messages.getString("Checkout") +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6300" y="3340100"/>
            <a:ext cx="8242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"&lt;/a&gt; &amp;nbsp; &amp;nbsp; &amp;nbsp;"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300" y="3644900"/>
            <a:ext cx="8242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"&lt;a href=\"" +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3937000"/>
            <a:ext cx="8382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response.encodeURL(request.getContextPath()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"/showcart?Clear=clear") +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6300" y="4546600"/>
            <a:ext cx="82423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"\"&gt;" + messages.getString("ClearCart")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"&lt;/a&gt;&lt;/strong&gt;");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168400"/>
            <a:ext cx="8483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URL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298700"/>
            <a:ext cx="857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cookies are turned off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2628900"/>
            <a:ext cx="782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http://localhost:8080/bookstore1/cashier;jsessionid=c0o7fszeb1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2870200"/>
            <a:ext cx="857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If cookies are turned 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3200400"/>
            <a:ext cx="782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http://localhost:8080/bookstore1/cashier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7949" b="7024"/>
          <a:stretch/>
        </p:blipFill>
        <p:spPr>
          <a:xfrm>
            <a:off x="0" y="543140"/>
            <a:ext cx="9118600" cy="5809534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11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Life-Cycle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19400" y="1676400"/>
            <a:ext cx="629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Is </a:t>
            </a:r>
            <a:r>
              <a:rPr lang="en-CA" sz="1810" b="1" smtClean="0">
                <a:solidFill>
                  <a:srgbClr val="DC2200"/>
                </a:solidFill>
                <a:latin typeface="Arial Bold"/>
                <a:cs typeface="Arial Bold"/>
              </a:rPr>
              <a:t>Servlet 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Loaded?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63700" y="2425700"/>
            <a:ext cx="745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Http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0" y="2692400"/>
            <a:ext cx="97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76400" y="4381500"/>
            <a:ext cx="77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Http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4635500"/>
            <a:ext cx="105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CC3300"/>
                </a:solidFill>
                <a:latin typeface="Arial Bold"/>
                <a:cs typeface="Arial Bold"/>
              </a:rPr>
              <a:t>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5918200"/>
            <a:ext cx="187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Client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94100" y="3162300"/>
            <a:ext cx="863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Arial Bold"/>
                <a:cs typeface="Arial Bold"/>
              </a:rPr>
              <a:t>No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30600" y="4533900"/>
            <a:ext cx="92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Arial Bold"/>
                <a:cs typeface="Arial Bold"/>
              </a:rPr>
              <a:t>Yes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76500" y="59182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4600" y="2870200"/>
            <a:ext cx="3949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752600" algn="l"/>
              </a:tabLst>
            </a:pPr>
            <a:r>
              <a:rPr lang="en-CA" sz="2007" b="1" smtClean="0">
                <a:solidFill>
                  <a:srgbClr val="FFFFFF"/>
                </a:solidFill>
                <a:latin typeface="Arial Bold"/>
                <a:cs typeface="Arial Bold"/>
              </a:rPr>
              <a:t>Load</a:t>
            </a:r>
            <a:r>
              <a:rPr lang="en-CA" sz="2212" b="1" smtClean="0">
                <a:solidFill>
                  <a:srgbClr val="000000"/>
                </a:solidFill>
                <a:latin typeface="Arial Bold"/>
                <a:cs typeface="Arial Bold"/>
              </a:rPr>
              <a:t>	Invoke</a:t>
            </a:r>
          </a:p>
          <a:p>
            <a:pPr>
              <a:lnSpc>
                <a:spcPts val="2355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46900" y="4648200"/>
            <a:ext cx="205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12" b="1" smtClean="0">
                <a:solidFill>
                  <a:srgbClr val="000000"/>
                </a:solidFill>
                <a:latin typeface="Arial Bold"/>
                <a:cs typeface="Arial Bold"/>
              </a:rPr>
              <a:t>Run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43700" y="4965700"/>
            <a:ext cx="2260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12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2530"/>
              </a:lnSpc>
            </a:pPr>
            <a:endParaRPr lang="en-CA" sz="22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572000" y="52959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Servlet Container</a:t>
            </a:r>
          </a:p>
          <a:p>
            <a:pPr>
              <a:lnSpc>
                <a:spcPts val="18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2489200"/>
            <a:ext cx="82931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Session Timeout &amp;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Invalidation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7874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Session Timeout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1422400"/>
            <a:ext cx="8826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Used when an end-user can leave the browser without actively closing 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070100"/>
            <a:ext cx="8826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Sessions usually timeout after 30 minutes of inactivity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2501900"/>
            <a:ext cx="807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Product specific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1400" y="2895600"/>
            <a:ext cx="807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different timeout may be set by server admin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3213100"/>
            <a:ext cx="8826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getMaxInactiveInterval(), setMaxInactiveInterval() methods of HttpSession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3911600"/>
            <a:ext cx="807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Gets or sets the amount of time, session should go without access before being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invalidated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620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Issues with “Stale” Session Objects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346200"/>
            <a:ext cx="8750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The number of “stale” session objects that  are in “to be timed out” could be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rather large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19050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2235200"/>
            <a:ext cx="8001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1000 users with average 2 minutes session time, thus 15000 users during the 30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minutes period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8321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4K bytes of data per session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3086100"/>
            <a:ext cx="80010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15000 sessions * 4K -= 60M bytes of session data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is just for one Web application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37973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Could have an performance impact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41402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the data space in Session object with care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5461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Session Invalidation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827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Can be used by servlet programmer to end a session proactively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701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when a user at the browser clicks on “log out” botton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044700"/>
            <a:ext cx="792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when a business logic ends a session (“checkout” page in the example code in the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following slide)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2578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public void invalidate()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29972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Expire the session and unbinds all objects with it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3340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Caution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657600"/>
            <a:ext cx="792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Remember that a session object is shared by multiple servlets/JSP-pages and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invalidating it could destroy data that other servlet/JSP-pages are using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4953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Invalidate a Session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308100"/>
            <a:ext cx="8597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064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ReceiptServlet extends HttpServlet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 doPost(HttpServletRequest request,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30600" y="1841500"/>
            <a:ext cx="5588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955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6289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scart = (ShoppingCart)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2895600"/>
            <a:ext cx="7366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session.getAttribute("examples.bookstore.cart");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403600"/>
            <a:ext cx="7772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// Clear out shopping cart by invalidating the session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session.invalidate();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6200" y="4203700"/>
            <a:ext cx="7772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// set content type header before accessing the Writer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47244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out = response.getWriter();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7100" y="5257800"/>
            <a:ext cx="8191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1000" y="55245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7366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“Session Object Unboud” Event Notification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4986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Any attribute object that implements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HttpSessionBindingListener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interface  gets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an notification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209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valueUnbound(HttpSessionBindingEvent 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4765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Note: when your servlet adds an attribute to HttpSession via setAttribute()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method, the container calls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3098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valueBound(HttpSessionBindingEvent 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0" y="2933700"/>
            <a:ext cx="6324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Servlet Filters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620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Sub-Agenda: Servlet Filters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8542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What is &amp; Why servlet filters (with use case scenarios)?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1209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How are servlet filters chained?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24003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filter programming APIs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26797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filter configuration in web.xml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9464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Steps for building and deploying servlet filters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32258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Example code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4100" y="2603500"/>
            <a:ext cx="80645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What is and Why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Servlet Filter?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6858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are Java Servlet Filters?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4224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New component framework for intercepting and modifying requests and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responses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0447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Filters can be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chained and plugged in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to the system during deployment time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324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Allows range of custom activities: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6670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Marking access, blocking access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0734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Caching, compression, logging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340100"/>
            <a:ext cx="79248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Authentication, access control, encryption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Content transformations</a:t>
            </a:r>
          </a:p>
          <a:p>
            <a:pPr>
              <a:lnSpc>
                <a:spcPts val="33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4500" y="42672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Introduced in Servlet 2.3 (Tomcat 4.0)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9666" b="8734"/>
          <a:stretch/>
        </p:blipFill>
        <p:spPr>
          <a:xfrm>
            <a:off x="0" y="660400"/>
            <a:ext cx="9118600" cy="5575395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4100" y="393700"/>
            <a:ext cx="8064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94200" y="876300"/>
            <a:ext cx="4724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service( )</a:t>
            </a:r>
          </a:p>
          <a:p>
            <a:pPr>
              <a:lnSpc>
                <a:spcPts val="2645"/>
              </a:lnSpc>
            </a:pPr>
            <a:endParaRPr lang="en-CA" sz="232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25700" y="2819400"/>
            <a:ext cx="939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init( )</a:t>
            </a:r>
          </a:p>
          <a:p>
            <a:pPr>
              <a:lnSpc>
                <a:spcPts val="2700"/>
              </a:lnSpc>
            </a:pPr>
            <a:endParaRPr lang="en-CA" sz="233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56400" y="2819400"/>
            <a:ext cx="1473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destroy( )</a:t>
            </a:r>
          </a:p>
          <a:p>
            <a:pPr>
              <a:lnSpc>
                <a:spcPts val="2700"/>
              </a:lnSpc>
            </a:pPr>
            <a:endParaRPr lang="en-CA" sz="233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08500" y="3225800"/>
            <a:ext cx="4610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25" smtClean="0">
                <a:solidFill>
                  <a:srgbClr val="000000"/>
                </a:solidFill>
                <a:latin typeface="Arial Black"/>
                <a:cs typeface="Arial Black"/>
              </a:rPr>
              <a:t>Ready</a:t>
            </a:r>
          </a:p>
          <a:p>
            <a:pPr>
              <a:lnSpc>
                <a:spcPts val="2645"/>
              </a:lnSpc>
            </a:pPr>
            <a:endParaRPr lang="en-CA" sz="232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19300" y="3568700"/>
            <a:ext cx="7099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430" smtClean="0">
                <a:solidFill>
                  <a:srgbClr val="000000"/>
                </a:solidFill>
                <a:latin typeface="Arial Bold Italic"/>
                <a:cs typeface="Arial Bold Italic"/>
              </a:rPr>
              <a:t>Init parameters</a:t>
            </a:r>
          </a:p>
          <a:p>
            <a:pPr>
              <a:lnSpc>
                <a:spcPts val="1620"/>
              </a:lnSpc>
            </a:pPr>
            <a:endParaRPr lang="en-CA" sz="143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11500" y="51943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dirty="0" err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doGet</a:t>
            </a:r>
            <a:r>
              <a:rPr lang="en-CA" sz="233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( )</a:t>
            </a:r>
          </a:p>
          <a:p>
            <a:pPr>
              <a:lnSpc>
                <a:spcPts val="2700"/>
              </a:lnSpc>
            </a:pPr>
            <a:endParaRPr lang="en-CA" sz="2335" b="1" dirty="0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37200" y="5194300"/>
            <a:ext cx="138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5" b="1" dirty="0" err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doPost</a:t>
            </a:r>
            <a:r>
              <a:rPr lang="en-CA" sz="233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( )</a:t>
            </a:r>
          </a:p>
          <a:p>
            <a:pPr>
              <a:lnSpc>
                <a:spcPts val="2700"/>
              </a:lnSpc>
            </a:pPr>
            <a:endParaRPr lang="en-CA" sz="2335" b="1" dirty="0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79800" y="5753100"/>
            <a:ext cx="5638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5" b="1" smtClean="0">
                <a:solidFill>
                  <a:srgbClr val="000000"/>
                </a:solidFill>
                <a:latin typeface="Arial Bold"/>
                <a:cs typeface="Arial Bold"/>
              </a:rPr>
              <a:t>Request parameters</a:t>
            </a:r>
          </a:p>
          <a:p>
            <a:pPr>
              <a:lnSpc>
                <a:spcPts val="2645"/>
              </a:lnSpc>
            </a:pPr>
            <a:endParaRPr lang="en-CA" sz="232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85800"/>
            <a:ext cx="8559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Can a Filter Do?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478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Examine the request headers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161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Customize the request object if it wishes to modify request headers or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84400"/>
            <a:ext cx="85090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Customize the response object if it wishes to modify response headers 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data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194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Invoke the next entity in the filter chain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1877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Examine response headers after it has invoked the next filter in the chain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5560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Throw an exception to indicate an error in processing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7874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Use Case Scenario 1 of Filters[4]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09700"/>
            <a:ext cx="8585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have many servlets and JSP pages that need to perform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common functions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such as logging or XSLT transformation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0193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want to avoid changing all these servlets and JSP pages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3622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want to build these common functions in a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modular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reusable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fashion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6416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Solution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2882900"/>
            <a:ext cx="7835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build a single logging filter and compression filter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plug them at the time of deployment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0414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Use Case Scenario 2 of Filters[4]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6764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How do you separate access control decisions from presentation code (JSP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pages)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2987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do not want to change individual JSP pages since it will mix “access-control”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logic with presentation logic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832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Solution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1623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build and deploy a “access-control” 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0414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Use Case Scenario 3 of Filters[4]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6764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have many existing Web resources that need to remain unchanged except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a few values (such as banners or company name)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2987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"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You cannot make changes to these Web resources every time company name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gets changed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832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Solution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1623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Build and deploy “banner replacement filter” or “company name replacement filter”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2590800"/>
            <a:ext cx="8369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How are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3111500"/>
            <a:ext cx="8369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Servlet Filters chained?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12979" b="7993"/>
          <a:stretch/>
        </p:blipFill>
        <p:spPr>
          <a:xfrm>
            <a:off x="0" y="886899"/>
            <a:ext cx="9118600" cy="5399602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4064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Servlet Filter Work?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" y="1727200"/>
            <a:ext cx="295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1968500"/>
            <a:ext cx="308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Container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84400" y="37719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FFFFFF"/>
                </a:solidFill>
                <a:latin typeface="Arial Bold"/>
                <a:cs typeface="Arial Bold"/>
              </a:rPr>
              <a:t>Filter 1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5537200"/>
            <a:ext cx="2603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7399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User	Servlet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5740400"/>
            <a:ext cx="2603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739900" algn="l"/>
                <a:tab pos="17399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implemented	container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filters	filter</a:t>
            </a:r>
          </a:p>
          <a:p>
            <a:pPr>
              <a:lnSpc>
                <a:spcPts val="160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54400" y="1816100"/>
            <a:ext cx="2565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12" b="1" smtClean="0">
                <a:solidFill>
                  <a:srgbClr val="FFCC99"/>
                </a:solidFill>
                <a:latin typeface="Arial Bold"/>
                <a:cs typeface="Arial Bold"/>
              </a:rPr>
              <a:t>Filter Chain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84600" y="3771900"/>
            <a:ext cx="223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FFFFFF"/>
                </a:solidFill>
                <a:latin typeface="Arial Bold"/>
                <a:cs typeface="Arial Bold"/>
              </a:rPr>
              <a:t>Filter 2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18000" y="5384800"/>
            <a:ext cx="1701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doFilter(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18000" y="5588000"/>
            <a:ext cx="1701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ServletRequest,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ServletResponse,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3333CC"/>
                </a:solidFill>
                <a:latin typeface="Arial Bold"/>
                <a:cs typeface="Arial Bold"/>
              </a:rPr>
              <a:t>FilterChain)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47000" y="18034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21400" y="3771900"/>
            <a:ext cx="289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FFFFFF"/>
                </a:solidFill>
                <a:latin typeface="Arial Bold"/>
                <a:cs typeface="Arial Bold"/>
              </a:rPr>
              <a:t>Filter 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61200" y="5384800"/>
            <a:ext cx="1955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service(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61200" y="5588000"/>
            <a:ext cx="195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ServletRequest,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ServletResponse)</a:t>
            </a:r>
          </a:p>
          <a:p>
            <a:pPr>
              <a:lnSpc>
                <a:spcPts val="160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60400"/>
            <a:ext cx="8559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Filter Chain Works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097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Multiple filters can be chained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1841500"/>
            <a:ext cx="7835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order is dictated by the order of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&lt;filter&gt;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elements in the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web.xml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deployment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descriptor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4130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first filter of the filter chain is invoked by the container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27559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via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doFilter(ServletRequest req, ServletResponse res, FilterChain chain)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124200"/>
            <a:ext cx="7835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the filter then perform whatever filter logic and then call the next filter in the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chain by calling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chain.doFilter(..)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method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670300"/>
            <a:ext cx="8585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last filter's call to 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chain.doFilter()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ends up calling 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service()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method of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the Servlet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4483100"/>
            <a:ext cx="8013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Servlet Filter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038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Programming APIs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9144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javax.servlet.Filter Interface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765300"/>
            <a:ext cx="8572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 init(FilterConfig)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2120900"/>
            <a:ext cx="782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called only once when the filter is first initialized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400" y="2463800"/>
            <a:ext cx="7823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 ServletContext object from FilterConfig object and save it somewhere so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that doFilter() method can access  it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3048000"/>
            <a:ext cx="7823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read filter initialization parameters from FilterConfig object through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getInitParameter() method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6100" y="3581400"/>
            <a:ext cx="8572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 destroy()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0" y="3848100"/>
            <a:ext cx="7823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called only once when container removes filter object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close files or database connections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914400"/>
            <a:ext cx="8509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javax.servlet.Filter Interface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562100"/>
            <a:ext cx="8597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749300" algn="l"/>
              </a:tabLst>
            </a:pPr>
            <a:r>
              <a:rPr lang="en-CA" sz="15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 doFilter(ServletRequest req, ServletResponse res, FilterChain chain)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	gets called each time a filter is invoked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0" y="2387600"/>
            <a:ext cx="784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contains most of filtering logic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0000" y="2628900"/>
            <a:ext cx="7848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ServletRequest object is casted to HttpServletRequest if the request is HTTP request type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may wrap request/response objects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70000" y="3340100"/>
            <a:ext cx="7848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invoke next filter by calling 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chain.doFilter(..)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or block request processing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41656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by omitting calling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chain.doFilter(..)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100" y="45720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filter has to provide output the client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0000" y="4978400"/>
            <a:ext cx="784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set headers on the response for next entity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763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954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Invoked by container</a:t>
            </a:r>
          </a:p>
          <a:p>
            <a:pPr>
              <a:lnSpc>
                <a:spcPts val="17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701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Container controls life cycle of a servlet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1981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Defined 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4257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javax.servlet.GenericServlet</a:t>
            </a: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27559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init()</a:t>
            </a:r>
          </a:p>
          <a:p>
            <a:pPr>
              <a:lnSpc>
                <a:spcPts val="2125"/>
              </a:lnSpc>
            </a:pPr>
            <a:endParaRPr lang="en-CA" sz="186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1300" y="30861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destroy()</a:t>
            </a:r>
          </a:p>
          <a:p>
            <a:pPr>
              <a:lnSpc>
                <a:spcPts val="2125"/>
              </a:lnSpc>
            </a:pPr>
            <a:endParaRPr lang="en-CA" sz="184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11300" y="34163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service() - this is an 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abstract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method</a:t>
            </a:r>
          </a:p>
          <a:p>
            <a:pPr>
              <a:lnSpc>
                <a:spcPts val="2070"/>
              </a:lnSpc>
            </a:pPr>
            <a:endParaRPr lang="en-CA" sz="1812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3759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dirty="0" err="1" smtClean="0">
                <a:solidFill>
                  <a:srgbClr val="FF0000"/>
                </a:solidFill>
                <a:latin typeface="Arial Bold"/>
                <a:cs typeface="Arial Bold"/>
              </a:rPr>
              <a:t>javax.servlet.http.HttpServlet</a:t>
            </a:r>
            <a:r>
              <a:rPr lang="en-CA" sz="1612" b="1" dirty="0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</a:p>
          <a:p>
            <a:pPr>
              <a:lnSpc>
                <a:spcPts val="1840"/>
              </a:lnSpc>
            </a:pPr>
            <a:endParaRPr lang="en-CA" sz="1602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11300" y="41656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doGet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doPost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doXxx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</a:t>
            </a:r>
          </a:p>
          <a:p>
            <a:pPr>
              <a:lnSpc>
                <a:spcPts val="2070"/>
              </a:lnSpc>
            </a:pPr>
            <a:endParaRPr lang="en-CA" sz="1817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1300" y="44958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service() - implementation</a:t>
            </a:r>
          </a:p>
          <a:p>
            <a:pPr>
              <a:lnSpc>
                <a:spcPts val="2070"/>
              </a:lnSpc>
            </a:pPr>
            <a:endParaRPr lang="en-CA" sz="181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914400"/>
            <a:ext cx="8534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Arial Bold"/>
                <a:cs typeface="Arial Bold"/>
              </a:rPr>
              <a:t>Other Sevlet Filter Related Classes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" y="17780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javax.servlet.FilterChain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21717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passed as a parameter in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doFilter()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24511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javax.servlet.FilterConfig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28448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passed as a parameter in init() method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5300" y="31242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javax.servlet.HttpServletResponseWrapper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4600" y="3505200"/>
            <a:ext cx="7874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convenient implementation of the HttpServletResponse interface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17600" y="4457700"/>
            <a:ext cx="8001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Servlet Filter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4978400"/>
            <a:ext cx="8128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Configuration in web.xml file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1320800"/>
            <a:ext cx="8610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Configuration in web.xml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23241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2324100"/>
            <a:ext cx="901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&lt;filter&gt;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8400" y="2628900"/>
            <a:ext cx="5943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&lt;filter-name&gt;: assigns a name of your choosing to the filter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8400" y="2984500"/>
            <a:ext cx="607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&lt;filter-class&gt;: used by the container to identify the filter class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6400" y="3289300"/>
            <a:ext cx="317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" y="3289300"/>
            <a:ext cx="901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&lt;/filter&gt;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6400" y="35306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5000" y="3530600"/>
            <a:ext cx="1752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&lt;filter-mapping&gt;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68400" y="3848100"/>
            <a:ext cx="795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&lt;filter-name&gt;: assigns a name of your choosing to the filter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68400" y="4203700"/>
            <a:ext cx="7950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&lt;url-pattern&gt;: declares a pattern URLs (Web resources) to which the filter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applies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6400" y="4762500"/>
            <a:ext cx="8712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  <a:tabLst>
                <a:tab pos="2286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&lt;/filter-mapping&gt;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939800"/>
            <a:ext cx="8686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web.xml of BookStore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1549400"/>
            <a:ext cx="8648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&lt;web-app&gt;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17653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&lt;display-name&gt;Bookstore1&lt;/display-name&gt;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&lt;description&gt;no description&lt;/description&gt;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21971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4003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&lt;filter-name&gt;OrderFilter&lt;/filter-name&gt;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1500" y="26162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307">
              <a:lnSpc>
                <a:spcPts val="16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&lt;filter-class&gt;filters.OrderFilter&lt;/filter-class&gt;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30480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3100" y="32512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&lt;filter-name&gt;HitCounterFilter&lt;/filter-name&gt;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1500" y="34544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307">
              <a:lnSpc>
                <a:spcPts val="17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&lt;filter-class&gt;filters.HitCounterFilter&lt;/filter-class&gt;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71500" y="38989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&lt;filter-mapping&gt;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1500" y="4102100"/>
            <a:ext cx="8547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8307">
              <a:lnSpc>
                <a:spcPts val="165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&lt;filter-name&gt;OrderFilter&lt;/filter-name&gt;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&lt;url-pattern&gt;/receipt&lt;/url-pattern&gt;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&lt;/filter-mapping&gt;</a:t>
            </a:r>
          </a:p>
          <a:p>
            <a:pPr>
              <a:lnSpc>
                <a:spcPts val="165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1500" y="4749800"/>
            <a:ext cx="8547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&lt;filter-mapping&gt;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3100" y="4953000"/>
            <a:ext cx="84455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&lt;filter-name&gt;HitCounterFilter&lt;/filter-name&gt;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&lt;url-pattern&gt;/enter&lt;/url-pattern&gt;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1500" y="5372100"/>
            <a:ext cx="8547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FF0000"/>
                </a:solidFill>
                <a:latin typeface="Arial Bold"/>
                <a:cs typeface="Arial Bold"/>
              </a:rPr>
              <a:t>&lt;/filter-mapping&gt;  </a:t>
            </a:r>
            <a:r>
              <a:rPr lang="en-CA" sz="1408" b="1" smtClean="0">
                <a:solidFill>
                  <a:srgbClr val="BFBFBF"/>
                </a:solidFill>
                <a:latin typeface="Arial Bold"/>
                <a:cs typeface="Arial Bold"/>
              </a:rPr>
              <a:t>&lt;listener&gt;    ...  &lt;/listener&gt;  &lt;servlet&gt;    ...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BFBFBF"/>
                </a:solidFill>
                <a:latin typeface="Arial Bold"/>
                <a:cs typeface="Arial Bold"/>
              </a:rPr>
              <a:t>&lt;/servlet&gt;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483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Steps for Building and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165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Deploying Servlet Filters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066800"/>
            <a:ext cx="852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Steps for Building a Servlet Filter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828800"/>
            <a:ext cx="8585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Decide what custom filtering behavior you want to implement for a web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resource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4892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Create a class that implements Filter interface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819400"/>
            <a:ext cx="7835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Implement filtering logic in the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doFilter()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Call the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doFilter()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 of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FilterChain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543300"/>
            <a:ext cx="8585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Configure the filter with Target servlets and JSP pages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873500"/>
            <a:ext cx="783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&lt;filter&gt; and &lt;filter-mapping&gt; elements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08500"/>
            <a:ext cx="81407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38">
              <a:lnSpc>
                <a:spcPts val="3900"/>
              </a:lnSpc>
            </a:pP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Servlet Filter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B84646"/>
                </a:solidFill>
                <a:latin typeface="Arial Bold Italic"/>
                <a:cs typeface="Arial Bold Italic"/>
              </a:rPr>
              <a:t>Example Code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066800"/>
            <a:ext cx="8356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HitCounterFilter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905000"/>
            <a:ext cx="8483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final class HitCounterFilter</a:t>
            </a: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 implements Filter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private FilterConfig filterConfig = null;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26416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public void init(FilterConfig filterConfig)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2882900"/>
            <a:ext cx="798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0300" y="3124200"/>
            <a:ext cx="433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this.filterConfig = filterConfig;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365500"/>
            <a:ext cx="34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36195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destroy()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3848100"/>
            <a:ext cx="822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4592">
              <a:lnSpc>
                <a:spcPts val="20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this.filterConfig = null;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45974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Continued in the next page...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500" y="838200"/>
            <a:ext cx="8928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HitCounterFilter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4800" y="1574800"/>
            <a:ext cx="8813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public void doFilter(ServletRequest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39900" y="18034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ServletResponse response, FilterChain chain)</a:t>
            </a:r>
          </a:p>
          <a:p>
            <a:pPr>
              <a:lnSpc>
                <a:spcPts val="179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2032000"/>
            <a:ext cx="737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IOException, ServletException {</a:t>
            </a:r>
          </a:p>
          <a:p>
            <a:pPr>
              <a:lnSpc>
                <a:spcPts val="168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8000" y="24638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(filterConfig == null) return;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27051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StringWriter sw = new StringWriter();</a:t>
            </a:r>
          </a:p>
          <a:p>
            <a:pPr>
              <a:lnSpc>
                <a:spcPts val="16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2921000"/>
            <a:ext cx="8610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writer = new PrintWriter(sw);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 counter =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5000" y="3352800"/>
            <a:ext cx="8483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(Counter)</a:t>
            </a:r>
          </a:p>
          <a:p>
            <a:pPr>
              <a:lnSpc>
                <a:spcPts val="17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4000" y="3581400"/>
            <a:ext cx="8864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540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filterConfig.getServletContext().getAttribute("hitCounter");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writer.println("The number of hits is: " +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2000" y="4013200"/>
            <a:ext cx="8356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counter.incCounter());</a:t>
            </a:r>
          </a:p>
          <a:p>
            <a:pPr>
              <a:lnSpc>
                <a:spcPts val="176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8000" y="4457700"/>
            <a:ext cx="8610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Log the resulting string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writer.flush();</a:t>
            </a:r>
          </a:p>
          <a:p>
            <a:pPr>
              <a:lnSpc>
                <a:spcPts val="18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9022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filterConfig.getServletContext().log(sw.getBuffer().toString());</a:t>
            </a:r>
          </a:p>
          <a:p>
            <a:pPr>
              <a:lnSpc>
                <a:spcPts val="16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" y="5334000"/>
            <a:ext cx="8610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chain.doFilter(request, wrapper);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700" y="5765800"/>
            <a:ext cx="8851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400" y="6007100"/>
            <a:ext cx="909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572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HitCounterFilter Configuration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168400"/>
            <a:ext cx="8597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&lt;?xml version="1.0" encoding="ISO-8859-1"?&gt;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0700" y="1638300"/>
            <a:ext cx="8597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0"/>
              </a:lnSpc>
              <a:tabLst>
                <a:tab pos="228600" algn="l"/>
                <a:tab pos="228600" algn="l"/>
              </a:tabLst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&lt;!DOCTYPE web-app PUBLIC '-//Sun Microsystems, Inc.//DTD Web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	Application 2.3//EN' 'http://java.sun.com/dtd/web-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	app_2_3.dtd'&gt;</a:t>
            </a:r>
          </a:p>
          <a:p>
            <a:pPr>
              <a:lnSpc>
                <a:spcPts val="185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0700" y="2565400"/>
            <a:ext cx="8597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&lt;web-app&gt;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28067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&lt;display-name&gt;Bookstore1&lt;/display-name&gt;</a:t>
            </a:r>
          </a:p>
          <a:p>
            <a:pPr>
              <a:lnSpc>
                <a:spcPts val="188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30480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lang="en-CA" sz="1707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&lt;description&gt;no description&lt;/description&gt;</a:t>
            </a:r>
          </a:p>
          <a:p>
            <a:pPr>
              <a:lnSpc>
                <a:spcPts val="178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35052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3759200"/>
            <a:ext cx="8089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&lt;filter-name&gt;HitCounterFilter&lt;/filter-name&gt;</a:t>
            </a:r>
          </a:p>
          <a:p>
            <a:pPr>
              <a:lnSpc>
                <a:spcPts val="176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4700" y="3987800"/>
            <a:ext cx="834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9831">
              <a:lnSpc>
                <a:spcPts val="1800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&lt;filter-class&gt;filters.HitCounterFilter&lt;/filter-class&gt;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&lt;/filter&gt;</a:t>
            </a:r>
          </a:p>
          <a:p>
            <a:pPr>
              <a:lnSpc>
                <a:spcPts val="18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4700" y="46609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&lt;filter-mapping&gt;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4914900"/>
            <a:ext cx="8089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&lt;filter-name&gt;HitCounterFilter&lt;/filter-name&gt;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&lt;url-pattern&gt;/enter&lt;/url-pattern&gt;</a:t>
            </a:r>
          </a:p>
          <a:p>
            <a:pPr>
              <a:lnSpc>
                <a:spcPts val="18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4700" y="53848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lang="en-CA" sz="1697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&lt;/filter-mapping&gt;</a:t>
            </a:r>
          </a:p>
          <a:p>
            <a:pPr>
              <a:lnSpc>
                <a:spcPts val="184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128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587500"/>
            <a:ext cx="859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init()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0" y="1879600"/>
            <a:ext cx="78486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Invoked </a:t>
            </a: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once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when the servlet is first instantiated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Perform any set-up in this method</a:t>
            </a:r>
          </a:p>
          <a:p>
            <a:pPr>
              <a:lnSpc>
                <a:spcPts val="33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28575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Setting up a database connection</a:t>
            </a:r>
          </a:p>
          <a:p>
            <a:pPr>
              <a:lnSpc>
                <a:spcPts val="2070"/>
              </a:lnSpc>
            </a:pPr>
            <a:endParaRPr lang="en-CA" sz="181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0700" y="3124200"/>
            <a:ext cx="8597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destroy()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70000" y="3429000"/>
            <a:ext cx="78486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Invoked before servlet instance is removed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Perform any clean-up</a:t>
            </a:r>
          </a:p>
          <a:p>
            <a:pPr>
              <a:lnSpc>
                <a:spcPts val="3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100" y="4394200"/>
            <a:ext cx="7683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Closing a previously created database connection</a:t>
            </a:r>
          </a:p>
          <a:p>
            <a:pPr>
              <a:lnSpc>
                <a:spcPts val="2070"/>
              </a:lnSpc>
            </a:pPr>
            <a:endParaRPr lang="en-CA" sz="180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06800" y="1943100"/>
            <a:ext cx="5511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Servlet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25700" y="2819400"/>
            <a:ext cx="6692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LifeCycle Events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914400"/>
            <a:ext cx="8585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Lifecycle Events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778000"/>
            <a:ext cx="877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Support event notifications for state changes 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197100"/>
            <a:ext cx="8026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7300" y="25400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Startup/shutdown</a:t>
            </a:r>
          </a:p>
          <a:p>
            <a:pPr>
              <a:lnSpc>
                <a:spcPts val="2070"/>
              </a:lnSpc>
            </a:pPr>
            <a:endParaRPr lang="en-CA" sz="182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7300" y="28702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Attribute changes</a:t>
            </a:r>
          </a:p>
          <a:p>
            <a:pPr>
              <a:lnSpc>
                <a:spcPts val="2070"/>
              </a:lnSpc>
            </a:pPr>
            <a:endParaRPr lang="en-CA" sz="182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3251200"/>
            <a:ext cx="8026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HttpSession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7300" y="36068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Creation and invalidation</a:t>
            </a:r>
          </a:p>
          <a:p>
            <a:pPr>
              <a:lnSpc>
                <a:spcPts val="2070"/>
              </a:lnSpc>
            </a:pPr>
            <a:endParaRPr lang="en-CA" sz="181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7300" y="3937000"/>
            <a:ext cx="7861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Changes in attributes</a:t>
            </a:r>
          </a:p>
          <a:p>
            <a:pPr>
              <a:lnSpc>
                <a:spcPts val="2070"/>
              </a:lnSpc>
            </a:pPr>
            <a:endParaRPr lang="en-CA" sz="182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901700"/>
            <a:ext cx="8610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Steps for Implementing Servlet Lifecycle Event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9685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1.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Decide which scope object you want to receive an event notification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23368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2.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Implement appropriate interface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26924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3.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Override methods that need to respond to the events of interest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300" y="30607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4.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Obtain access to important Web application objects and use them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8300" y="34163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5.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Configure web.xml accordingly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300" y="37846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Arial"/>
                <a:cs typeface="Arial"/>
              </a:rPr>
              <a:t>6.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Provide any needed initialization parameters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6350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Listener Registration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3589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container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7145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creates an instance of each listener class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070100"/>
            <a:ext cx="7924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registers it for event notifications before processing first request by the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6924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Registers the listener instances according to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3048000"/>
            <a:ext cx="7759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2502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 interfaces they implement</a:t>
            </a:r>
          </a:p>
          <a:p>
            <a:pPr>
              <a:lnSpc>
                <a:spcPts val="2185"/>
              </a:lnSpc>
            </a:pPr>
            <a:endParaRPr lang="en-CA" sz="19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58900" y="3390900"/>
            <a:ext cx="7759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502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the order in which they appear in the deployment descriptor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web.xml</a:t>
            </a:r>
          </a:p>
          <a:p>
            <a:pPr>
              <a:lnSpc>
                <a:spcPts val="22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4500" y="39751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Listeners are invoked in the order of their registration during execution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4064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Listener Interfaces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9779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ServletContextListener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320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contextInitialized/Destroyed(ServletContextEvent)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15748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ServletContextAttributeListener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1905000"/>
            <a:ext cx="3454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attributeAdded/Removed/Replaced(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59200" y="2146300"/>
            <a:ext cx="297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ServletContextAttributeEvent)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2413000"/>
            <a:ext cx="247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CA" sz="1697" dirty="0" err="1" smtClean="0">
                <a:solidFill>
                  <a:srgbClr val="FF0000"/>
                </a:solidFill>
                <a:latin typeface="Arial"/>
                <a:cs typeface="Arial"/>
              </a:rPr>
              <a:t>HttpSessionListener</a:t>
            </a:r>
            <a:endParaRPr lang="en-CA" sz="1697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ts val="1955"/>
              </a:lnSpc>
            </a:pPr>
            <a:endParaRPr lang="en-CA" sz="1697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27559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sessionCreated/Destroyed(HttpSessionEvent)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4500" y="30226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HttpSessionAttributeListener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3800" y="33655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attributedAdded/Removed/Replaced(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3606800"/>
            <a:ext cx="5295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HttpSessionBindingEvent)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44500" y="38608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 HttpSessionActivationListener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93800" y="4127500"/>
            <a:ext cx="79248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Handles sessions migrate from one server to another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sessionWillPassivate(HttpSessionEvent)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sessionDidActivate(HttpSessionEvent)</a:t>
            </a:r>
          </a:p>
          <a:p>
            <a:pPr>
              <a:lnSpc>
                <a:spcPts val="25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4318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Context Listener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914400"/>
            <a:ext cx="866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final class</a:t>
            </a: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 ContextListener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11811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implements ServletContextListener</a:t>
            </a: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14478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private ServletContext context = null;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1714500"/>
            <a:ext cx="8318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4962">
              <a:lnSpc>
                <a:spcPts val="20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 contextInitialized(ServletContextEvent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event)</a:t>
            </a: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 {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22352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 = event.getServletContext();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27559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95500" y="3035300"/>
            <a:ext cx="702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BookDB bookDB = new BookDB();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89100" y="3289300"/>
            <a:ext cx="7429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9948"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context.setAttribute("bookDB", bookDB);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 catch (Exception ex) {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95500" y="3822700"/>
            <a:ext cx="7023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17780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context.log("Couldn't create bookstore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database bean: " +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4343400"/>
            <a:ext cx="8318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890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ex.getMessage());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}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9100" y="48768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 counter = new Counter();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9100" y="5130800"/>
            <a:ext cx="7429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context.setAttribute("hitCounter", counter);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counter = new Counter();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89100" y="5651500"/>
            <a:ext cx="661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context.setAttribute("orderCounter", counter);</a:t>
            </a:r>
          </a:p>
          <a:p>
            <a:pPr>
              <a:lnSpc>
                <a:spcPts val="2025"/>
              </a:lnSpc>
            </a:pPr>
            <a:endParaRPr lang="en-CA" sz="18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3300" y="59182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10033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Context Listener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1930400"/>
            <a:ext cx="7848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1810" b="1" smtClean="0">
                <a:solidFill>
                  <a:srgbClr val="FF0000"/>
                </a:solidFill>
                <a:latin typeface="Courier New Bold"/>
                <a:cs typeface="Courier New Bold"/>
              </a:rPr>
              <a:t> contextDestroyed(ServletContextEvent event)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FF0000"/>
              </a:solidFill>
              <a:latin typeface="Courier New Bold"/>
              <a:cs typeface="Courier New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1971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{</a:t>
            </a:r>
          </a:p>
          <a:p>
            <a:pPr>
              <a:lnSpc>
                <a:spcPts val="2070"/>
              </a:lnSpc>
            </a:pPr>
            <a:endParaRPr lang="en-CA" sz="18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476500"/>
            <a:ext cx="7505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 = event.getServletContext();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BookDB bookDB =</a:t>
            </a:r>
          </a:p>
          <a:p>
            <a:pPr>
              <a:lnSpc>
                <a:spcPts val="20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2997200"/>
            <a:ext cx="8394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890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(BookDB)context.getAttribute("bookDB");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bookDB.remove();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3517900"/>
            <a:ext cx="750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context.removeAttribute("bookDB");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3797300"/>
            <a:ext cx="750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context.removeAttribute("hitCounter");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4051300"/>
            <a:ext cx="8191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82759">
              <a:lnSpc>
                <a:spcPts val="210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context.removeAttribute("orderCounter");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45720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5334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Listener Configuration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1193800"/>
            <a:ext cx="8686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&lt;web-app&gt;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" y="13462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&lt;display-name&gt;Bookstore1&lt;/display-name&gt;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14986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&lt;description&gt;no description&lt;/description&gt;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18034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&lt;filter&gt;..&lt;/filter&gt;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4200" y="19558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&lt;filter-mapping&gt;..&lt;/filter-mapping&gt;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" y="21082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&lt;listener&gt;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4200" y="2247900"/>
            <a:ext cx="8534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2399">
              <a:lnSpc>
                <a:spcPts val="1200"/>
              </a:lnSpc>
            </a:pPr>
            <a:r>
              <a:rPr lang="en-CA" sz="1012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&lt;listener-class&gt;listeners.ContextListener&lt;/listener-class&gt;</a:t>
            </a:r>
            <a:r>
              <a:rPr lang="en-CA" sz="1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02" smtClean="0">
                <a:solidFill>
                  <a:srgbClr val="000000"/>
                </a:solidFill>
                <a:latin typeface="Times New Roman"/>
              </a:rPr>
            </a:br>
            <a:r>
              <a:rPr lang="en-CA" sz="1012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&lt;/listener&gt;</a:t>
            </a:r>
          </a:p>
          <a:p>
            <a:pPr>
              <a:lnSpc>
                <a:spcPts val="120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2565400"/>
            <a:ext cx="853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&lt;servlet&gt;..&lt;/servlet&gt;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2705100"/>
            <a:ext cx="8534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&lt;servlet-mapping&gt;..&lt;/servlet-mapping&gt;</a:t>
            </a:r>
            <a:r>
              <a:rPr lang="en-CA" sz="1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02" smtClean="0">
                <a:solidFill>
                  <a:srgbClr val="000000"/>
                </a:solidFill>
                <a:latin typeface="Times New Roman"/>
              </a:rPr>
            </a:b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&lt;session-config&gt;..&lt;/session-config&gt;</a:t>
            </a:r>
            <a:r>
              <a:rPr lang="en-CA" sz="1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002" smtClean="0">
                <a:solidFill>
                  <a:srgbClr val="000000"/>
                </a:solidFill>
                <a:latin typeface="Times New Roman"/>
              </a:rPr>
            </a:b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&lt;error-page&gt;..&lt;/error-page&gt;</a:t>
            </a:r>
          </a:p>
          <a:p>
            <a:pPr>
              <a:lnSpc>
                <a:spcPts val="120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1800" y="3327400"/>
            <a:ext cx="8686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12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&lt;/web-app&gt;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11400" y="1651000"/>
            <a:ext cx="6807200" cy="196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  <a:tabLst>
                <a:tab pos="850900" algn="l"/>
              </a:tabLst>
            </a:pPr>
            <a:r>
              <a:rPr lang="en-CA" sz="4002" smtClean="0">
                <a:solidFill>
                  <a:srgbClr val="000000"/>
                </a:solidFill>
                <a:latin typeface="Times New Roman"/>
                <a:cs typeface="Times New Roman"/>
              </a:rPr>
              <a:t>Including, Forwarding,</a:t>
            </a:r>
            <a:r>
              <a:rPr lang="en-CA" sz="4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002" smtClean="0">
                <a:solidFill>
                  <a:srgbClr val="000000"/>
                </a:solidFill>
                <a:latin typeface="Times New Roman"/>
              </a:rPr>
            </a:br>
            <a:r>
              <a:rPr lang="en-CA" sz="4002" smtClean="0">
                <a:solidFill>
                  <a:srgbClr val="000000"/>
                </a:solidFill>
                <a:latin typeface="Times New Roman"/>
                <a:cs typeface="Times New Roman"/>
              </a:rPr>
              <a:t>Redirecting to other</a:t>
            </a:r>
            <a:r>
              <a:rPr lang="en-CA" sz="40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002" smtClean="0">
                <a:solidFill>
                  <a:srgbClr val="000000"/>
                </a:solidFill>
                <a:latin typeface="Times New Roman"/>
              </a:rPr>
            </a:br>
            <a:r>
              <a:rPr lang="en-CA" sz="4002" smtClean="0">
                <a:solidFill>
                  <a:srgbClr val="000000"/>
                </a:solidFill>
                <a:latin typeface="Times New Roman"/>
                <a:cs typeface="Times New Roman"/>
              </a:rPr>
              <a:t>	Web resources</a:t>
            </a:r>
          </a:p>
          <a:p>
            <a:pPr>
              <a:lnSpc>
                <a:spcPts val="4600"/>
              </a:lnSpc>
            </a:pPr>
            <a:endParaRPr lang="en-CA" sz="40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2527300"/>
            <a:ext cx="85217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38">
              <a:lnSpc>
                <a:spcPts val="3900"/>
              </a:lnSpc>
            </a:pP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Including another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Web Resource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5842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init() from CatalogServlet.java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" y="1270000"/>
            <a:ext cx="890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5494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private BookDB bookDB;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1778000"/>
            <a:ext cx="8661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4592">
              <a:lnSpc>
                <a:spcPts val="230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Perform any one-time operation for the servlet,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like getting database connection object.</a:t>
            </a:r>
          </a:p>
          <a:p>
            <a:pPr>
              <a:lnSpc>
                <a:spcPts val="23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26797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Note: In this example, database connection object is assumed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921000"/>
            <a:ext cx="86614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to be created via other means (via life cycle event mechanism)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and saved in ServletContext object. This is to share a same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database connection object among multiple servlets.</a:t>
            </a:r>
          </a:p>
          <a:p>
            <a:pPr>
              <a:lnSpc>
                <a:spcPts val="22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3771900"/>
            <a:ext cx="8661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init() throws ServletException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bookDB = (BookDB)getServletContext().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81300" y="4368800"/>
            <a:ext cx="633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getAttribute("bookDB");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46609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(bookDB == null) throw new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9800" y="4927600"/>
            <a:ext cx="604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UnavailableException("Couldn't get database.");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7200" y="5207000"/>
            <a:ext cx="41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5900" y="5791200"/>
            <a:ext cx="890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When to Include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955800"/>
            <a:ext cx="8750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it is useful to add static or dynamic contents already created by another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web resource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679700"/>
            <a:ext cx="8001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Adding a banner content or copyright information in the response returned from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Web component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9652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Types of Included Web Resource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6637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Static resource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095500"/>
            <a:ext cx="792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It is like “programmatic” way of adding the static contents in the response of the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“including” servlet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6289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Dynamic web component (Servlet or JSP page)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882900"/>
            <a:ext cx="7924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Send the request to the “included” Web component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Execute the “included” Web component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644900"/>
            <a:ext cx="792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Include the result of the execution the “included” Web component in the response of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“including” servlet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Things that Included Web Resource can and cannot do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57400"/>
            <a:ext cx="8648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Included Web resource has access to the request object, but it is limited in what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it can do with the response</a:t>
            </a:r>
          </a:p>
          <a:p>
            <a:pPr>
              <a:lnSpc>
                <a:spcPts val="21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2781300"/>
            <a:ext cx="789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It can write to the body of the response and commit a response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19200" y="3086100"/>
            <a:ext cx="7899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It cannot set headers or call any method (for example, setCookie) that affects the headers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of the response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How to Include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2095500"/>
            <a:ext cx="871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Get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 from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ServletConext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2540000"/>
            <a:ext cx="8255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RequestDispatcher dispatcher =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900" y="2882900"/>
            <a:ext cx="814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getServletContext().getRequestDispatcher("/banner");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6400" y="3162300"/>
            <a:ext cx="871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Invoke  the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include()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method of the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3606800"/>
            <a:ext cx="7962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dispatcher.include(request, response);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588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7888FA"/>
                </a:solidFill>
                <a:latin typeface="Arial Bold"/>
                <a:cs typeface="Arial Bold"/>
              </a:rPr>
              <a:t>Example: BannerServlet as “Included” Web component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206500"/>
            <a:ext cx="87503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public class BannerServlet extends HttpServlet {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409700"/>
            <a:ext cx="8661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public void doGet (HttpServletRequest 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HttpServletResponse response)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800" y="18415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throws ServletException, IOException {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800" y="20574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PrintWriter out = response.getWriter();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800" y="22606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out.println("&lt;body bgcolor=\"#ffffff\"&gt;" +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8800" y="24765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"&lt;center&gt;" + "&lt;hr&gt; &lt;br&gt; &amp;nbsp;" + "&lt;h1&gt;" +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8800" y="2679700"/>
            <a:ext cx="8559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color=\"#CC0066\"&gt;Duke's 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&lt;img src=\"" + request.getContextPath()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"/duke.books.gif\"&gt;"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" y="3327400"/>
            <a:ext cx="8661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2">
              <a:lnSpc>
                <a:spcPts val="165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color=\"black\"&gt;Bookstore&lt;/font&gt;"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"&lt;/h1&gt;" + "&lt;/center&gt;" + "&lt;br&gt; &amp;nbsp; &lt;hr&gt; &lt;br&gt; 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165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200" y="3962400"/>
            <a:ext cx="8661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public void doPost (HttpServletRequest request,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HttpServletResponse response)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58800" y="43942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throws ServletException, IOException {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8800" y="46101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PrintWriter out = response.getWriter();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58800" y="48133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out.println("&lt;body bgcolor=\"#ffffff\"&gt;" +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8800" y="5029200"/>
            <a:ext cx="8559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"&lt;center&gt;" + "&lt;hr&gt; &lt;br&gt; &amp;nbsp;" + "&lt;h1&gt;" +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58800" y="5232400"/>
            <a:ext cx="8559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color=\"#CC0066\"&gt;Duke's 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&lt;img src=\"" + request.getContextPath()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"/duke.books.gif\"&gt;"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58800" y="5880100"/>
            <a:ext cx="8559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"&lt;font size=\"+3\" color=\"black\"&gt;Bookstore&lt;/font&gt;"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"&lt;/h1&gt;" + "&lt;/center&gt;" + "&lt;br&gt; &amp;nbsp; &lt;hr&gt; &lt;br&gt; ");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7200" y="6337300"/>
            <a:ext cx="8661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398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22700" y="66675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79500"/>
            <a:ext cx="864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Including “BannerServlet”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739900"/>
            <a:ext cx="8445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RequestDispatcher dispatcher =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1955800"/>
            <a:ext cx="8458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70">
              <a:lnSpc>
                <a:spcPts val="190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getServletContext().getRequestDispatcher("/banner");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if (dispatcher != null)</a:t>
            </a:r>
          </a:p>
          <a:p>
            <a:pPr>
              <a:lnSpc>
                <a:spcPts val="19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2476500"/>
            <a:ext cx="3517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dispatcher.include(request, response);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717800"/>
            <a:ext cx="317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4508500"/>
            <a:ext cx="85725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38"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Forwarding to another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Web Resource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181100"/>
            <a:ext cx="863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When to use “Forwarding” to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97100"/>
            <a:ext cx="8686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When you want to have one Web component do preliminary processing of 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request and have another component generate the response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844800"/>
            <a:ext cx="8686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might want to partially process a request and then transfer to another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component depending on the nature of the request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181100"/>
            <a:ext cx="863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Rules of “Forwarding” to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2197100"/>
            <a:ext cx="868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Should be used to give another resource responsibility for replying to the user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2641600"/>
            <a:ext cx="7937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"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If you have already accessed a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ServletOutputStream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or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PrintWriter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object within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servlet, you cannot use this method; it throws an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IllegalStateException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647700"/>
            <a:ext cx="8674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How to do “Forwarding” to another Web resource?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358900"/>
            <a:ext cx="8750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  <a:tabLst>
                <a:tab pos="749300" algn="l"/>
              </a:tabLst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Get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object from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HttpServletRequest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Set “request URL” to the path of the forwarded page</a:t>
            </a:r>
          </a:p>
          <a:p>
            <a:pPr>
              <a:lnSpc>
                <a:spcPts val="3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3622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RequestDispatcher dispatcher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28067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= request.getRequestDispatcher("/template.jsp");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300" y="3187700"/>
            <a:ext cx="87503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If the original URL is required for any processing, you can save it as a request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attribute</a:t>
            </a:r>
          </a:p>
          <a:p>
            <a:pPr>
              <a:lnSpc>
                <a:spcPts val="22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8300" y="3873500"/>
            <a:ext cx="8750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Invoke  the 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forward() 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method of the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object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4394200"/>
            <a:ext cx="800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dispatcher.forward(request, response);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825500"/>
            <a:ext cx="8293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init() reading Configuration parameters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" y="1625600"/>
            <a:ext cx="8547212" cy="8367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30200" algn="l"/>
              </a:tabLst>
            </a:pP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public void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ServletConfig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config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throws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ServletException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	{</a:t>
            </a:r>
          </a:p>
          <a:p>
            <a:pPr>
              <a:lnSpc>
                <a:spcPts val="2200"/>
              </a:lnSpc>
            </a:pPr>
            <a:endParaRPr lang="en-CA" sz="1800" b="1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209800"/>
            <a:ext cx="261930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super.init(config);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2476500"/>
            <a:ext cx="6065763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36405">
              <a:lnSpc>
                <a:spcPts val="2300"/>
              </a:lnSpc>
            </a:pP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String driver = 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getInitParameter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("driver");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String 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fURL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getInitParameter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("</a:t>
            </a:r>
            <a:r>
              <a:rPr lang="en-CA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url</a:t>
            </a:r>
            <a:r>
              <a:rPr lang="en-CA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");</a:t>
            </a:r>
          </a:p>
          <a:p>
            <a:pPr>
              <a:lnSpc>
                <a:spcPts val="2300"/>
              </a:lnSpc>
            </a:pPr>
            <a:endParaRPr lang="en-CA" sz="1800" b="1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3086100"/>
            <a:ext cx="6892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352800"/>
            <a:ext cx="4549964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3565">
              <a:lnSpc>
                <a:spcPts val="2300"/>
              </a:lnSpc>
              <a:tabLst>
                <a:tab pos="419100" algn="l"/>
              </a:tabLst>
            </a:pP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openDBConnection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(driver, 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fURL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} catch (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SQLException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e) {</a:t>
            </a:r>
            <a:r>
              <a:rPr lang="en-CA" sz="1800" b="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CA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e.printStackTrace</a:t>
            </a:r>
            <a:r>
              <a:rPr lang="en-CA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lnSpc>
                <a:spcPts val="2300"/>
              </a:lnSpc>
            </a:pPr>
            <a:endParaRPr lang="en-CA" sz="1800" b="1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4229100"/>
            <a:ext cx="4825039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} catch (ClassNotFoundException e){</a:t>
            </a:r>
            <a:r>
              <a:rPr lang="en-CA" sz="1800" b="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b="1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	e.printStackTrace();</a:t>
            </a:r>
          </a:p>
          <a:p>
            <a:pPr>
              <a:lnSpc>
                <a:spcPts val="230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4838700"/>
            <a:ext cx="13785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5900" y="5130800"/>
            <a:ext cx="13785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b="1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b="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5842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Dispatcher Servlet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573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public class Dispatcher extends HttpServlet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1498600"/>
            <a:ext cx="8572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public void doGet(HttpServletRequest request,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HttpServletResponse response) {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2057400"/>
            <a:ext cx="8458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request.setAttribute("selectedScreen",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request.getServletPath());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616200"/>
            <a:ext cx="8458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RequestDispatcher dispatcher = request.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getRequestDispatcher("/template.jsp");</a:t>
            </a:r>
          </a:p>
          <a:p>
            <a:pPr>
              <a:lnSpc>
                <a:spcPts val="2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32131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if (dispatcher != null)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3492500"/>
            <a:ext cx="834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dispatcher.forward(request, response);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6100" y="3771900"/>
            <a:ext cx="8572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6100" y="4051300"/>
            <a:ext cx="8572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public void doPost(HttpServletRequest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4500" y="46101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2501900"/>
            <a:ext cx="85217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7253">
              <a:lnSpc>
                <a:spcPts val="3200"/>
              </a:lnSpc>
            </a:pPr>
            <a:r>
              <a:rPr lang="en-CA" sz="2802" smtClean="0">
                <a:solidFill>
                  <a:srgbClr val="000000"/>
                </a:solidFill>
                <a:latin typeface="Arial"/>
                <a:cs typeface="Arial"/>
              </a:rPr>
              <a:t>Instructing Browser to Redirecting to another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02" smtClean="0">
                <a:solidFill>
                  <a:srgbClr val="000000"/>
                </a:solidFill>
                <a:latin typeface="Arial"/>
                <a:cs typeface="Arial"/>
              </a:rPr>
              <a:t>Web Resource</a:t>
            </a:r>
          </a:p>
          <a:p>
            <a:pPr>
              <a:lnSpc>
                <a:spcPts val="32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985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Redirecting a Request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4351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Two programming models for directing a request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9050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Method 1: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400300"/>
            <a:ext cx="803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res.</a:t>
            </a: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setStatus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(res.</a:t>
            </a: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SC_MOVED_PERMANTLY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);</a:t>
            </a:r>
          </a:p>
          <a:p>
            <a:pPr>
              <a:lnSpc>
                <a:spcPts val="192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2641600"/>
            <a:ext cx="801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res.</a:t>
            </a: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setHeader</a:t>
            </a: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("Location", "http://...");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31496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 Method 2: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06500" y="3670300"/>
            <a:ext cx="7912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7F0000"/>
                </a:solidFill>
                <a:latin typeface="Courier New Bold"/>
                <a:cs typeface="Courier New Bold"/>
              </a:rPr>
              <a:t>public void sendRedirect(String url)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06800" y="1943100"/>
            <a:ext cx="5511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Servlet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0" y="2654300"/>
            <a:ext cx="6959600" cy="173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Synchronization &amp;</a:t>
            </a:r>
            <a:r>
              <a:rPr lang="en-CA" sz="4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800" smtClean="0">
                <a:solidFill>
                  <a:srgbClr val="000000"/>
                </a:solidFill>
                <a:latin typeface="Times New Roman"/>
              </a:rPr>
            </a:b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Thread Model</a:t>
            </a:r>
          </a:p>
          <a:p>
            <a:pPr>
              <a:lnSpc>
                <a:spcPts val="60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8255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Concurrency Issues on a Servlet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5748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The service() method of a servlet instance can be invoked by multiple clients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(multiple threads)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1590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programmer has to deal with concurrency issue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5019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shared data needs to be protected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844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this is called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“servlet synchronization”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" y="31369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2 options for servlet synchronization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4671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of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synchronized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block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38100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 of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SingleThreadModel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l="829" t="8151" b="6722"/>
          <a:stretch/>
        </p:blipFill>
        <p:spPr>
          <a:xfrm>
            <a:off x="75626" y="556890"/>
            <a:ext cx="9042973" cy="5816409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58900" y="7366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Many Threads,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8900" y="10795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5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One Servlet Instance</a:t>
            </a:r>
          </a:p>
          <a:p>
            <a:pPr>
              <a:lnSpc>
                <a:spcPts val="256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37100" y="2006600"/>
            <a:ext cx="4381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28800" y="2692400"/>
            <a:ext cx="72898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3000" y="3009900"/>
            <a:ext cx="5435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75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87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28800" y="3124200"/>
            <a:ext cx="1752600" cy="190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  <a:r>
              <a:rPr lang="en-CA" sz="225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51" smtClean="0">
                <a:solidFill>
                  <a:srgbClr val="000000"/>
                </a:solidFill>
                <a:latin typeface="Times New Roman"/>
              </a:rPr>
            </a:b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  <a:r>
              <a:rPr lang="en-CA" sz="225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51" smtClean="0">
                <a:solidFill>
                  <a:srgbClr val="000000"/>
                </a:solidFill>
                <a:latin typeface="Times New Roman"/>
              </a:rPr>
            </a:b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519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28800" y="5613400"/>
            <a:ext cx="17526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83000" y="35560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83000" y="40767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35600" y="4216400"/>
            <a:ext cx="3568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636" b="1" smtClean="0">
                <a:solidFill>
                  <a:srgbClr val="000000"/>
                </a:solidFill>
                <a:latin typeface="Arial Bold"/>
                <a:cs typeface="Arial Bold"/>
              </a:rPr>
              <a:t>Servlet</a:t>
            </a:r>
          </a:p>
          <a:p>
            <a:pPr>
              <a:lnSpc>
                <a:spcPts val="2080"/>
              </a:lnSpc>
            </a:pPr>
            <a:endParaRPr lang="en-CA" sz="262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83000" y="46355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683000" y="5219700"/>
            <a:ext cx="532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97" b="1" smtClean="0">
                <a:solidFill>
                  <a:srgbClr val="CC3300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26000" y="5765800"/>
            <a:ext cx="4178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51" smtClean="0">
                <a:solidFill>
                  <a:srgbClr val="000000"/>
                </a:solidFill>
                <a:latin typeface="Arial Bold Italic"/>
                <a:cs typeface="Arial Bold Italic"/>
              </a:rPr>
              <a:t>Servlet container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7747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Use of synchronized block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765300"/>
            <a:ext cx="8026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Synchronized blocks are used to guarantee only one thread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at a time can execute within a section of code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2500" y="35941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synchronized(this)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860800"/>
            <a:ext cx="80264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6354">
              <a:lnSpc>
                <a:spcPts val="2050"/>
              </a:lnSpc>
              <a:tabLst>
                <a:tab pos="546100" algn="l"/>
              </a:tabLst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myNumber = counter + 1;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	counter = myNumber;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2500" y="49149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synchronized(this)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51689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6354">
              <a:lnSpc>
                <a:spcPts val="210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counter = counter - 1 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647700"/>
            <a:ext cx="8216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SingleThreadModel Interface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17653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Servlets can also implement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javax.servlet.SingleThreadModel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20320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The server will manage a pool of servlet instances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" y="23114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Guaranteed there will only be </a:t>
            </a:r>
            <a:r>
              <a:rPr lang="en-CA" sz="1800" smtClean="0">
                <a:solidFill>
                  <a:srgbClr val="FF0000"/>
                </a:solidFill>
                <a:latin typeface="Arial Bold Italic"/>
                <a:cs typeface="Arial Bold Italic"/>
              </a:rPr>
              <a:t>one thread per instance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4600" y="25908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 Bold Italic"/>
                <a:cs typeface="Arial Bold Italic"/>
              </a:rPr>
              <a:t> This could be overkill in many instances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4900" y="4356100"/>
            <a:ext cx="8013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Public class SingleThreadModelServlet extends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	HttpServlet implements SingleThreadModel {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4900" y="5168900"/>
            <a:ext cx="801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33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956" b="7828"/>
          <a:stretch/>
        </p:blipFill>
        <p:spPr>
          <a:xfrm>
            <a:off x="0" y="611892"/>
            <a:ext cx="9118600" cy="568578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8128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SingleThreadModel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84700" y="1244600"/>
            <a:ext cx="4533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585"/>
              </a:lnSpc>
            </a:pPr>
            <a:endParaRPr lang="en-CA" sz="22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09900" y="2476500"/>
            <a:ext cx="610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35300" y="3263900"/>
            <a:ext cx="608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35300" y="4038600"/>
            <a:ext cx="608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35300" y="4838700"/>
            <a:ext cx="608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b="1" smtClean="0">
                <a:solidFill>
                  <a:srgbClr val="3333CC"/>
                </a:solidFill>
                <a:latin typeface="Arial Bold"/>
                <a:cs typeface="Arial Bold"/>
              </a:rPr>
              <a:t>thread</a:t>
            </a:r>
          </a:p>
          <a:p>
            <a:pPr>
              <a:lnSpc>
                <a:spcPts val="1955"/>
              </a:lnSpc>
            </a:pPr>
            <a:endParaRPr lang="en-CA" sz="168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041400"/>
            <a:ext cx="8648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Best Practice Recommendation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1993900"/>
            <a:ext cx="864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Do use synchronized block whenever possible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2438400"/>
            <a:ext cx="7899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SingleThreadModel is expensive (performance wise)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112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Setting Init Parameters in web.xml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1473200"/>
            <a:ext cx="8051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&lt;web-app&gt;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1676400"/>
            <a:ext cx="7620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1892300"/>
            <a:ext cx="720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&lt;servlet-name&gt;</a:t>
            </a: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chart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&lt;/servlet-name&gt;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7700" y="2095500"/>
            <a:ext cx="7200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"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&lt;servlet-class&gt;</a:t>
            </a: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ChartServlet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&lt;/servlet-class&gt;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&lt;init-param&gt;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9500" y="2527300"/>
            <a:ext cx="6769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&lt;param-name&gt;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driver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&lt;param-value&gt;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65400" y="2959100"/>
            <a:ext cx="655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COM.cloudscape.core.RmiJdbcDriver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49500" y="3175000"/>
            <a:ext cx="6769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&lt;/param-value&gt;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17700" y="3378200"/>
            <a:ext cx="720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&lt;/init-param&gt;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17700" y="3810000"/>
            <a:ext cx="720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&lt;init-param&gt;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49500" y="4013200"/>
            <a:ext cx="6769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&lt;param-name&gt;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url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&lt;/param-name&gt;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&lt;param-value&gt;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565400" y="4445000"/>
            <a:ext cx="6553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jdbc:cloudscape:rmi:CloudscapeDB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49500" y="4660900"/>
            <a:ext cx="6769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&lt;/param-value&gt;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4864100"/>
            <a:ext cx="8051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51137">
              <a:lnSpc>
                <a:spcPts val="1650"/>
              </a:lnSpc>
              <a:tabLst>
                <a:tab pos="4318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&lt;/init-param&gt;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&lt;/servlet&gt;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&lt;/web-app&gt;</a:t>
            </a:r>
          </a:p>
          <a:p>
            <a:pPr>
              <a:lnSpc>
                <a:spcPts val="165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7400" y="673100"/>
            <a:ext cx="8331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Agenda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16256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in big picture of J2EE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19939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request &amp; response model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23495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life cycle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7051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scope objects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30734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request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400" y="34290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Servlet response: Status, Header, Body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3784600"/>
            <a:ext cx="8458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Error Handling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889000"/>
            <a:ext cx="8902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destroy()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5900" y="1384300"/>
            <a:ext cx="8902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032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private BookDB bookDB;</a:t>
            </a:r>
          </a:p>
          <a:p>
            <a:pPr>
              <a:lnSpc>
                <a:spcPts val="19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9100" y="2120900"/>
            <a:ext cx="8699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159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init() throws ServletException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bookDB = (BookDB)getServletContext().</a:t>
            </a:r>
          </a:p>
          <a:p>
            <a:pPr>
              <a:lnSpc>
                <a:spcPts val="20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38400" y="2667000"/>
            <a:ext cx="6680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getAttribute("bookDB");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000" y="2921000"/>
            <a:ext cx="8483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(bookDB == null) throw new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0900" y="3162300"/>
            <a:ext cx="5245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UnavailableException("Couldn't get database.");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100" y="3416300"/>
            <a:ext cx="342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3606800"/>
            <a:ext cx="8699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749300" algn="l"/>
              </a:tabLst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public void destroy()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	bookDB = null;</a:t>
            </a:r>
          </a:p>
          <a:p>
            <a:pPr>
              <a:lnSpc>
                <a:spcPts val="22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100" y="4241800"/>
            <a:ext cx="8699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3200" y="4787900"/>
            <a:ext cx="891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985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Life Cycle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143000"/>
            <a:ext cx="85217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7493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service()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javax.servlet.GenericServlet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	Abstract method</a:t>
            </a:r>
          </a:p>
          <a:p>
            <a:pPr>
              <a:lnSpc>
                <a:spcPts val="34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044700"/>
            <a:ext cx="8521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749300" algn="l"/>
              </a:tabLst>
            </a:pPr>
            <a:r>
              <a:rPr lang="en-CA" sz="1800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service() in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FF0000"/>
                </a:solidFill>
                <a:latin typeface="Arial Bold"/>
                <a:cs typeface="Arial Bold"/>
              </a:rPr>
              <a:t>javax.servlet.http.HttpServlet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class</a:t>
            </a:r>
            <a:r>
              <a:rPr lang="en-CA" sz="16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dirty="0" smtClean="0">
                <a:solidFill>
                  <a:srgbClr val="000000"/>
                </a:solidFill>
                <a:latin typeface="Arial Bold"/>
                <a:cs typeface="Arial Bold"/>
              </a:rPr>
              <a:t>	Concrete method (implementation)</a:t>
            </a:r>
          </a:p>
          <a:p>
            <a:pPr>
              <a:lnSpc>
                <a:spcPts val="2600"/>
              </a:lnSpc>
            </a:pPr>
            <a:endParaRPr lang="en-CA" sz="1697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7940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Dispatches to doGet(), doPost(), etc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225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Do not override this method!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3441700"/>
            <a:ext cx="85217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749300" algn="l"/>
              </a:tabLst>
            </a:pPr>
            <a:r>
              <a:rPr lang="en-CA" sz="1800" dirty="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doGet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doPost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(), </a:t>
            </a:r>
            <a:r>
              <a:rPr lang="en-CA" sz="181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doXxx</a:t>
            </a:r>
            <a:r>
              <a:rPr lang="en-CA" sz="1810" b="1" dirty="0" smtClean="0">
                <a:solidFill>
                  <a:srgbClr val="000000"/>
                </a:solidFill>
                <a:latin typeface="Arial Bold"/>
                <a:cs typeface="Arial Bold"/>
              </a:rPr>
              <a:t>() in in</a:t>
            </a:r>
            <a:r>
              <a:rPr lang="en-CA" sz="1810" b="1" dirty="0" smtClean="0">
                <a:solidFill>
                  <a:srgbClr val="FF0000"/>
                </a:solidFill>
                <a:latin typeface="Arial Bold"/>
                <a:cs typeface="Arial Bold"/>
              </a:rPr>
              <a:t> </a:t>
            </a:r>
            <a:r>
              <a:rPr lang="en-CA" sz="1810" b="1" dirty="0" err="1" smtClean="0">
                <a:solidFill>
                  <a:srgbClr val="FF0000"/>
                </a:solidFill>
                <a:latin typeface="Arial Bold"/>
                <a:cs typeface="Arial Bold"/>
              </a:rPr>
              <a:t>javax.servlet.http.HttpServlet</a:t>
            </a:r>
            <a:r>
              <a:rPr lang="en-CA" sz="169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7" b="1" dirty="0" smtClean="0">
                <a:solidFill>
                  <a:srgbClr val="000000"/>
                </a:solidFill>
                <a:latin typeface="Arial Bold"/>
                <a:cs typeface="Arial Bold"/>
              </a:rPr>
              <a:t>	Handles HTTP GET, POST, etc. requests</a:t>
            </a:r>
          </a:p>
          <a:p>
            <a:pPr>
              <a:lnSpc>
                <a:spcPts val="3500"/>
              </a:lnSpc>
            </a:pPr>
            <a:endParaRPr lang="en-CA" sz="1697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44704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7" b="1" smtClean="0">
                <a:solidFill>
                  <a:srgbClr val="FF0000"/>
                </a:solidFill>
                <a:latin typeface="Arial Bold"/>
                <a:cs typeface="Arial Bold"/>
              </a:rPr>
              <a:t>Override these methods</a:t>
            </a:r>
            <a:r>
              <a:rPr lang="en-CA" sz="1707" b="1" smtClean="0">
                <a:solidFill>
                  <a:srgbClr val="000000"/>
                </a:solidFill>
                <a:latin typeface="Arial Bold"/>
                <a:cs typeface="Arial Bold"/>
              </a:rPr>
              <a:t> in your servlet to provide desired behavior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889000"/>
            <a:ext cx="8902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service() &amp; doGet()/doPost()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827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service()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methods take generic requests and responses: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129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service(ServletRequest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1955800"/>
            <a:ext cx="7048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ServletResponse response)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2273300"/>
            <a:ext cx="853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doGet()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or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 doPost()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take HTTP requests and responses: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6035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doGet(HttpServletRequest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2857500"/>
            <a:ext cx="77724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29776">
              <a:lnSpc>
                <a:spcPts val="2700"/>
              </a:lnSpc>
              <a:tabLst>
                <a:tab pos="419100" algn="l"/>
              </a:tabLst>
            </a:pP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HttpServletResponse response)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doPost(HttpServletRequest request,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Arial Bold"/>
                <a:cs typeface="Arial Bold"/>
              </a:rPr>
              <a:t>	HttpServletResponse response)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452" b="8835"/>
          <a:stretch/>
        </p:blipFill>
        <p:spPr>
          <a:xfrm>
            <a:off x="0" y="577516"/>
            <a:ext cx="9118600" cy="5651404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762000"/>
            <a:ext cx="8140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doGet() and doPost() Methods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87600" y="1231900"/>
            <a:ext cx="927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110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415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743200"/>
            <a:ext cx="2501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Request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76800"/>
            <a:ext cx="2603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FFFFFF"/>
                </a:solidFill>
                <a:latin typeface="Arial Bold"/>
                <a:cs typeface="Arial Bold"/>
              </a:rPr>
              <a:t>Response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7200" y="5727700"/>
            <a:ext cx="1587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Key: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1155700"/>
            <a:ext cx="4800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HttpServlet subclass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11900" y="2349500"/>
            <a:ext cx="2705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79400" algn="l"/>
              </a:tabLst>
            </a:pPr>
            <a:r>
              <a:rPr lang="en-CA" sz="2110" b="1" smtClean="0">
                <a:solidFill>
                  <a:srgbClr val="FFFFFF"/>
                </a:solidFill>
                <a:latin typeface="Arial Bold"/>
                <a:cs typeface="Arial Bold"/>
              </a:rPr>
              <a:t>doGet(</a:t>
            </a:r>
            <a:r>
              <a:rPr lang="en-CA" sz="21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smtClean="0">
                <a:solidFill>
                  <a:srgbClr val="000000"/>
                </a:solidFill>
                <a:latin typeface="Times New Roman"/>
              </a:rPr>
            </a:br>
            <a:r>
              <a:rPr lang="en-CA" sz="2110" b="1" smtClean="0">
                <a:solidFill>
                  <a:srgbClr val="FFFFFF"/>
                </a:solidFill>
                <a:latin typeface="Arial Bold"/>
                <a:cs typeface="Arial Bold"/>
              </a:rPr>
              <a:t>	)</a:t>
            </a:r>
          </a:p>
          <a:p>
            <a:pPr>
              <a:lnSpc>
                <a:spcPts val="2050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41800" y="3441700"/>
            <a:ext cx="4775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Service( )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86500" y="4978400"/>
            <a:ext cx="27305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110" b="1" smtClean="0">
                <a:solidFill>
                  <a:srgbClr val="FFFFFF"/>
                </a:solidFill>
                <a:latin typeface="Arial Bold"/>
                <a:cs typeface="Arial Bold"/>
              </a:rPr>
              <a:t>doPost( )</a:t>
            </a:r>
          </a:p>
          <a:p>
            <a:pPr>
              <a:lnSpc>
                <a:spcPts val="2415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16300" y="5651500"/>
            <a:ext cx="5600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Implemented by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subclass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747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Things You Do in doGet() &amp; doPost()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727200"/>
            <a:ext cx="8445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Extract client-sent information (HTTP parameter) from HTTP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request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24257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Set (Save) and get (read) attributes to/from Scope objects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8194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Perform some business logic or access database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3200400"/>
            <a:ext cx="8445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Optionally forward the request to other Web components (Servlet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or JSP)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38989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12" b="1" smtClean="0">
                <a:solidFill>
                  <a:srgbClr val="000000"/>
                </a:solidFill>
                <a:latin typeface="Arial Bold"/>
                <a:cs typeface="Arial Bold"/>
              </a:rPr>
              <a:t> Populate HTTP response message and send it to client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7112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Simple doGet()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100" y="1739900"/>
            <a:ext cx="8953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javax.servlet.*;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" y="2032000"/>
            <a:ext cx="9042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javax.servlet.http.*;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java.io.*;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" y="2908300"/>
            <a:ext cx="9042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HelloServlet extends HttpServlet {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</a:t>
            </a: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	 doGet</a:t>
            </a: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	(HttpServletRequest request,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0" y="3492500"/>
            <a:ext cx="3784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" y="3784600"/>
            <a:ext cx="8699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28900" y="4076700"/>
            <a:ext cx="6489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46609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Just send back a simple HTTP 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" y="49530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85800" y="52451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5800" y="5537200"/>
            <a:ext cx="8432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out.println("&lt;title&gt;First Servlet&lt;/title&gt;");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1000" y="5829300"/>
            <a:ext cx="87376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04799"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out.println("&lt;big&gt;Hello J2EE Programmers! &lt;/big&gt;");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200" y="6464300"/>
            <a:ext cx="9042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4699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Sophisticated doGet()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473200"/>
            <a:ext cx="9118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25700" y="1663700"/>
            <a:ext cx="6692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1879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8200" y="20701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Read session-scope attribute “message”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8200" y="2260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request.getSession(true);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451100"/>
            <a:ext cx="8420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ResourceBundle messages = (ResourceBundle)session.getAttribute("messages");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8200" y="28194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Set headers and buffer size before accessing the Writer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8200" y="3022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32131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response.setBufferSize(8192);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8200" y="3403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149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200" y="37846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Then write the response (Populate the header part of the response)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8200" y="39878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out.println("&lt;html&gt;" +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08200" y="4178300"/>
            <a:ext cx="7010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"&lt;head&gt;&lt;title&gt;" + messages.getString("TitleBookDescription")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"&lt;/title&gt;&lt;/head&gt;");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38200" y="47371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// Get the dispatcher; it gets the banner to the user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8200" y="49530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RequestDispatcher dispatcher =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74800" y="5143500"/>
            <a:ext cx="7543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getServletContext().getRequestDispatcher("/banner");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38200" y="5511800"/>
            <a:ext cx="828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(dispatcher != null)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74800" y="5715000"/>
            <a:ext cx="7543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dispatcher.include(request, response);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685800"/>
            <a:ext cx="9118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Sophisticated doGet()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5875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the identifier of the book to display (Get HTTP parameter)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18034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String bookId = request.getParameter("bookId");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19939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(bookId != null)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0" y="21844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and the information about the book (Perform business logic)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23749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try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90700" y="25654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BookDetails bd = bookDB.getBookDetails(bookId);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90700" y="2755900"/>
            <a:ext cx="732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Currency c = (Currency)session.getAttribute("currency");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(c == null) {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08200" y="3136900"/>
            <a:ext cx="701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 = new Currency();</a:t>
            </a:r>
          </a:p>
          <a:p>
            <a:pPr>
              <a:lnSpc>
                <a:spcPts val="15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08200" y="3340100"/>
            <a:ext cx="7010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c.setLocale(request.getLocale());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90700" y="3517900"/>
            <a:ext cx="732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19281"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session.setAttribute("currency", c);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90700" y="39116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c.setAmount(bd.getPrice());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90700" y="42799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Print out the information obtained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90700" y="44831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out.println("...");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73200" y="4673600"/>
            <a:ext cx="7645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9525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 catch (BookNotFoundException ex)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response.resetBuffer();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25700" y="5041900"/>
            <a:ext cx="3543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 new ServletException(ex);</a:t>
            </a:r>
          </a:p>
          <a:p>
            <a:pPr>
              <a:lnSpc>
                <a:spcPts val="154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73200" y="52324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50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4100" y="54483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43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54100" y="56388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out.println("&lt;/body&gt;&lt;/html&gt;");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out.close();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2300" y="6019800"/>
            <a:ext cx="84963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398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Steps of Populating HTTP Response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968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Fill Response headers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349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Set some properties of the 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7940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Buffer size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30734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Retrieve an output stream from the 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33528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Write body content to the output 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5588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Simple Response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1282700"/>
            <a:ext cx="8801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HelloServlet extends HttpServlet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574800"/>
            <a:ext cx="8585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 doGet</a:t>
            </a: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(HttpServletRequest request,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86400" y="1866900"/>
            <a:ext cx="3632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1500" y="2159000"/>
            <a:ext cx="8547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81300" y="2451100"/>
            <a:ext cx="6337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30353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Fill response headers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8200" y="33274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8200" y="36195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Set buffer size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39116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response.setBufferSize(8192);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8200" y="42037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Retrieve an output stream from the response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200" y="44958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8200" y="47879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// Write body content to output stream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8200" y="5080000"/>
            <a:ext cx="8280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out.println("&lt;title&gt;First Servlet&lt;/title&gt;");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372100"/>
            <a:ext cx="85852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04799"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out.println("&lt;big&gt;Hello J2EE Programmers! &lt;/big&gt;");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8600" y="5956300"/>
            <a:ext cx="8890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87600" y="2324100"/>
            <a:ext cx="6731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Servlet in a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3543300"/>
            <a:ext cx="8293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Big Picture of J2EE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8500" y="2705100"/>
            <a:ext cx="7150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Scope Objects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825500"/>
            <a:ext cx="8648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Scope Objects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1397000"/>
            <a:ext cx="835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Enables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sharing information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among collaborating web components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via attributes maintained in Scope objects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1955800"/>
            <a:ext cx="8356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Attributes of Scope objects are accessed with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2286000"/>
            <a:ext cx="760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getAttribute()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2628900"/>
            <a:ext cx="760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setAttribute()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2000" y="2908300"/>
            <a:ext cx="8356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4 Scope objects are defined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1300" y="3251200"/>
            <a:ext cx="760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Web context, session, request, page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647700"/>
            <a:ext cx="8280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Four Scope Objects: Accessibility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13589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context (ServletConext)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16891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Web components within a Web 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2500" y="19685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1800" y="2298700"/>
            <a:ext cx="741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Web components handling a request that belongs to the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2500" y="28321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31750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Web components handling the request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34544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Page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1800" y="37846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Accessible from JSP page that creates the object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0" y="698500"/>
            <a:ext cx="8280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Four Scope Objects: 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14097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context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17399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javax.servlet.ServletContext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2500" y="20193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Session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1800" y="23622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javax.servlet.http.HttpSession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2500" y="26416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29718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subtype of javax.servlet.ServletRequest: javax.servlet.HttpServletRequest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500" y="3263900"/>
            <a:ext cx="8166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Page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1800" y="3594100"/>
            <a:ext cx="741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javax.servlet.jsp.PageContext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2164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Web Context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4737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(ServletContext)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350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ServletContext For?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3589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Used by servlets to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600200"/>
            <a:ext cx="7696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 and get context-wide object-valued attributes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Get request dispatcher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2374900"/>
            <a:ext cx="7531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To forward to or include web component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616200"/>
            <a:ext cx="76962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 Web context-wide initialization parameters set in the web.xml file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 Web resources associated with the Web context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Log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3733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Access other misc. information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985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Scope of ServletContext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2827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Context-wide scope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129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Shared by all servlets and JSP pages within a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"web application"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1993900"/>
            <a:ext cx="7607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Why it is called “web application scope”</a:t>
            </a:r>
          </a:p>
          <a:p>
            <a:pPr>
              <a:lnSpc>
                <a:spcPts val="2070"/>
              </a:lnSpc>
            </a:pPr>
            <a:endParaRPr lang="en-CA" sz="181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387600"/>
            <a:ext cx="77724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"web application" is a collection of servlets and content installed under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specific subset of the server's URL namespace and possibly installed via a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*.war file</a:t>
            </a:r>
          </a:p>
          <a:p>
            <a:pPr>
              <a:lnSpc>
                <a:spcPts val="19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251200"/>
            <a:ext cx="7607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All servlets in BookStore web application share same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ServletContext object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9370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There is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ServletContext object per "web application" per Java Virtual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Machine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9851" b="10646"/>
          <a:stretch/>
        </p:blipFill>
        <p:spPr>
          <a:xfrm>
            <a:off x="0" y="673100"/>
            <a:ext cx="9118600" cy="5432067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6731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ServletContext: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0795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Web Application Scope</a:t>
            </a:r>
          </a:p>
          <a:p>
            <a:pPr>
              <a:lnSpc>
                <a:spcPts val="295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3500" y="2489200"/>
            <a:ext cx="7785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60" b="1" smtClean="0">
                <a:solidFill>
                  <a:srgbClr val="000000"/>
                </a:solidFill>
                <a:latin typeface="Arial Bold"/>
                <a:cs typeface="Arial Bold"/>
              </a:rPr>
              <a:t>Client 1</a:t>
            </a:r>
          </a:p>
          <a:p>
            <a:pPr>
              <a:lnSpc>
                <a:spcPts val="1610"/>
              </a:lnSpc>
            </a:pPr>
            <a:endParaRPr lang="en-CA" sz="142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59500" y="2806700"/>
            <a:ext cx="2959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07" b="1" smtClean="0">
                <a:solidFill>
                  <a:srgbClr val="46FF00"/>
                </a:solidFill>
                <a:latin typeface="Times New Roman Bold"/>
                <a:cs typeface="Times New Roman Bold"/>
              </a:rPr>
              <a:t>ServletContext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84600" y="3213100"/>
            <a:ext cx="5334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60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1610"/>
              </a:lnSpc>
            </a:pPr>
            <a:endParaRPr lang="en-CA" sz="142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15100" y="3924300"/>
            <a:ext cx="2603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036" b="1" smtClean="0">
                <a:solidFill>
                  <a:srgbClr val="000000"/>
                </a:solidFill>
                <a:latin typeface="Arial Bold"/>
                <a:cs typeface="Arial Bold"/>
              </a:rPr>
              <a:t>application</a:t>
            </a:r>
          </a:p>
          <a:p>
            <a:pPr>
              <a:lnSpc>
                <a:spcPts val="2470"/>
              </a:lnSpc>
            </a:pPr>
            <a:endParaRPr lang="en-CA" sz="213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0500" y="4559300"/>
            <a:ext cx="7658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60" b="1" smtClean="0">
                <a:solidFill>
                  <a:srgbClr val="000000"/>
                </a:solidFill>
                <a:latin typeface="Arial Bold"/>
                <a:cs typeface="Arial Bold"/>
              </a:rPr>
              <a:t>Client 2</a:t>
            </a:r>
          </a:p>
          <a:p>
            <a:pPr>
              <a:lnSpc>
                <a:spcPts val="1610"/>
              </a:lnSpc>
            </a:pPr>
            <a:endParaRPr lang="en-CA" sz="142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398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to Access ServletContext Object?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8161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Within your servlet code, call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getServletContext()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0955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Within your servlet filter code, call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getServletContext()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2349500"/>
            <a:ext cx="8674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The ServletContext is contained in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ServletConfig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object, which the Web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server provides to a servlet when the servlet is initialized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9718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init (ServletConfig servletConfig) in Servlet interface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09600"/>
            <a:ext cx="84455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Getting Attribute Value from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ServletContext</a:t>
            </a:r>
          </a:p>
          <a:p>
            <a:pPr>
              <a:lnSpc>
                <a:spcPts val="2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498600"/>
            <a:ext cx="86614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413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CatalogServlet extends HttpServlet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private BookDB bookDB;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2098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init() throws ServletException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39800" y="2451100"/>
            <a:ext cx="81788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context-wide attribute value from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ServletContext object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" y="3162300"/>
            <a:ext cx="817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bookDB = (BookDB)getServletContext().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22600" y="3479800"/>
            <a:ext cx="609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getAttribute("bookDB");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9800" y="3797300"/>
            <a:ext cx="817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(bookDB == null) throw new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4114800"/>
            <a:ext cx="604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UnavailableException("Couldn't get database.");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4432300"/>
            <a:ext cx="41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12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200" y="47625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8128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498600"/>
            <a:ext cx="8293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Java</a:t>
            </a: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™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objects which are based on servlet framework and APIs and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extend the functionality of a HTTP server.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057400"/>
            <a:ext cx="830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Mapped to URLs and managed by container with a simple architecture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336800"/>
            <a:ext cx="830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Available and running on all major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1400" y="2603500"/>
            <a:ext cx="807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web servers and app servers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2882900"/>
            <a:ext cx="830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Platform and server independent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112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Example: Getting and Using RequestDispatcher Object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" y="1473200"/>
            <a:ext cx="8928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41600" y="1663700"/>
            <a:ext cx="6477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1879600"/>
            <a:ext cx="806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4100" y="2057400"/>
            <a:ext cx="806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5842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request.getSession(true);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	ResourceBundle messages =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" y="2451100"/>
            <a:ext cx="8699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(ResourceBundle)session.getAttribute("messages");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2641600"/>
            <a:ext cx="8077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// set headers and buffer size before accessing the Writer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30226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response.setBufferSize(8192);</a:t>
            </a:r>
          </a:p>
          <a:p>
            <a:pPr>
              <a:lnSpc>
                <a:spcPts val="148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3213100"/>
            <a:ext cx="764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1400" y="3594100"/>
            <a:ext cx="807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// then write the response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1400" y="3797300"/>
            <a:ext cx="807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out.println("&lt;html&gt;" +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24100" y="3962400"/>
            <a:ext cx="6629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"&lt;head&gt;&lt;title&gt;" + messages.getString("TitleBookDescription")</a:t>
            </a:r>
          </a:p>
          <a:p>
            <a:pPr>
              <a:lnSpc>
                <a:spcPts val="157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9100" y="41529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</a:t>
            </a:r>
          </a:p>
          <a:p>
            <a:pPr>
              <a:lnSpc>
                <a:spcPts val="150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24100" y="4381500"/>
            <a:ext cx="6794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"&lt;/title&gt;&lt;/head&gt;");</a:t>
            </a:r>
          </a:p>
          <a:p>
            <a:pPr>
              <a:lnSpc>
                <a:spcPts val="14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41400" y="4546600"/>
            <a:ext cx="8077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the dispatcher; it gets the banner to the user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RequestDispatcher dispatcher =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90700" y="49530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getServletContext().getRequestDispatcher("/banner");</a:t>
            </a:r>
          </a:p>
          <a:p>
            <a:pPr>
              <a:lnSpc>
                <a:spcPts val="14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41400" y="5321300"/>
            <a:ext cx="807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if (dispatcher != null)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90700" y="5524500"/>
            <a:ext cx="732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dispatcher.include(request, response);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1130300"/>
            <a:ext cx="872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Example: Logging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" y="1917700"/>
            <a:ext cx="8724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98900" y="2222500"/>
            <a:ext cx="5219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527300"/>
            <a:ext cx="7505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441700"/>
            <a:ext cx="7505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getServletContext().log(“Life is good!”);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038600"/>
            <a:ext cx="84963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90599">
              <a:lnSpc>
                <a:spcPts val="2400"/>
              </a:lnSpc>
            </a:pP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getServletContext().log(“Life is bad!”,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2007" b="1" smtClean="0">
                <a:solidFill>
                  <a:srgbClr val="FF0000"/>
                </a:solidFill>
                <a:latin typeface="Courier New Bold"/>
                <a:cs typeface="Courier New Bold"/>
              </a:rPr>
              <a:t>someException);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3733800"/>
            <a:ext cx="81407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397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5060"/>
              </a:lnSpc>
            </a:pPr>
            <a:endParaRPr lang="en-CA" sz="43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4368800"/>
            <a:ext cx="81407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45"/>
              </a:lnSpc>
            </a:pPr>
            <a:r>
              <a:rPr lang="en-CA" sz="4397" smtClean="0">
                <a:solidFill>
                  <a:srgbClr val="000000"/>
                </a:solidFill>
                <a:latin typeface="Arial"/>
                <a:cs typeface="Arial"/>
              </a:rPr>
              <a:t>(HttpSession)</a:t>
            </a:r>
          </a:p>
          <a:p>
            <a:pPr>
              <a:lnSpc>
                <a:spcPts val="4745"/>
              </a:lnSpc>
            </a:pPr>
            <a:endParaRPr lang="en-CA" sz="43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977900"/>
            <a:ext cx="8394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Why HttpSession?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816100"/>
            <a:ext cx="84455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Need a mechanism to 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maintain client state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across a series of requests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from a same user (or originating from the same browser) over some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period of time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2717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Example: Online shopping cart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9972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Yet, HTTP is stateless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32766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HttpSession maintains client state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3606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Used by Servlets to set and get the values of session scope attributes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977900"/>
            <a:ext cx="8394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How to Get HttpSession?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8288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via getSession() method of a Request object (HttpRequest)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112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Example: HttpSession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333500"/>
            <a:ext cx="8674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CashierServlet extends HttpServlet {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	public void doGet (HttpServletRequest request,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09900" y="1828800"/>
            <a:ext cx="6108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46300" y="2070100"/>
            <a:ext cx="697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7100" y="2552700"/>
            <a:ext cx="81915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// Get the user's session and shopping cart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HttpSession session = request.getSession();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ShoppingCart cart =</a:t>
            </a:r>
          </a:p>
          <a:p>
            <a:pPr>
              <a:lnSpc>
                <a:spcPts val="19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3302000"/>
            <a:ext cx="795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(ShoppingCart)session.getAttribute("cart");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3771900"/>
            <a:ext cx="8191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// Determine the total price of the user's books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double total = cart.getTotal();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95600" y="2095500"/>
            <a:ext cx="6223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397" smtClean="0">
                <a:solidFill>
                  <a:srgbClr val="000000"/>
                </a:solidFill>
                <a:latin typeface="Times New Roman"/>
                <a:cs typeface="Times New Roman"/>
              </a:rPr>
              <a:t>Servlet Request</a:t>
            </a:r>
          </a:p>
          <a:p>
            <a:pPr>
              <a:lnSpc>
                <a:spcPts val="5060"/>
              </a:lnSpc>
            </a:pPr>
            <a:endParaRPr lang="en-CA" sz="43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60600" y="2908300"/>
            <a:ext cx="6858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4397" smtClean="0">
                <a:solidFill>
                  <a:srgbClr val="000000"/>
                </a:solidFill>
                <a:latin typeface="Times New Roman"/>
                <a:cs typeface="Times New Roman"/>
              </a:rPr>
              <a:t>(HttpServletRequest</a:t>
            </a: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ts val="6210"/>
              </a:lnSpc>
            </a:pPr>
            <a:endParaRPr lang="en-CA" sz="444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" y="838200"/>
            <a:ext cx="8864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 Request?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9431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Contains data passed from client to servlet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222500"/>
            <a:ext cx="8521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All servlet requests implement</a:t>
            </a:r>
            <a:r>
              <a:rPr lang="en-CA" sz="1902" smtClean="0">
                <a:solidFill>
                  <a:srgbClr val="FF0000"/>
                </a:solidFill>
                <a:latin typeface="Arial"/>
                <a:cs typeface="Arial"/>
              </a:rPr>
              <a:t> ServletRequest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interface which defines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methods for accessing</a:t>
            </a:r>
          </a:p>
          <a:p>
            <a:pPr>
              <a:lnSpc>
                <a:spcPts val="22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870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Client sent parameters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136900"/>
            <a:ext cx="7772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Object-valued attributes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Locales</a:t>
            </a:r>
          </a:p>
          <a:p>
            <a:pPr>
              <a:lnSpc>
                <a:spcPts val="3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3898900"/>
            <a:ext cx="7772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Client and server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Input stream</a:t>
            </a:r>
          </a:p>
          <a:p>
            <a:pPr>
              <a:lnSpc>
                <a:spcPts val="3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4648200"/>
            <a:ext cx="7772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Protocol information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Content type</a:t>
            </a:r>
          </a:p>
          <a:p>
            <a:pPr>
              <a:lnSpc>
                <a:spcPts val="3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6200" y="5511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If request is made over secure channel (HTTPS)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552" b="9540"/>
          <a:stretch/>
        </p:blipFill>
        <p:spPr>
          <a:xfrm>
            <a:off x="0" y="584391"/>
            <a:ext cx="9118600" cy="5596404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731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Requests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1282700"/>
            <a:ext cx="7988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data,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0300" y="1612900"/>
            <a:ext cx="79883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client, server, header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servlet itself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38400" y="2527300"/>
            <a:ext cx="118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32500" y="2527300"/>
            <a:ext cx="1257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1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45200" y="3708400"/>
            <a:ext cx="3073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2</a:t>
            </a:r>
          </a:p>
          <a:p>
            <a:pPr>
              <a:lnSpc>
                <a:spcPts val="2470"/>
              </a:lnSpc>
            </a:pPr>
            <a:endParaRPr lang="en-CA" sz="215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62200" y="4851400"/>
            <a:ext cx="1333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70600" y="4851400"/>
            <a:ext cx="1257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3</a:t>
            </a:r>
          </a:p>
          <a:p>
            <a:pPr>
              <a:lnSpc>
                <a:spcPts val="2470"/>
              </a:lnSpc>
            </a:pPr>
            <a:endParaRPr lang="en-CA" sz="2165" b="1" smtClean="0">
              <a:solidFill>
                <a:srgbClr val="000000"/>
              </a:solidFill>
              <a:latin typeface="Times New Roman Bold"/>
              <a:cs typeface="Times New Rom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80100" y="5867400"/>
            <a:ext cx="3238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16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470"/>
              </a:lnSpc>
            </a:pPr>
            <a:endParaRPr lang="en-CA" sz="215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11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Getting Client Sent Parameters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4351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A request can come with any number of parameters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18161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000000"/>
                </a:solidFill>
                <a:latin typeface="Arial"/>
                <a:cs typeface="Arial"/>
              </a:rPr>
              <a:t> Parameters are sent from HTML forms: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2479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GET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: as a query string, appended to a URL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6162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POST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: as encoded POST data, not appeared in the URL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100" y="29083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97" smtClean="0">
                <a:solidFill>
                  <a:srgbClr val="FF0000"/>
                </a:solidFill>
                <a:latin typeface="Arial"/>
                <a:cs typeface="Arial"/>
              </a:rPr>
              <a:t> getParameter("paraName")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33909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Returns the value of paraName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3657600"/>
            <a:ext cx="76962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Returns null if no such parameter is present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Works identically for GET and POST requests</a:t>
            </a:r>
          </a:p>
          <a:p>
            <a:pPr>
              <a:lnSpc>
                <a:spcPts val="33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838200"/>
            <a:ext cx="8674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Advantages of Servlet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2827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No CGI limitations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5748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Abundant third-party tools and Web servers supporting Servlet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18542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Access to entire family of Java APIs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1463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Reliable, better performance and scalability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24384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Platform and server independent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27305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Secure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9300" y="2997200"/>
            <a:ext cx="83693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Most servers allow automatic reloading of Servlet's by</a:t>
            </a:r>
            <a:r>
              <a:rPr lang="en-CA" sz="19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2" smtClean="0">
                <a:solidFill>
                  <a:srgbClr val="000000"/>
                </a:solidFill>
                <a:latin typeface="Times New Roman"/>
              </a:rPr>
            </a:b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administrative action</a:t>
            </a:r>
          </a:p>
          <a:p>
            <a:pPr>
              <a:lnSpc>
                <a:spcPts val="230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445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GET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1016000"/>
            <a:ext cx="8661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&lt;!DOCTYPE HTML PUBLIC "-//W3C//DTD HTML 4.0 Transitional//EN"&gt;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&lt;HTML&gt;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3716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&lt;HEAD&gt;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1549400"/>
            <a:ext cx="8661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4404">
              <a:lnSpc>
                <a:spcPts val="150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&lt;TITLE&gt;Collecting Three Parameters&lt;/TITLE&gt;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&lt;/HEAD&gt;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19304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&lt;BODY BGCOLOR="#FDF5E6"&gt;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1082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&lt;H1 ALIGN="CENTER"&gt;Please Enter Your Information&lt;/H1&gt;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24765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&lt;FORM ACTION="/sample/servlet/ThreeParams"&gt;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2654300"/>
            <a:ext cx="1181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First Name: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41500" y="2654300"/>
            <a:ext cx="35814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TYPE="TEXT" NAME="param1"&gt;</a:t>
            </a: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2832100"/>
            <a:ext cx="1079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Last Name: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41500" y="2832100"/>
            <a:ext cx="35687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TYPE="TEXT" NAME="param2"&gt;</a:t>
            </a: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3009900"/>
            <a:ext cx="11811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Class Name: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41500" y="3009900"/>
            <a:ext cx="3632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TYPE="TEXT" NAME="param3"&gt;</a:t>
            </a: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&lt;BR&gt;</a:t>
            </a:r>
          </a:p>
          <a:p>
            <a:pPr>
              <a:lnSpc>
                <a:spcPts val="1380"/>
              </a:lnSpc>
            </a:pPr>
            <a:endParaRPr lang="en-CA" sz="1210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7700" y="3200400"/>
            <a:ext cx="8470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&lt;CENTER&gt;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5500" y="3390900"/>
            <a:ext cx="8293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FF0000"/>
                </a:solidFill>
                <a:latin typeface="Courier New Bold"/>
                <a:cs typeface="Courier New Bold"/>
              </a:rPr>
              <a:t>&lt;INPUT TYPE="SUBMIT"&gt;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7700" y="3568700"/>
            <a:ext cx="8470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&lt;/CENTER&gt;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7200" y="3746500"/>
            <a:ext cx="8661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&lt;/FORM&gt;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57200" y="4102100"/>
            <a:ext cx="8661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&lt;/BODY&gt;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Courier New Bold"/>
                <a:cs typeface="Courier New Bold"/>
              </a:rPr>
              <a:t>&lt;/HTML&gt;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855" b="6219"/>
          <a:stretch/>
        </p:blipFill>
        <p:spPr>
          <a:xfrm>
            <a:off x="0" y="605016"/>
            <a:ext cx="9118600" cy="580265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985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GET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8509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java.io.*;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10668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12827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import javax.servlet.http.*;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1000" y="1485900"/>
            <a:ext cx="8737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/** Simple servlet that reads three parameters from the html form */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 ThreeParams extends HttpServlet {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1917700"/>
            <a:ext cx="8521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</a:t>
            </a: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 doGet(HttpServletRequest request,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01900" y="2133600"/>
            <a:ext cx="6616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7F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01900" y="2336800"/>
            <a:ext cx="6616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2552700"/>
            <a:ext cx="8318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response.setContentType("text/html");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2755900"/>
            <a:ext cx="83185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PrintWriter out = response.getWriter();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String title = "Your Information";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out.println("&lt;HTML&gt;"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82800" y="3403600"/>
            <a:ext cx="7035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"&lt;BODY BGCOLOR=\"#FDF5E6\"&gt;\n" +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82800" y="3606800"/>
            <a:ext cx="7035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"&lt;H1 ALIGN=CENTER&gt;" + title + "&lt;/H1&gt;\n"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"&lt;UL&gt;\n" +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2800" y="4038600"/>
            <a:ext cx="70358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  <a:tabLst>
                <a:tab pos="317500" algn="l"/>
              </a:tabLst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	&lt;LI&gt;&lt;B&gt;First Name in Response&lt;/B&gt;: "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 </a:t>
            </a: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request.getParameter("param1")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 + "\n"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"&lt;LI&gt;&lt;B&gt;Last Name in Response&lt;/B&gt;: "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 </a:t>
            </a: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request.getParameter("param2")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 + "\n"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"&lt;LI&gt;&lt;B&gt;NickName in Response&lt;/B&gt;: "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+ </a:t>
            </a:r>
            <a:r>
              <a:rPr lang="en-CA" sz="1408" b="1" smtClean="0">
                <a:solidFill>
                  <a:srgbClr val="FF0000"/>
                </a:solidFill>
                <a:latin typeface="Courier New Bold"/>
                <a:cs typeface="Courier New Bold"/>
              </a:rPr>
              <a:t>request.getParameter("param3")</a:t>
            </a: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 + "\n"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"&lt;/UL&gt;\n" +</a:t>
            </a:r>
          </a:p>
          <a:p>
            <a:pPr>
              <a:lnSpc>
                <a:spcPts val="166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82800" y="5524500"/>
            <a:ext cx="2159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"&lt;/BODY&gt;&lt;/HTML&gt;");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96900" y="57404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8" b="1" smtClean="0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1000" y="5956300"/>
            <a:ext cx="8737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08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59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300" y="584200"/>
            <a:ext cx="8750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POST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927100"/>
            <a:ext cx="86614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&lt;!DOCTYPE HTML PUBLIC "-//W3C//DTD HTML 4.0 Transitional//EN"&gt;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&lt;HTML&gt;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13589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&lt;HEAD&gt;</a:t>
            </a:r>
          </a:p>
          <a:p>
            <a:pPr>
              <a:lnSpc>
                <a:spcPts val="17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1587500"/>
            <a:ext cx="86614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3839">
              <a:lnSpc>
                <a:spcPts val="170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&lt;TITLE&gt;A Sample FORM using POST&lt;/TITLE&gt;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&lt;/HEAD&gt;</a:t>
            </a:r>
          </a:p>
          <a:p>
            <a:pPr>
              <a:lnSpc>
                <a:spcPts val="1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20193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&lt;BODY BGCOLOR="#FDF5E6"&gt;</a:t>
            </a:r>
          </a:p>
          <a:p>
            <a:pPr>
              <a:lnSpc>
                <a:spcPts val="176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22479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&lt;H1 ALIGN="CENTER"&gt;A Sample FORM using POST&lt;/H1&gt;</a:t>
            </a:r>
          </a:p>
          <a:p>
            <a:pPr>
              <a:lnSpc>
                <a:spcPts val="168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24638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&lt;FORM ACTION="/sample/servlet/ShowParameters" METHOD="POST"&gt;</a:t>
            </a:r>
          </a:p>
          <a:p>
            <a:pPr>
              <a:lnSpc>
                <a:spcPts val="17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26924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5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Item Number: &lt;INPUT TYPE="TEXT" NAME="itemNum"&gt;&lt;BR&gt;</a:t>
            </a:r>
          </a:p>
          <a:p>
            <a:pPr>
              <a:lnSpc>
                <a:spcPts val="168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29210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Quantity: &lt;INPUT TYPE="TEXT" NAME="quantity"&gt;&lt;BR&gt;</a:t>
            </a:r>
          </a:p>
          <a:p>
            <a:pPr>
              <a:lnSpc>
                <a:spcPts val="167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3124200"/>
            <a:ext cx="84201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Price Each: &lt;INPUT TYPE="TEXT" NAME="price" VALUE="$"&gt;&lt;BR&gt;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First Name: &lt;INPUT TYPE="TEXT" NAME="firstName"&gt;&lt;BR&gt;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&lt;TEXTAREA NAME="address" ROWS=3 COLS=40&gt;&lt;/TEXTAREA&gt;&lt;BR&gt;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Credit Card Number:</a:t>
            </a:r>
          </a:p>
          <a:p>
            <a:pPr>
              <a:lnSpc>
                <a:spcPts val="173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8500" y="4000500"/>
            <a:ext cx="8420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2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&lt;INPUT TYPE="PASSWORD" NAME="cardNum"&gt;</a:t>
            </a: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&lt;BR&gt;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&lt;CENTER&gt;</a:t>
            </a:r>
          </a:p>
          <a:p>
            <a:pPr>
              <a:lnSpc>
                <a:spcPts val="18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9800" y="4470400"/>
            <a:ext cx="817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602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&lt;INPUT TYPE="SUBMIT" VALUE="Submit Order"&gt;</a:t>
            </a:r>
          </a:p>
          <a:p>
            <a:pPr>
              <a:lnSpc>
                <a:spcPts val="157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8500" y="4686300"/>
            <a:ext cx="8420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&lt;/CENTER&gt;</a:t>
            </a:r>
          </a:p>
          <a:p>
            <a:pPr>
              <a:lnSpc>
                <a:spcPts val="165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57200" y="4889500"/>
            <a:ext cx="866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CA" sz="1602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&lt;/FORM&gt;</a:t>
            </a:r>
          </a:p>
          <a:p>
            <a:pPr>
              <a:lnSpc>
                <a:spcPts val="176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57200" y="51054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&lt;/BODY&gt;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&lt;/HTML&gt;</a:t>
            </a:r>
          </a:p>
          <a:p>
            <a:pPr>
              <a:lnSpc>
                <a:spcPts val="18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9666" b="6521"/>
          <a:stretch/>
        </p:blipFill>
        <p:spPr>
          <a:xfrm>
            <a:off x="0" y="660400"/>
            <a:ext cx="9118600" cy="572665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60400"/>
            <a:ext cx="8559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 Sample FORM using POST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3937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A Form Based Servlet: POST</a:t>
            </a:r>
          </a:p>
          <a:p>
            <a:pPr>
              <a:lnSpc>
                <a:spcPts val="2655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import java.io.*;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954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import javax.servlet.*;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5113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import javax.servlet.http.*;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930400"/>
            <a:ext cx="8509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class ShowParameters extends HttpServlet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public void doGet(HttpServletRequest request,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43200" y="2362200"/>
            <a:ext cx="637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HttpServletResponse response)</a:t>
            </a:r>
          </a:p>
          <a:p>
            <a:pPr>
              <a:lnSpc>
                <a:spcPts val="15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43200" y="2578100"/>
            <a:ext cx="6375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throws ServletException, IOException {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5500" y="2997200"/>
            <a:ext cx="829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25500" y="3213100"/>
            <a:ext cx="829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void doPost(HttpServletRequest request,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8200" y="3416300"/>
            <a:ext cx="8280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03200" algn="l"/>
              </a:tabLst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HttpServletResponse response) throws ServletException, IOException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doGet(request, response);</a:t>
            </a:r>
          </a:p>
          <a:p>
            <a:pPr>
              <a:lnSpc>
                <a:spcPts val="17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5500" y="3848100"/>
            <a:ext cx="829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4064000"/>
            <a:ext cx="8509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9652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Who Set Object/value Attributes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587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Request attributes can be set in two ways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2006600"/>
            <a:ext cx="7772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 container itself might set attributes to make available custom information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about a request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527300"/>
            <a:ext cx="7772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3842">
              <a:lnSpc>
                <a:spcPts val="240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example: javax.servlet.request.X509Certificate attribute for HTTPS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Servlet set application-specific attribute</a:t>
            </a:r>
          </a:p>
          <a:p>
            <a:pPr>
              <a:lnSpc>
                <a:spcPts val="24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32258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void setAttribute(java.lang.String name, java.lang.Object o)</a:t>
            </a:r>
          </a:p>
          <a:p>
            <a:pPr>
              <a:lnSpc>
                <a:spcPts val="1840"/>
              </a:lnSpc>
            </a:pPr>
            <a:endParaRPr lang="en-CA" sz="161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5179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Embedded into a request before a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RequestDispatcher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call</a:t>
            </a:r>
          </a:p>
          <a:p>
            <a:pPr>
              <a:lnSpc>
                <a:spcPts val="1840"/>
              </a:lnSpc>
            </a:pPr>
            <a:endParaRPr lang="en-CA" sz="161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9017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Locale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9050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void doGet (HttpServletRequest request,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84500" y="2146300"/>
            <a:ext cx="613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HttpServletResponse response)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2400300"/>
            <a:ext cx="7480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throws ServletException, IOException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870200"/>
            <a:ext cx="7721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HttpSession session = request.getSession();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ResourceBundle messages =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92300" y="3378200"/>
            <a:ext cx="7226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(ResourceBundle)session.getAttribute("messages");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38608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if (messages == null)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65300" y="4102100"/>
            <a:ext cx="735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Locale locale=request.getLocale();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5300" y="4356100"/>
            <a:ext cx="735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messages = ResourceBundle.getBundle(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28900" y="4597400"/>
            <a:ext cx="648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"messages.BookstoreMessages", locale);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5300" y="4838700"/>
            <a:ext cx="735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FF0000"/>
                </a:solidFill>
                <a:latin typeface="Courier New Bold"/>
                <a:cs typeface="Courier New Bold"/>
              </a:rPr>
              <a:t>session.setAttribute("messages", messages);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97000" y="50800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7747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Client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435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can get client information from the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854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String request.getRemoteAddr()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22479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Get client's IP address</a:t>
            </a:r>
          </a:p>
          <a:p>
            <a:pPr>
              <a:lnSpc>
                <a:spcPts val="1840"/>
              </a:lnSpc>
            </a:pPr>
            <a:endParaRPr lang="en-CA" sz="16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6416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String request.getRemoteHost()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022600"/>
            <a:ext cx="7607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Get client's host name</a:t>
            </a:r>
          </a:p>
          <a:p>
            <a:pPr>
              <a:lnSpc>
                <a:spcPts val="1840"/>
              </a:lnSpc>
            </a:pPr>
            <a:endParaRPr lang="en-CA" sz="162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9017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Server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" y="1917700"/>
            <a:ext cx="848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Servlet can get server's information: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7000" y="23368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String request.getServerName()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9400" y="2717800"/>
            <a:ext cx="7569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e.g. "www.sun.com"</a:t>
            </a:r>
          </a:p>
          <a:p>
            <a:pPr>
              <a:lnSpc>
                <a:spcPts val="1840"/>
              </a:lnSpc>
            </a:pPr>
            <a:endParaRPr lang="en-CA" sz="162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31115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int request.getServerPort()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9400" y="3492500"/>
            <a:ext cx="7569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e.g. Port number "8080"</a:t>
            </a:r>
          </a:p>
          <a:p>
            <a:pPr>
              <a:lnSpc>
                <a:spcPts val="1840"/>
              </a:lnSpc>
            </a:pPr>
            <a:endParaRPr lang="en-CA" sz="162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20900" y="1181100"/>
            <a:ext cx="69977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Servlet Request &amp;</a:t>
            </a:r>
            <a:r>
              <a:rPr lang="en-CA" sz="5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5400" smtClean="0">
                <a:solidFill>
                  <a:srgbClr val="000000"/>
                </a:solidFill>
                <a:latin typeface="Times New Roman"/>
              </a:rPr>
            </a:b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Response Model</a:t>
            </a:r>
          </a:p>
          <a:p>
            <a:pPr>
              <a:lnSpc>
                <a:spcPts val="700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9017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Getting Misc. Information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589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Input 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12900"/>
            <a:ext cx="7772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ServletInputStream getInputStream()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java.io.BufferedReader getReader()</a:t>
            </a:r>
          </a:p>
          <a:p>
            <a:pPr>
              <a:lnSpc>
                <a:spcPts val="28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362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Protocol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6924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java.lang.String getProtocol()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997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Content type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3274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java.lang.String getContentType()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568700"/>
            <a:ext cx="8521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749300" algn="l"/>
              </a:tabLst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Is secure or not (if it is HTTPS or not)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boolean isSecure()</a:t>
            </a:r>
          </a:p>
          <a:p>
            <a:pPr>
              <a:lnSpc>
                <a:spcPts val="26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737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HTTPServletRequest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604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What is HTTP Servlet Request?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8300" y="1206500"/>
            <a:ext cx="875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Contains data passed from HTTP client to HTTP servlet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300" y="1473200"/>
            <a:ext cx="8750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Created by servlet container and passed to servlet as a parameter 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doGet()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doPost()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methods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8300" y="2032000"/>
            <a:ext cx="8750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HttpServletRequest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is an extension of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ServletRequest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and provides additional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methods for accessing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6416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HTTP request URL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2997200"/>
            <a:ext cx="7835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2502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Context, servlet, path, query information</a:t>
            </a:r>
          </a:p>
          <a:p>
            <a:pPr>
              <a:lnSpc>
                <a:spcPts val="2185"/>
              </a:lnSpc>
            </a:pPr>
            <a:endParaRPr lang="en-CA" sz="191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33528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Misc. HTTP Request header information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3619500"/>
            <a:ext cx="8001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Authentication type &amp; User security information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Cookies</a:t>
            </a:r>
          </a:p>
          <a:p>
            <a:pPr>
              <a:lnSpc>
                <a:spcPts val="29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600" y="4432300"/>
            <a:ext cx="800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" y="863600"/>
            <a:ext cx="8864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HTTP Request URL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6510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Contains the following parts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9812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http://[host]:[port]/[request path]?[query string]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60400"/>
            <a:ext cx="8445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HTTP Request URL: [request path]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82700"/>
            <a:ext cx="847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http://[host]:[port]/[request path]?[query string]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36700"/>
            <a:ext cx="847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[request path] is made of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18542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Context: /&lt;context of web app&gt;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2095500"/>
            <a:ext cx="77089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Servlet name: /&lt;component alias&gt;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Path information: the rest of it</a:t>
            </a:r>
          </a:p>
          <a:p>
            <a:pPr>
              <a:lnSpc>
                <a:spcPts val="25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755900"/>
            <a:ext cx="847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Examples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09700" y="30734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http://localhost:8080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/hello1/greeting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9700" y="34036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http://localhost:8080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/hello1/greeting.jsp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9700" y="37211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http://daydreamer</a:t>
            </a:r>
            <a:r>
              <a:rPr lang="en-CA" sz="1500" smtClean="0">
                <a:solidFill>
                  <a:srgbClr val="FF0000"/>
                </a:solidFill>
                <a:latin typeface="Arial"/>
                <a:cs typeface="Arial"/>
              </a:rPr>
              <a:t>/catalog/lawn</a:t>
            </a:r>
            <a:r>
              <a:rPr lang="en-CA" sz="1500" smtClean="0">
                <a:solidFill>
                  <a:srgbClr val="4C1800"/>
                </a:solidFill>
                <a:latin typeface="Arial"/>
                <a:cs typeface="Arial"/>
              </a:rPr>
              <a:t>/index.html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901700"/>
            <a:ext cx="8902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HTTP Request URL: [query string]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06500"/>
            <a:ext cx="867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http://[host]:[port]/[request path]?[query string]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14478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1447800"/>
            <a:ext cx="828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[query string] are composed of a set of parameters and values </a:t>
            </a:r>
            <a:r>
              <a:rPr lang="en-CA" sz="1697" smtClean="0">
                <a:solidFill>
                  <a:srgbClr val="FF0000"/>
                </a:solidFill>
                <a:latin typeface="Arial"/>
                <a:cs typeface="Arial"/>
              </a:rPr>
              <a:t>that are user entered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1714500"/>
            <a:ext cx="419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Two ways query strings are generated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2044700"/>
            <a:ext cx="792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query string can explicitly appear in a web page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58900" y="23495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  <a:tabLst>
                <a:tab pos="228600" algn="l"/>
              </a:tabLst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&lt;a href="/bookstore1/catalog?Add=101"&gt;Add To Cart&lt;/a&gt;</a:t>
            </a:r>
          </a:p>
          <a:p>
            <a:pPr>
              <a:lnSpc>
                <a:spcPts val="2125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58900" y="26670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String bookId = request.getParameter("Add");</a:t>
            </a:r>
          </a:p>
          <a:p>
            <a:pPr>
              <a:lnSpc>
                <a:spcPts val="1840"/>
              </a:lnSpc>
            </a:pPr>
            <a:endParaRPr lang="en-CA" sz="161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93800" y="2959100"/>
            <a:ext cx="792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query string is appended to a URL when a form with a 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GET HTTP method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submitted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58900" y="35433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http://localhost/hello1/greeting?username=Monica+Clinton</a:t>
            </a:r>
          </a:p>
          <a:p>
            <a:pPr>
              <a:lnSpc>
                <a:spcPts val="1840"/>
              </a:lnSpc>
            </a:pPr>
            <a:endParaRPr lang="en-CA" sz="161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58900" y="3848100"/>
            <a:ext cx="7759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String userName=request.getParameter(“username”)</a:t>
            </a:r>
          </a:p>
          <a:p>
            <a:pPr>
              <a:lnSpc>
                <a:spcPts val="1840"/>
              </a:lnSpc>
            </a:pPr>
            <a:endParaRPr lang="en-CA" sz="1611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054100"/>
            <a:ext cx="838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Context, Path, Query, Parameter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336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getContextPath()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003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getQueryString()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797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getPathInfo()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9591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String getPathTranslated()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406400"/>
            <a:ext cx="8216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041400"/>
            <a:ext cx="8445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HTTP requests include headers which provide extra information about the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	request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16764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Example of HTTP 1.1 Request: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2108200"/>
            <a:ext cx="7988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FF0000"/>
                </a:solidFill>
                <a:latin typeface="Arial Bold Italic"/>
                <a:cs typeface="Arial Bold Italic"/>
              </a:rPr>
              <a:t>GET /search? keywords= servlets+ jsp HTTP/ 1.1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0300" y="2463800"/>
            <a:ext cx="7988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Accept:  image/ gif, image/ jpg, */*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300" y="2819400"/>
            <a:ext cx="7988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Accept-Encoding: gzip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30300" y="3060700"/>
            <a:ext cx="7988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Connection:  Keep- Alive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Cookie: userID= id456578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Host:  www.sun.com</a:t>
            </a:r>
          </a:p>
          <a:p>
            <a:pPr>
              <a:lnSpc>
                <a:spcPts val="2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30300" y="4127500"/>
            <a:ext cx="7988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Referer:  http:/www.sun.com/codecamp.html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10" b="1" smtClean="0">
                <a:solidFill>
                  <a:srgbClr val="FF0000"/>
                </a:solidFill>
                <a:latin typeface="Arial Bold"/>
                <a:cs typeface="Arial Bold"/>
              </a:rPr>
              <a:t>User-Agent: Mozilla/ 4.7 [en] (Win98; U)</a:t>
            </a:r>
          </a:p>
          <a:p>
            <a:pPr>
              <a:lnSpc>
                <a:spcPts val="29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509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2573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Accept</a:t>
            </a:r>
          </a:p>
          <a:p>
            <a:pPr>
              <a:lnSpc>
                <a:spcPts val="1740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16637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MIME types browser can handle.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20320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Accept-Encoding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24892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encoding (e. g., gzip or compress) browser can handle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2857500"/>
            <a:ext cx="8369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Authorization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33274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User identification for password- protected pages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00" y="3746500"/>
            <a:ext cx="7620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Instead of HTTP authorization, use HTML forms to send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username/password and store info in session object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3683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0541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Connection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4986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 HTTP 1.1, persistent connection is default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19050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Servlets should set Content-Length with setContentLength (use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159000"/>
            <a:ext cx="7772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ByteArrayOutputStream to  determine length of output) to support persistent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connections.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7686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Cookie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200400"/>
            <a:ext cx="7772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Gives cookies sent to client by server sometime earlier. Use getCookies, not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getHeader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8227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Host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4140200"/>
            <a:ext cx="7772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host given in original URL.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This is required in HTTP 1.1.</a:t>
            </a:r>
          </a:p>
          <a:p>
            <a:pPr>
              <a:lnSpc>
                <a:spcPts val="32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050" b="6924"/>
          <a:stretch/>
        </p:blipFill>
        <p:spPr>
          <a:xfrm>
            <a:off x="0" y="550014"/>
            <a:ext cx="9118600" cy="5809535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dirty="0" err="1" smtClean="0">
                <a:solidFill>
                  <a:srgbClr val="FFFFFF"/>
                </a:solidFill>
                <a:latin typeface="Arial"/>
                <a:cs typeface="Arial"/>
              </a:rPr>
              <a:t>Antrix</a:t>
            </a:r>
            <a:r>
              <a:rPr lang="en-CA" sz="1398" dirty="0" smtClean="0">
                <a:solidFill>
                  <a:srgbClr val="FFFFFF"/>
                </a:solidFill>
                <a:latin typeface="Arial"/>
                <a:cs typeface="Arial"/>
              </a:rPr>
              <a:t> Consultancy Services</a:t>
            </a:r>
          </a:p>
          <a:p>
            <a:pPr>
              <a:lnSpc>
                <a:spcPts val="1260"/>
              </a:lnSpc>
            </a:pPr>
            <a:endParaRPr lang="en-CA" sz="1398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092200"/>
            <a:ext cx="866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Servlet Request and Response Model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600700" y="1739900"/>
            <a:ext cx="3517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lang="en-CA" sz="2702" smtClean="0">
                <a:solidFill>
                  <a:srgbClr val="000000"/>
                </a:solidFill>
                <a:latin typeface="Arial"/>
                <a:cs typeface="Arial"/>
              </a:rPr>
              <a:t>Servlet Container</a:t>
            </a:r>
          </a:p>
          <a:p>
            <a:pPr>
              <a:lnSpc>
                <a:spcPts val="3335"/>
              </a:lnSpc>
            </a:pPr>
            <a:endParaRPr lang="en-CA" sz="29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40500" y="2476500"/>
            <a:ext cx="2578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Request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3721100"/>
            <a:ext cx="7264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159" smtClean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</a:p>
          <a:p>
            <a:pPr>
              <a:lnSpc>
                <a:spcPts val="2645"/>
              </a:lnSpc>
            </a:pPr>
            <a:endParaRPr lang="en-CA" sz="232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97200" y="4165600"/>
            <a:ext cx="1181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HTTP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63900" y="5372100"/>
            <a:ext cx="914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441" b="1" smtClean="0">
                <a:solidFill>
                  <a:srgbClr val="000000"/>
                </a:solidFill>
                <a:latin typeface="Arial Bold"/>
                <a:cs typeface="Arial Bold"/>
              </a:rPr>
              <a:t>Web</a:t>
            </a:r>
            <a:r>
              <a:rPr lang="en-CA" sz="261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14" smtClean="0">
                <a:solidFill>
                  <a:srgbClr val="000000"/>
                </a:solidFill>
                <a:latin typeface="Times New Roman"/>
              </a:rPr>
            </a:br>
            <a:r>
              <a:rPr lang="en-CA" sz="2441" b="1" smtClean="0">
                <a:solidFill>
                  <a:srgbClr val="0000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200"/>
              </a:lnSpc>
            </a:pPr>
            <a:endParaRPr lang="en-CA" sz="261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3700" y="4064000"/>
            <a:ext cx="1308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Request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03700" y="4635500"/>
            <a:ext cx="1308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Response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38900" y="4051300"/>
            <a:ext cx="2578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42" smtClean="0">
                <a:solidFill>
                  <a:srgbClr val="000000"/>
                </a:solidFill>
                <a:latin typeface="Arial"/>
                <a:cs typeface="Arial"/>
              </a:rPr>
              <a:t>Servlet</a:t>
            </a:r>
          </a:p>
          <a:p>
            <a:pPr>
              <a:lnSpc>
                <a:spcPts val="3550"/>
              </a:lnSpc>
            </a:pPr>
            <a:endParaRPr lang="en-CA" sz="348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26100" y="5461000"/>
            <a:ext cx="3390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19" smtClean="0">
                <a:solidFill>
                  <a:srgbClr val="000000"/>
                </a:solidFill>
                <a:latin typeface="Arial"/>
                <a:cs typeface="Arial"/>
              </a:rPr>
              <a:t>Response</a:t>
            </a:r>
          </a:p>
          <a:p>
            <a:pPr>
              <a:lnSpc>
                <a:spcPts val="2010"/>
              </a:lnSpc>
            </a:pPr>
            <a:endParaRPr lang="en-CA" sz="1741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368300"/>
            <a:ext cx="8140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Request Headers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1303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If-Modified-Since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1536700"/>
            <a:ext cx="7543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Indicates client wants page only if it has been changed after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specified date.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2197100"/>
            <a:ext cx="7543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Don’t handle this situation directly; implement getLastModified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instead.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27940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Referer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74800" y="3225800"/>
            <a:ext cx="7543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URL of referring Web page.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74800" y="3619500"/>
            <a:ext cx="7543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Useful for tracking traffic; logged by many servers.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5500" y="39497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7F0000"/>
                </a:solidFill>
                <a:latin typeface="Arial"/>
                <a:cs typeface="Arial"/>
              </a:rPr>
              <a:t> User-Agent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4254500"/>
            <a:ext cx="7543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String identifying the browser making the request.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Use with extreme caution!</a:t>
            </a:r>
          </a:p>
          <a:p>
            <a:pPr>
              <a:lnSpc>
                <a:spcPts val="3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572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Header Methods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58900"/>
            <a:ext cx="8521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getHeader(java.lang.String name)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6200" y="16637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 of the specified request header as String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1879600"/>
            <a:ext cx="85344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762000" algn="l"/>
              </a:tabLst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java.util.Enumeration getHeaders(java.lang.String name)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values of the specified request header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2527300"/>
            <a:ext cx="853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java.util.Enumeration getHeaderNames()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844800"/>
            <a:ext cx="777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names of request headers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" y="3124200"/>
            <a:ext cx="853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int getIntHeader(java.lang.String name)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97000" y="34290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value of the specified request header as an int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419100"/>
            <a:ext cx="852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Showing Request Headers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914400"/>
            <a:ext cx="8432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//Shows all the request headers sent on this particular request.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117600"/>
            <a:ext cx="8432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15900" algn="l"/>
              </a:tabLst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class ShowRequestHeaders extends HttpServlet {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public void doGet(HttpServletRequest request,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19400" y="1511300"/>
            <a:ext cx="6299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HttpServletResponse response)</a:t>
            </a:r>
          </a:p>
          <a:p>
            <a:pPr>
              <a:lnSpc>
                <a:spcPts val="146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19400" y="1701800"/>
            <a:ext cx="6299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throws ServletException, IOException {</a:t>
            </a:r>
          </a:p>
          <a:p>
            <a:pPr>
              <a:lnSpc>
                <a:spcPts val="147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1892300"/>
            <a:ext cx="800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response.setContentType("text/html");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2082800"/>
            <a:ext cx="800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PrintWriter out = response.getWriter();</a:t>
            </a:r>
          </a:p>
          <a:p>
            <a:pPr>
              <a:lnSpc>
                <a:spcPts val="147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2260600"/>
            <a:ext cx="800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">
              <a:lnSpc>
                <a:spcPts val="16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String title = "Servlet Example: Showing Request Headers";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out.println("&lt;HTML&gt;" + ...</a:t>
            </a:r>
          </a:p>
          <a:p>
            <a:pPr>
              <a:lnSpc>
                <a:spcPts val="16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87600" y="2667000"/>
            <a:ext cx="673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"&lt;B&gt;Request Method: &lt;/B&gt;" +</a:t>
            </a:r>
          </a:p>
          <a:p>
            <a:pPr>
              <a:lnSpc>
                <a:spcPts val="138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87600" y="2844800"/>
            <a:ext cx="6731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request.getMethod()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 + "&lt;BR&gt;\n"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"&lt;B&gt;Request URI: &lt;/B&gt;" +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87600" y="3238500"/>
            <a:ext cx="6731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request.getRequestURI()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 + "&lt;BR&gt;\n"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"&lt;B&gt;Request Protocol: &lt;/B&gt;" +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request.getProtocol()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 + "&lt;BR&gt;&lt;BR&gt;\n" +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87600" y="3987800"/>
            <a:ext cx="67310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"&lt;TH&gt;Header Name&lt;TH&gt;Header Value");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17600" y="4191000"/>
            <a:ext cx="8001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Enumeration headerNames = request.getHeaderNames()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while(headerNames.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hasMoreElements()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) {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3500" y="4584700"/>
            <a:ext cx="7785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">
              <a:lnSpc>
                <a:spcPts val="15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String headerName = (String)headerNames.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nextElement()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;</a:t>
            </a:r>
            <a:r>
              <a:rPr lang="en-CA" sz="139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398" smtClean="0">
                <a:solidFill>
                  <a:srgbClr val="000000"/>
                </a:solidFill>
                <a:latin typeface="Times New Roman"/>
              </a:rPr>
            </a:b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out.println("&lt;TR&gt;&lt;TD&gt;" + headerName);</a:t>
            </a:r>
          </a:p>
          <a:p>
            <a:pPr>
              <a:lnSpc>
                <a:spcPts val="150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33500" y="4940300"/>
            <a:ext cx="162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out.println("</a:t>
            </a:r>
          </a:p>
          <a:p>
            <a:pPr>
              <a:lnSpc>
                <a:spcPts val="1565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36900" y="4940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&lt;TD&gt;" + </a:t>
            </a:r>
            <a:r>
              <a:rPr lang="en-CA" sz="1398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request.getHeader(headerName)</a:t>
            </a: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);</a:t>
            </a:r>
          </a:p>
          <a:p>
            <a:pPr>
              <a:lnSpc>
                <a:spcPts val="1610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17600" y="51308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500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01700" y="55245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610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5800" y="5715000"/>
            <a:ext cx="35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lang="en-CA" sz="1398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485"/>
              </a:lnSpc>
            </a:pPr>
            <a:endParaRPr lang="en-CA" sz="1398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364" b="6319"/>
          <a:stretch/>
        </p:blipFill>
        <p:spPr>
          <a:xfrm>
            <a:off x="0" y="571500"/>
            <a:ext cx="9118600" cy="5829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571500"/>
            <a:ext cx="882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Request Headers Sample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01700" y="812800"/>
            <a:ext cx="8216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Authentication &amp; User Security Information 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6764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request.getRemoteUser()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2070100"/>
            <a:ext cx="7620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name for the client user if the servlet has been password protected,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null otherwise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26289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getAuthType()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29337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name of the authentication scheme used to protect the servlet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9300" y="32385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boolean isUserInRole(java.lang.String role)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35433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Is user is included in the specified logical "role"?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9300" y="3835400"/>
            <a:ext cx="8369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 String getRemoteUser()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98600" y="4140200"/>
            <a:ext cx="7620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login of the user making this request, if the user has been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authenticated, null otherwise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130300"/>
            <a:ext cx="8394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Cookie Method (in HTTPServletRequest)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3114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 Cookie[] getCookies()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7000" y="2641600"/>
            <a:ext cx="7721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an array containing all of the Cookie  objects the client sent with this request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32000" y="1790700"/>
            <a:ext cx="7086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Servlet Response</a:t>
            </a:r>
          </a:p>
          <a:p>
            <a:pPr>
              <a:lnSpc>
                <a:spcPts val="621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2743200"/>
            <a:ext cx="7848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10"/>
              </a:lnSpc>
            </a:pPr>
            <a:r>
              <a:rPr lang="en-CA" sz="5400" smtClean="0">
                <a:solidFill>
                  <a:srgbClr val="000000"/>
                </a:solidFill>
                <a:latin typeface="Times New Roman"/>
                <a:cs typeface="Times New Roman"/>
              </a:rPr>
              <a:t>(HttpServletResponse)</a:t>
            </a:r>
          </a:p>
          <a:p>
            <a:pPr>
              <a:lnSpc>
                <a:spcPts val="6210"/>
              </a:lnSpc>
            </a:pPr>
            <a:endParaRPr lang="en-CA" sz="5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" y="838200"/>
            <a:ext cx="8864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is Servlet Response?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1282700"/>
            <a:ext cx="8674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Contains data passed from servlet to client</a:t>
            </a:r>
          </a:p>
          <a:p>
            <a:pPr>
              <a:lnSpc>
                <a:spcPts val="2185"/>
              </a:lnSpc>
            </a:pPr>
            <a:endParaRPr lang="en-CA" sz="19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1536700"/>
            <a:ext cx="86741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749300" algn="l"/>
              </a:tabLst>
            </a:pPr>
            <a:r>
              <a:rPr lang="en-CA" sz="19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902" smtClean="0">
                <a:solidFill>
                  <a:srgbClr val="000000"/>
                </a:solidFill>
                <a:latin typeface="Arial"/>
                <a:cs typeface="Arial"/>
              </a:rPr>
              <a:t> All servlet responses implement ServletResponse interface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Retrieve an output stream</a:t>
            </a:r>
          </a:p>
          <a:p>
            <a:pPr>
              <a:lnSpc>
                <a:spcPts val="3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540000"/>
            <a:ext cx="792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Indicate content type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2832100"/>
            <a:ext cx="7924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Indicate whether to buffer output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Set localization information</a:t>
            </a:r>
          </a:p>
          <a:p>
            <a:pPr>
              <a:lnSpc>
                <a:spcPts val="3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" y="3759200"/>
            <a:ext cx="867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HttpServletResponse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extends ServletResponse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4191000"/>
            <a:ext cx="792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HTTP response status code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4584700"/>
            <a:ext cx="7924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Cookies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855" b="8829"/>
          <a:stretch/>
        </p:blipFill>
        <p:spPr>
          <a:xfrm>
            <a:off x="0" y="605017"/>
            <a:ext cx="9118600" cy="5624334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469900"/>
            <a:ext cx="7988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Responses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57400" y="2527300"/>
            <a:ext cx="3340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Request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6449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FF0000"/>
                </a:solidFill>
                <a:latin typeface="Times New Roman"/>
                <a:cs typeface="Times New Roman"/>
              </a:rPr>
              <a:t>Response Structure: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40005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status code ,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3434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FFFFFF"/>
                </a:solidFill>
                <a:latin typeface="Times New Roman"/>
                <a:cs typeface="Times New Roman"/>
              </a:rPr>
              <a:t>headers and body.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1200" y="4953000"/>
            <a:ext cx="3416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51500" y="2527300"/>
            <a:ext cx="3352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1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664200" y="3733800"/>
            <a:ext cx="3340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2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89600" y="4953000"/>
            <a:ext cx="3314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Servlet 3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99100" y="5994400"/>
            <a:ext cx="3505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Web Server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/>
          <a:srcRect t="8855" b="6219"/>
          <a:stretch/>
        </p:blipFill>
        <p:spPr>
          <a:xfrm>
            <a:off x="0" y="605016"/>
            <a:ext cx="9118600" cy="5802659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838200"/>
            <a:ext cx="8255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dirty="0" smtClean="0">
                <a:solidFill>
                  <a:srgbClr val="7888FA"/>
                </a:solidFill>
                <a:latin typeface="Arial Bold"/>
                <a:cs typeface="Arial Bold"/>
              </a:rPr>
              <a:t>Response Structure</a:t>
            </a:r>
          </a:p>
          <a:p>
            <a:pPr>
              <a:lnSpc>
                <a:spcPts val="3220"/>
              </a:lnSpc>
            </a:pPr>
            <a:endParaRPr lang="en-CA" sz="280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21100" y="2501900"/>
            <a:ext cx="5397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Status Code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40100" y="3302000"/>
            <a:ext cx="5778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 Headers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30600" y="4381500"/>
            <a:ext cx="5588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lang="en-CA" sz="2261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Response Body</a:t>
            </a:r>
          </a:p>
          <a:p>
            <a:pPr>
              <a:lnSpc>
                <a:spcPts val="2585"/>
              </a:lnSpc>
            </a:pPr>
            <a:endParaRPr lang="en-CA" sz="225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763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What does Servlet Do?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4351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Receives client request (mostly in the form of HTTP request)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17145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Extract some information from the request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1968500"/>
            <a:ext cx="8369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Do content generation or business logic process (possibly by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accessing database, invoking EJBs, etc)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514600"/>
            <a:ext cx="8369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Create and send response to client (mostly in the form of HTTP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response) or forward the request to another servlet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08500"/>
            <a:ext cx="81407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600" smtClean="0">
                <a:solidFill>
                  <a:srgbClr val="000000"/>
                </a:solidFill>
                <a:latin typeface="Arial Bold Italic"/>
                <a:cs typeface="Arial Bold Italic"/>
              </a:rPr>
              <a:t>Status Code in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Arial Bold Italic"/>
                <a:cs typeface="Arial Bold Italic"/>
              </a:rPr>
              <a:t>Http Response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673100"/>
            <a:ext cx="8369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HTTP Response Status Codes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1955800"/>
            <a:ext cx="80137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749300" algn="l"/>
              </a:tabLst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Why do we need HTTP response status code?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	Forward client to another page</a:t>
            </a:r>
          </a:p>
          <a:p>
            <a:pPr>
              <a:lnSpc>
                <a:spcPts val="25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54200" y="2679700"/>
            <a:ext cx="726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Indicates resource is missing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3022600"/>
            <a:ext cx="7264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Instruct browser to use cached copy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482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Setting HTTP Response Status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Codes</a:t>
            </a:r>
          </a:p>
          <a:p>
            <a:pPr>
              <a:lnSpc>
                <a:spcPts val="31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663700"/>
            <a:ext cx="844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public void setStatus(int statusCode)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9939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Status codes are defined in HttpServletResponse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4130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Status codes are numeric fall into five general categories: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27432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415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16100" y="2806700"/>
            <a:ext cx="2247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100-199 Informational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30353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29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16100" y="3098800"/>
            <a:ext cx="205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200-299 Successful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7500" y="33274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31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6100" y="3390900"/>
            <a:ext cx="2095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300-399 Redirection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87500" y="3619500"/>
            <a:ext cx="228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32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16100" y="3683000"/>
            <a:ext cx="2070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400-499 Incomplete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87500" y="3911600"/>
            <a:ext cx="266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</a:p>
          <a:p>
            <a:pPr>
              <a:lnSpc>
                <a:spcPts val="2300"/>
              </a:lnSpc>
            </a:pPr>
            <a:endParaRPr lang="en-CA" sz="2100" smtClean="0">
              <a:solidFill>
                <a:srgbClr val="A3A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16100" y="3975100"/>
            <a:ext cx="2197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500-599 Server Error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7F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22400" y="42926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Default status code is 200 (OK)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" y="914400"/>
            <a:ext cx="8902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7" b="1" smtClean="0">
                <a:solidFill>
                  <a:srgbClr val="7888FA"/>
                </a:solidFill>
                <a:latin typeface="Arial Bold"/>
                <a:cs typeface="Arial Bold"/>
              </a:rPr>
              <a:t>Example of HTTP Response Status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19200" y="1917700"/>
            <a:ext cx="789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HTTP/ 1.1 200 OK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2184400"/>
            <a:ext cx="7899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Content-Type: </a:t>
            </a:r>
            <a:r>
              <a:rPr lang="en-CA" sz="1800" smtClean="0">
                <a:solidFill>
                  <a:srgbClr val="7F0000"/>
                </a:solidFill>
                <a:latin typeface="Courier New Bold Italic"/>
                <a:cs typeface="Courier New Bold Italic"/>
              </a:rPr>
              <a:t>text/ html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&lt;! DOCTYPE ...&gt;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19200" y="2743200"/>
            <a:ext cx="789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&lt;HTML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9200" y="3289300"/>
            <a:ext cx="789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&lt;/ HTML&gt;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9652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1700" y="965200"/>
            <a:ext cx="1511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200 (SC_OK)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384300"/>
            <a:ext cx="308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Success and document follows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1790700"/>
            <a:ext cx="199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Default for servlets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1463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1700" y="2146300"/>
            <a:ext cx="2578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204 (SC_No_CONTENT)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2565400"/>
            <a:ext cx="3073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Success but no response body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2971800"/>
            <a:ext cx="4927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Browser should keep displaying previous document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" y="33274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1700" y="3327400"/>
            <a:ext cx="359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301 (SC_MOVED_PERMANENTLY)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22400" y="3606800"/>
            <a:ext cx="7696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document moved permanently (indicated in Location header)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Browsers go to new location automatically</a:t>
            </a:r>
          </a:p>
          <a:p>
            <a:pPr>
              <a:lnSpc>
                <a:spcPts val="32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8890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0" y="800100"/>
            <a:ext cx="140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ORARILY)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3208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Note the message is "Found"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1739900"/>
            <a:ext cx="7696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Requested document temporarily moved elsewhere (indicated in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Location header)</a:t>
            </a:r>
          </a:p>
          <a:p>
            <a:pPr>
              <a:lnSpc>
                <a:spcPts val="20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4384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Browsers go to new location automatically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2857500"/>
            <a:ext cx="7696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">
              <a:lnSpc>
                <a:spcPts val="2100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Servlets should use</a:t>
            </a: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 sendRedirect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CA" sz="1697" smtClean="0">
                <a:solidFill>
                  <a:srgbClr val="7F0000"/>
                </a:solidFill>
                <a:latin typeface="Arial"/>
                <a:cs typeface="Arial"/>
              </a:rPr>
              <a:t>not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setStatus, when setting this</a:t>
            </a:r>
            <a:r>
              <a:rPr lang="en-CA" sz="16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97" smtClean="0">
                <a:solidFill>
                  <a:srgbClr val="000000"/>
                </a:solidFill>
                <a:latin typeface="Times New Roman"/>
              </a:rPr>
            </a:b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header</a:t>
            </a:r>
          </a:p>
          <a:p>
            <a:pPr>
              <a:lnSpc>
                <a:spcPts val="2100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" y="34925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1700" y="3492500"/>
            <a:ext cx="2832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401 (SC_UNAUTHORIZED)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3898900"/>
            <a:ext cx="648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Browser tried to access password- protected page without proper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22400" y="4165600"/>
            <a:ext cx="2311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Authorization header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73100" y="4533900"/>
            <a:ext cx="39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A3A000"/>
              </a:solidFill>
              <a:latin typeface="Wingdings"/>
              <a:cs typeface="Wingding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01700" y="4533900"/>
            <a:ext cx="2489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Arial"/>
                <a:cs typeface="Arial"/>
              </a:rPr>
              <a:t>404 (SC_NOT_FOUND)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22400" y="4953000"/>
            <a:ext cx="1651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No such page</a:t>
            </a:r>
          </a:p>
          <a:p>
            <a:pPr>
              <a:lnSpc>
                <a:spcPts val="1955"/>
              </a:lnSpc>
            </a:pPr>
            <a:endParaRPr lang="en-CA" sz="1697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863600"/>
            <a:ext cx="8801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Sending Error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19812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Error status codes (400-599) can be used in</a:t>
            </a:r>
            <a:r>
              <a:rPr lang="en-CA" sz="1800" smtClean="0">
                <a:solidFill>
                  <a:srgbClr val="7F0000"/>
                </a:solidFill>
                <a:latin typeface="Arial"/>
                <a:cs typeface="Arial"/>
              </a:rPr>
              <a:t> sendError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methods</a:t>
            </a:r>
            <a:r>
              <a:rPr lang="en-CA" sz="1800" smtClean="0">
                <a:solidFill>
                  <a:srgbClr val="7F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3749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public void sendError(int sc)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5900" y="2819400"/>
            <a:ext cx="763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server may give the error special treatment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31623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public void sendError(int code, String message)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00" y="3606800"/>
            <a:ext cx="7632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Wraps 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message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inside small HTML document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520700"/>
            <a:ext cx="8521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setStatus() &amp; sendError()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939800"/>
            <a:ext cx="824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try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0300" y="1168400"/>
            <a:ext cx="3479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returnAFile(fileName, out)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1409700"/>
            <a:ext cx="355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16637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catch (FileNotFoundException e)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1905000"/>
            <a:ext cx="8102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7535">
              <a:lnSpc>
                <a:spcPts val="190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response.setStatus(response.SC_NOT_FOUND);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out.println("Response body");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24003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30300" y="2895600"/>
            <a:ext cx="798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has same effect as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33782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try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30300" y="3619500"/>
            <a:ext cx="3479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returnAFile(fileName, out)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3860800"/>
            <a:ext cx="34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41148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catch (FileNotFoundException e) {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4900" y="4356100"/>
            <a:ext cx="801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response.sendError(response.SC_NOT_FOUND);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9000" y="4597400"/>
            <a:ext cx="822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46600"/>
            <a:ext cx="81407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Header 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03800"/>
            <a:ext cx="81407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0"/>
              </a:lnSpc>
            </a:pPr>
            <a:r>
              <a:rPr lang="en-CA" sz="3197" smtClean="0">
                <a:solidFill>
                  <a:srgbClr val="000000"/>
                </a:solidFill>
                <a:latin typeface="Arial"/>
                <a:cs typeface="Arial"/>
              </a:rPr>
              <a:t>Http Response</a:t>
            </a:r>
          </a:p>
          <a:p>
            <a:pPr>
              <a:lnSpc>
                <a:spcPts val="346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571500"/>
            <a:ext cx="82931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Why HTTP Response Headers?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1206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Give forwarding location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1587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Specify cookies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1968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Supply the page modification date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2349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Instruct the browser to reload the page after a designated interval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5500" y="27305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Give the file size so that persistent HTTP connections can be used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5500" y="31242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Designate the type of document being generated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8300" y="876300"/>
            <a:ext cx="8750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Requests and Responses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3589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What is a request?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18161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Information that is sent from client to a server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3700" y="21590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Who made the request</a:t>
            </a:r>
          </a:p>
          <a:p>
            <a:pPr>
              <a:lnSpc>
                <a:spcPts val="2070"/>
              </a:lnSpc>
            </a:pPr>
            <a:endParaRPr lang="en-CA" sz="182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63700" y="24892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What user-entered data is sent</a:t>
            </a:r>
          </a:p>
          <a:p>
            <a:pPr>
              <a:lnSpc>
                <a:spcPts val="2070"/>
              </a:lnSpc>
            </a:pPr>
            <a:endParaRPr lang="en-CA" sz="181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63700" y="28194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Which HTTP headers are sent</a:t>
            </a:r>
          </a:p>
          <a:p>
            <a:pPr>
              <a:lnSpc>
                <a:spcPts val="2070"/>
              </a:lnSpc>
            </a:pPr>
            <a:endParaRPr lang="en-CA" sz="181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30988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What is a response?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00" y="3429000"/>
            <a:ext cx="7620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2" b="1" smtClean="0">
                <a:solidFill>
                  <a:srgbClr val="000000"/>
                </a:solidFill>
                <a:latin typeface="Arial Bold"/>
                <a:cs typeface="Arial Bold"/>
              </a:rPr>
              <a:t>Information that is sent to client from a server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63700" y="38227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Text(html, plain) or binary(image) data</a:t>
            </a:r>
          </a:p>
          <a:p>
            <a:pPr>
              <a:lnSpc>
                <a:spcPts val="2070"/>
              </a:lnSpc>
            </a:pPr>
            <a:endParaRPr lang="en-CA" sz="181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3700" y="4152900"/>
            <a:ext cx="7454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A3A000"/>
                </a:solidFill>
                <a:latin typeface="Arial"/>
                <a:cs typeface="Arial"/>
              </a:rPr>
              <a:t>•</a:t>
            </a:r>
            <a:r>
              <a:rPr lang="en-CA" sz="1810" b="1" smtClean="0">
                <a:solidFill>
                  <a:srgbClr val="000000"/>
                </a:solidFill>
                <a:latin typeface="Arial Bold"/>
                <a:cs typeface="Arial Bold"/>
              </a:rPr>
              <a:t> HTTP headers, cookies, etc</a:t>
            </a:r>
          </a:p>
          <a:p>
            <a:pPr>
              <a:lnSpc>
                <a:spcPts val="2070"/>
              </a:lnSpc>
            </a:pPr>
            <a:endParaRPr lang="en-CA" sz="181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965200"/>
            <a:ext cx="8382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Setting Arbitrary Response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Headers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197100"/>
            <a:ext cx="8470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749300" algn="l"/>
              </a:tabLst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public void setHeader( String headerName, String headerValue)</a:t>
            </a:r>
            <a:r>
              <a:rPr lang="en-CA" sz="15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	Sets an arbitrary header.</a:t>
            </a:r>
          </a:p>
          <a:p>
            <a:pPr>
              <a:lnSpc>
                <a:spcPts val="22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794000"/>
            <a:ext cx="847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public void setDateHeader( String name, long millisecs)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7000" y="3060700"/>
            <a:ext cx="772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Converts milliseconds since 1970 to a date string in GMT format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327400"/>
            <a:ext cx="847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public void setIntHeader( String name, int headerValue)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3594100"/>
            <a:ext cx="772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Prevents need to convert int to String before calling setHeader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3860800"/>
            <a:ext cx="8470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98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398" smtClean="0">
                <a:solidFill>
                  <a:srgbClr val="7F0000"/>
                </a:solidFill>
                <a:latin typeface="Arial"/>
                <a:cs typeface="Arial"/>
              </a:rPr>
              <a:t>  addHeader, addDateHeader, addIntHeader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97000" y="4127500"/>
            <a:ext cx="772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"/>
                <a:cs typeface="Arial"/>
              </a:rPr>
              <a:t>Adds new occurrence of header instead of replacing.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4191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Methods for setting Common Response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Headers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5875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setContentType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9050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Sets the Content- Type header. Servlets almost always use this.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2606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setContentLength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25654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Sets the Content- Length header. Used for persistent HTTP connections.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2921000"/>
            <a:ext cx="8458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addCookie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32385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Adds a value to the Set- Cookie header.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3594100"/>
            <a:ext cx="8458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sendRedirect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39116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Sets the Location header and changes status code.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9300" y="7493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7888FA"/>
                </a:solidFill>
                <a:latin typeface="Arial Bold"/>
                <a:cs typeface="Arial Bold"/>
              </a:rPr>
              <a:t>Common HTTP 1.1 Response Headers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5875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Location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18796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Specifies a document's new location.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1971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sendRedirect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instead of setting this directly.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" y="25146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 Refresh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2400" y="28067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Specifies a delay before the browser automatically reloads a page.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" y="3124200"/>
            <a:ext cx="8445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Set-Cookie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3403600"/>
            <a:ext cx="769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cookies that browser should remember. Don’t set this header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directly.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3975100"/>
            <a:ext cx="769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addCookie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instead.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876300"/>
            <a:ext cx="8483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Common HTTP 1.1 Response Headers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(cont.)</a:t>
            </a:r>
          </a:p>
          <a:p>
            <a:pPr>
              <a:lnSpc>
                <a:spcPts val="31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006600"/>
            <a:ext cx="863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Cache-Control (1.1) and Pragma (1.0)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2311400"/>
            <a:ext cx="7886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A no-cache value prevents browsers from caching page. Send both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headers or check HTTP version.</a:t>
            </a:r>
          </a:p>
          <a:p>
            <a:pPr>
              <a:lnSpc>
                <a:spcPts val="2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844800"/>
            <a:ext cx="863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Content- Encoding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162300"/>
            <a:ext cx="7886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way document is encoded. Browser reverses this encoding before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handling document.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3695700"/>
            <a:ext cx="863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Content- Length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4013200"/>
            <a:ext cx="7886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number of bytes in the response. Used for persistent HTTP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connections.</a:t>
            </a:r>
          </a:p>
          <a:p>
            <a:pPr>
              <a:lnSpc>
                <a:spcPts val="1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939800"/>
            <a:ext cx="84328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Common HTTP 1.1 Response Headers</a:t>
            </a:r>
            <a:r>
              <a:rPr lang="en-CA" sz="2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2" smtClean="0">
                <a:solidFill>
                  <a:srgbClr val="000000"/>
                </a:solidFill>
                <a:latin typeface="Times New Roman"/>
              </a:rPr>
            </a:b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(cont.)</a:t>
            </a:r>
          </a:p>
          <a:p>
            <a:pPr>
              <a:lnSpc>
                <a:spcPts val="300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33600"/>
            <a:ext cx="8509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Content- Type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8900" y="2362200"/>
            <a:ext cx="775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MIME type of the document being returned.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setContentType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to set this header.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73400"/>
            <a:ext cx="8509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697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697" smtClean="0">
                <a:solidFill>
                  <a:srgbClr val="000000"/>
                </a:solidFill>
                <a:latin typeface="Arial"/>
                <a:cs typeface="Arial"/>
              </a:rPr>
              <a:t> Last- Modified</a:t>
            </a:r>
          </a:p>
          <a:p>
            <a:pPr>
              <a:lnSpc>
                <a:spcPts val="1955"/>
              </a:lnSpc>
            </a:pPr>
            <a:endParaRPr lang="en-CA" sz="16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900" y="3302000"/>
            <a:ext cx="775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The time document was last changed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Don’t set this header explicitly.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4089400"/>
            <a:ext cx="775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provide a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 getLastModified</a:t>
            </a: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 method instead.</a:t>
            </a:r>
          </a:p>
          <a:p>
            <a:pPr>
              <a:lnSpc>
                <a:spcPts val="184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508000"/>
            <a:ext cx="8445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Refresh Sample Code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1219200"/>
            <a:ext cx="835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  <a:tab pos="2286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public class DateRefresh extends HttpServlet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public void doGet(HttpServletRequest req,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	HttpServletResponse res)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2044700"/>
            <a:ext cx="7810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9948"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throws ServletException, IOException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res.setContentType("text/plain");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PrintWriter out = res.getWriter();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2895600"/>
            <a:ext cx="781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800" smtClean="0">
                <a:solidFill>
                  <a:srgbClr val="FF0000"/>
                </a:solidFill>
                <a:latin typeface="Courier New Bold Italic"/>
                <a:cs typeface="Courier New Bold Italic"/>
              </a:rPr>
              <a:t>res.setHeader("Refresh", "5");</a:t>
            </a:r>
          </a:p>
          <a:p>
            <a:pPr>
              <a:lnSpc>
                <a:spcPts val="19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3149600"/>
            <a:ext cx="511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out.println(new Date().toString());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1400" y="3429000"/>
            <a:ext cx="46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 Bold Italic"/>
              <a:cs typeface="Courier New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3708400"/>
            <a:ext cx="8356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4831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Body in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5003800"/>
            <a:ext cx="8140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Http Response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863600"/>
            <a:ext cx="88265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Writing a Response Body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589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A servlet almost always returns a response body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7018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Response body could either be a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PrintWriter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or a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ServletOutputStream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0447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PrintWriter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336800"/>
            <a:ext cx="77724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Using 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response.getWriter()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For character-based output</a:t>
            </a:r>
          </a:p>
          <a:p>
            <a:pPr>
              <a:lnSpc>
                <a:spcPts val="30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31496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ServletOutputStream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454400"/>
            <a:ext cx="77724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Using </a:t>
            </a:r>
            <a:r>
              <a:rPr lang="en-CA" sz="1602" smtClean="0">
                <a:solidFill>
                  <a:srgbClr val="7F0000"/>
                </a:solidFill>
                <a:latin typeface="Arial"/>
                <a:cs typeface="Arial"/>
              </a:rPr>
              <a:t>response.getOutputStream()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For binary (image) data</a:t>
            </a:r>
          </a:p>
          <a:p>
            <a:pPr>
              <a:lnSpc>
                <a:spcPts val="29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6400" y="3505200"/>
            <a:ext cx="7442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 smtClean="0">
                <a:solidFill>
                  <a:srgbClr val="000000"/>
                </a:solidFill>
                <a:latin typeface="Times New Roman"/>
                <a:cs typeface="Times New Roman"/>
              </a:rPr>
              <a:t>Handling Errors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24000" y="152400"/>
            <a:ext cx="75946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398" smtClean="0">
                <a:solidFill>
                  <a:srgbClr val="FFFFFF"/>
                </a:solidFill>
                <a:latin typeface="Arial"/>
                <a:cs typeface="Arial"/>
              </a:rPr>
              <a:t>Antrix Consultancy Services</a:t>
            </a:r>
          </a:p>
          <a:p>
            <a:pPr>
              <a:lnSpc>
                <a:spcPts val="126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079500"/>
            <a:ext cx="83566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12" b="1" smtClean="0">
                <a:solidFill>
                  <a:srgbClr val="7888FA"/>
                </a:solidFill>
                <a:latin typeface="Arial Bold"/>
                <a:cs typeface="Arial Bold"/>
              </a:rPr>
              <a:t>Handling Errors</a:t>
            </a:r>
          </a:p>
          <a:p>
            <a:pPr>
              <a:lnSpc>
                <a:spcPts val="3220"/>
              </a:lnSpc>
            </a:pPr>
            <a:endParaRPr lang="en-CA" sz="2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8923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Web container generates default error page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352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You can specify custom default page to be displayed instead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90800"/>
            <a:ext cx="850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A3A000"/>
                </a:solidFill>
                <a:latin typeface="Wingdings"/>
                <a:cs typeface="Wingdings"/>
              </a:rPr>
              <a:t>§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Steps to handle errors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900" y="2908300"/>
            <a:ext cx="775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Create appropriate error html pages for error conditions</a:t>
            </a:r>
            <a:r>
              <a:rPr lang="en-CA" sz="16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2" smtClean="0">
                <a:solidFill>
                  <a:srgbClr val="000000"/>
                </a:solidFill>
                <a:latin typeface="Times New Roman"/>
              </a:rPr>
            </a:br>
            <a:r>
              <a:rPr lang="en-CA" sz="1602" smtClean="0">
                <a:solidFill>
                  <a:srgbClr val="000000"/>
                </a:solidFill>
                <a:latin typeface="Arial"/>
                <a:cs typeface="Arial"/>
              </a:rPr>
              <a:t>Modify the web.xml accordingly</a:t>
            </a:r>
          </a:p>
          <a:p>
            <a:pPr>
              <a:lnSpc>
                <a:spcPts val="2700"/>
              </a:lnSpc>
            </a:pPr>
            <a:endParaRPr lang="en-CA" sz="16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2700" y="6629400"/>
            <a:ext cx="529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FFFFFF"/>
                </a:solidFill>
                <a:latin typeface="Arial"/>
                <a:cs typeface="Arial"/>
              </a:rPr>
              <a:t>Madhusudhanan.P.K.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8400</Words>
  <Application>Microsoft Office PowerPoint</Application>
  <PresentationFormat>Custom</PresentationFormat>
  <Paragraphs>1700</Paragraphs>
  <Slides>189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189</vt:i4>
      </vt:variant>
    </vt:vector>
  </HeadingPairs>
  <TitlesOfParts>
    <vt:vector size="19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Mahadevan Juttu Balasubramanian (mjuttuba)</cp:lastModifiedBy>
  <cp:revision>14</cp:revision>
  <dcterms:created xsi:type="dcterms:W3CDTF">2012-08-22T13:10:47Z</dcterms:created>
  <dcterms:modified xsi:type="dcterms:W3CDTF">2012-10-26T06:36:05Z</dcterms:modified>
</cp:coreProperties>
</file>