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78"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p:cViewPr varScale="1">
        <p:scale>
          <a:sx n="69" d="100"/>
          <a:sy n="69" d="100"/>
        </p:scale>
        <p:origin x="-14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9EF52044-A76D-4D59-AC3D-8F782DC298C2}" type="datetimeFigureOut">
              <a:rPr lang="en-US" smtClean="0"/>
              <a:t>9/10/2012</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6235B45D-51AD-4E81-88B9-16708203F0B2}" type="slidenum">
              <a:rPr lang="en-US" smtClean="0"/>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9EF52044-A76D-4D59-AC3D-8F782DC298C2}" type="datetimeFigureOut">
              <a:rPr lang="en-US" smtClean="0"/>
              <a:t>9/10/2012</a:t>
            </a:fld>
            <a:endParaRPr lang="en-US"/>
          </a:p>
        </p:txBody>
      </p:sp>
      <p:sp>
        <p:nvSpPr>
          <p:cNvPr id="14" name="Slide Number Placeholder 13"/>
          <p:cNvSpPr>
            <a:spLocks noGrp="1"/>
          </p:cNvSpPr>
          <p:nvPr>
            <p:ph type="sldNum" sz="quarter" idx="11"/>
          </p:nvPr>
        </p:nvSpPr>
        <p:spPr/>
        <p:txBody>
          <a:bodyPr/>
          <a:lstStyle/>
          <a:p>
            <a:fld id="{6235B45D-51AD-4E81-88B9-16708203F0B2}"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9EF52044-A76D-4D59-AC3D-8F782DC298C2}" type="datetimeFigureOut">
              <a:rPr lang="en-US" smtClean="0"/>
              <a:t>9/10/2012</a:t>
            </a:fld>
            <a:endParaRPr lang="en-US"/>
          </a:p>
        </p:txBody>
      </p:sp>
      <p:sp>
        <p:nvSpPr>
          <p:cNvPr id="14" name="Slide Number Placeholder 13"/>
          <p:cNvSpPr>
            <a:spLocks noGrp="1"/>
          </p:cNvSpPr>
          <p:nvPr>
            <p:ph type="sldNum" sz="quarter" idx="11"/>
          </p:nvPr>
        </p:nvSpPr>
        <p:spPr/>
        <p:txBody>
          <a:bodyPr/>
          <a:lstStyle/>
          <a:p>
            <a:fld id="{6235B45D-51AD-4E81-88B9-16708203F0B2}"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9EF52044-A76D-4D59-AC3D-8F782DC298C2}" type="datetimeFigureOut">
              <a:rPr lang="en-US" smtClean="0"/>
              <a:t>9/10/2012</a:t>
            </a:fld>
            <a:endParaRPr lang="en-US"/>
          </a:p>
        </p:txBody>
      </p:sp>
      <p:sp>
        <p:nvSpPr>
          <p:cNvPr id="11" name="Slide Number Placeholder 10"/>
          <p:cNvSpPr>
            <a:spLocks noGrp="1"/>
          </p:cNvSpPr>
          <p:nvPr>
            <p:ph type="sldNum" sz="quarter" idx="11"/>
          </p:nvPr>
        </p:nvSpPr>
        <p:spPr/>
        <p:txBody>
          <a:bodyPr/>
          <a:lstStyle/>
          <a:p>
            <a:fld id="{6235B45D-51AD-4E81-88B9-16708203F0B2}" type="slidenum">
              <a:rPr lang="en-US" smtClean="0"/>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9EF52044-A76D-4D59-AC3D-8F782DC298C2}" type="datetimeFigureOut">
              <a:rPr lang="en-US" smtClean="0"/>
              <a:t>9/10/2012</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6235B45D-51AD-4E81-88B9-16708203F0B2}" type="slidenum">
              <a:rPr lang="en-US" smtClean="0"/>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9EF52044-A76D-4D59-AC3D-8F782DC298C2}" type="datetimeFigureOut">
              <a:rPr lang="en-US" smtClean="0"/>
              <a:t>9/10/2012</a:t>
            </a:fld>
            <a:endParaRPr lang="en-US"/>
          </a:p>
        </p:txBody>
      </p:sp>
      <p:sp>
        <p:nvSpPr>
          <p:cNvPr id="13" name="Slide Number Placeholder 12"/>
          <p:cNvSpPr>
            <a:spLocks noGrp="1"/>
          </p:cNvSpPr>
          <p:nvPr>
            <p:ph type="sldNum" sz="quarter" idx="11"/>
          </p:nvPr>
        </p:nvSpPr>
        <p:spPr/>
        <p:txBody>
          <a:bodyPr/>
          <a:lstStyle/>
          <a:p>
            <a:fld id="{6235B45D-51AD-4E81-88B9-16708203F0B2}"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9EF52044-A76D-4D59-AC3D-8F782DC298C2}" type="datetimeFigureOut">
              <a:rPr lang="en-US" smtClean="0"/>
              <a:t>9/10/2012</a:t>
            </a:fld>
            <a:endParaRPr lang="en-US"/>
          </a:p>
        </p:txBody>
      </p:sp>
      <p:sp>
        <p:nvSpPr>
          <p:cNvPr id="14" name="Slide Number Placeholder 13"/>
          <p:cNvSpPr>
            <a:spLocks noGrp="1"/>
          </p:cNvSpPr>
          <p:nvPr>
            <p:ph type="sldNum" sz="quarter" idx="11"/>
          </p:nvPr>
        </p:nvSpPr>
        <p:spPr/>
        <p:txBody>
          <a:bodyPr/>
          <a:lstStyle/>
          <a:p>
            <a:fld id="{6235B45D-51AD-4E81-88B9-16708203F0B2}"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9EF52044-A76D-4D59-AC3D-8F782DC298C2}" type="datetimeFigureOut">
              <a:rPr lang="en-US" smtClean="0"/>
              <a:t>9/10/2012</a:t>
            </a:fld>
            <a:endParaRPr lang="en-US"/>
          </a:p>
        </p:txBody>
      </p:sp>
      <p:sp>
        <p:nvSpPr>
          <p:cNvPr id="10" name="Slide Number Placeholder 9"/>
          <p:cNvSpPr>
            <a:spLocks noGrp="1"/>
          </p:cNvSpPr>
          <p:nvPr>
            <p:ph type="sldNum" sz="quarter" idx="11"/>
          </p:nvPr>
        </p:nvSpPr>
        <p:spPr/>
        <p:txBody>
          <a:bodyPr/>
          <a:lstStyle/>
          <a:p>
            <a:fld id="{6235B45D-51AD-4E81-88B9-16708203F0B2}"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9EF52044-A76D-4D59-AC3D-8F782DC298C2}" type="datetimeFigureOut">
              <a:rPr lang="en-US" smtClean="0"/>
              <a:t>9/10/2012</a:t>
            </a:fld>
            <a:endParaRPr lang="en-US"/>
          </a:p>
        </p:txBody>
      </p:sp>
      <p:sp>
        <p:nvSpPr>
          <p:cNvPr id="9" name="Slide Number Placeholder 8"/>
          <p:cNvSpPr>
            <a:spLocks noGrp="1"/>
          </p:cNvSpPr>
          <p:nvPr>
            <p:ph type="sldNum" sz="quarter" idx="11"/>
          </p:nvPr>
        </p:nvSpPr>
        <p:spPr/>
        <p:txBody>
          <a:bodyPr/>
          <a:lstStyle/>
          <a:p>
            <a:fld id="{6235B45D-51AD-4E81-88B9-16708203F0B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9EF52044-A76D-4D59-AC3D-8F782DC298C2}" type="datetimeFigureOut">
              <a:rPr lang="en-US" smtClean="0"/>
              <a:t>9/10/2012</a:t>
            </a:fld>
            <a:endParaRPr lang="en-US"/>
          </a:p>
        </p:txBody>
      </p:sp>
      <p:sp>
        <p:nvSpPr>
          <p:cNvPr id="16" name="Slide Number Placeholder 15"/>
          <p:cNvSpPr>
            <a:spLocks noGrp="1"/>
          </p:cNvSpPr>
          <p:nvPr>
            <p:ph type="sldNum" sz="quarter" idx="11"/>
          </p:nvPr>
        </p:nvSpPr>
        <p:spPr/>
        <p:txBody>
          <a:bodyPr/>
          <a:lstStyle/>
          <a:p>
            <a:fld id="{6235B45D-51AD-4E81-88B9-16708203F0B2}"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9EF52044-A76D-4D59-AC3D-8F782DC298C2}" type="datetimeFigureOut">
              <a:rPr lang="en-US" smtClean="0"/>
              <a:t>9/10/2012</a:t>
            </a:fld>
            <a:endParaRPr lang="en-US"/>
          </a:p>
        </p:txBody>
      </p:sp>
      <p:sp>
        <p:nvSpPr>
          <p:cNvPr id="17" name="Slide Number Placeholder 16"/>
          <p:cNvSpPr>
            <a:spLocks noGrp="1"/>
          </p:cNvSpPr>
          <p:nvPr>
            <p:ph type="sldNum" sz="quarter" idx="11"/>
          </p:nvPr>
        </p:nvSpPr>
        <p:spPr/>
        <p:txBody>
          <a:bodyPr/>
          <a:lstStyle/>
          <a:p>
            <a:fld id="{6235B45D-51AD-4E81-88B9-16708203F0B2}"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6235B45D-51AD-4E81-88B9-16708203F0B2}" type="slidenum">
              <a:rPr lang="en-US" smtClean="0"/>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9EF52044-A76D-4D59-AC3D-8F782DC298C2}" type="datetimeFigureOut">
              <a:rPr lang="en-US" smtClean="0"/>
              <a:t>9/10/2012</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Rafat</a:t>
            </a:r>
            <a:r>
              <a:rPr lang="en-US" dirty="0" smtClean="0"/>
              <a:t> </a:t>
            </a:r>
            <a:r>
              <a:rPr lang="en-US" dirty="0" err="1" smtClean="0"/>
              <a:t>Munshi</a:t>
            </a:r>
            <a:endParaRPr lang="en-US" dirty="0"/>
          </a:p>
        </p:txBody>
      </p:sp>
      <p:sp>
        <p:nvSpPr>
          <p:cNvPr id="2" name="Title 1"/>
          <p:cNvSpPr>
            <a:spLocks noGrp="1"/>
          </p:cNvSpPr>
          <p:nvPr>
            <p:ph type="title"/>
          </p:nvPr>
        </p:nvSpPr>
        <p:spPr/>
        <p:txBody>
          <a:bodyPr>
            <a:normAutofit/>
          </a:bodyPr>
          <a:lstStyle/>
          <a:p>
            <a:r>
              <a:rPr lang="en-US" sz="4000" dirty="0" smtClean="0"/>
              <a:t>Java basics</a:t>
            </a:r>
            <a:endParaRPr lang="en-US" sz="4000" dirty="0"/>
          </a:p>
        </p:txBody>
      </p:sp>
    </p:spTree>
    <p:extLst>
      <p:ext uri="{BB962C8B-B14F-4D97-AF65-F5344CB8AC3E}">
        <p14:creationId xmlns:p14="http://schemas.microsoft.com/office/powerpoint/2010/main" val="80014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Assignment operators</a:t>
            </a:r>
          </a:p>
          <a:p>
            <a:r>
              <a:rPr lang="en-US" sz="2800" dirty="0"/>
              <a:t> Arithmetic operators</a:t>
            </a:r>
          </a:p>
          <a:p>
            <a:r>
              <a:rPr lang="en-US" sz="2800" dirty="0"/>
              <a:t> Relational operators</a:t>
            </a:r>
          </a:p>
          <a:p>
            <a:r>
              <a:rPr lang="en-US" sz="2800" dirty="0"/>
              <a:t> Logical </a:t>
            </a:r>
            <a:r>
              <a:rPr lang="en-US" sz="2800" dirty="0" smtClean="0"/>
              <a:t>operators</a:t>
            </a:r>
            <a:endParaRPr lang="en-US" sz="2800" dirty="0"/>
          </a:p>
        </p:txBody>
      </p:sp>
      <p:sp>
        <p:nvSpPr>
          <p:cNvPr id="2" name="Title 1"/>
          <p:cNvSpPr>
            <a:spLocks noGrp="1"/>
          </p:cNvSpPr>
          <p:nvPr>
            <p:ph type="title"/>
          </p:nvPr>
        </p:nvSpPr>
        <p:spPr/>
        <p:txBody>
          <a:bodyPr/>
          <a:lstStyle/>
          <a:p>
            <a:r>
              <a:rPr lang="en-US" dirty="0" smtClean="0"/>
              <a:t>Operators</a:t>
            </a:r>
            <a:endParaRPr lang="en-US" dirty="0"/>
          </a:p>
        </p:txBody>
      </p:sp>
    </p:spTree>
    <p:extLst>
      <p:ext uri="{BB962C8B-B14F-4D97-AF65-F5344CB8AC3E}">
        <p14:creationId xmlns:p14="http://schemas.microsoft.com/office/powerpoint/2010/main" val="514951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class is </a:t>
            </a:r>
            <a:r>
              <a:rPr lang="en-US" dirty="0" smtClean="0"/>
              <a:t>like a </a:t>
            </a:r>
            <a:r>
              <a:rPr lang="en-US" dirty="0"/>
              <a:t>blueprint to tell the Java Virtual Machine how to create an object at runtime.</a:t>
            </a:r>
          </a:p>
          <a:p>
            <a:r>
              <a:rPr lang="en-US" dirty="0"/>
              <a:t>The new operator tells the Java Virtual Machine to create a new instance of </a:t>
            </a:r>
            <a:r>
              <a:rPr lang="en-US" dirty="0" smtClean="0"/>
              <a:t>this class</a:t>
            </a:r>
            <a:r>
              <a:rPr lang="en-US" dirty="0"/>
              <a:t>, the result of which is an object.</a:t>
            </a:r>
          </a:p>
          <a:p>
            <a:r>
              <a:rPr lang="en-US" dirty="0"/>
              <a:t>The new operator will always return a new </a:t>
            </a:r>
            <a:r>
              <a:rPr lang="en-US" dirty="0" smtClean="0"/>
              <a:t>and independent </a:t>
            </a:r>
            <a:r>
              <a:rPr lang="en-US" dirty="0"/>
              <a:t>instance of the class.</a:t>
            </a:r>
          </a:p>
          <a:p>
            <a:r>
              <a:rPr lang="en-US" dirty="0"/>
              <a:t>When an object is declared, the </a:t>
            </a:r>
            <a:r>
              <a:rPr lang="en-US" dirty="0" smtClean="0"/>
              <a:t>JVM makes </a:t>
            </a:r>
            <a:r>
              <a:rPr lang="en-US" dirty="0"/>
              <a:t>a </a:t>
            </a:r>
            <a:r>
              <a:rPr lang="en-US" dirty="0" smtClean="0"/>
              <a:t>reference in </a:t>
            </a:r>
            <a:r>
              <a:rPr lang="en-US" dirty="0"/>
              <a:t>memory to the location of the object. </a:t>
            </a:r>
            <a:r>
              <a:rPr lang="en-US" dirty="0" smtClean="0"/>
              <a:t>An </a:t>
            </a:r>
            <a:r>
              <a:rPr lang="en-US" dirty="0"/>
              <a:t>object is declared in the </a:t>
            </a:r>
            <a:r>
              <a:rPr lang="en-US" dirty="0" smtClean="0"/>
              <a:t>same manner </a:t>
            </a:r>
            <a:r>
              <a:rPr lang="en-US" dirty="0"/>
              <a:t>as a primitive, but cannot be used until it has been initialized with the </a:t>
            </a:r>
            <a:r>
              <a:rPr lang="en-US" dirty="0" smtClean="0"/>
              <a:t>new operator </a:t>
            </a:r>
            <a:r>
              <a:rPr lang="en-US" dirty="0"/>
              <a:t>or set equal to an existing object</a:t>
            </a:r>
            <a:r>
              <a:rPr lang="en-US" dirty="0" smtClean="0"/>
              <a:t>.</a:t>
            </a:r>
          </a:p>
          <a:p>
            <a:pPr marL="0" indent="0" algn="ctr">
              <a:buNone/>
            </a:pPr>
            <a:r>
              <a:rPr lang="en-US" dirty="0"/>
              <a:t> </a:t>
            </a:r>
            <a:r>
              <a:rPr lang="en-US" dirty="0" smtClean="0"/>
              <a:t>      Car </a:t>
            </a:r>
            <a:r>
              <a:rPr lang="en-US" dirty="0" err="1" smtClean="0"/>
              <a:t>santro</a:t>
            </a:r>
            <a:r>
              <a:rPr lang="en-US" dirty="0" smtClean="0"/>
              <a:t>= new Car();</a:t>
            </a:r>
            <a:endParaRPr lang="en-US" dirty="0"/>
          </a:p>
        </p:txBody>
      </p:sp>
      <p:sp>
        <p:nvSpPr>
          <p:cNvPr id="2" name="Title 1"/>
          <p:cNvSpPr>
            <a:spLocks noGrp="1"/>
          </p:cNvSpPr>
          <p:nvPr>
            <p:ph type="title"/>
          </p:nvPr>
        </p:nvSpPr>
        <p:spPr/>
        <p:txBody>
          <a:bodyPr/>
          <a:lstStyle/>
          <a:p>
            <a:r>
              <a:rPr lang="en-US" dirty="0" smtClean="0"/>
              <a:t>Classes and objects</a:t>
            </a:r>
            <a:endParaRPr lang="en-US" dirty="0"/>
          </a:p>
        </p:txBody>
      </p:sp>
    </p:spTree>
    <p:extLst>
      <p:ext uri="{BB962C8B-B14F-4D97-AF65-F5344CB8AC3E}">
        <p14:creationId xmlns:p14="http://schemas.microsoft.com/office/powerpoint/2010/main" val="3938682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Encapsulation is a </a:t>
            </a:r>
            <a:r>
              <a:rPr lang="en-US" dirty="0" err="1"/>
              <a:t>mechanis</a:t>
            </a:r>
            <a:r>
              <a:rPr lang="en-US" dirty="0"/>
              <a:t> that binds together code and the data it manipulates and keeps both safe from outside interference. It provides an explicit boundary between </a:t>
            </a:r>
            <a:r>
              <a:rPr lang="en-US" dirty="0" err="1"/>
              <a:t>object;s</a:t>
            </a:r>
            <a:r>
              <a:rPr lang="en-US" dirty="0"/>
              <a:t> abstract interfaces (functions) and its internal implementations (data in general).</a:t>
            </a:r>
          </a:p>
          <a:p>
            <a:r>
              <a:rPr lang="en-US" dirty="0"/>
              <a:t>Classes are abstract data types.</a:t>
            </a:r>
          </a:p>
        </p:txBody>
      </p:sp>
      <p:sp>
        <p:nvSpPr>
          <p:cNvPr id="2" name="Title 1"/>
          <p:cNvSpPr>
            <a:spLocks noGrp="1"/>
          </p:cNvSpPr>
          <p:nvPr>
            <p:ph type="title"/>
          </p:nvPr>
        </p:nvSpPr>
        <p:spPr/>
        <p:txBody>
          <a:bodyPr>
            <a:normAutofit/>
          </a:bodyPr>
          <a:lstStyle/>
          <a:p>
            <a:r>
              <a:rPr lang="en-US" dirty="0" smtClean="0"/>
              <a:t>Encapsulation and abstraction</a:t>
            </a:r>
            <a:endParaRPr lang="en-US" dirty="0"/>
          </a:p>
        </p:txBody>
      </p:sp>
    </p:spTree>
    <p:extLst>
      <p:ext uri="{BB962C8B-B14F-4D97-AF65-F5344CB8AC3E}">
        <p14:creationId xmlns:p14="http://schemas.microsoft.com/office/powerpoint/2010/main" val="3440592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The four access levels are:</a:t>
            </a:r>
          </a:p>
          <a:p>
            <a:r>
              <a:rPr lang="en-US" sz="2000" dirty="0"/>
              <a:t>Visible to the package. the default. No modifiers are needed</a:t>
            </a:r>
            <a:r>
              <a:rPr lang="en-US" sz="2000" dirty="0" smtClean="0"/>
              <a:t>.-</a:t>
            </a:r>
            <a:r>
              <a:rPr lang="en-US" sz="2000" dirty="0"/>
              <a:t>A variable or method declared without any access control modifier is available to any other class in the same package. The default modifier cannot be used for methods, fields in an interface</a:t>
            </a:r>
            <a:r>
              <a:rPr lang="en-US" sz="2000" dirty="0" smtClean="0"/>
              <a:t>.</a:t>
            </a:r>
            <a:endParaRPr lang="en-US" sz="2000" dirty="0"/>
          </a:p>
          <a:p>
            <a:r>
              <a:rPr lang="en-US" sz="2000" dirty="0"/>
              <a:t>Visible to the class only (private).</a:t>
            </a:r>
          </a:p>
          <a:p>
            <a:r>
              <a:rPr lang="en-US" sz="2000" dirty="0"/>
              <a:t>Visible to the world (public).</a:t>
            </a:r>
          </a:p>
          <a:p>
            <a:r>
              <a:rPr lang="en-US" sz="2000" dirty="0"/>
              <a:t>Visible to the package and all subclasses (protected</a:t>
            </a:r>
            <a:r>
              <a:rPr lang="en-US" sz="2000" dirty="0" smtClean="0"/>
              <a:t>).</a:t>
            </a:r>
            <a:endParaRPr lang="en-US" sz="2000" dirty="0"/>
          </a:p>
        </p:txBody>
      </p:sp>
      <p:sp>
        <p:nvSpPr>
          <p:cNvPr id="2" name="Title 1"/>
          <p:cNvSpPr>
            <a:spLocks noGrp="1"/>
          </p:cNvSpPr>
          <p:nvPr>
            <p:ph type="title"/>
          </p:nvPr>
        </p:nvSpPr>
        <p:spPr/>
        <p:txBody>
          <a:bodyPr/>
          <a:lstStyle/>
          <a:p>
            <a:r>
              <a:rPr lang="en-US" dirty="0" smtClean="0"/>
              <a:t>Access modifiers</a:t>
            </a:r>
            <a:endParaRPr lang="en-US" dirty="0"/>
          </a:p>
        </p:txBody>
      </p:sp>
    </p:spTree>
    <p:extLst>
      <p:ext uri="{BB962C8B-B14F-4D97-AF65-F5344CB8AC3E}">
        <p14:creationId xmlns:p14="http://schemas.microsoft.com/office/powerpoint/2010/main" val="3762551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Methods, Variables and Constructors that are declared private can only be accessed within the declared class itself.</a:t>
            </a:r>
          </a:p>
          <a:p>
            <a:r>
              <a:rPr lang="en-US" dirty="0"/>
              <a:t>Private access modifier is the most restrictive access level. Class and interfaces cannot be private.</a:t>
            </a:r>
          </a:p>
          <a:p>
            <a:r>
              <a:rPr lang="en-US" dirty="0"/>
              <a:t>Variables that are declared private can be accessed outside the class if public getter methods are present in the class.</a:t>
            </a:r>
          </a:p>
          <a:p>
            <a:r>
              <a:rPr lang="en-US" dirty="0"/>
              <a:t>Using the private modifier is the main way that an object encapsulates itself and hide data from the outside world.</a:t>
            </a:r>
          </a:p>
          <a:p>
            <a:endParaRPr lang="en-US" dirty="0"/>
          </a:p>
        </p:txBody>
      </p:sp>
      <p:sp>
        <p:nvSpPr>
          <p:cNvPr id="2" name="Title 1"/>
          <p:cNvSpPr>
            <a:spLocks noGrp="1"/>
          </p:cNvSpPr>
          <p:nvPr>
            <p:ph type="title"/>
          </p:nvPr>
        </p:nvSpPr>
        <p:spPr/>
        <p:txBody>
          <a:bodyPr/>
          <a:lstStyle/>
          <a:p>
            <a:r>
              <a:rPr lang="en-US" dirty="0" smtClean="0"/>
              <a:t>Private</a:t>
            </a:r>
            <a:endParaRPr lang="en-US" dirty="0"/>
          </a:p>
        </p:txBody>
      </p:sp>
    </p:spTree>
    <p:extLst>
      <p:ext uri="{BB962C8B-B14F-4D97-AF65-F5344CB8AC3E}">
        <p14:creationId xmlns:p14="http://schemas.microsoft.com/office/powerpoint/2010/main" val="3825277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Variables, methods and constructors which are declared protected in a superclass can be accessed only by the subclasses in other package or any class within the package of the protected members' class.</a:t>
            </a:r>
          </a:p>
          <a:p>
            <a:r>
              <a:rPr lang="en-US" dirty="0"/>
              <a:t>The protected access modifier cannot be applied to class and interfaces. Methods, fields can be declared protected, however methods and fields in a interface cannot be declared protected.</a:t>
            </a:r>
          </a:p>
          <a:p>
            <a:r>
              <a:rPr lang="en-US" dirty="0"/>
              <a:t>Protected access gives the subclass a chance to use the helper method or variable, while preventing a nonrelated class from trying to use it.</a:t>
            </a:r>
          </a:p>
          <a:p>
            <a:endParaRPr lang="en-US" dirty="0"/>
          </a:p>
        </p:txBody>
      </p:sp>
      <p:sp>
        <p:nvSpPr>
          <p:cNvPr id="2" name="Title 1"/>
          <p:cNvSpPr>
            <a:spLocks noGrp="1"/>
          </p:cNvSpPr>
          <p:nvPr>
            <p:ph type="title"/>
          </p:nvPr>
        </p:nvSpPr>
        <p:spPr/>
        <p:txBody>
          <a:bodyPr/>
          <a:lstStyle/>
          <a:p>
            <a:r>
              <a:rPr lang="en-US" dirty="0" smtClean="0"/>
              <a:t>Protected</a:t>
            </a:r>
            <a:endParaRPr lang="en-US" dirty="0"/>
          </a:p>
        </p:txBody>
      </p:sp>
    </p:spTree>
    <p:extLst>
      <p:ext uri="{BB962C8B-B14F-4D97-AF65-F5344CB8AC3E}">
        <p14:creationId xmlns:p14="http://schemas.microsoft.com/office/powerpoint/2010/main" val="3268323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Data  Members- static and non static</a:t>
            </a:r>
          </a:p>
          <a:p>
            <a:r>
              <a:rPr lang="en-US" sz="2400" dirty="0"/>
              <a:t>Member functions- static, non static, constructors.</a:t>
            </a:r>
          </a:p>
          <a:p>
            <a:endParaRPr lang="en-US" sz="2400" dirty="0"/>
          </a:p>
        </p:txBody>
      </p:sp>
      <p:sp>
        <p:nvSpPr>
          <p:cNvPr id="2" name="Title 1"/>
          <p:cNvSpPr>
            <a:spLocks noGrp="1"/>
          </p:cNvSpPr>
          <p:nvPr>
            <p:ph type="title"/>
          </p:nvPr>
        </p:nvSpPr>
        <p:spPr/>
        <p:txBody>
          <a:bodyPr/>
          <a:lstStyle/>
          <a:p>
            <a:r>
              <a:rPr lang="en-US" dirty="0" smtClean="0"/>
              <a:t>Class members</a:t>
            </a:r>
            <a:endParaRPr lang="en-US" dirty="0"/>
          </a:p>
        </p:txBody>
      </p:sp>
    </p:spTree>
    <p:extLst>
      <p:ext uri="{BB962C8B-B14F-4D97-AF65-F5344CB8AC3E}">
        <p14:creationId xmlns:p14="http://schemas.microsoft.com/office/powerpoint/2010/main" val="3010860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Java </a:t>
            </a:r>
            <a:r>
              <a:rPr lang="en-US" sz="2000" dirty="0"/>
              <a:t>provides a default constructor which takes no arguments and performs no special actions or initializations, when no explicit constructors are provided.</a:t>
            </a:r>
          </a:p>
          <a:p>
            <a:r>
              <a:rPr lang="en-US" sz="2000" dirty="0"/>
              <a:t>The only action taken by the implicit default constructor is to call the superclass constructor using the super() call. </a:t>
            </a:r>
            <a:r>
              <a:rPr lang="en-US" sz="2000" dirty="0" smtClean="0"/>
              <a:t>*</a:t>
            </a:r>
            <a:endParaRPr lang="en-US" sz="2000" dirty="0"/>
          </a:p>
        </p:txBody>
      </p:sp>
      <p:sp>
        <p:nvSpPr>
          <p:cNvPr id="2" name="Title 1"/>
          <p:cNvSpPr>
            <a:spLocks noGrp="1"/>
          </p:cNvSpPr>
          <p:nvPr>
            <p:ph type="title"/>
          </p:nvPr>
        </p:nvSpPr>
        <p:spPr/>
        <p:txBody>
          <a:bodyPr>
            <a:normAutofit/>
          </a:bodyPr>
          <a:lstStyle/>
          <a:p>
            <a:r>
              <a:rPr lang="en-US" b="1" dirty="0" smtClean="0"/>
              <a:t>Constructors- Default, parameterized</a:t>
            </a:r>
            <a:endParaRPr lang="en-US" dirty="0"/>
          </a:p>
        </p:txBody>
      </p:sp>
    </p:spTree>
    <p:extLst>
      <p:ext uri="{BB962C8B-B14F-4D97-AF65-F5344CB8AC3E}">
        <p14:creationId xmlns:p14="http://schemas.microsoft.com/office/powerpoint/2010/main" val="4070563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Every constructor calls its superclass constructor. </a:t>
            </a:r>
            <a:endParaRPr lang="en-US" dirty="0" smtClean="0"/>
          </a:p>
          <a:p>
            <a:r>
              <a:rPr lang="en-US" dirty="0" smtClean="0"/>
              <a:t>An </a:t>
            </a:r>
            <a:r>
              <a:rPr lang="en-US" dirty="0"/>
              <a:t>implied super() is </a:t>
            </a:r>
            <a:r>
              <a:rPr lang="en-US" dirty="0" smtClean="0"/>
              <a:t>there by default. </a:t>
            </a:r>
          </a:p>
          <a:p>
            <a:r>
              <a:rPr lang="en-US" dirty="0" smtClean="0"/>
              <a:t>The explicit </a:t>
            </a:r>
            <a:r>
              <a:rPr lang="en-US" dirty="0"/>
              <a:t>super statement must be the first statement of the </a:t>
            </a:r>
            <a:r>
              <a:rPr lang="en-US" dirty="0" smtClean="0"/>
              <a:t>constructor.</a:t>
            </a:r>
          </a:p>
          <a:p>
            <a:r>
              <a:rPr lang="en-US" dirty="0" smtClean="0"/>
              <a:t>The </a:t>
            </a:r>
            <a:r>
              <a:rPr lang="en-US" dirty="0"/>
              <a:t>explicit super allows parameter values to be passed to the constructor of its </a:t>
            </a:r>
            <a:r>
              <a:rPr lang="en-US" dirty="0" smtClean="0"/>
              <a:t>superclass. *</a:t>
            </a:r>
            <a:endParaRPr lang="en-US" dirty="0"/>
          </a:p>
        </p:txBody>
      </p:sp>
      <p:sp>
        <p:nvSpPr>
          <p:cNvPr id="2" name="Title 1"/>
          <p:cNvSpPr>
            <a:spLocks noGrp="1"/>
          </p:cNvSpPr>
          <p:nvPr>
            <p:ph type="title"/>
          </p:nvPr>
        </p:nvSpPr>
        <p:spPr/>
        <p:txBody>
          <a:bodyPr/>
          <a:lstStyle/>
          <a:p>
            <a:r>
              <a:rPr lang="en-US" dirty="0" smtClean="0"/>
              <a:t>Constructor chaining</a:t>
            </a:r>
            <a:endParaRPr lang="en-US" dirty="0"/>
          </a:p>
        </p:txBody>
      </p:sp>
    </p:spTree>
    <p:extLst>
      <p:ext uri="{BB962C8B-B14F-4D97-AF65-F5344CB8AC3E}">
        <p14:creationId xmlns:p14="http://schemas.microsoft.com/office/powerpoint/2010/main" val="9201237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sz="3400" dirty="0" smtClean="0"/>
              <a:t>Is a </a:t>
            </a:r>
            <a:r>
              <a:rPr lang="en-US" sz="3400" dirty="0"/>
              <a:t>special data type in Java that allows for a variable to be set </a:t>
            </a:r>
            <a:r>
              <a:rPr lang="en-US" sz="3400" dirty="0" smtClean="0"/>
              <a:t>to predefined </a:t>
            </a:r>
            <a:r>
              <a:rPr lang="en-US" sz="3400" dirty="0"/>
              <a:t>constants. The variable must equal one of the values that have </a:t>
            </a:r>
            <a:r>
              <a:rPr lang="en-US" sz="3400" dirty="0" smtClean="0"/>
              <a:t>been predefined </a:t>
            </a:r>
            <a:r>
              <a:rPr lang="en-US" sz="3400" dirty="0"/>
              <a:t>for it. An enumeration is useful when there is a limited set of options </a:t>
            </a:r>
            <a:r>
              <a:rPr lang="en-US" sz="3400" dirty="0" smtClean="0"/>
              <a:t>that a </a:t>
            </a:r>
            <a:r>
              <a:rPr lang="en-US" sz="3400" dirty="0"/>
              <a:t>variable can equal and it is restricted to these known values. </a:t>
            </a:r>
            <a:endParaRPr lang="en-US" sz="3400" dirty="0" smtClean="0"/>
          </a:p>
          <a:p>
            <a:pPr marL="400050" lvl="1" indent="0">
              <a:buNone/>
            </a:pPr>
            <a:r>
              <a:rPr lang="en-US" sz="3400" dirty="0" err="1" smtClean="0"/>
              <a:t>enum</a:t>
            </a:r>
            <a:r>
              <a:rPr lang="en-US" sz="3400" dirty="0" smtClean="0"/>
              <a:t> </a:t>
            </a:r>
            <a:r>
              <a:rPr lang="en-US" sz="3400" dirty="0"/>
              <a:t>Suit { CLUBS, DIAMONDS, HEARTS, SPADES }</a:t>
            </a:r>
          </a:p>
          <a:p>
            <a:pPr marL="400050" lvl="1" indent="0">
              <a:buNone/>
            </a:pPr>
            <a:r>
              <a:rPr lang="en-US" sz="3400" dirty="0"/>
              <a:t>Suit </a:t>
            </a:r>
            <a:r>
              <a:rPr lang="en-US" sz="3400" dirty="0" err="1"/>
              <a:t>cardSuit</a:t>
            </a:r>
            <a:r>
              <a:rPr lang="en-US" sz="3400" dirty="0"/>
              <a:t>;</a:t>
            </a:r>
          </a:p>
          <a:p>
            <a:pPr marL="400050" lvl="1" indent="0">
              <a:buNone/>
            </a:pPr>
            <a:r>
              <a:rPr lang="en-US" sz="3400" dirty="0" err="1"/>
              <a:t>cardSuit</a:t>
            </a:r>
            <a:r>
              <a:rPr lang="en-US" sz="3400" dirty="0"/>
              <a:t> = </a:t>
            </a:r>
            <a:r>
              <a:rPr lang="en-US" sz="3400" dirty="0" err="1"/>
              <a:t>Suit.CLUBS</a:t>
            </a:r>
            <a:r>
              <a:rPr lang="en-US" sz="3400" dirty="0"/>
              <a:t>;</a:t>
            </a:r>
          </a:p>
          <a:p>
            <a:pPr marL="400050" lvl="1" indent="0">
              <a:buNone/>
            </a:pPr>
            <a:r>
              <a:rPr lang="en-US" sz="3400" dirty="0"/>
              <a:t>if(</a:t>
            </a:r>
            <a:r>
              <a:rPr lang="en-US" sz="3400" dirty="0" err="1"/>
              <a:t>cardSuit</a:t>
            </a:r>
            <a:r>
              <a:rPr lang="en-US" sz="3400" dirty="0"/>
              <a:t> == </a:t>
            </a:r>
            <a:r>
              <a:rPr lang="en-US" sz="3400" dirty="0" err="1"/>
              <a:t>Suit.CLUBS</a:t>
            </a:r>
            <a:r>
              <a:rPr lang="en-US" sz="3400" dirty="0"/>
              <a:t>){</a:t>
            </a:r>
          </a:p>
          <a:p>
            <a:pPr marL="400050" lvl="1" indent="0">
              <a:buNone/>
            </a:pPr>
            <a:r>
              <a:rPr lang="en-US" sz="3400" dirty="0" err="1"/>
              <a:t>System.out.println</a:t>
            </a:r>
            <a:r>
              <a:rPr lang="en-US" sz="3400" dirty="0"/>
              <a:t>("The suit of this card is clubs.");</a:t>
            </a:r>
          </a:p>
          <a:p>
            <a:pPr marL="400050" lvl="1" indent="0">
              <a:buNone/>
            </a:pPr>
            <a:r>
              <a:rPr lang="en-US" sz="3400" dirty="0"/>
              <a:t>}</a:t>
            </a:r>
          </a:p>
          <a:p>
            <a:r>
              <a:rPr lang="en-US" sz="3400" dirty="0" smtClean="0"/>
              <a:t>Enumerations </a:t>
            </a:r>
            <a:r>
              <a:rPr lang="en-US" sz="3400" dirty="0"/>
              <a:t>make code more readable and provide less room for programmer error.</a:t>
            </a:r>
          </a:p>
          <a:p>
            <a:endParaRPr lang="en-US" dirty="0"/>
          </a:p>
        </p:txBody>
      </p:sp>
      <p:sp>
        <p:nvSpPr>
          <p:cNvPr id="2" name="Title 1"/>
          <p:cNvSpPr>
            <a:spLocks noGrp="1"/>
          </p:cNvSpPr>
          <p:nvPr>
            <p:ph type="title"/>
          </p:nvPr>
        </p:nvSpPr>
        <p:spPr/>
        <p:txBody>
          <a:bodyPr/>
          <a:lstStyle/>
          <a:p>
            <a:r>
              <a:rPr lang="en-US" dirty="0" smtClean="0"/>
              <a:t>Enumeration</a:t>
            </a:r>
            <a:endParaRPr lang="en-US" dirty="0"/>
          </a:p>
        </p:txBody>
      </p:sp>
    </p:spTree>
    <p:extLst>
      <p:ext uri="{BB962C8B-B14F-4D97-AF65-F5344CB8AC3E}">
        <p14:creationId xmlns:p14="http://schemas.microsoft.com/office/powerpoint/2010/main" val="1206687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4495800" cy="5714999"/>
          </a:xfrm>
        </p:spPr>
        <p:txBody>
          <a:bodyPr>
            <a:normAutofit/>
          </a:bodyPr>
          <a:lstStyle/>
          <a:p>
            <a:r>
              <a:rPr lang="en-US" sz="2000" dirty="0"/>
              <a:t>Identifiers are used to name elements of Java </a:t>
            </a:r>
            <a:r>
              <a:rPr lang="en-US" sz="2000" dirty="0" smtClean="0"/>
              <a:t>programs. A </a:t>
            </a:r>
            <a:r>
              <a:rPr lang="en-US" sz="2000" dirty="0"/>
              <a:t>valid name begins with a Unicode letter, underscore character (_), or dollar sign ($). </a:t>
            </a:r>
            <a:r>
              <a:rPr lang="en-US" sz="2000" dirty="0" smtClean="0"/>
              <a:t>The </a:t>
            </a:r>
            <a:r>
              <a:rPr lang="en-US" sz="2000" dirty="0"/>
              <a:t>second and remaining letters of an identifier may be a Unicode letter, underscore, dollar sign, or digit (0-9). The dollar sign character is used by compiler-internal identifiers and should be avoided. </a:t>
            </a:r>
            <a:br>
              <a:rPr lang="en-US" sz="2000" dirty="0"/>
            </a:br>
            <a:r>
              <a:rPr lang="en-US" sz="2000" dirty="0"/>
              <a:t>Identifiers are case sensitive</a:t>
            </a:r>
            <a:r>
              <a:rPr lang="en-US" sz="2000" dirty="0" smtClean="0"/>
              <a:t>.</a:t>
            </a:r>
          </a:p>
          <a:p>
            <a:r>
              <a:rPr lang="en-US" sz="2000" dirty="0"/>
              <a:t>The Java language reserves a list of 47 keywords. </a:t>
            </a:r>
            <a:br>
              <a:rPr lang="en-US" sz="2000" dirty="0"/>
            </a:br>
            <a:r>
              <a:rPr lang="en-US" sz="2000" dirty="0" smtClean="0"/>
              <a:t>Keywords may not be used as identifiers</a:t>
            </a:r>
            <a:r>
              <a:rPr lang="en-US" dirty="0" smtClean="0"/>
              <a:t>.</a:t>
            </a:r>
            <a:endParaRPr lang="en-US" u="sng" dirty="0"/>
          </a:p>
        </p:txBody>
      </p:sp>
      <p:sp>
        <p:nvSpPr>
          <p:cNvPr id="2" name="Title 1"/>
          <p:cNvSpPr>
            <a:spLocks noGrp="1"/>
          </p:cNvSpPr>
          <p:nvPr>
            <p:ph type="title"/>
          </p:nvPr>
        </p:nvSpPr>
        <p:spPr/>
        <p:txBody>
          <a:bodyPr/>
          <a:lstStyle/>
          <a:p>
            <a:r>
              <a:rPr lang="en-US" dirty="0" smtClean="0"/>
              <a:t>Keywords and identifiers</a:t>
            </a:r>
            <a:endParaRPr lang="en-US" dirty="0"/>
          </a:p>
        </p:txBody>
      </p:sp>
    </p:spTree>
    <p:extLst>
      <p:ext uri="{BB962C8B-B14F-4D97-AF65-F5344CB8AC3E}">
        <p14:creationId xmlns:p14="http://schemas.microsoft.com/office/powerpoint/2010/main" val="3764565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Local </a:t>
            </a:r>
            <a:r>
              <a:rPr lang="en-US" dirty="0" smtClean="0"/>
              <a:t>variables- </a:t>
            </a:r>
            <a:r>
              <a:rPr lang="en-US" dirty="0"/>
              <a:t>are the variables that are declared inside of methods. The </a:t>
            </a:r>
            <a:r>
              <a:rPr lang="en-US" dirty="0" smtClean="0"/>
              <a:t>block of </a:t>
            </a:r>
            <a:r>
              <a:rPr lang="en-US" dirty="0"/>
              <a:t>code that a variable is declared in determines the scope of the local variable</a:t>
            </a:r>
            <a:r>
              <a:rPr lang="en-US" dirty="0" smtClean="0"/>
              <a:t>. *</a:t>
            </a:r>
            <a:endParaRPr lang="en-US" dirty="0"/>
          </a:p>
          <a:p>
            <a:r>
              <a:rPr lang="en-US" dirty="0"/>
              <a:t> Method </a:t>
            </a:r>
            <a:r>
              <a:rPr lang="en-US" dirty="0" smtClean="0"/>
              <a:t>parameters- </a:t>
            </a:r>
            <a:r>
              <a:rPr lang="en-US" dirty="0"/>
              <a:t>are the variables that are passed to the method from the </a:t>
            </a:r>
            <a:r>
              <a:rPr lang="en-US" dirty="0" smtClean="0"/>
              <a:t>calling segment </a:t>
            </a:r>
            <a:r>
              <a:rPr lang="en-US" dirty="0"/>
              <a:t>of code</a:t>
            </a:r>
            <a:r>
              <a:rPr lang="en-US" dirty="0" smtClean="0"/>
              <a:t>.</a:t>
            </a:r>
            <a:endParaRPr lang="en-US" dirty="0"/>
          </a:p>
          <a:p>
            <a:r>
              <a:rPr lang="en-US" dirty="0"/>
              <a:t> Instance </a:t>
            </a:r>
            <a:r>
              <a:rPr lang="en-US" dirty="0" smtClean="0"/>
              <a:t>variables- </a:t>
            </a:r>
            <a:r>
              <a:rPr lang="en-US" dirty="0"/>
              <a:t>are the variables that are declared in the class. </a:t>
            </a:r>
            <a:r>
              <a:rPr lang="en-US" dirty="0" smtClean="0"/>
              <a:t>*</a:t>
            </a:r>
            <a:endParaRPr lang="en-US" dirty="0"/>
          </a:p>
          <a:p>
            <a:r>
              <a:rPr lang="en-US" dirty="0"/>
              <a:t>Static </a:t>
            </a:r>
            <a:r>
              <a:rPr lang="en-US" dirty="0" smtClean="0"/>
              <a:t>variables</a:t>
            </a:r>
          </a:p>
          <a:p>
            <a:endParaRPr lang="en-US" dirty="0" smtClean="0"/>
          </a:p>
          <a:p>
            <a:endParaRPr lang="en-US" dirty="0"/>
          </a:p>
        </p:txBody>
      </p:sp>
      <p:sp>
        <p:nvSpPr>
          <p:cNvPr id="2" name="Title 1"/>
          <p:cNvSpPr>
            <a:spLocks noGrp="1"/>
          </p:cNvSpPr>
          <p:nvPr>
            <p:ph type="title"/>
          </p:nvPr>
        </p:nvSpPr>
        <p:spPr/>
        <p:txBody>
          <a:bodyPr/>
          <a:lstStyle/>
          <a:p>
            <a:r>
              <a:rPr lang="en-US" dirty="0" smtClean="0"/>
              <a:t>Variable scope</a:t>
            </a:r>
            <a:endParaRPr lang="en-US" dirty="0"/>
          </a:p>
        </p:txBody>
      </p:sp>
    </p:spTree>
    <p:extLst>
      <p:ext uri="{BB962C8B-B14F-4D97-AF65-F5344CB8AC3E}">
        <p14:creationId xmlns:p14="http://schemas.microsoft.com/office/powerpoint/2010/main" val="1547444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When a primitive is used as an argument, a copy of the value is made and given </a:t>
            </a:r>
            <a:r>
              <a:rPr lang="en-US" dirty="0" smtClean="0"/>
              <a:t>to the </a:t>
            </a:r>
            <a:r>
              <a:rPr lang="en-US" dirty="0"/>
              <a:t>method. If the method sets the value of the parameter to a different value, it </a:t>
            </a:r>
            <a:r>
              <a:rPr lang="en-US" dirty="0" smtClean="0"/>
              <a:t>has no </a:t>
            </a:r>
            <a:r>
              <a:rPr lang="en-US" dirty="0"/>
              <a:t>effect on the variable that was passed to the method. </a:t>
            </a:r>
            <a:endParaRPr lang="en-US" dirty="0" smtClean="0"/>
          </a:p>
          <a:p>
            <a:r>
              <a:rPr lang="en-US" dirty="0"/>
              <a:t>Objects are passed by reference to a method. This means that instead of making </a:t>
            </a:r>
            <a:r>
              <a:rPr lang="en-US" dirty="0" smtClean="0"/>
              <a:t>a copy of the object and passing it, a reference to the original object is passed to the method. A reference is basically an internal index that represents the object. Any actions that are performed on the parameter will be reflected in the variable that was used as an argument.</a:t>
            </a:r>
            <a:endParaRPr lang="en-US" dirty="0"/>
          </a:p>
        </p:txBody>
      </p:sp>
      <p:sp>
        <p:nvSpPr>
          <p:cNvPr id="2" name="Title 1"/>
          <p:cNvSpPr>
            <a:spLocks noGrp="1"/>
          </p:cNvSpPr>
          <p:nvPr>
            <p:ph type="title"/>
          </p:nvPr>
        </p:nvSpPr>
        <p:spPr>
          <a:xfrm>
            <a:off x="4876800" y="457200"/>
            <a:ext cx="3200400" cy="5715000"/>
          </a:xfrm>
        </p:spPr>
        <p:txBody>
          <a:bodyPr>
            <a:normAutofit/>
          </a:bodyPr>
          <a:lstStyle/>
          <a:p>
            <a:r>
              <a:rPr lang="en-US" dirty="0"/>
              <a:t>Pass by </a:t>
            </a:r>
            <a:r>
              <a:rPr lang="en-US" dirty="0" smtClean="0"/>
              <a:t>value</a:t>
            </a:r>
            <a:br>
              <a:rPr lang="en-US" dirty="0" smtClean="0"/>
            </a:br>
            <a:r>
              <a:rPr lang="en-US" dirty="0" smtClean="0"/>
              <a:t>….</a:t>
            </a:r>
            <a:br>
              <a:rPr lang="en-US" dirty="0" smtClean="0"/>
            </a:br>
            <a:r>
              <a:rPr lang="en-US" dirty="0" smtClean="0"/>
              <a:t>Pass </a:t>
            </a:r>
            <a:r>
              <a:rPr lang="en-US" dirty="0"/>
              <a:t>by </a:t>
            </a:r>
            <a:r>
              <a:rPr lang="en-US" dirty="0" smtClean="0"/>
              <a:t>reference</a:t>
            </a:r>
            <a:endParaRPr lang="en-US" dirty="0"/>
          </a:p>
        </p:txBody>
      </p:sp>
    </p:spTree>
    <p:extLst>
      <p:ext uri="{BB962C8B-B14F-4D97-AF65-F5344CB8AC3E}">
        <p14:creationId xmlns:p14="http://schemas.microsoft.com/office/powerpoint/2010/main" val="3454983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Packaging is a common approach used to organize related classes and interfaces.</a:t>
            </a:r>
          </a:p>
          <a:p>
            <a:r>
              <a:rPr lang="en-US" dirty="0"/>
              <a:t>Most reusable code is packaged.</a:t>
            </a:r>
          </a:p>
          <a:p>
            <a:r>
              <a:rPr lang="en-US" dirty="0"/>
              <a:t>Packages are thought of as containers for classes, but actually they define </a:t>
            </a:r>
            <a:r>
              <a:rPr lang="en-US" dirty="0" smtClean="0"/>
              <a:t>where classes </a:t>
            </a:r>
            <a:r>
              <a:rPr lang="en-US" dirty="0"/>
              <a:t>will be located in the hierarchical directory structure. Packaging </a:t>
            </a:r>
            <a:r>
              <a:rPr lang="en-US" dirty="0" smtClean="0"/>
              <a:t>is encouraged </a:t>
            </a:r>
            <a:r>
              <a:rPr lang="en-US" dirty="0"/>
              <a:t>by Java coding standards to decrease the likelihood of classes colliding.</a:t>
            </a:r>
          </a:p>
          <a:p>
            <a:r>
              <a:rPr lang="en-US" dirty="0"/>
              <a:t>Packaging your classes also promotes code reuse, maintainability, and the </a:t>
            </a:r>
            <a:r>
              <a:rPr lang="en-US" dirty="0" smtClean="0"/>
              <a:t>object oriented principle </a:t>
            </a:r>
            <a:r>
              <a:rPr lang="en-US" dirty="0"/>
              <a:t>of encapsulation and modularity</a:t>
            </a:r>
            <a:r>
              <a:rPr lang="en-US" dirty="0" smtClean="0"/>
              <a:t>.</a:t>
            </a:r>
            <a:endParaRPr lang="en-US" dirty="0"/>
          </a:p>
        </p:txBody>
      </p:sp>
      <p:sp>
        <p:nvSpPr>
          <p:cNvPr id="2" name="Title 1"/>
          <p:cNvSpPr>
            <a:spLocks noGrp="1"/>
          </p:cNvSpPr>
          <p:nvPr>
            <p:ph type="title"/>
          </p:nvPr>
        </p:nvSpPr>
        <p:spPr/>
        <p:txBody>
          <a:bodyPr/>
          <a:lstStyle/>
          <a:p>
            <a:r>
              <a:rPr lang="en-US" dirty="0" smtClean="0"/>
              <a:t>Packages</a:t>
            </a:r>
            <a:endParaRPr lang="en-US" dirty="0"/>
          </a:p>
        </p:txBody>
      </p:sp>
    </p:spTree>
    <p:extLst>
      <p:ext uri="{BB962C8B-B14F-4D97-AF65-F5344CB8AC3E}">
        <p14:creationId xmlns:p14="http://schemas.microsoft.com/office/powerpoint/2010/main" val="32722909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Typically, larger packages support reusability, whereas smaller packages support maintainability.</a:t>
            </a:r>
          </a:p>
          <a:p>
            <a:r>
              <a:rPr lang="en-US" dirty="0" smtClean="0"/>
              <a:t>Maintainability -Often, software changes can be limited to a single package when the package houses focused functionality.</a:t>
            </a:r>
          </a:p>
          <a:p>
            <a:r>
              <a:rPr lang="en-US" dirty="0" smtClean="0"/>
              <a:t>You may use zero or one package statements per source file. </a:t>
            </a:r>
          </a:p>
          <a:p>
            <a:r>
              <a:rPr lang="en-US" dirty="0" smtClean="0"/>
              <a:t>To import classes from other packages into your source file, use the import statement. *</a:t>
            </a:r>
          </a:p>
        </p:txBody>
      </p:sp>
      <p:sp>
        <p:nvSpPr>
          <p:cNvPr id="2" name="Title 1"/>
          <p:cNvSpPr>
            <a:spLocks noGrp="1"/>
          </p:cNvSpPr>
          <p:nvPr>
            <p:ph type="title"/>
          </p:nvPr>
        </p:nvSpPr>
        <p:spPr/>
        <p:txBody>
          <a:bodyPr/>
          <a:lstStyle/>
          <a:p>
            <a:r>
              <a:rPr lang="en-US" dirty="0" smtClean="0"/>
              <a:t>Packages</a:t>
            </a:r>
            <a:endParaRPr lang="en-US" dirty="0"/>
          </a:p>
        </p:txBody>
      </p:sp>
    </p:spTree>
    <p:extLst>
      <p:ext uri="{BB962C8B-B14F-4D97-AF65-F5344CB8AC3E}">
        <p14:creationId xmlns:p14="http://schemas.microsoft.com/office/powerpoint/2010/main" val="1311753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spTree>
    <p:extLst>
      <p:ext uri="{BB962C8B-B14F-4D97-AF65-F5344CB8AC3E}">
        <p14:creationId xmlns:p14="http://schemas.microsoft.com/office/powerpoint/2010/main" val="3442878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Primitives</a:t>
            </a:r>
          </a:p>
          <a:p>
            <a:r>
              <a:rPr lang="en-US" dirty="0" smtClean="0"/>
              <a:t>Non primitives</a:t>
            </a:r>
            <a:endParaRPr lang="en-US" dirty="0"/>
          </a:p>
        </p:txBody>
      </p:sp>
      <p:sp>
        <p:nvSpPr>
          <p:cNvPr id="2" name="Title 1"/>
          <p:cNvSpPr>
            <a:spLocks noGrp="1"/>
          </p:cNvSpPr>
          <p:nvPr>
            <p:ph type="title"/>
          </p:nvPr>
        </p:nvSpPr>
        <p:spPr/>
        <p:txBody>
          <a:bodyPr>
            <a:normAutofit/>
          </a:bodyPr>
          <a:lstStyle/>
          <a:p>
            <a:r>
              <a:rPr lang="en-US" b="1" dirty="0"/>
              <a:t>Data </a:t>
            </a:r>
            <a:r>
              <a:rPr lang="en-US" b="1" dirty="0" smtClean="0"/>
              <a:t>types</a:t>
            </a:r>
            <a:endParaRPr lang="en-US" dirty="0"/>
          </a:p>
        </p:txBody>
      </p:sp>
    </p:spTree>
    <p:extLst>
      <p:ext uri="{BB962C8B-B14F-4D97-AF65-F5344CB8AC3E}">
        <p14:creationId xmlns:p14="http://schemas.microsoft.com/office/powerpoint/2010/main" val="299734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b="1" dirty="0"/>
              <a:t>A primitive</a:t>
            </a:r>
            <a:r>
              <a:rPr lang="en-US" sz="2200" dirty="0"/>
              <a:t> is the most basic form of data in a Java </a:t>
            </a:r>
            <a:r>
              <a:rPr lang="en-US" sz="2200" dirty="0" smtClean="0"/>
              <a:t>program</a:t>
            </a:r>
          </a:p>
          <a:p>
            <a:r>
              <a:rPr lang="en-US" sz="2200" dirty="0" err="1"/>
              <a:t>int</a:t>
            </a:r>
            <a:r>
              <a:rPr lang="en-US" sz="2200" dirty="0"/>
              <a:t> (integer</a:t>
            </a:r>
            <a:r>
              <a:rPr lang="en-US" sz="2200" dirty="0" smtClean="0"/>
              <a:t>), float </a:t>
            </a:r>
            <a:r>
              <a:rPr lang="en-US" sz="2200" dirty="0"/>
              <a:t>(floating point), </a:t>
            </a:r>
            <a:r>
              <a:rPr lang="en-US" sz="2200" dirty="0" err="1"/>
              <a:t>boolean</a:t>
            </a:r>
            <a:r>
              <a:rPr lang="en-US" sz="2200" dirty="0"/>
              <a:t> (</a:t>
            </a:r>
            <a:r>
              <a:rPr lang="en-US" sz="2200" dirty="0" err="1"/>
              <a:t>boolean</a:t>
            </a:r>
            <a:r>
              <a:rPr lang="en-US" sz="2200" dirty="0"/>
              <a:t>), and char (character</a:t>
            </a:r>
            <a:r>
              <a:rPr lang="en-US" sz="2200" dirty="0" smtClean="0"/>
              <a:t>), </a:t>
            </a:r>
            <a:r>
              <a:rPr lang="en-US" sz="2200" dirty="0"/>
              <a:t>byte, short, long, and double.</a:t>
            </a:r>
          </a:p>
          <a:p>
            <a:r>
              <a:rPr lang="en-US" sz="2200" dirty="0"/>
              <a:t>Calculations performed with primitives are much faster than calculations </a:t>
            </a:r>
            <a:r>
              <a:rPr lang="en-US" sz="2200" dirty="0" smtClean="0"/>
              <a:t>performed with </a:t>
            </a:r>
            <a:r>
              <a:rPr lang="en-US" sz="2200" dirty="0"/>
              <a:t>similar objects.</a:t>
            </a:r>
          </a:p>
          <a:p>
            <a:endParaRPr lang="en-US" sz="2200" dirty="0"/>
          </a:p>
        </p:txBody>
      </p:sp>
      <p:sp>
        <p:nvSpPr>
          <p:cNvPr id="2" name="Title 1"/>
          <p:cNvSpPr>
            <a:spLocks noGrp="1"/>
          </p:cNvSpPr>
          <p:nvPr>
            <p:ph type="title"/>
          </p:nvPr>
        </p:nvSpPr>
        <p:spPr/>
        <p:txBody>
          <a:bodyPr/>
          <a:lstStyle/>
          <a:p>
            <a:r>
              <a:rPr lang="en-US" dirty="0" smtClean="0"/>
              <a:t>Primitives</a:t>
            </a:r>
            <a:endParaRPr lang="en-US" dirty="0"/>
          </a:p>
        </p:txBody>
      </p:sp>
    </p:spTree>
    <p:extLst>
      <p:ext uri="{BB962C8B-B14F-4D97-AF65-F5344CB8AC3E}">
        <p14:creationId xmlns:p14="http://schemas.microsoft.com/office/powerpoint/2010/main" val="1178778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Assignment </a:t>
            </a:r>
            <a:r>
              <a:rPr lang="en-US" sz="2400" dirty="0" smtClean="0"/>
              <a:t>statements</a:t>
            </a:r>
            <a:endParaRPr lang="en-US" sz="2400" dirty="0"/>
          </a:p>
          <a:p>
            <a:r>
              <a:rPr lang="en-US" sz="2400" dirty="0"/>
              <a:t>The general usage of the assignment statement:</a:t>
            </a:r>
          </a:p>
          <a:p>
            <a:pPr marL="0" indent="0">
              <a:buNone/>
            </a:pPr>
            <a:r>
              <a:rPr lang="en-US" sz="2400" dirty="0" smtClean="0"/>
              <a:t>    variable </a:t>
            </a:r>
            <a:r>
              <a:rPr lang="en-US" sz="2400" dirty="0"/>
              <a:t>= value;</a:t>
            </a:r>
          </a:p>
          <a:p>
            <a:r>
              <a:rPr lang="en-US" sz="2400" dirty="0" smtClean="0"/>
              <a:t>Conditional statements</a:t>
            </a:r>
          </a:p>
          <a:p>
            <a:r>
              <a:rPr lang="en-US" sz="2400" dirty="0" smtClean="0"/>
              <a:t>Iteration statements</a:t>
            </a:r>
          </a:p>
          <a:p>
            <a:r>
              <a:rPr lang="en-US" sz="2400" dirty="0" smtClean="0"/>
              <a:t>Jump statements</a:t>
            </a:r>
            <a:endParaRPr lang="en-US" sz="2400" dirty="0"/>
          </a:p>
        </p:txBody>
      </p:sp>
      <p:sp>
        <p:nvSpPr>
          <p:cNvPr id="2" name="Title 1"/>
          <p:cNvSpPr>
            <a:spLocks noGrp="1"/>
          </p:cNvSpPr>
          <p:nvPr>
            <p:ph type="title"/>
          </p:nvPr>
        </p:nvSpPr>
        <p:spPr/>
        <p:txBody>
          <a:bodyPr/>
          <a:lstStyle/>
          <a:p>
            <a:r>
              <a:rPr lang="en-US" dirty="0" smtClean="0"/>
              <a:t>Statements</a:t>
            </a:r>
            <a:endParaRPr lang="en-US" dirty="0"/>
          </a:p>
        </p:txBody>
      </p:sp>
    </p:spTree>
    <p:extLst>
      <p:ext uri="{BB962C8B-B14F-4D97-AF65-F5344CB8AC3E}">
        <p14:creationId xmlns:p14="http://schemas.microsoft.com/office/powerpoint/2010/main" val="1641029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62600"/>
          </a:xfrm>
        </p:spPr>
        <p:txBody>
          <a:bodyPr>
            <a:noAutofit/>
          </a:bodyPr>
          <a:lstStyle/>
          <a:p>
            <a:pPr marL="0" indent="0">
              <a:buNone/>
            </a:pPr>
            <a:r>
              <a:rPr lang="en-US" sz="1600" dirty="0"/>
              <a:t>if (expression)</a:t>
            </a:r>
          </a:p>
          <a:p>
            <a:pPr marL="0" indent="0">
              <a:buNone/>
            </a:pPr>
            <a:r>
              <a:rPr lang="en-US" sz="1600" dirty="0" err="1"/>
              <a:t>statementA</a:t>
            </a:r>
            <a:r>
              <a:rPr lang="en-US" sz="1600" dirty="0"/>
              <a:t>;</a:t>
            </a:r>
          </a:p>
          <a:p>
            <a:pPr marL="0" indent="0">
              <a:buNone/>
            </a:pPr>
            <a:r>
              <a:rPr lang="en-US" sz="1600" dirty="0"/>
              <a:t>else</a:t>
            </a:r>
          </a:p>
          <a:p>
            <a:pPr marL="0" indent="0">
              <a:buNone/>
            </a:pPr>
            <a:r>
              <a:rPr lang="en-US" sz="1600" dirty="0" err="1"/>
              <a:t>statementB</a:t>
            </a:r>
            <a:r>
              <a:rPr lang="en-US" sz="1600" dirty="0"/>
              <a:t>;</a:t>
            </a:r>
          </a:p>
          <a:p>
            <a:pPr marL="0" indent="0">
              <a:buNone/>
            </a:pPr>
            <a:endParaRPr lang="en-US" sz="1600" dirty="0"/>
          </a:p>
          <a:p>
            <a:pPr marL="0" indent="0">
              <a:buNone/>
            </a:pPr>
            <a:r>
              <a:rPr lang="en-US" sz="1600" dirty="0"/>
              <a:t>The general usage of the if-then statement:</a:t>
            </a:r>
          </a:p>
          <a:p>
            <a:pPr marL="0" indent="0">
              <a:buNone/>
            </a:pPr>
            <a:r>
              <a:rPr lang="en-US" sz="1600" dirty="0"/>
              <a:t>if (</a:t>
            </a:r>
            <a:r>
              <a:rPr lang="en-US" sz="1600" dirty="0" err="1"/>
              <a:t>expressionA</a:t>
            </a:r>
            <a:r>
              <a:rPr lang="en-US" sz="1600" dirty="0"/>
              <a:t>)</a:t>
            </a:r>
          </a:p>
          <a:p>
            <a:pPr marL="0" indent="0">
              <a:buNone/>
            </a:pPr>
            <a:r>
              <a:rPr lang="en-US" sz="1600" dirty="0" err="1"/>
              <a:t>statementA</a:t>
            </a:r>
            <a:r>
              <a:rPr lang="en-US" sz="1600" dirty="0"/>
              <a:t>;</a:t>
            </a:r>
          </a:p>
          <a:p>
            <a:pPr marL="0" indent="0">
              <a:buNone/>
            </a:pPr>
            <a:r>
              <a:rPr lang="en-US" sz="1600" dirty="0"/>
              <a:t>else if (</a:t>
            </a:r>
            <a:r>
              <a:rPr lang="en-US" sz="1600" dirty="0" err="1"/>
              <a:t>expressionB</a:t>
            </a:r>
            <a:r>
              <a:rPr lang="en-US" sz="1600" dirty="0"/>
              <a:t>)</a:t>
            </a:r>
          </a:p>
          <a:p>
            <a:pPr marL="0" indent="0">
              <a:buNone/>
            </a:pPr>
            <a:r>
              <a:rPr lang="en-US" sz="1600" dirty="0" err="1"/>
              <a:t>statementB</a:t>
            </a:r>
            <a:r>
              <a:rPr lang="en-US" sz="1600" dirty="0"/>
              <a:t>;</a:t>
            </a:r>
          </a:p>
          <a:p>
            <a:pPr marL="0" indent="0">
              <a:buNone/>
            </a:pPr>
            <a:r>
              <a:rPr lang="en-US" sz="1600" dirty="0"/>
              <a:t> </a:t>
            </a:r>
          </a:p>
          <a:p>
            <a:pPr marL="0" indent="0">
              <a:buNone/>
            </a:pPr>
            <a:r>
              <a:rPr lang="en-US" sz="1600" dirty="0"/>
              <a:t>The general usage of the if-then-else statement:</a:t>
            </a:r>
          </a:p>
          <a:p>
            <a:pPr marL="0" indent="0">
              <a:buNone/>
            </a:pPr>
            <a:r>
              <a:rPr lang="en-US" sz="1600" dirty="0"/>
              <a:t>if (</a:t>
            </a:r>
            <a:r>
              <a:rPr lang="en-US" sz="1600" dirty="0" err="1"/>
              <a:t>expressionA</a:t>
            </a:r>
            <a:r>
              <a:rPr lang="en-US" sz="1600" dirty="0"/>
              <a:t>)</a:t>
            </a:r>
          </a:p>
          <a:p>
            <a:pPr marL="0" indent="0">
              <a:buNone/>
            </a:pPr>
            <a:r>
              <a:rPr lang="en-US" sz="1600" dirty="0" err="1"/>
              <a:t>statementA</a:t>
            </a:r>
            <a:r>
              <a:rPr lang="en-US" sz="1600" dirty="0"/>
              <a:t>;</a:t>
            </a:r>
          </a:p>
          <a:p>
            <a:pPr marL="0" indent="0">
              <a:buNone/>
            </a:pPr>
            <a:r>
              <a:rPr lang="en-US" sz="1600" dirty="0"/>
              <a:t>else if (</a:t>
            </a:r>
            <a:r>
              <a:rPr lang="en-US" sz="1600" dirty="0" err="1"/>
              <a:t>expressionB</a:t>
            </a:r>
            <a:r>
              <a:rPr lang="en-US" sz="1600" dirty="0"/>
              <a:t>)</a:t>
            </a:r>
          </a:p>
          <a:p>
            <a:pPr marL="0" indent="0">
              <a:buNone/>
            </a:pPr>
            <a:r>
              <a:rPr lang="en-US" sz="1600" dirty="0" err="1"/>
              <a:t>statementB</a:t>
            </a:r>
            <a:r>
              <a:rPr lang="en-US" sz="1600" dirty="0"/>
              <a:t>;</a:t>
            </a:r>
          </a:p>
          <a:p>
            <a:pPr marL="0" indent="0">
              <a:buNone/>
            </a:pPr>
            <a:r>
              <a:rPr lang="en-US" sz="1600" dirty="0"/>
              <a:t>else if (</a:t>
            </a:r>
            <a:r>
              <a:rPr lang="en-US" sz="1600" dirty="0" err="1"/>
              <a:t>expressionC</a:t>
            </a:r>
            <a:r>
              <a:rPr lang="en-US" sz="1600" dirty="0"/>
              <a:t>)</a:t>
            </a:r>
          </a:p>
          <a:p>
            <a:pPr marL="0" indent="0">
              <a:buNone/>
            </a:pPr>
            <a:r>
              <a:rPr lang="en-US" sz="1600" dirty="0" err="1"/>
              <a:t>statementC</a:t>
            </a:r>
            <a:r>
              <a:rPr lang="en-US" sz="1600" dirty="0" smtClean="0"/>
              <a:t>;</a:t>
            </a:r>
            <a:endParaRPr lang="en-US" sz="1600" dirty="0"/>
          </a:p>
          <a:p>
            <a:pPr marL="0" indent="0">
              <a:buNone/>
            </a:pPr>
            <a:r>
              <a:rPr lang="en-US" sz="1600" dirty="0"/>
              <a:t>else</a:t>
            </a:r>
          </a:p>
          <a:p>
            <a:pPr marL="0" indent="0">
              <a:buNone/>
            </a:pPr>
            <a:r>
              <a:rPr lang="en-US" sz="1600" dirty="0" err="1"/>
              <a:t>statementZZ</a:t>
            </a:r>
            <a:r>
              <a:rPr lang="en-US" sz="1600" dirty="0" smtClean="0"/>
              <a:t>;</a:t>
            </a:r>
            <a:endParaRPr lang="en-US" sz="1600" dirty="0"/>
          </a:p>
        </p:txBody>
      </p:sp>
      <p:sp>
        <p:nvSpPr>
          <p:cNvPr id="2" name="Title 1"/>
          <p:cNvSpPr>
            <a:spLocks noGrp="1"/>
          </p:cNvSpPr>
          <p:nvPr>
            <p:ph type="title"/>
          </p:nvPr>
        </p:nvSpPr>
        <p:spPr>
          <a:xfrm>
            <a:off x="457200" y="0"/>
            <a:ext cx="8229600" cy="1143000"/>
          </a:xfrm>
        </p:spPr>
        <p:txBody>
          <a:bodyPr/>
          <a:lstStyle/>
          <a:p>
            <a:r>
              <a:rPr lang="en-US" dirty="0" smtClean="0"/>
              <a:t>Conditional statements</a:t>
            </a:r>
            <a:endParaRPr lang="en-US" dirty="0"/>
          </a:p>
        </p:txBody>
      </p:sp>
    </p:spTree>
    <p:extLst>
      <p:ext uri="{BB962C8B-B14F-4D97-AF65-F5344CB8AC3E}">
        <p14:creationId xmlns:p14="http://schemas.microsoft.com/office/powerpoint/2010/main" val="1427746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105400"/>
          </a:xfrm>
        </p:spPr>
        <p:txBody>
          <a:bodyPr>
            <a:normAutofit/>
          </a:bodyPr>
          <a:lstStyle/>
          <a:p>
            <a:pPr marL="0" indent="0">
              <a:buNone/>
            </a:pPr>
            <a:r>
              <a:rPr lang="en-US" dirty="0" smtClean="0"/>
              <a:t>switch (expression) {</a:t>
            </a:r>
          </a:p>
          <a:p>
            <a:pPr marL="0" indent="0">
              <a:buNone/>
            </a:pPr>
            <a:r>
              <a:rPr lang="en-US" dirty="0" smtClean="0"/>
              <a:t>case </a:t>
            </a:r>
            <a:r>
              <a:rPr lang="en-US" dirty="0" err="1" smtClean="0"/>
              <a:t>valueA</a:t>
            </a:r>
            <a:r>
              <a:rPr lang="en-US" dirty="0" smtClean="0"/>
              <a:t>:</a:t>
            </a:r>
          </a:p>
          <a:p>
            <a:pPr marL="0" indent="0">
              <a:buNone/>
            </a:pPr>
            <a:r>
              <a:rPr lang="en-US" dirty="0" smtClean="0"/>
              <a:t>// Sequences of statements</a:t>
            </a:r>
          </a:p>
          <a:p>
            <a:pPr marL="0" indent="0">
              <a:buNone/>
            </a:pPr>
            <a:r>
              <a:rPr lang="en-US" dirty="0" smtClean="0"/>
              <a:t>break;</a:t>
            </a:r>
          </a:p>
          <a:p>
            <a:pPr marL="0" indent="0">
              <a:buNone/>
            </a:pPr>
            <a:r>
              <a:rPr lang="en-US" dirty="0" smtClean="0"/>
              <a:t>case </a:t>
            </a:r>
            <a:r>
              <a:rPr lang="en-US" dirty="0" err="1" smtClean="0"/>
              <a:t>valueB</a:t>
            </a:r>
            <a:r>
              <a:rPr lang="en-US" dirty="0" smtClean="0"/>
              <a:t>:</a:t>
            </a:r>
          </a:p>
          <a:p>
            <a:pPr marL="0" indent="0">
              <a:buNone/>
            </a:pPr>
            <a:r>
              <a:rPr lang="en-US" dirty="0" smtClean="0"/>
              <a:t>// Sequences of statements</a:t>
            </a:r>
          </a:p>
          <a:p>
            <a:pPr marL="0" indent="0">
              <a:buNone/>
            </a:pPr>
            <a:r>
              <a:rPr lang="en-US" dirty="0" smtClean="0"/>
              <a:t>break;</a:t>
            </a:r>
          </a:p>
          <a:p>
            <a:pPr marL="0" indent="0">
              <a:buNone/>
            </a:pPr>
            <a:r>
              <a:rPr lang="en-US" dirty="0" smtClean="0"/>
              <a:t>default:</a:t>
            </a:r>
          </a:p>
          <a:p>
            <a:pPr marL="0" indent="0">
              <a:buNone/>
            </a:pPr>
            <a:r>
              <a:rPr lang="en-US" dirty="0" smtClean="0"/>
              <a:t>// Sequences of statements</a:t>
            </a:r>
          </a:p>
          <a:p>
            <a:pPr marL="0" indent="0">
              <a:buNone/>
            </a:pPr>
            <a:r>
              <a:rPr lang="en-US" dirty="0" smtClean="0"/>
              <a:t>…</a:t>
            </a:r>
          </a:p>
          <a:p>
            <a:pPr marL="0" indent="0">
              <a:buNone/>
            </a:pPr>
            <a:r>
              <a:rPr lang="en-US" dirty="0" smtClean="0"/>
              <a:t>}</a:t>
            </a:r>
          </a:p>
          <a:p>
            <a:pPr marL="0" indent="0">
              <a:buNone/>
            </a:pPr>
            <a:r>
              <a:rPr lang="en-US" dirty="0" smtClean="0"/>
              <a:t> </a:t>
            </a:r>
          </a:p>
          <a:p>
            <a:pPr marL="0" indent="0">
              <a:buNone/>
            </a:pPr>
            <a:r>
              <a:rPr lang="en-US" dirty="0" smtClean="0"/>
              <a:t>The expression of the switch statement must evaluate to byte, short, </a:t>
            </a:r>
            <a:r>
              <a:rPr lang="en-US" dirty="0" err="1" smtClean="0"/>
              <a:t>int</a:t>
            </a:r>
            <a:r>
              <a:rPr lang="en-US" dirty="0" smtClean="0"/>
              <a:t>,</a:t>
            </a:r>
          </a:p>
          <a:p>
            <a:pPr marL="0" indent="0">
              <a:buNone/>
            </a:pPr>
            <a:r>
              <a:rPr lang="en-US" dirty="0" smtClean="0"/>
              <a:t>or char. Wrapper classes of type Byte, Short, </a:t>
            </a:r>
            <a:r>
              <a:rPr lang="en-US" dirty="0" err="1" smtClean="0"/>
              <a:t>Int</a:t>
            </a:r>
            <a:r>
              <a:rPr lang="en-US" dirty="0" smtClean="0"/>
              <a:t>, and Character are also</a:t>
            </a:r>
          </a:p>
          <a:p>
            <a:pPr marL="0" indent="0">
              <a:buNone/>
            </a:pPr>
            <a:r>
              <a:rPr lang="en-US" dirty="0" smtClean="0"/>
              <a:t>allowed</a:t>
            </a:r>
          </a:p>
        </p:txBody>
      </p:sp>
      <p:sp>
        <p:nvSpPr>
          <p:cNvPr id="2" name="Title 1"/>
          <p:cNvSpPr>
            <a:spLocks noGrp="1"/>
          </p:cNvSpPr>
          <p:nvPr>
            <p:ph type="title"/>
          </p:nvPr>
        </p:nvSpPr>
        <p:spPr/>
        <p:txBody>
          <a:bodyPr/>
          <a:lstStyle/>
          <a:p>
            <a:r>
              <a:rPr lang="en-US" dirty="0" smtClean="0"/>
              <a:t>Conditional statements</a:t>
            </a:r>
            <a:endParaRPr lang="en-US" dirty="0"/>
          </a:p>
        </p:txBody>
      </p:sp>
    </p:spTree>
    <p:extLst>
      <p:ext uri="{BB962C8B-B14F-4D97-AF65-F5344CB8AC3E}">
        <p14:creationId xmlns:p14="http://schemas.microsoft.com/office/powerpoint/2010/main" val="4105280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059363"/>
          </a:xfrm>
        </p:spPr>
        <p:txBody>
          <a:bodyPr>
            <a:normAutofit fontScale="92500" lnSpcReduction="10000"/>
          </a:bodyPr>
          <a:lstStyle/>
          <a:p>
            <a:r>
              <a:rPr lang="en-US" dirty="0" smtClean="0"/>
              <a:t>for </a:t>
            </a:r>
            <a:r>
              <a:rPr lang="en-US" dirty="0"/>
              <a:t>( initialization; expression; iteration) {</a:t>
            </a:r>
          </a:p>
          <a:p>
            <a:pPr marL="0" indent="0">
              <a:buNone/>
            </a:pPr>
            <a:r>
              <a:rPr lang="en-US" dirty="0"/>
              <a:t>// Sequence of statements</a:t>
            </a:r>
          </a:p>
          <a:p>
            <a:pPr marL="0" indent="0">
              <a:buNone/>
            </a:pPr>
            <a:r>
              <a:rPr lang="en-US" dirty="0"/>
              <a:t>}</a:t>
            </a:r>
          </a:p>
          <a:p>
            <a:pPr marL="0" indent="0">
              <a:buNone/>
            </a:pPr>
            <a:r>
              <a:rPr lang="en-US" dirty="0"/>
              <a:t> </a:t>
            </a:r>
          </a:p>
          <a:p>
            <a:r>
              <a:rPr lang="en-US" dirty="0" smtClean="0"/>
              <a:t>for </a:t>
            </a:r>
            <a:r>
              <a:rPr lang="en-US" dirty="0"/>
              <a:t>(type variable : collection) statement-sequence</a:t>
            </a:r>
          </a:p>
          <a:p>
            <a:pPr marL="0" indent="0">
              <a:buNone/>
            </a:pPr>
            <a:r>
              <a:rPr lang="en-US" dirty="0"/>
              <a:t> </a:t>
            </a:r>
          </a:p>
          <a:p>
            <a:pPr marL="0" indent="0">
              <a:buNone/>
            </a:pPr>
            <a:r>
              <a:rPr lang="en-US" dirty="0" err="1"/>
              <a:t>int</a:t>
            </a:r>
            <a:r>
              <a:rPr lang="en-US" dirty="0"/>
              <a:t> </a:t>
            </a:r>
            <a:r>
              <a:rPr lang="en-US" dirty="0" err="1"/>
              <a:t>hookSizes</a:t>
            </a:r>
            <a:r>
              <a:rPr lang="en-US" dirty="0"/>
              <a:t>[] = { 1, 1, 1, 2, 2, 4, 5, 5, 5, 6, 7, 8, 8, 9 };</a:t>
            </a:r>
          </a:p>
          <a:p>
            <a:pPr marL="0" indent="0">
              <a:buNone/>
            </a:pPr>
            <a:r>
              <a:rPr lang="en-US" dirty="0"/>
              <a:t>for (</a:t>
            </a:r>
            <a:r>
              <a:rPr lang="en-US" dirty="0" err="1"/>
              <a:t>int</a:t>
            </a:r>
            <a:r>
              <a:rPr lang="en-US" dirty="0"/>
              <a:t> hook: </a:t>
            </a:r>
            <a:r>
              <a:rPr lang="en-US" dirty="0" err="1"/>
              <a:t>hookSizes</a:t>
            </a:r>
            <a:r>
              <a:rPr lang="en-US" dirty="0"/>
              <a:t>) </a:t>
            </a:r>
            <a:r>
              <a:rPr lang="en-US" dirty="0" err="1"/>
              <a:t>System.out.print</a:t>
            </a:r>
            <a:r>
              <a:rPr lang="en-US" dirty="0"/>
              <a:t>(hook + " ");</a:t>
            </a:r>
          </a:p>
          <a:p>
            <a:pPr marL="0" indent="0">
              <a:buNone/>
            </a:pPr>
            <a:r>
              <a:rPr lang="en-US" dirty="0"/>
              <a:t>$ 1 1 1 2 2 4 5 5 5 6 7 8 8 9</a:t>
            </a:r>
          </a:p>
          <a:p>
            <a:pPr marL="0" indent="0">
              <a:buNone/>
            </a:pPr>
            <a:endParaRPr lang="en-US" dirty="0" smtClean="0"/>
          </a:p>
          <a:p>
            <a:r>
              <a:rPr lang="en-US" dirty="0" smtClean="0"/>
              <a:t>while </a:t>
            </a:r>
            <a:r>
              <a:rPr lang="en-US" dirty="0"/>
              <a:t>(expression) {</a:t>
            </a:r>
          </a:p>
          <a:p>
            <a:pPr marL="0" indent="0">
              <a:buNone/>
            </a:pPr>
            <a:r>
              <a:rPr lang="en-US" dirty="0"/>
              <a:t>// Sequences of statements</a:t>
            </a:r>
          </a:p>
          <a:p>
            <a:pPr marL="0" indent="0">
              <a:buNone/>
            </a:pPr>
            <a:r>
              <a:rPr lang="en-US" dirty="0"/>
              <a:t>}</a:t>
            </a:r>
          </a:p>
          <a:p>
            <a:pPr marL="0" indent="0">
              <a:buNone/>
            </a:pPr>
            <a:r>
              <a:rPr lang="en-US" dirty="0"/>
              <a:t> </a:t>
            </a:r>
          </a:p>
          <a:p>
            <a:r>
              <a:rPr lang="en-US" dirty="0"/>
              <a:t>do {</a:t>
            </a:r>
          </a:p>
          <a:p>
            <a:pPr marL="0" indent="0">
              <a:buNone/>
            </a:pPr>
            <a:r>
              <a:rPr lang="en-US" dirty="0"/>
              <a:t>// Sequence of statements</a:t>
            </a:r>
          </a:p>
          <a:p>
            <a:pPr marL="0" indent="0">
              <a:buNone/>
            </a:pPr>
            <a:r>
              <a:rPr lang="en-US" dirty="0"/>
              <a:t>} while (expression</a:t>
            </a:r>
            <a:r>
              <a:rPr lang="en-US" dirty="0" smtClean="0"/>
              <a:t>)</a:t>
            </a:r>
            <a:endParaRPr lang="en-US" dirty="0"/>
          </a:p>
        </p:txBody>
      </p:sp>
      <p:sp>
        <p:nvSpPr>
          <p:cNvPr id="2" name="Title 1"/>
          <p:cNvSpPr>
            <a:spLocks noGrp="1"/>
          </p:cNvSpPr>
          <p:nvPr>
            <p:ph type="title"/>
          </p:nvPr>
        </p:nvSpPr>
        <p:spPr/>
        <p:txBody>
          <a:bodyPr/>
          <a:lstStyle/>
          <a:p>
            <a:r>
              <a:rPr lang="en-US" dirty="0" smtClean="0"/>
              <a:t>Iteration</a:t>
            </a:r>
            <a:endParaRPr lang="en-US" dirty="0"/>
          </a:p>
        </p:txBody>
      </p:sp>
    </p:spTree>
    <p:extLst>
      <p:ext uri="{BB962C8B-B14F-4D97-AF65-F5344CB8AC3E}">
        <p14:creationId xmlns:p14="http://schemas.microsoft.com/office/powerpoint/2010/main" val="3307024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Break</a:t>
            </a:r>
          </a:p>
          <a:p>
            <a:r>
              <a:rPr lang="en-US" sz="2400" dirty="0" smtClean="0"/>
              <a:t>Continue</a:t>
            </a:r>
          </a:p>
          <a:p>
            <a:r>
              <a:rPr lang="en-US" sz="2400" dirty="0" smtClean="0"/>
              <a:t>Return</a:t>
            </a:r>
            <a:endParaRPr lang="en-US" sz="2400" dirty="0"/>
          </a:p>
        </p:txBody>
      </p:sp>
      <p:sp>
        <p:nvSpPr>
          <p:cNvPr id="2" name="Title 1"/>
          <p:cNvSpPr>
            <a:spLocks noGrp="1"/>
          </p:cNvSpPr>
          <p:nvPr>
            <p:ph type="title"/>
          </p:nvPr>
        </p:nvSpPr>
        <p:spPr/>
        <p:txBody>
          <a:bodyPr/>
          <a:lstStyle/>
          <a:p>
            <a:r>
              <a:rPr lang="en-US" dirty="0" smtClean="0"/>
              <a:t>Jump statements</a:t>
            </a:r>
            <a:endParaRPr lang="en-US" dirty="0"/>
          </a:p>
        </p:txBody>
      </p:sp>
    </p:spTree>
    <p:extLst>
      <p:ext uri="{BB962C8B-B14F-4D97-AF65-F5344CB8AC3E}">
        <p14:creationId xmlns:p14="http://schemas.microsoft.com/office/powerpoint/2010/main" val="2463219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46</TotalTime>
  <Words>1234</Words>
  <Application>Microsoft Office PowerPoint</Application>
  <PresentationFormat>On-screen Show (4:3)</PresentationFormat>
  <Paragraphs>146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Composite</vt:lpstr>
      <vt:lpstr>Java basics</vt:lpstr>
      <vt:lpstr>Keywords and identifiers</vt:lpstr>
      <vt:lpstr>Data types</vt:lpstr>
      <vt:lpstr>Primitives</vt:lpstr>
      <vt:lpstr>Statements</vt:lpstr>
      <vt:lpstr>Conditional statements</vt:lpstr>
      <vt:lpstr>Conditional statements</vt:lpstr>
      <vt:lpstr>Iteration</vt:lpstr>
      <vt:lpstr>Jump statements</vt:lpstr>
      <vt:lpstr>Operators</vt:lpstr>
      <vt:lpstr>Classes and objects</vt:lpstr>
      <vt:lpstr>Encapsulation and abstraction</vt:lpstr>
      <vt:lpstr>Access modifiers</vt:lpstr>
      <vt:lpstr>Private</vt:lpstr>
      <vt:lpstr>Protected</vt:lpstr>
      <vt:lpstr>Class members</vt:lpstr>
      <vt:lpstr>Constructors- Default, parameterized</vt:lpstr>
      <vt:lpstr>Constructor chaining</vt:lpstr>
      <vt:lpstr>Enumeration</vt:lpstr>
      <vt:lpstr>Variable scope</vt:lpstr>
      <vt:lpstr>Pass by value …. Pass by reference</vt:lpstr>
      <vt:lpstr>Packages</vt:lpstr>
      <vt:lpstr>Packages</vt:lpstr>
      <vt:lpstr>Thank You !!</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Rafat Munshi (rmunshi)</dc:creator>
  <cp:lastModifiedBy>Rafat Munshi (rmunshi)</cp:lastModifiedBy>
  <cp:revision>5</cp:revision>
  <dcterms:created xsi:type="dcterms:W3CDTF">2012-09-09T22:14:12Z</dcterms:created>
  <dcterms:modified xsi:type="dcterms:W3CDTF">2012-09-09T23:00:20Z</dcterms:modified>
</cp:coreProperties>
</file>