
<file path=[Content_Types].xml><?xml version="1.0" encoding="utf-8"?>
<Types xmlns="http://schemas.openxmlformats.org/package/2006/content-types">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 id="2147483933" r:id="rId2"/>
  </p:sldMasterIdLst>
  <p:notesMasterIdLst>
    <p:notesMasterId r:id="rId39"/>
  </p:notesMasterIdLst>
  <p:handoutMasterIdLst>
    <p:handoutMasterId r:id="rId40"/>
  </p:handoutMasterIdLst>
  <p:sldIdLst>
    <p:sldId id="270" r:id="rId3"/>
    <p:sldId id="301" r:id="rId4"/>
    <p:sldId id="315" r:id="rId5"/>
    <p:sldId id="275" r:id="rId6"/>
    <p:sldId id="273" r:id="rId7"/>
    <p:sldId id="274" r:id="rId8"/>
    <p:sldId id="312" r:id="rId9"/>
    <p:sldId id="314" r:id="rId10"/>
    <p:sldId id="277" r:id="rId11"/>
    <p:sldId id="313" r:id="rId12"/>
    <p:sldId id="294" r:id="rId13"/>
    <p:sldId id="295" r:id="rId14"/>
    <p:sldId id="296" r:id="rId15"/>
    <p:sldId id="302" r:id="rId16"/>
    <p:sldId id="303" r:id="rId17"/>
    <p:sldId id="279" r:id="rId18"/>
    <p:sldId id="304" r:id="rId19"/>
    <p:sldId id="298" r:id="rId20"/>
    <p:sldId id="299" r:id="rId21"/>
    <p:sldId id="300" r:id="rId22"/>
    <p:sldId id="297" r:id="rId23"/>
    <p:sldId id="280" r:id="rId24"/>
    <p:sldId id="276" r:id="rId25"/>
    <p:sldId id="278" r:id="rId26"/>
    <p:sldId id="281" r:id="rId27"/>
    <p:sldId id="282" r:id="rId28"/>
    <p:sldId id="283" r:id="rId29"/>
    <p:sldId id="284" r:id="rId30"/>
    <p:sldId id="285" r:id="rId31"/>
    <p:sldId id="286" r:id="rId32"/>
    <p:sldId id="305" r:id="rId33"/>
    <p:sldId id="288" r:id="rId34"/>
    <p:sldId id="307" r:id="rId35"/>
    <p:sldId id="308" r:id="rId36"/>
    <p:sldId id="309" r:id="rId37"/>
    <p:sldId id="310" r:id="rId38"/>
  </p:sldIdLst>
  <p:sldSz cx="12188825"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9" autoAdjust="0"/>
    <p:restoredTop sz="94924" autoAdjust="0"/>
  </p:normalViewPr>
  <p:slideViewPr>
    <p:cSldViewPr snapToGrid="0" snapToObjects="1">
      <p:cViewPr varScale="1">
        <p:scale>
          <a:sx n="66" d="100"/>
          <a:sy n="66" d="100"/>
        </p:scale>
        <p:origin x="-546" y="-96"/>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72" d="100"/>
          <a:sy n="72" d="100"/>
        </p:scale>
        <p:origin x="-4016" y="-112"/>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F3077BA0-8EB7-D647-A2DB-ADA024852028}" type="datetimeFigureOut">
              <a:rPr lang="en-US" smtClean="0"/>
              <a:pPr/>
              <a:t>8/4/2011</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93B742D4-1C5E-A54C-B226-1A0A9D666998}" type="slidenum">
              <a:rPr lang="en-US" smtClean="0"/>
              <a:pPr/>
              <a:t>‹#›</a:t>
            </a:fld>
            <a:endParaRPr lang="en-US"/>
          </a:p>
        </p:txBody>
      </p:sp>
    </p:spTree>
    <p:extLst>
      <p:ext uri="{BB962C8B-B14F-4D97-AF65-F5344CB8AC3E}">
        <p14:creationId xmlns:p14="http://schemas.microsoft.com/office/powerpoint/2010/main" xmlns="" val="1766373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CA22FC2B-893F-7647-A4E7-134EFB680765}" type="datetimeFigureOut">
              <a:rPr lang="en-US" smtClean="0"/>
              <a:pPr/>
              <a:t>8/4/2011</a:t>
            </a:fld>
            <a:endParaRPr lang="en-US"/>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64897F50-DF34-4344-8308-B96EB7AD0E6D}" type="slidenum">
              <a:rPr lang="en-US" smtClean="0"/>
              <a:pPr/>
              <a:t>‹#›</a:t>
            </a:fld>
            <a:endParaRPr lang="en-US"/>
          </a:p>
        </p:txBody>
      </p:sp>
    </p:spTree>
    <p:extLst>
      <p:ext uri="{BB962C8B-B14F-4D97-AF65-F5344CB8AC3E}">
        <p14:creationId xmlns:p14="http://schemas.microsoft.com/office/powerpoint/2010/main" xmlns="" val="4844739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3055C5-1436-47BB-8EBF-D1D840EA88D8}"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88900" y="244475"/>
            <a:ext cx="7094538" cy="3992563"/>
          </a:xfrm>
          <a:ln/>
        </p:spPr>
      </p:sp>
      <p:sp>
        <p:nvSpPr>
          <p:cNvPr id="100355" name="Rectangle 3"/>
          <p:cNvSpPr>
            <a:spLocks noGrp="1" noChangeArrowheads="1"/>
          </p:cNvSpPr>
          <p:nvPr>
            <p:ph type="body" idx="1"/>
          </p:nvPr>
        </p:nvSpPr>
        <p:spPr>
          <a:noFill/>
          <a:ln/>
        </p:spPr>
        <p:txBody>
          <a:bodyPr/>
          <a:lstStyle/>
          <a:p>
            <a:endParaRPr lang="en-GB"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88900" y="244475"/>
            <a:ext cx="7094538" cy="3992563"/>
          </a:xfrm>
          <a:ln/>
        </p:spPr>
      </p:sp>
      <p:sp>
        <p:nvSpPr>
          <p:cNvPr id="101379" name="Rectangle 3"/>
          <p:cNvSpPr>
            <a:spLocks noGrp="1" noChangeArrowheads="1"/>
          </p:cNvSpPr>
          <p:nvPr>
            <p:ph type="body" idx="1"/>
          </p:nvPr>
        </p:nvSpPr>
        <p:spPr>
          <a:noFill/>
          <a:ln/>
        </p:spPr>
        <p:txBody>
          <a:bodyPr/>
          <a:lstStyle/>
          <a:p>
            <a:endParaRPr lang="en-GB"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88900" y="244475"/>
            <a:ext cx="7094538" cy="3992563"/>
          </a:xfrm>
          <a:ln/>
        </p:spPr>
      </p:sp>
      <p:sp>
        <p:nvSpPr>
          <p:cNvPr id="102403" name="Rectangle 3"/>
          <p:cNvSpPr>
            <a:spLocks noGrp="1" noChangeArrowheads="1"/>
          </p:cNvSpPr>
          <p:nvPr>
            <p:ph type="body" idx="1"/>
          </p:nvPr>
        </p:nvSpPr>
        <p:spPr>
          <a:noFill/>
          <a:ln/>
        </p:spPr>
        <p:txBody>
          <a:bodyPr/>
          <a:lstStyle/>
          <a:p>
            <a:endParaRPr lang="en-GB"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88900" y="244475"/>
            <a:ext cx="7094538" cy="3992563"/>
          </a:xfrm>
          <a:ln/>
        </p:spPr>
      </p:sp>
      <p:sp>
        <p:nvSpPr>
          <p:cNvPr id="98307" name="Rectangle 3"/>
          <p:cNvSpPr>
            <a:spLocks noGrp="1" noChangeArrowheads="1"/>
          </p:cNvSpPr>
          <p:nvPr>
            <p:ph type="body" idx="1"/>
          </p:nvPr>
        </p:nvSpPr>
        <p:spPr>
          <a:noFill/>
          <a:ln/>
        </p:spPr>
        <p:txBody>
          <a:bodyPr/>
          <a:lstStyle/>
          <a:p>
            <a:endParaRPr lang="en-GB"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02D082-222E-4BFF-B634-8C9C69F54EB9}" type="slidenum">
              <a:rPr lang="en-US" smtClean="0"/>
              <a:pPr/>
              <a:t>29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02D082-222E-4BFF-B634-8C9C69F54EB9}"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Web Services can be part of SOA strategy but not required</a:t>
            </a:r>
          </a:p>
          <a:p>
            <a:pPr>
              <a:buFontTx/>
              <a:buChar char="-"/>
            </a:pPr>
            <a:r>
              <a:rPr lang="en-US" dirty="0" smtClean="0"/>
              <a:t> Technology architecture helps</a:t>
            </a:r>
            <a:r>
              <a:rPr lang="en-US" baseline="0" dirty="0" smtClean="0"/>
              <a:t> enable SOA . There is no  one standard  technology  to implement SOA .</a:t>
            </a:r>
          </a:p>
          <a:p>
            <a:pPr>
              <a:buFontTx/>
              <a:buChar char="-"/>
            </a:pPr>
            <a:r>
              <a:rPr lang="en-US" baseline="0" dirty="0" smtClean="0"/>
              <a:t> SOA is not one time deal , it’s an evolution strategy</a:t>
            </a:r>
          </a:p>
          <a:p>
            <a:pPr>
              <a:buFontTx/>
              <a:buChar char="-"/>
            </a:pPr>
            <a:r>
              <a:rPr lang="en-US" baseline="0" dirty="0" smtClean="0"/>
              <a:t>  It’s not just  bunch of application integration within an organization </a:t>
            </a:r>
            <a:endParaRPr lang="en-US" dirty="0"/>
          </a:p>
        </p:txBody>
      </p:sp>
      <p:sp>
        <p:nvSpPr>
          <p:cNvPr id="4" name="Slide Number Placeholder 3"/>
          <p:cNvSpPr>
            <a:spLocks noGrp="1"/>
          </p:cNvSpPr>
          <p:nvPr>
            <p:ph type="sldNum" sz="quarter" idx="10"/>
          </p:nvPr>
        </p:nvSpPr>
        <p:spPr/>
        <p:txBody>
          <a:bodyPr/>
          <a:lstStyle/>
          <a:p>
            <a:fld id="{790852E6-44FF-4FA0-995C-9B1C049BE180}"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SOA concept is to design software</a:t>
            </a:r>
            <a:r>
              <a:rPr lang="en-US" baseline="0" dirty="0" smtClean="0"/>
              <a:t> around business capabilities needed within organization .</a:t>
            </a:r>
            <a:endParaRPr lang="en-US" dirty="0" smtClean="0"/>
          </a:p>
          <a:p>
            <a:r>
              <a:rPr lang="en-US" dirty="0" smtClean="0"/>
              <a:t> - </a:t>
            </a:r>
            <a:r>
              <a:rPr lang="en-US" sz="1200" kern="1200" baseline="0" dirty="0" smtClean="0">
                <a:solidFill>
                  <a:schemeClr val="tx1"/>
                </a:solidFill>
                <a:latin typeface="+mn-lt"/>
                <a:ea typeface="+mn-ea"/>
                <a:cs typeface="+mn-cs"/>
              </a:rPr>
              <a:t>SOA is a paradigm for designing, developing, deploying and managing services – Service should have well defined interfaces and encapsulate key business processes </a:t>
            </a:r>
            <a:endParaRPr lang="en-US" baseline="0" dirty="0" smtClean="0"/>
          </a:p>
          <a:p>
            <a:pPr>
              <a:buFontTx/>
              <a:buChar char="-"/>
            </a:pPr>
            <a:r>
              <a:rPr lang="en-US" baseline="0" dirty="0" smtClean="0"/>
              <a:t>  It’s step by step approach starting with identifying business processes , leverage existing IT applications and infra assets,  building net new services. This approach makes business agile and rapidly respond to the business needs</a:t>
            </a:r>
          </a:p>
          <a:p>
            <a:pPr>
              <a:buFontTx/>
              <a:buChar char="-"/>
            </a:pPr>
            <a:r>
              <a:rPr lang="en-US" baseline="0" dirty="0" smtClean="0"/>
              <a:t>  It’s not just  bunch of application integration within an organization . There needs to be effective governance model , best practices and standards ,  development </a:t>
            </a:r>
            <a:r>
              <a:rPr lang="en-US" baseline="0" dirty="0" err="1" smtClean="0"/>
              <a:t>guideleines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90852E6-44FF-4FA0-995C-9B1C049BE180}"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000" dirty="0" smtClean="0"/>
              <a:t>Service: “A means of </a:t>
            </a:r>
            <a:r>
              <a:rPr lang="en-US" sz="1000" dirty="0" smtClean="0">
                <a:solidFill>
                  <a:srgbClr val="FFC000"/>
                </a:solidFill>
              </a:rPr>
              <a:t>delivering value to Customers </a:t>
            </a:r>
            <a:r>
              <a:rPr lang="en-US" sz="1000" dirty="0" smtClean="0"/>
              <a:t>by facilitating outcomes Customers want to achieve </a:t>
            </a:r>
            <a:r>
              <a:rPr lang="en-US" sz="1000" dirty="0" smtClean="0">
                <a:solidFill>
                  <a:srgbClr val="FFC000"/>
                </a:solidFill>
              </a:rPr>
              <a:t>without</a:t>
            </a:r>
            <a:r>
              <a:rPr lang="en-US" sz="1000" dirty="0" smtClean="0"/>
              <a:t> the </a:t>
            </a:r>
            <a:r>
              <a:rPr lang="en-US" sz="1000" dirty="0" smtClean="0">
                <a:solidFill>
                  <a:srgbClr val="FFC000"/>
                </a:solidFill>
              </a:rPr>
              <a:t>ownership</a:t>
            </a:r>
            <a:r>
              <a:rPr lang="en-US" sz="1000" dirty="0" smtClean="0"/>
              <a:t> of specific </a:t>
            </a:r>
            <a:r>
              <a:rPr lang="en-US" sz="1000" dirty="0" smtClean="0">
                <a:solidFill>
                  <a:srgbClr val="FFC000"/>
                </a:solidFill>
              </a:rPr>
              <a:t>Costs</a:t>
            </a:r>
            <a:r>
              <a:rPr lang="en-US" sz="1000" dirty="0" smtClean="0"/>
              <a:t> and </a:t>
            </a:r>
            <a:r>
              <a:rPr lang="en-US" sz="1000" dirty="0" smtClean="0">
                <a:solidFill>
                  <a:srgbClr val="FFC000"/>
                </a:solidFill>
              </a:rPr>
              <a:t>Risks</a:t>
            </a:r>
            <a:r>
              <a:rPr lang="en-US" sz="1000" dirty="0" smtClean="0"/>
              <a:t>. “ </a:t>
            </a:r>
            <a:r>
              <a:rPr lang="en-US" sz="1000" dirty="0" err="1" smtClean="0"/>
              <a:t>ITILV3</a:t>
            </a:r>
            <a:endParaRPr lang="en-US" sz="1000" dirty="0" smtClean="0"/>
          </a:p>
          <a:p>
            <a:pPr lvl="1"/>
            <a:r>
              <a:rPr lang="en-US" sz="1000" dirty="0" smtClean="0">
                <a:latin typeface="Times New Roman" pitchFamily="18" charset="0"/>
                <a:ea typeface="ＭＳ Ｐゴシック"/>
                <a:cs typeface="ＭＳ Ｐゴシック"/>
              </a:rPr>
              <a:t>where we are today with SOA, and how it contributes to moving IT to a services model. </a:t>
            </a:r>
          </a:p>
          <a:p>
            <a:pPr lvl="1"/>
            <a:r>
              <a:rPr lang="en-US" sz="1000" dirty="0" err="1" smtClean="0">
                <a:latin typeface="Times New Roman" pitchFamily="18" charset="0"/>
                <a:ea typeface="ＭＳ Ｐゴシック"/>
                <a:cs typeface="ＭＳ Ｐゴシック"/>
              </a:rPr>
              <a:t>ITILV3</a:t>
            </a:r>
            <a:r>
              <a:rPr lang="en-US" sz="1000" dirty="0" smtClean="0">
                <a:latin typeface="Times New Roman" pitchFamily="18" charset="0"/>
                <a:ea typeface="ＭＳ Ｐゴシック"/>
                <a:cs typeface="ＭＳ Ｐゴシック"/>
              </a:rPr>
              <a:t> definition</a:t>
            </a:r>
          </a:p>
          <a:p>
            <a:pPr lvl="1"/>
            <a:r>
              <a:rPr lang="en-US" sz="1000" dirty="0" smtClean="0">
                <a:latin typeface="Times New Roman" pitchFamily="18" charset="0"/>
                <a:ea typeface="ＭＳ Ｐゴシック"/>
                <a:cs typeface="ＭＳ Ｐゴシック"/>
              </a:rPr>
              <a:t>Getting a service - benefit from the outcome w/o the risk and cost associated</a:t>
            </a:r>
            <a:endParaRPr lang="en-US" sz="1000" dirty="0" smtClean="0"/>
          </a:p>
          <a:p>
            <a:r>
              <a:rPr lang="en-US" sz="1000" dirty="0" smtClean="0"/>
              <a:t>IT Service: An identifiable </a:t>
            </a:r>
            <a:r>
              <a:rPr lang="en-US" sz="1000" dirty="0" smtClean="0">
                <a:solidFill>
                  <a:srgbClr val="FFC000"/>
                </a:solidFill>
              </a:rPr>
              <a:t>technology-related solution </a:t>
            </a:r>
            <a:r>
              <a:rPr lang="en-US" sz="1000" dirty="0" smtClean="0"/>
              <a:t>with </a:t>
            </a:r>
            <a:r>
              <a:rPr lang="en-US" sz="1000" dirty="0" smtClean="0">
                <a:solidFill>
                  <a:srgbClr val="FFC000"/>
                </a:solidFill>
              </a:rPr>
              <a:t>well-defined</a:t>
            </a:r>
            <a:r>
              <a:rPr lang="en-US" sz="1000" dirty="0" smtClean="0"/>
              <a:t> functional and operational </a:t>
            </a:r>
            <a:r>
              <a:rPr lang="en-US" sz="1000" dirty="0" smtClean="0">
                <a:solidFill>
                  <a:srgbClr val="FFC000"/>
                </a:solidFill>
              </a:rPr>
              <a:t>characteristics</a:t>
            </a:r>
            <a:r>
              <a:rPr lang="en-US" sz="1000" dirty="0" smtClean="0"/>
              <a:t>.   An IT Service either directly </a:t>
            </a:r>
            <a:r>
              <a:rPr lang="en-US" sz="1000" dirty="0" smtClean="0">
                <a:solidFill>
                  <a:srgbClr val="FFC000"/>
                </a:solidFill>
              </a:rPr>
              <a:t>enables Business Capabilities</a:t>
            </a:r>
            <a:r>
              <a:rPr lang="en-US" sz="1000" dirty="0" smtClean="0"/>
              <a:t> or indirectly enables them by providing necessary foundational functionality. IT OM Taxonomy</a:t>
            </a:r>
          </a:p>
          <a:p>
            <a:pPr lvl="1"/>
            <a:r>
              <a:rPr lang="en-US" sz="1000" dirty="0" smtClean="0">
                <a:latin typeface="Times New Roman" pitchFamily="18" charset="0"/>
                <a:ea typeface="ＭＳ Ｐゴシック"/>
                <a:cs typeface="ＭＳ Ｐゴシック"/>
              </a:rPr>
              <a:t>IT service: (Cisco definition)</a:t>
            </a:r>
          </a:p>
          <a:p>
            <a:pPr lvl="1"/>
            <a:r>
              <a:rPr lang="en-US" sz="1000" dirty="0" smtClean="0">
                <a:latin typeface="Times New Roman" pitchFamily="18" charset="0"/>
                <a:ea typeface="ＭＳ Ｐゴシック"/>
                <a:cs typeface="ＭＳ Ｐゴシック"/>
              </a:rPr>
              <a:t>Technology related</a:t>
            </a:r>
          </a:p>
          <a:p>
            <a:pPr lvl="1"/>
            <a:r>
              <a:rPr lang="en-US" sz="1000" dirty="0" smtClean="0">
                <a:latin typeface="Times New Roman" pitchFamily="18" charset="0"/>
                <a:ea typeface="ＭＳ Ｐゴシック"/>
                <a:cs typeface="ＭＳ Ｐゴシック"/>
              </a:rPr>
              <a:t>Functional and operational characteristics</a:t>
            </a:r>
          </a:p>
          <a:p>
            <a:pPr lvl="1"/>
            <a:r>
              <a:rPr lang="en-US" sz="1000" dirty="0" smtClean="0">
                <a:latin typeface="Times New Roman" pitchFamily="18" charset="0"/>
                <a:ea typeface="ＭＳ Ｐゴシック"/>
                <a:cs typeface="ＭＳ Ｐゴシック"/>
              </a:rPr>
              <a:t>Directly or indirectly enable business capabilities</a:t>
            </a:r>
            <a:endParaRPr lang="en-US" sz="1000" dirty="0" smtClean="0"/>
          </a:p>
          <a:p>
            <a:r>
              <a:rPr lang="en-US" sz="1000" dirty="0" smtClean="0"/>
              <a:t>SOA Service: A </a:t>
            </a:r>
            <a:r>
              <a:rPr lang="en-US" sz="1000" dirty="0" smtClean="0">
                <a:solidFill>
                  <a:srgbClr val="FFC000"/>
                </a:solidFill>
              </a:rPr>
              <a:t>modular application component </a:t>
            </a:r>
            <a:r>
              <a:rPr lang="en-US" sz="1000" dirty="0" smtClean="0"/>
              <a:t>that can be </a:t>
            </a:r>
            <a:r>
              <a:rPr lang="en-US" sz="1000" dirty="0" smtClean="0">
                <a:solidFill>
                  <a:srgbClr val="FFC000"/>
                </a:solidFill>
              </a:rPr>
              <a:t>invoked</a:t>
            </a:r>
            <a:r>
              <a:rPr lang="en-US" sz="1000" dirty="0" smtClean="0"/>
              <a:t> over the </a:t>
            </a:r>
            <a:r>
              <a:rPr lang="en-US" sz="1000" dirty="0" smtClean="0">
                <a:solidFill>
                  <a:srgbClr val="FFC000"/>
                </a:solidFill>
              </a:rPr>
              <a:t>Internet</a:t>
            </a:r>
            <a:r>
              <a:rPr lang="en-US" sz="1000" dirty="0" smtClean="0"/>
              <a:t>. The </a:t>
            </a:r>
            <a:r>
              <a:rPr lang="en-US" sz="1000" dirty="0" smtClean="0">
                <a:solidFill>
                  <a:srgbClr val="FFC000"/>
                </a:solidFill>
              </a:rPr>
              <a:t>consumers</a:t>
            </a:r>
            <a:r>
              <a:rPr lang="en-US" sz="1000" dirty="0" smtClean="0"/>
              <a:t> are other applications, services and business processes that </a:t>
            </a:r>
            <a:r>
              <a:rPr lang="en-US" sz="1000" dirty="0" smtClean="0">
                <a:solidFill>
                  <a:srgbClr val="FFC000"/>
                </a:solidFill>
              </a:rPr>
              <a:t>communicate</a:t>
            </a:r>
            <a:r>
              <a:rPr lang="en-US" sz="1000" dirty="0" smtClean="0"/>
              <a:t> with the SOA Service, typically </a:t>
            </a:r>
            <a:r>
              <a:rPr lang="en-US" sz="1000" dirty="0" smtClean="0">
                <a:solidFill>
                  <a:srgbClr val="FFC000"/>
                </a:solidFill>
              </a:rPr>
              <a:t>using XML standards</a:t>
            </a:r>
            <a:r>
              <a:rPr lang="en-US" sz="1000" dirty="0" smtClean="0"/>
              <a:t>.</a:t>
            </a:r>
          </a:p>
          <a:p>
            <a:pPr lvl="1"/>
            <a:r>
              <a:rPr lang="en-US" sz="1000" dirty="0" smtClean="0">
                <a:latin typeface="Times New Roman" pitchFamily="18" charset="0"/>
                <a:ea typeface="ＭＳ Ｐゴシック"/>
                <a:cs typeface="ＭＳ Ｐゴシック"/>
              </a:rPr>
              <a:t>An </a:t>
            </a:r>
            <a:r>
              <a:rPr lang="en-US" sz="1000" b="1" u="sng" dirty="0" smtClean="0">
                <a:latin typeface="Times New Roman" pitchFamily="18" charset="0"/>
                <a:ea typeface="ＭＳ Ｐゴシック"/>
                <a:cs typeface="ＭＳ Ｐゴシック"/>
              </a:rPr>
              <a:t>application component</a:t>
            </a:r>
            <a:r>
              <a:rPr lang="en-US" sz="1000" dirty="0" smtClean="0">
                <a:latin typeface="Times New Roman" pitchFamily="18" charset="0"/>
                <a:ea typeface="ＭＳ Ｐゴシック"/>
                <a:cs typeface="ＭＳ Ｐゴシック"/>
              </a:rPr>
              <a:t> that can be invoked over the Internet. </a:t>
            </a:r>
          </a:p>
          <a:p>
            <a:pPr lvl="1"/>
            <a:r>
              <a:rPr lang="en-US" sz="1000" dirty="0" smtClean="0">
                <a:latin typeface="Times New Roman" pitchFamily="18" charset="0"/>
                <a:ea typeface="ＭＳ Ｐゴシック"/>
                <a:cs typeface="ＭＳ Ｐゴシック"/>
              </a:rPr>
              <a:t>SOA service </a:t>
            </a:r>
            <a:r>
              <a:rPr lang="en-US" sz="1000" b="1" u="sng" dirty="0" smtClean="0">
                <a:latin typeface="Times New Roman" pitchFamily="18" charset="0"/>
                <a:ea typeface="ＭＳ Ｐゴシック"/>
                <a:cs typeface="ＭＳ Ｐゴシック"/>
              </a:rPr>
              <a:t>consumers</a:t>
            </a:r>
            <a:r>
              <a:rPr lang="en-US" sz="1000" dirty="0" smtClean="0">
                <a:latin typeface="Times New Roman" pitchFamily="18" charset="0"/>
                <a:ea typeface="ＭＳ Ｐゴシック"/>
                <a:cs typeface="ＭＳ Ｐゴシック"/>
              </a:rPr>
              <a:t>: are other </a:t>
            </a:r>
            <a:r>
              <a:rPr lang="en-US" sz="1000" b="1" dirty="0" smtClean="0">
                <a:latin typeface="Times New Roman" pitchFamily="18" charset="0"/>
                <a:ea typeface="ＭＳ Ｐゴシック"/>
                <a:cs typeface="ＭＳ Ｐゴシック"/>
              </a:rPr>
              <a:t>applications</a:t>
            </a:r>
            <a:r>
              <a:rPr lang="en-US" sz="1000" dirty="0" smtClean="0">
                <a:latin typeface="Times New Roman" pitchFamily="18" charset="0"/>
                <a:ea typeface="ＭＳ Ｐゴシック"/>
                <a:cs typeface="ＭＳ Ｐゴシック"/>
              </a:rPr>
              <a:t>, </a:t>
            </a:r>
            <a:r>
              <a:rPr lang="en-US" sz="1000" b="1" dirty="0" smtClean="0">
                <a:latin typeface="Times New Roman" pitchFamily="18" charset="0"/>
                <a:ea typeface="ＭＳ Ｐゴシック"/>
                <a:cs typeface="ＭＳ Ｐゴシック"/>
              </a:rPr>
              <a:t>otherservices</a:t>
            </a:r>
            <a:r>
              <a:rPr lang="en-US" sz="1000" dirty="0" smtClean="0">
                <a:latin typeface="Times New Roman" pitchFamily="18" charset="0"/>
                <a:ea typeface="ＭＳ Ｐゴシック"/>
                <a:cs typeface="ＭＳ Ｐゴシック"/>
              </a:rPr>
              <a:t> and </a:t>
            </a:r>
            <a:r>
              <a:rPr lang="en-US" sz="1000" b="1" dirty="0" smtClean="0">
                <a:latin typeface="Times New Roman" pitchFamily="18" charset="0"/>
                <a:ea typeface="ＭＳ Ｐゴシック"/>
                <a:cs typeface="ＭＳ Ｐゴシック"/>
              </a:rPr>
              <a:t>business processes</a:t>
            </a:r>
          </a:p>
          <a:p>
            <a:pPr lvl="1"/>
            <a:r>
              <a:rPr lang="en-US" sz="1000" b="1" u="sng" dirty="0" smtClean="0">
                <a:latin typeface="Times New Roman" pitchFamily="18" charset="0"/>
                <a:ea typeface="ＭＳ Ｐゴシック"/>
                <a:cs typeface="ＭＳ Ｐゴシック"/>
              </a:rPr>
              <a:t>Standards</a:t>
            </a:r>
            <a:r>
              <a:rPr lang="en-US" sz="1000" dirty="0" smtClean="0">
                <a:latin typeface="Times New Roman" pitchFamily="18" charset="0"/>
                <a:ea typeface="ＭＳ Ｐゴシック"/>
                <a:cs typeface="ＭＳ Ｐゴシック"/>
              </a:rPr>
              <a:t>: typically using XML standards including SOAP, WSDL, and UDDI.</a:t>
            </a:r>
          </a:p>
          <a:p>
            <a:pPr lvl="1"/>
            <a:r>
              <a:rPr lang="en-US" sz="1000" b="1" u="sng" dirty="0" smtClean="0">
                <a:latin typeface="Times New Roman" pitchFamily="18" charset="0"/>
                <a:ea typeface="ＭＳ Ｐゴシック"/>
                <a:cs typeface="ＭＳ Ｐゴシック"/>
              </a:rPr>
              <a:t>Modular</a:t>
            </a:r>
            <a:r>
              <a:rPr lang="en-US" sz="1000" dirty="0" smtClean="0">
                <a:latin typeface="Times New Roman" pitchFamily="18" charset="0"/>
                <a:ea typeface="ＭＳ Ｐゴシック"/>
                <a:cs typeface="ＭＳ Ｐゴシック"/>
              </a:rPr>
              <a:t> – a building block, can be reused, </a:t>
            </a:r>
          </a:p>
          <a:p>
            <a:pPr lvl="1"/>
            <a:endParaRPr lang="en-US" sz="1000" dirty="0" smtClean="0">
              <a:latin typeface="Times New Roman" pitchFamily="18" charset="0"/>
              <a:ea typeface="ＭＳ Ｐゴシック"/>
              <a:cs typeface="ＭＳ Ｐゴシック"/>
            </a:endParaRPr>
          </a:p>
          <a:p>
            <a:pPr lvl="1"/>
            <a:r>
              <a:rPr lang="en-US" sz="1000" dirty="0" smtClean="0">
                <a:latin typeface="Times New Roman" pitchFamily="18" charset="0"/>
                <a:ea typeface="ＭＳ Ｐゴシック"/>
                <a:cs typeface="ＭＳ Ｐゴシック"/>
              </a:rPr>
              <a:t>SOA services group is a subset of IT services</a:t>
            </a:r>
          </a:p>
          <a:p>
            <a:pPr lvl="1"/>
            <a:r>
              <a:rPr lang="en-US" sz="1000" dirty="0" smtClean="0">
                <a:latin typeface="Times New Roman" pitchFamily="18" charset="0"/>
                <a:ea typeface="ＭＳ Ｐゴシック"/>
                <a:cs typeface="ＭＳ Ｐゴシック"/>
              </a:rPr>
              <a:t>(have similar characteristics and unique ones)</a:t>
            </a:r>
          </a:p>
          <a:p>
            <a:pPr lvl="1"/>
            <a:r>
              <a:rPr lang="en-US" sz="1000" dirty="0" smtClean="0">
                <a:latin typeface="Times New Roman" pitchFamily="18" charset="0"/>
                <a:ea typeface="ＭＳ Ｐゴシック"/>
                <a:cs typeface="ＭＳ Ｐゴシック"/>
              </a:rPr>
              <a:t>In following slides will discuss more specifically </a:t>
            </a:r>
          </a:p>
          <a:p>
            <a:endParaRPr lang="en-US" sz="1000" dirty="0" smtClean="0"/>
          </a:p>
          <a:p>
            <a:endParaRPr lang="en-US" dirty="0"/>
          </a:p>
        </p:txBody>
      </p:sp>
      <p:sp>
        <p:nvSpPr>
          <p:cNvPr id="4" name="Slide Number Placeholder 3"/>
          <p:cNvSpPr>
            <a:spLocks noGrp="1"/>
          </p:cNvSpPr>
          <p:nvPr>
            <p:ph type="sldNum" sz="quarter" idx="10"/>
          </p:nvPr>
        </p:nvSpPr>
        <p:spPr/>
        <p:txBody>
          <a:bodyPr/>
          <a:lstStyle/>
          <a:p>
            <a:pPr>
              <a:defRPr/>
            </a:pPr>
            <a:fld id="{03D9E553-58C1-4833-8A3B-4B3421AC270F}"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CA9FC2-C3A3-40B3-B3BA-7034097E7990}" type="slidenum">
              <a:rPr lang="en-GB"/>
              <a:pPr/>
              <a:t>7</a:t>
            </a:fld>
            <a:endParaRPr lang="en-GB"/>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A43E1A-E138-42BC-A799-8CEA10A9A05C}" type="slidenum">
              <a:rPr lang="en-GB"/>
              <a:pPr/>
              <a:t>8</a:t>
            </a:fld>
            <a:endParaRPr lang="en-GB"/>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88900" y="244475"/>
            <a:ext cx="7094538" cy="3992563"/>
          </a:xfrm>
          <a:ln/>
        </p:spPr>
      </p:sp>
      <p:sp>
        <p:nvSpPr>
          <p:cNvPr id="96259" name="Rectangle 3"/>
          <p:cNvSpPr>
            <a:spLocks noGrp="1" noChangeArrowheads="1"/>
          </p:cNvSpPr>
          <p:nvPr>
            <p:ph type="body" idx="1"/>
          </p:nvPr>
        </p:nvSpPr>
        <p:spPr>
          <a:noFill/>
          <a:ln/>
        </p:spPr>
        <p:txBody>
          <a:bodyPr/>
          <a:lstStyle/>
          <a:p>
            <a:endParaRPr lang="en-GB"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AF6E7-AB55-4B59-89C0-7D838F4581B0}" type="slidenum">
              <a:rPr lang="en-GB"/>
              <a:pPr/>
              <a:t>10</a:t>
            </a:fld>
            <a:endParaRPr lang="en-GB"/>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88900" y="244475"/>
            <a:ext cx="7094538" cy="3992563"/>
          </a:xfrm>
          <a:ln/>
        </p:spPr>
      </p:sp>
      <p:sp>
        <p:nvSpPr>
          <p:cNvPr id="97283" name="Rectangle 3"/>
          <p:cNvSpPr>
            <a:spLocks noGrp="1" noChangeArrowheads="1"/>
          </p:cNvSpPr>
          <p:nvPr>
            <p:ph type="body" idx="1"/>
          </p:nvPr>
        </p:nvSpPr>
        <p:spPr>
          <a:noFill/>
          <a:ln/>
        </p:spPr>
        <p:txBody>
          <a:bodyPr/>
          <a:lstStyle/>
          <a:p>
            <a:endParaRPr lang="en-GB"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animated White">
    <p:spTree>
      <p:nvGrpSpPr>
        <p:cNvPr id="1" name=""/>
        <p:cNvGrpSpPr/>
        <p:nvPr/>
      </p:nvGrpSpPr>
      <p:grpSpPr>
        <a:xfrm>
          <a:off x="0" y="0"/>
          <a:ext cx="0" cy="0"/>
          <a:chOff x="0" y="0"/>
          <a:chExt cx="0" cy="0"/>
        </a:xfrm>
      </p:grpSpPr>
      <p:pic>
        <p:nvPicPr>
          <p:cNvPr id="53" name="Picture 52" descr="segue texture.jpg"/>
          <p:cNvPicPr>
            <a:picLocks noChangeAspect="1"/>
          </p:cNvPicPr>
          <p:nvPr userDrawn="1"/>
        </p:nvPicPr>
        <p:blipFill>
          <a:blip r:embed="rId2" cstate="print"/>
          <a:srcRect t="95236" r="2996"/>
          <a:stretch>
            <a:fillRect/>
          </a:stretch>
        </p:blipFill>
        <p:spPr>
          <a:xfrm>
            <a:off x="444384" y="6381456"/>
            <a:ext cx="11300057" cy="163808"/>
          </a:xfrm>
          <a:prstGeom prst="rect">
            <a:avLst/>
          </a:prstGeom>
        </p:spPr>
      </p:pic>
      <p:sp>
        <p:nvSpPr>
          <p:cNvPr id="47" name="Rectangle 46"/>
          <p:cNvSpPr/>
          <p:nvPr/>
        </p:nvSpPr>
        <p:spPr>
          <a:xfrm>
            <a:off x="4539288" y="5948637"/>
            <a:ext cx="798577"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Rectangle 45"/>
          <p:cNvSpPr/>
          <p:nvPr/>
        </p:nvSpPr>
        <p:spPr>
          <a:xfrm>
            <a:off x="1947412" y="5948637"/>
            <a:ext cx="630456"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Rectangle 44"/>
          <p:cNvSpPr/>
          <p:nvPr/>
        </p:nvSpPr>
        <p:spPr>
          <a:xfrm>
            <a:off x="6360606" y="5948637"/>
            <a:ext cx="630456"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Rounded Rectangle 32"/>
          <p:cNvSpPr/>
          <p:nvPr/>
        </p:nvSpPr>
        <p:spPr>
          <a:xfrm rot="10800000" flipH="1">
            <a:off x="3807683" y="831272"/>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Rounded Rectangle 27"/>
          <p:cNvSpPr/>
          <p:nvPr userDrawn="1"/>
        </p:nvSpPr>
        <p:spPr>
          <a:xfrm rot="10800000" flipH="1">
            <a:off x="1095669" y="4716780"/>
            <a:ext cx="874857"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9" name="Rounded Rectangle 28"/>
          <p:cNvSpPr/>
          <p:nvPr userDrawn="1"/>
        </p:nvSpPr>
        <p:spPr>
          <a:xfrm rot="10800000" flipH="1">
            <a:off x="1776212" y="1981200"/>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Rounded Rectangle 29"/>
          <p:cNvSpPr/>
          <p:nvPr/>
        </p:nvSpPr>
        <p:spPr>
          <a:xfrm rot="10800000" flipH="1">
            <a:off x="7824455" y="6614160"/>
            <a:ext cx="1040145" cy="3319549"/>
          </a:xfrm>
          <a:prstGeom prst="roundRect">
            <a:avLst>
              <a:gd name="adj" fmla="val 50000"/>
            </a:avLst>
          </a:prstGeom>
          <a:solidFill>
            <a:srgbClr val="1F8BAE">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Rounded Rectangle 30"/>
          <p:cNvSpPr/>
          <p:nvPr/>
        </p:nvSpPr>
        <p:spPr>
          <a:xfrm rot="10800000" flipH="1">
            <a:off x="9241868" y="6614160"/>
            <a:ext cx="874857"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Rectangle 3"/>
          <p:cNvSpPr>
            <a:spLocks noChangeArrowheads="1"/>
          </p:cNvSpPr>
          <p:nvPr/>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34" name="Rounded Rectangle 33"/>
          <p:cNvSpPr/>
          <p:nvPr/>
        </p:nvSpPr>
        <p:spPr>
          <a:xfrm rot="10800000" flipH="1">
            <a:off x="2921221" y="6719451"/>
            <a:ext cx="883169" cy="6331065"/>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ounded Rectangle 34"/>
          <p:cNvSpPr/>
          <p:nvPr/>
        </p:nvSpPr>
        <p:spPr>
          <a:xfrm rot="10800000" flipH="1">
            <a:off x="3724578" y="6668595"/>
            <a:ext cx="1038871" cy="5546310"/>
          </a:xfrm>
          <a:prstGeom prst="roundRect">
            <a:avLst>
              <a:gd name="adj" fmla="val 50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ounded Rectangle 35"/>
          <p:cNvSpPr/>
          <p:nvPr/>
        </p:nvSpPr>
        <p:spPr>
          <a:xfrm rot="10800000" flipH="1">
            <a:off x="6559404" y="1025236"/>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ounded Rectangle 36"/>
          <p:cNvSpPr/>
          <p:nvPr/>
        </p:nvSpPr>
        <p:spPr>
          <a:xfrm rot="10800000" flipH="1">
            <a:off x="7187313" y="1731818"/>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Rounded Rectangle 37"/>
          <p:cNvSpPr/>
          <p:nvPr userDrawn="1"/>
        </p:nvSpPr>
        <p:spPr>
          <a:xfrm rot="10800000" flipH="1">
            <a:off x="454966" y="6708753"/>
            <a:ext cx="1040145" cy="3319549"/>
          </a:xfrm>
          <a:prstGeom prst="roundRect">
            <a:avLst>
              <a:gd name="adj" fmla="val 50000"/>
            </a:avLst>
          </a:prstGeom>
          <a:gradFill flip="none" rotWithShape="1">
            <a:gsLst>
              <a:gs pos="0">
                <a:srgbClr val="4DCAFF">
                  <a:shade val="30000"/>
                  <a:satMod val="115000"/>
                  <a:alpha val="26000"/>
                </a:srgbClr>
              </a:gs>
              <a:gs pos="50000">
                <a:srgbClr val="4DCAFF">
                  <a:shade val="67500"/>
                  <a:satMod val="115000"/>
                </a:srgbClr>
              </a:gs>
              <a:gs pos="100000">
                <a:srgbClr val="4DCA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Rounded Rectangle 38"/>
          <p:cNvSpPr/>
          <p:nvPr/>
        </p:nvSpPr>
        <p:spPr>
          <a:xfrm rot="10800000" flipH="1">
            <a:off x="10714877" y="8318269"/>
            <a:ext cx="1040145" cy="331954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rot="10800000" flipH="1">
            <a:off x="10880165" y="1731818"/>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flipH="1">
            <a:off x="5026566" y="1981200"/>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5" name="Rectangle 84"/>
          <p:cNvSpPr/>
          <p:nvPr/>
        </p:nvSpPr>
        <p:spPr>
          <a:xfrm>
            <a:off x="0" y="2382"/>
            <a:ext cx="12168841"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ectangle 43"/>
          <p:cNvSpPr/>
          <p:nvPr userDrawn="1"/>
        </p:nvSpPr>
        <p:spPr>
          <a:xfrm>
            <a:off x="1" y="6545264"/>
            <a:ext cx="12168841" cy="312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Subtitle 2"/>
          <p:cNvSpPr>
            <a:spLocks noGrp="1"/>
          </p:cNvSpPr>
          <p:nvPr>
            <p:ph type="subTitle" idx="1" hasCustomPrompt="1"/>
          </p:nvPr>
        </p:nvSpPr>
        <p:spPr>
          <a:xfrm>
            <a:off x="315095" y="4464067"/>
            <a:ext cx="10813351" cy="384175"/>
          </a:xfrm>
        </p:spPr>
        <p:txBody>
          <a:bodyPr anchor="b" anchorCtr="0">
            <a:noAutofit/>
          </a:bodyPr>
          <a:lstStyle>
            <a:lvl1pPr marL="0" indent="0" algn="l">
              <a:buNone/>
              <a:defRPr lang="en-US" sz="2000" b="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95114" y="1248229"/>
            <a:ext cx="10813350" cy="2907239"/>
          </a:xfrm>
        </p:spPr>
        <p:txBody>
          <a:bodyPr/>
          <a:lstStyle>
            <a:lvl1pPr algn="l" defTabSz="914400" rtl="0" eaLnBrk="1" latinLnBrk="0" hangingPunct="1">
              <a:lnSpc>
                <a:spcPct val="90000"/>
              </a:lnSpc>
              <a:spcBef>
                <a:spcPct val="0"/>
              </a:spcBef>
              <a:buNone/>
              <a:defRPr lang="en-US" sz="6000" b="0" kern="1200" spc="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grpSp>
        <p:nvGrpSpPr>
          <p:cNvPr id="91" name="Group 67"/>
          <p:cNvGrpSpPr/>
          <p:nvPr userDrawn="1"/>
        </p:nvGrpSpPr>
        <p:grpSpPr>
          <a:xfrm>
            <a:off x="455613" y="301884"/>
            <a:ext cx="839969" cy="447811"/>
            <a:chOff x="609606" y="528528"/>
            <a:chExt cx="1444732" cy="763787"/>
          </a:xfrm>
          <a:gradFill flip="none" rotWithShape="1">
            <a:gsLst>
              <a:gs pos="11000">
                <a:schemeClr val="accent2"/>
              </a:gs>
              <a:gs pos="100000">
                <a:schemeClr val="accent5"/>
              </a:gs>
            </a:gsLst>
            <a:lin ang="2700000" scaled="1"/>
            <a:tileRect/>
          </a:gradFill>
        </p:grpSpPr>
        <p:sp>
          <p:nvSpPr>
            <p:cNvPr id="92" name="Rectangle 91"/>
            <p:cNvSpPr>
              <a:spLocks noChangeArrowheads="1"/>
            </p:cNvSpPr>
            <p:nvPr/>
          </p:nvSpPr>
          <p:spPr bwMode="black">
            <a:xfrm>
              <a:off x="1016583" y="1035671"/>
              <a:ext cx="65914" cy="249729"/>
            </a:xfrm>
            <a:prstGeom prst="rect">
              <a:avLst/>
            </a:prstGeom>
            <a:grpFill/>
            <a:ln w="9525">
              <a:noFill/>
              <a:miter lim="800000"/>
              <a:headEnd/>
              <a:tailEnd/>
            </a:ln>
          </p:spPr>
          <p:txBody>
            <a:bodyPr/>
            <a:lstStyle/>
            <a:p>
              <a:endParaRPr lang="en-US">
                <a:latin typeface="+mj-lt"/>
              </a:endParaRPr>
            </a:p>
          </p:txBody>
        </p:sp>
        <p:sp>
          <p:nvSpPr>
            <p:cNvPr id="93" name="Freeform 92"/>
            <p:cNvSpPr>
              <a:spLocks/>
            </p:cNvSpPr>
            <p:nvPr/>
          </p:nvSpPr>
          <p:spPr bwMode="black">
            <a:xfrm>
              <a:off x="1400565" y="1028755"/>
              <a:ext cx="190842" cy="263560"/>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94" name="Freeform 93"/>
            <p:cNvSpPr>
              <a:spLocks/>
            </p:cNvSpPr>
            <p:nvPr/>
          </p:nvSpPr>
          <p:spPr bwMode="black">
            <a:xfrm>
              <a:off x="740666" y="1028755"/>
              <a:ext cx="190842" cy="263560"/>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95" name="Freeform 94"/>
            <p:cNvSpPr>
              <a:spLocks noEditPoints="1"/>
            </p:cNvSpPr>
            <p:nvPr/>
          </p:nvSpPr>
          <p:spPr bwMode="black">
            <a:xfrm>
              <a:off x="1660386" y="1028755"/>
              <a:ext cx="262121" cy="263560"/>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96" name="Freeform 95"/>
            <p:cNvSpPr>
              <a:spLocks/>
            </p:cNvSpPr>
            <p:nvPr/>
          </p:nvSpPr>
          <p:spPr bwMode="black">
            <a:xfrm>
              <a:off x="1167569" y="1028755"/>
              <a:ext cx="170915" cy="263560"/>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97" name="Freeform 96"/>
            <p:cNvSpPr>
              <a:spLocks/>
            </p:cNvSpPr>
            <p:nvPr/>
          </p:nvSpPr>
          <p:spPr bwMode="black">
            <a:xfrm>
              <a:off x="609606" y="732922"/>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98" name="Freeform 97"/>
            <p:cNvSpPr>
              <a:spLocks/>
            </p:cNvSpPr>
            <p:nvPr/>
          </p:nvSpPr>
          <p:spPr bwMode="black">
            <a:xfrm>
              <a:off x="783587"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99" name="Freeform 98"/>
            <p:cNvSpPr>
              <a:spLocks/>
            </p:cNvSpPr>
            <p:nvPr/>
          </p:nvSpPr>
          <p:spPr bwMode="black">
            <a:xfrm>
              <a:off x="954502" y="528528"/>
              <a:ext cx="62081" cy="394956"/>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100" name="Freeform 99"/>
            <p:cNvSpPr>
              <a:spLocks/>
            </p:cNvSpPr>
            <p:nvPr/>
          </p:nvSpPr>
          <p:spPr bwMode="black">
            <a:xfrm>
              <a:off x="1128481"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05" name="Freeform 104"/>
            <p:cNvSpPr>
              <a:spLocks/>
            </p:cNvSpPr>
            <p:nvPr/>
          </p:nvSpPr>
          <p:spPr bwMode="black">
            <a:xfrm>
              <a:off x="1298630" y="732922"/>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106" name="Freeform 105"/>
            <p:cNvSpPr>
              <a:spLocks/>
            </p:cNvSpPr>
            <p:nvPr/>
          </p:nvSpPr>
          <p:spPr bwMode="black">
            <a:xfrm>
              <a:off x="1472609" y="646860"/>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07" name="Freeform 106"/>
            <p:cNvSpPr>
              <a:spLocks/>
            </p:cNvSpPr>
            <p:nvPr/>
          </p:nvSpPr>
          <p:spPr bwMode="black">
            <a:xfrm>
              <a:off x="1646588" y="528528"/>
              <a:ext cx="62847" cy="39495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108" name="Freeform 107"/>
            <p:cNvSpPr>
              <a:spLocks/>
            </p:cNvSpPr>
            <p:nvPr/>
          </p:nvSpPr>
          <p:spPr bwMode="black">
            <a:xfrm>
              <a:off x="1817502" y="646864"/>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13" name="Freeform 112"/>
            <p:cNvSpPr>
              <a:spLocks/>
            </p:cNvSpPr>
            <p:nvPr/>
          </p:nvSpPr>
          <p:spPr bwMode="black">
            <a:xfrm>
              <a:off x="1991491" y="732927"/>
              <a:ext cx="62847"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56"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57" name="Rectangle 5"/>
          <p:cNvSpPr>
            <a:spLocks noChangeArrowheads="1"/>
          </p:cNvSpPr>
          <p:nvPr userDrawn="1"/>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58"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51" name="Text Placeholder 50"/>
          <p:cNvSpPr>
            <a:spLocks noGrp="1"/>
          </p:cNvSpPr>
          <p:nvPr>
            <p:ph type="body" sz="quarter" idx="10" hasCustomPrompt="1"/>
          </p:nvPr>
        </p:nvSpPr>
        <p:spPr>
          <a:xfrm>
            <a:off x="314325" y="4785927"/>
            <a:ext cx="10810875" cy="395288"/>
          </a:xfrm>
        </p:spPr>
        <p:txBody>
          <a:bodyPr/>
          <a:lstStyle>
            <a:lvl1pPr marL="0" indent="0">
              <a:buFontTx/>
              <a:buNone/>
              <a:defRPr lang="en-US" sz="1800" kern="1200" dirty="0" smtClean="0">
                <a:solidFill>
                  <a:srgbClr val="6DB344"/>
                </a:solidFill>
                <a:latin typeface="+mj-lt"/>
                <a:ea typeface="+mn-ea"/>
                <a:cs typeface="+mn-cs"/>
              </a:defRPr>
            </a:lvl1pPr>
            <a:lvl2pPr>
              <a:buFontTx/>
              <a:buNone/>
              <a:defRPr lang="en-US" sz="2000" kern="1200" dirty="0" smtClean="0">
                <a:solidFill>
                  <a:srgbClr val="6DB344"/>
                </a:solidFill>
                <a:latin typeface="+mj-lt"/>
                <a:ea typeface="+mn-ea"/>
                <a:cs typeface="+mn-cs"/>
              </a:defRPr>
            </a:lvl2pPr>
            <a:lvl3pPr>
              <a:buFontTx/>
              <a:buNone/>
              <a:defRPr lang="en-US" sz="2000" kern="1200" dirty="0" smtClean="0">
                <a:solidFill>
                  <a:srgbClr val="6DB344"/>
                </a:solidFill>
                <a:latin typeface="+mj-lt"/>
                <a:ea typeface="+mn-ea"/>
                <a:cs typeface="+mn-cs"/>
              </a:defRPr>
            </a:lvl3pPr>
            <a:lvl4pPr>
              <a:buFontTx/>
              <a:buNone/>
              <a:defRPr lang="en-US" sz="2000" kern="1200" dirty="0" smtClean="0">
                <a:solidFill>
                  <a:srgbClr val="6DB344"/>
                </a:solidFill>
                <a:latin typeface="+mj-lt"/>
                <a:ea typeface="+mn-ea"/>
                <a:cs typeface="+mn-cs"/>
              </a:defRPr>
            </a:lvl4pPr>
            <a:lvl5pPr>
              <a:buFontTx/>
              <a:buNone/>
              <a:defRPr lang="en-US" sz="2000" kern="1200" dirty="0" smtClean="0">
                <a:solidFill>
                  <a:srgbClr val="6DB344"/>
                </a:solidFill>
                <a:latin typeface="+mj-lt"/>
                <a:ea typeface="+mn-ea"/>
                <a:cs typeface="+mn-cs"/>
              </a:defRPr>
            </a:lvl5pPr>
          </a:lstStyle>
          <a:p>
            <a:pPr lvl="0"/>
            <a:r>
              <a:rPr lang="en-US" dirty="0" smtClean="0"/>
              <a:t>Presenter Title</a:t>
            </a:r>
            <a:endParaRPr lang="en-US" dirty="0"/>
          </a:p>
        </p:txBody>
      </p:sp>
      <p:sp>
        <p:nvSpPr>
          <p:cNvPr id="54" name="Text Placeholder 53"/>
          <p:cNvSpPr>
            <a:spLocks noGrp="1"/>
          </p:cNvSpPr>
          <p:nvPr>
            <p:ph type="body" sz="quarter" idx="11" hasCustomPrompt="1"/>
          </p:nvPr>
        </p:nvSpPr>
        <p:spPr>
          <a:xfrm>
            <a:off x="314325" y="5273675"/>
            <a:ext cx="10829925" cy="400050"/>
          </a:xfrm>
        </p:spPr>
        <p:txBody>
          <a:bodyPr/>
          <a:lstStyle>
            <a:lvl1pPr marL="0" indent="0">
              <a:buFontTx/>
              <a:buNone/>
              <a:defRPr lang="en-US" sz="1400" kern="1200" dirty="0" smtClean="0">
                <a:solidFill>
                  <a:srgbClr val="6DB344"/>
                </a:solidFill>
                <a:latin typeface="+mj-lt"/>
                <a:ea typeface="+mn-ea"/>
                <a:cs typeface="+mn-cs"/>
              </a:defRPr>
            </a:lvl1pPr>
            <a:lvl2pPr marL="0" indent="0">
              <a:buFontTx/>
              <a:buNone/>
              <a:defRPr lang="en-US" sz="2000" kern="1200" dirty="0" smtClean="0">
                <a:solidFill>
                  <a:srgbClr val="6DB344"/>
                </a:solidFill>
                <a:latin typeface="+mj-lt"/>
                <a:ea typeface="+mn-ea"/>
                <a:cs typeface="+mn-cs"/>
              </a:defRPr>
            </a:lvl2pPr>
            <a:lvl3pPr marL="0" indent="0">
              <a:buFontTx/>
              <a:buNone/>
              <a:defRPr lang="en-US" sz="2000" kern="1200" dirty="0" smtClean="0">
                <a:solidFill>
                  <a:srgbClr val="6DB344"/>
                </a:solidFill>
                <a:latin typeface="+mj-lt"/>
                <a:ea typeface="+mn-ea"/>
                <a:cs typeface="+mn-cs"/>
              </a:defRPr>
            </a:lvl3pPr>
            <a:lvl4pPr marL="0" indent="0">
              <a:buFontTx/>
              <a:buNone/>
              <a:defRPr lang="en-US" sz="2000" kern="1200" dirty="0" smtClean="0">
                <a:solidFill>
                  <a:srgbClr val="6DB344"/>
                </a:solidFill>
                <a:latin typeface="+mj-lt"/>
                <a:ea typeface="+mn-ea"/>
                <a:cs typeface="+mn-cs"/>
              </a:defRPr>
            </a:lvl4pPr>
            <a:lvl5pPr marL="0" indent="0">
              <a:buFontTx/>
              <a:buNone/>
              <a:defRPr lang="en-US" sz="2000" kern="1200" dirty="0" smtClean="0">
                <a:solidFill>
                  <a:srgbClr val="6DB344"/>
                </a:solidFill>
                <a:latin typeface="+mj-lt"/>
                <a:ea typeface="+mn-ea"/>
                <a:cs typeface="+mn-cs"/>
              </a:defRPr>
            </a:lvl5pPr>
          </a:lstStyle>
          <a:p>
            <a:pPr lvl="0"/>
            <a:r>
              <a:rPr lang="en-US" dirty="0" smtClean="0"/>
              <a:t>Date</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3000"/>
                                  </p:stCondLst>
                                  <p:childTnLst>
                                    <p:animMotion origin="layout" path="M -4.44444E-6 4.81481E-6 L -4.44444E-6 0.65879 " pathEditMode="relative" rAng="0" ptsTypes="AA">
                                      <p:cBhvr>
                                        <p:cTn id="6" dur="8300" fill="hold"/>
                                        <p:tgtEl>
                                          <p:spTgt spid="28"/>
                                        </p:tgtEl>
                                        <p:attrNameLst>
                                          <p:attrName>ppt_x</p:attrName>
                                          <p:attrName>ppt_y</p:attrName>
                                        </p:attrNameLst>
                                      </p:cBhvr>
                                      <p:rCtr x="0" y="329"/>
                                    </p:animMotion>
                                  </p:childTnLst>
                                </p:cTn>
                              </p:par>
                              <p:par>
                                <p:cTn id="7" presetID="42" presetClass="path" presetSubtype="0" repeatCount="indefinite" accel="50000" decel="50000" fill="hold" grpId="0" nodeType="withEffect">
                                  <p:stCondLst>
                                    <p:cond delay="0"/>
                                  </p:stCondLst>
                                  <p:childTnLst>
                                    <p:animMotion origin="layout" path="M 2.77778E-6 1.85185E-6 L 2.77778E-6 0.99305 " pathEditMode="relative" rAng="0" ptsTypes="AA">
                                      <p:cBhvr>
                                        <p:cTn id="8" dur="10600" fill="hold"/>
                                        <p:tgtEl>
                                          <p:spTgt spid="29"/>
                                        </p:tgtEl>
                                        <p:attrNameLst>
                                          <p:attrName>ppt_x</p:attrName>
                                          <p:attrName>ppt_y</p:attrName>
                                        </p:attrNameLst>
                                      </p:cBhvr>
                                      <p:rCtr x="0" y="497"/>
                                    </p:animMotion>
                                  </p:childTnLst>
                                </p:cTn>
                              </p:par>
                              <p:par>
                                <p:cTn id="9" presetID="42" presetClass="path" presetSubtype="0" repeatCount="indefinite" accel="50000" decel="50000" fill="hold" grpId="0" nodeType="withEffect">
                                  <p:stCondLst>
                                    <p:cond delay="1100"/>
                                  </p:stCondLst>
                                  <p:endCondLst>
                                    <p:cond evt="onNext" delay="0">
                                      <p:tgtEl>
                                        <p:sldTgt/>
                                      </p:tgtEl>
                                    </p:cond>
                                  </p:endCondLst>
                                  <p:childTnLst>
                                    <p:animMotion origin="layout" path="M 1.94444E-6 0 L 1.94444E-6 -1.0081 " pathEditMode="relative" rAng="0" ptsTypes="AA">
                                      <p:cBhvr>
                                        <p:cTn id="10" dur="16400" fill="hold"/>
                                        <p:tgtEl>
                                          <p:spTgt spid="30"/>
                                        </p:tgtEl>
                                        <p:attrNameLst>
                                          <p:attrName>ppt_x</p:attrName>
                                          <p:attrName>ppt_y</p:attrName>
                                        </p:attrNameLst>
                                      </p:cBhvr>
                                      <p:rCtr x="0" y="-504"/>
                                    </p:animMotion>
                                  </p:childTnLst>
                                </p:cTn>
                              </p:par>
                              <p:par>
                                <p:cTn id="11" presetID="42" presetClass="path" presetSubtype="0" repeatCount="indefinite" accel="50000" decel="50000" fill="hold" grpId="0" nodeType="withEffect">
                                  <p:stCondLst>
                                    <p:cond delay="13700"/>
                                  </p:stCondLst>
                                  <p:childTnLst>
                                    <p:animMotion origin="layout" path="M 2.77778E-6 4.81481E-6 L 2.77778E-6 -0.34561 " pathEditMode="relative" rAng="0" ptsTypes="AA">
                                      <p:cBhvr>
                                        <p:cTn id="12" dur="10900" fill="hold"/>
                                        <p:tgtEl>
                                          <p:spTgt spid="31"/>
                                        </p:tgtEl>
                                        <p:attrNameLst>
                                          <p:attrName>ppt_x</p:attrName>
                                          <p:attrName>ppt_y</p:attrName>
                                        </p:attrNameLst>
                                      </p:cBhvr>
                                      <p:rCtr x="0" y="-173"/>
                                    </p:animMotion>
                                  </p:childTnLst>
                                </p:cTn>
                              </p:par>
                              <p:par>
                                <p:cTn id="13" presetID="42" presetClass="path" presetSubtype="0" repeatCount="indefinite" accel="50000" decel="50000" fill="hold" grpId="0" nodeType="withEffect">
                                  <p:stCondLst>
                                    <p:cond delay="0"/>
                                  </p:stCondLst>
                                  <p:childTnLst>
                                    <p:animMotion origin="layout" path="M -3.88889E-6 4.44444E-6 L -3.88889E-6 1.14467 " pathEditMode="relative" rAng="0" ptsTypes="AA">
                                      <p:cBhvr>
                                        <p:cTn id="14" dur="10400" fill="hold"/>
                                        <p:tgtEl>
                                          <p:spTgt spid="33"/>
                                        </p:tgtEl>
                                        <p:attrNameLst>
                                          <p:attrName>ppt_x</p:attrName>
                                          <p:attrName>ppt_y</p:attrName>
                                        </p:attrNameLst>
                                      </p:cBhvr>
                                      <p:rCtr x="0" y="572"/>
                                    </p:animMotion>
                                  </p:childTnLst>
                                </p:cTn>
                              </p:par>
                              <p:par>
                                <p:cTn id="15" presetID="42" presetClass="path" presetSubtype="0" repeatCount="indefinite" accel="50000" decel="50000" fill="hold" grpId="0" nodeType="withEffect">
                                  <p:stCondLst>
                                    <p:cond delay="700"/>
                                  </p:stCondLst>
                                  <p:childTnLst>
                                    <p:animMotion origin="layout" path="M 4.16667E-6 0.27476 L 4.16667E-6 -1.26019 " pathEditMode="relative" rAng="0" ptsTypes="AA">
                                      <p:cBhvr>
                                        <p:cTn id="16" dur="12100" fill="hold"/>
                                        <p:tgtEl>
                                          <p:spTgt spid="34"/>
                                        </p:tgtEl>
                                        <p:attrNameLst>
                                          <p:attrName>ppt_x</p:attrName>
                                          <p:attrName>ppt_y</p:attrName>
                                        </p:attrNameLst>
                                      </p:cBhvr>
                                      <p:rCtr x="0" y="-768"/>
                                    </p:animMotion>
                                  </p:childTnLst>
                                </p:cTn>
                              </p:par>
                              <p:par>
                                <p:cTn id="17" presetID="42" presetClass="path" presetSubtype="0" repeatCount="indefinite" accel="50000" decel="50000" autoRev="1" fill="hold" grpId="0" nodeType="withEffect">
                                  <p:stCondLst>
                                    <p:cond delay="3600"/>
                                  </p:stCondLst>
                                  <p:endCondLst>
                                    <p:cond evt="onNext" delay="0">
                                      <p:tgtEl>
                                        <p:sldTgt/>
                                      </p:tgtEl>
                                    </p:cond>
                                  </p:endCondLst>
                                  <p:childTnLst>
                                    <p:animMotion origin="layout" path="M 1.94444E-6 0 L 1.94444E-6 -1.0081 " pathEditMode="relative" rAng="0" ptsTypes="AA">
                                      <p:cBhvr>
                                        <p:cTn id="18" dur="8400" fill="hold"/>
                                        <p:tgtEl>
                                          <p:spTgt spid="35"/>
                                        </p:tgtEl>
                                        <p:attrNameLst>
                                          <p:attrName>ppt_x</p:attrName>
                                          <p:attrName>ppt_y</p:attrName>
                                        </p:attrNameLst>
                                      </p:cBhvr>
                                      <p:rCtr x="0" y="-504"/>
                                    </p:animMotion>
                                  </p:childTnLst>
                                </p:cTn>
                              </p:par>
                              <p:par>
                                <p:cTn id="19" presetID="42" presetClass="path" presetSubtype="0" repeatCount="indefinite" accel="50000" decel="50000" fill="hold" grpId="0" nodeType="withEffect">
                                  <p:stCondLst>
                                    <p:cond delay="500"/>
                                  </p:stCondLst>
                                  <p:childTnLst>
                                    <p:animMotion origin="layout" path="M 2.77778E-6 1.85185E-6 L 2.77778E-6 0.99305 " pathEditMode="relative" rAng="0" ptsTypes="AA">
                                      <p:cBhvr>
                                        <p:cTn id="20" dur="19500" fill="hold"/>
                                        <p:tgtEl>
                                          <p:spTgt spid="36"/>
                                        </p:tgtEl>
                                        <p:attrNameLst>
                                          <p:attrName>ppt_x</p:attrName>
                                          <p:attrName>ppt_y</p:attrName>
                                        </p:attrNameLst>
                                      </p:cBhvr>
                                      <p:rCtr x="0" y="497"/>
                                    </p:animMotion>
                                  </p:childTnLst>
                                </p:cTn>
                              </p:par>
                              <p:par>
                                <p:cTn id="21" presetID="42" presetClass="path" presetSubtype="0" repeatCount="indefinite" accel="50000" decel="50000" fill="hold" grpId="0" nodeType="withEffect">
                                  <p:stCondLst>
                                    <p:cond delay="6300"/>
                                  </p:stCondLst>
                                  <p:childTnLst>
                                    <p:animMotion origin="layout" path="M 2.77778E-6 1.85185E-6 L 2.77778E-6 0.99305 " pathEditMode="relative" rAng="0" ptsTypes="AA">
                                      <p:cBhvr>
                                        <p:cTn id="22" dur="8200" fill="hold"/>
                                        <p:tgtEl>
                                          <p:spTgt spid="37"/>
                                        </p:tgtEl>
                                        <p:attrNameLst>
                                          <p:attrName>ppt_x</p:attrName>
                                          <p:attrName>ppt_y</p:attrName>
                                        </p:attrNameLst>
                                      </p:cBhvr>
                                      <p:rCtr x="0" y="497"/>
                                    </p:animMotion>
                                  </p:childTnLst>
                                </p:cTn>
                              </p:par>
                              <p:par>
                                <p:cTn id="23" presetID="42" presetClass="path" presetSubtype="0" repeatCount="indefinite" accel="50000" decel="50000" fill="hold" grpId="0" nodeType="withEffect">
                                  <p:stCondLst>
                                    <p:cond delay="5700"/>
                                  </p:stCondLst>
                                  <p:endCondLst>
                                    <p:cond evt="onNext" delay="0">
                                      <p:tgtEl>
                                        <p:sldTgt/>
                                      </p:tgtEl>
                                    </p:cond>
                                  </p:endCondLst>
                                  <p:childTnLst>
                                    <p:animMotion origin="layout" path="M -4.72222E-6 -2.15822E-6 L -4.72222E-6 -1.32223 " pathEditMode="relative" rAng="0" ptsTypes="AA">
                                      <p:cBhvr>
                                        <p:cTn id="24" dur="11500" fill="hold"/>
                                        <p:tgtEl>
                                          <p:spTgt spid="38"/>
                                        </p:tgtEl>
                                        <p:attrNameLst>
                                          <p:attrName>ppt_x</p:attrName>
                                          <p:attrName>ppt_y</p:attrName>
                                        </p:attrNameLst>
                                      </p:cBhvr>
                                      <p:rCtr x="0" y="-661"/>
                                    </p:animMotion>
                                  </p:childTnLst>
                                </p:cTn>
                              </p:par>
                              <p:par>
                                <p:cTn id="25"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26" dur="7300" fill="hold"/>
                                        <p:tgtEl>
                                          <p:spTgt spid="39"/>
                                        </p:tgtEl>
                                        <p:attrNameLst>
                                          <p:attrName>ppt_x</p:attrName>
                                          <p:attrName>ppt_y</p:attrName>
                                        </p:attrNameLst>
                                      </p:cBhvr>
                                      <p:rCtr x="0" y="-504"/>
                                    </p:animMotion>
                                  </p:childTnLst>
                                </p:cTn>
                              </p:par>
                              <p:par>
                                <p:cTn id="27" presetID="42" presetClass="path" presetSubtype="0" repeatCount="indefinite" accel="50000" decel="50000" fill="hold" grpId="0" nodeType="withEffect">
                                  <p:stCondLst>
                                    <p:cond delay="5300"/>
                                  </p:stCondLst>
                                  <p:childTnLst>
                                    <p:animMotion origin="layout" path="M 2.77778E-6 1.85185E-6 L 2.77778E-6 0.99305 " pathEditMode="relative" rAng="0" ptsTypes="AA">
                                      <p:cBhvr>
                                        <p:cTn id="28" dur="15100" fill="hold"/>
                                        <p:tgtEl>
                                          <p:spTgt spid="41"/>
                                        </p:tgtEl>
                                        <p:attrNameLst>
                                          <p:attrName>ppt_x</p:attrName>
                                          <p:attrName>ppt_y</p:attrName>
                                        </p:attrNameLst>
                                      </p:cBhvr>
                                      <p:rCtr x="0" y="497"/>
                                    </p:animMotion>
                                  </p:childTnLst>
                                </p:cTn>
                              </p:par>
                              <p:par>
                                <p:cTn id="29" presetID="42" presetClass="path" presetSubtype="0" repeatCount="indefinite" accel="50000" decel="50000" fill="hold" grpId="0" nodeType="withEffect">
                                  <p:stCondLst>
                                    <p:cond delay="1000"/>
                                  </p:stCondLst>
                                  <p:childTnLst>
                                    <p:animMotion origin="layout" path="M 2.77778E-6 1.85185E-6 L 2.77778E-6 0.99305 " pathEditMode="relative" rAng="0" ptsTypes="AA">
                                      <p:cBhvr>
                                        <p:cTn id="30" dur="5000" fill="hold"/>
                                        <p:tgtEl>
                                          <p:spTgt spid="42"/>
                                        </p:tgtEl>
                                        <p:attrNameLst>
                                          <p:attrName>ppt_x</p:attrName>
                                          <p:attrName>ppt_y</p:attrName>
                                        </p:attrNameLst>
                                      </p:cBhvr>
                                      <p:rCtr x="0" y="497"/>
                                    </p:animMotion>
                                  </p:childTnLst>
                                </p:cTn>
                              </p:par>
                              <p:par>
                                <p:cTn id="31" presetID="27" presetClass="emph" presetSubtype="0" repeatCount="indefinite" fill="hold" grpId="0" nodeType="withEffect">
                                  <p:stCondLst>
                                    <p:cond delay="0"/>
                                  </p:stCondLst>
                                  <p:childTnLst>
                                    <p:animClr clrSpc="rgb" dir="cw">
                                      <p:cBhvr override="childStyle">
                                        <p:cTn id="32" dur="6650" autoRev="1" fill="hold"/>
                                        <p:tgtEl>
                                          <p:spTgt spid="45"/>
                                        </p:tgtEl>
                                        <p:attrNameLst>
                                          <p:attrName>style.color</p:attrName>
                                        </p:attrNameLst>
                                      </p:cBhvr>
                                      <p:to>
                                        <a:srgbClr val="60CCCC"/>
                                      </p:to>
                                    </p:animClr>
                                    <p:animClr clrSpc="rgb" dir="cw">
                                      <p:cBhvr>
                                        <p:cTn id="33" dur="6650" autoRev="1" fill="hold"/>
                                        <p:tgtEl>
                                          <p:spTgt spid="45"/>
                                        </p:tgtEl>
                                        <p:attrNameLst>
                                          <p:attrName>fillcolor</p:attrName>
                                        </p:attrNameLst>
                                      </p:cBhvr>
                                      <p:to>
                                        <a:srgbClr val="60CCCC"/>
                                      </p:to>
                                    </p:animClr>
                                    <p:set>
                                      <p:cBhvr>
                                        <p:cTn id="34" dur="6650" autoRev="1" fill="hold"/>
                                        <p:tgtEl>
                                          <p:spTgt spid="45"/>
                                        </p:tgtEl>
                                        <p:attrNameLst>
                                          <p:attrName>fill.type</p:attrName>
                                        </p:attrNameLst>
                                      </p:cBhvr>
                                      <p:to>
                                        <p:strVal val="solid"/>
                                      </p:to>
                                    </p:set>
                                    <p:set>
                                      <p:cBhvr>
                                        <p:cTn id="35" dur="6650" autoRev="1" fill="hold"/>
                                        <p:tgtEl>
                                          <p:spTgt spid="45"/>
                                        </p:tgtEl>
                                        <p:attrNameLst>
                                          <p:attrName>fill.on</p:attrName>
                                        </p:attrNameLst>
                                      </p:cBhvr>
                                      <p:to>
                                        <p:strVal val="true"/>
                                      </p:to>
                                    </p:set>
                                  </p:childTnLst>
                                </p:cTn>
                              </p:par>
                              <p:par>
                                <p:cTn id="36" presetID="27" presetClass="emph" presetSubtype="0" repeatCount="indefinite" fill="hold" grpId="0" nodeType="withEffect">
                                  <p:stCondLst>
                                    <p:cond delay="700"/>
                                  </p:stCondLst>
                                  <p:childTnLst>
                                    <p:animClr clrSpc="rgb" dir="cw">
                                      <p:cBhvr override="childStyle">
                                        <p:cTn id="37" dur="5350" autoRev="1" fill="hold"/>
                                        <p:tgtEl>
                                          <p:spTgt spid="46"/>
                                        </p:tgtEl>
                                        <p:attrNameLst>
                                          <p:attrName>style.color</p:attrName>
                                        </p:attrNameLst>
                                      </p:cBhvr>
                                      <p:to>
                                        <a:srgbClr val="60CCCC"/>
                                      </p:to>
                                    </p:animClr>
                                    <p:animClr clrSpc="rgb" dir="cw">
                                      <p:cBhvr>
                                        <p:cTn id="38" dur="5350" autoRev="1" fill="hold"/>
                                        <p:tgtEl>
                                          <p:spTgt spid="46"/>
                                        </p:tgtEl>
                                        <p:attrNameLst>
                                          <p:attrName>fillcolor</p:attrName>
                                        </p:attrNameLst>
                                      </p:cBhvr>
                                      <p:to>
                                        <a:srgbClr val="60CCCC"/>
                                      </p:to>
                                    </p:animClr>
                                    <p:set>
                                      <p:cBhvr>
                                        <p:cTn id="39" dur="5350" autoRev="1" fill="hold"/>
                                        <p:tgtEl>
                                          <p:spTgt spid="46"/>
                                        </p:tgtEl>
                                        <p:attrNameLst>
                                          <p:attrName>fill.type</p:attrName>
                                        </p:attrNameLst>
                                      </p:cBhvr>
                                      <p:to>
                                        <p:strVal val="solid"/>
                                      </p:to>
                                    </p:set>
                                    <p:set>
                                      <p:cBhvr>
                                        <p:cTn id="40" dur="5350" autoRev="1" fill="hold"/>
                                        <p:tgtEl>
                                          <p:spTgt spid="46"/>
                                        </p:tgtEl>
                                        <p:attrNameLst>
                                          <p:attrName>fill.on</p:attrName>
                                        </p:attrNameLst>
                                      </p:cBhvr>
                                      <p:to>
                                        <p:strVal val="true"/>
                                      </p:to>
                                    </p:set>
                                  </p:childTnLst>
                                </p:cTn>
                              </p:par>
                              <p:par>
                                <p:cTn id="41" presetID="27" presetClass="emph" presetSubtype="0" repeatCount="indefinite" fill="hold" grpId="0" nodeType="withEffect">
                                  <p:stCondLst>
                                    <p:cond delay="2100"/>
                                  </p:stCondLst>
                                  <p:childTnLst>
                                    <p:animClr clrSpc="rgb" dir="cw">
                                      <p:cBhvr override="childStyle">
                                        <p:cTn id="42" dur="6650" autoRev="1" fill="hold"/>
                                        <p:tgtEl>
                                          <p:spTgt spid="47"/>
                                        </p:tgtEl>
                                        <p:attrNameLst>
                                          <p:attrName>style.color</p:attrName>
                                        </p:attrNameLst>
                                      </p:cBhvr>
                                      <p:to>
                                        <a:srgbClr val="60CCCC"/>
                                      </p:to>
                                    </p:animClr>
                                    <p:animClr clrSpc="rgb" dir="cw">
                                      <p:cBhvr>
                                        <p:cTn id="43" dur="6650" autoRev="1" fill="hold"/>
                                        <p:tgtEl>
                                          <p:spTgt spid="47"/>
                                        </p:tgtEl>
                                        <p:attrNameLst>
                                          <p:attrName>fillcolor</p:attrName>
                                        </p:attrNameLst>
                                      </p:cBhvr>
                                      <p:to>
                                        <a:srgbClr val="60CCCC"/>
                                      </p:to>
                                    </p:animClr>
                                    <p:set>
                                      <p:cBhvr>
                                        <p:cTn id="44" dur="6650" autoRev="1" fill="hold"/>
                                        <p:tgtEl>
                                          <p:spTgt spid="47"/>
                                        </p:tgtEl>
                                        <p:attrNameLst>
                                          <p:attrName>fill.type</p:attrName>
                                        </p:attrNameLst>
                                      </p:cBhvr>
                                      <p:to>
                                        <p:strVal val="solid"/>
                                      </p:to>
                                    </p:set>
                                    <p:set>
                                      <p:cBhvr>
                                        <p:cTn id="45" dur="6650" autoRev="1"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33" grpId="0" animBg="1"/>
      <p:bldP spid="28" grpId="0" animBg="1"/>
      <p:bldP spid="29" grpId="0" animBg="1"/>
      <p:bldP spid="30" grpId="0" animBg="1"/>
      <p:bldP spid="31" grpId="0" animBg="1"/>
      <p:bldP spid="34" grpId="0" animBg="1"/>
      <p:bldP spid="35" grpId="0" animBg="1"/>
      <p:bldP spid="36" grpId="0" animBg="1"/>
      <p:bldP spid="37" grpId="0" animBg="1"/>
      <p:bldP spid="38" grpId="0" animBg="1"/>
      <p:bldP spid="39" grpId="0" animBg="1"/>
      <p:bldP spid="41" grpId="0" animBg="1"/>
      <p:bldP spid="42"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6190" y="432215"/>
            <a:ext cx="11448832"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190" y="301752"/>
            <a:ext cx="5497160"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100" baseline="0" dirty="0" smtClean="0">
                <a:gradFill>
                  <a:gsLst>
                    <a:gs pos="0">
                      <a:schemeClr val="tx1"/>
                    </a:gs>
                    <a:gs pos="100000">
                      <a:srgbClr val="01BBBB"/>
                    </a:gs>
                  </a:gsLst>
                  <a:lin ang="2400000" scaled="0"/>
                </a:gradFill>
                <a:latin typeface="+mj-lt"/>
                <a:ea typeface="+mj-ea"/>
                <a:cs typeface="+mj-cs"/>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92530" y="1600200"/>
            <a:ext cx="5521538" cy="4526280"/>
          </a:xfrm>
        </p:spPr>
        <p:txBody>
          <a:bodyPr/>
          <a:lstStyle>
            <a:lvl1pPr marL="0" indent="0">
              <a:buNone/>
              <a:defRPr>
                <a:solidFill>
                  <a:schemeClr val="tx2"/>
                </a:solidFill>
                <a:latin typeface="+mj-lt"/>
              </a:defRPr>
            </a:lvl1pPr>
            <a:lvl2pPr marL="635000" indent="-228600">
              <a:buClr>
                <a:schemeClr val="accent5"/>
              </a:buClr>
              <a:buFont typeface="Arial" pitchFamily="34" charset="0"/>
              <a:buChar char="•"/>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6423511" y="1600200"/>
            <a:ext cx="5338705" cy="4526280"/>
          </a:xfrm>
        </p:spPr>
        <p:txBody>
          <a:bodyPr/>
          <a:lstStyle>
            <a:lvl1pPr marL="0" indent="0">
              <a:buFontTx/>
              <a:buNone/>
              <a:defRPr>
                <a:solidFill>
                  <a:schemeClr val="accent1"/>
                </a:solidFill>
                <a:latin typeface="+mj-lt"/>
              </a:defRPr>
            </a:lvl1pPr>
            <a:lvl2pPr marL="635000" indent="-228600">
              <a:buClr>
                <a:schemeClr val="accent1">
                  <a:lumMod val="40000"/>
                  <a:lumOff val="60000"/>
                </a:schemeClr>
              </a:buClr>
              <a:buFont typeface="Arial" pitchFamily="34" charset="0"/>
              <a:buChar char="•"/>
              <a:defRPr>
                <a:solidFill>
                  <a:schemeClr val="accent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22"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1"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4"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6" name="Text Placeholder 15"/>
          <p:cNvSpPr>
            <a:spLocks noGrp="1"/>
          </p:cNvSpPr>
          <p:nvPr>
            <p:ph type="body" sz="quarter" idx="13" hasCustomPrompt="1"/>
          </p:nvPr>
        </p:nvSpPr>
        <p:spPr>
          <a:xfrm>
            <a:off x="6428232" y="310896"/>
            <a:ext cx="5193792" cy="841248"/>
          </a:xfrm>
        </p:spPr>
        <p:txBody>
          <a:bodyPr>
            <a:noAutofit/>
          </a:bodyPr>
          <a:lstStyle>
            <a:lvl1pPr marL="0" marR="0" indent="0" algn="l" defTabSz="914400" rtl="0" eaLnBrk="1" fontAlgn="auto" latinLnBrk="0" hangingPunct="1">
              <a:lnSpc>
                <a:spcPct val="80000"/>
              </a:lnSpc>
              <a:spcBef>
                <a:spcPct val="0"/>
              </a:spcBef>
              <a:spcAft>
                <a:spcPts val="0"/>
              </a:spcAft>
              <a:buClrTx/>
              <a:buSzTx/>
              <a:buFontTx/>
              <a:buNone/>
              <a:tabLst/>
              <a:defRPr lang="en-US" sz="3600" b="0" kern="1200" spc="-100" baseline="0" dirty="0">
                <a:gradFill>
                  <a:gsLst>
                    <a:gs pos="0">
                      <a:schemeClr val="tx1"/>
                    </a:gs>
                    <a:gs pos="100000">
                      <a:srgbClr val="01BBBB"/>
                    </a:gs>
                  </a:gsLst>
                  <a:lin ang="2400000" scaled="0"/>
                </a:gra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Two Column</a:t>
            </a:r>
            <a:br>
              <a:rPr lang="en-US" dirty="0" smtClean="0"/>
            </a:br>
            <a:r>
              <a:rPr lang="en-US" dirty="0" smtClean="0"/>
              <a:t>Title Right</a:t>
            </a:r>
            <a:endParaRPr lang="en-US" dirty="0"/>
          </a:p>
        </p:txBody>
      </p:sp>
      <p:pic>
        <p:nvPicPr>
          <p:cNvPr id="10" name="Picture 9" descr="segue texture.jpg"/>
          <p:cNvPicPr>
            <a:picLocks noChangeAspect="1"/>
          </p:cNvPicPr>
          <p:nvPr userDrawn="1"/>
        </p:nvPicPr>
        <p:blipFill>
          <a:blip r:embed="rId2" cstate="print"/>
          <a:srcRect t="95236" r="2996"/>
          <a:stretch>
            <a:fillRect/>
          </a:stretch>
        </p:blipFill>
        <p:spPr>
          <a:xfrm>
            <a:off x="444384" y="6381456"/>
            <a:ext cx="11300057" cy="163808"/>
          </a:xfrm>
          <a:prstGeom prst="rect">
            <a:avLst/>
          </a:prstGeom>
        </p:spPr>
      </p:pic>
    </p:spTree>
  </p:cSld>
  <p:clrMapOvr>
    <a:masterClrMapping/>
  </p:clrMapOvr>
  <p:transition>
    <p:wipe dir="r"/>
  </p:transition>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325882" y="1600201"/>
            <a:ext cx="3495823" cy="4391025"/>
          </a:xfrm>
        </p:spPr>
        <p:txBody>
          <a:bodyPr/>
          <a:lstStyle>
            <a:lvl1pPr>
              <a:defRPr>
                <a:solidFill>
                  <a:schemeClr val="tx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4388823" y="1600200"/>
            <a:ext cx="3457733" cy="4362450"/>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8398863" y="1600201"/>
            <a:ext cx="3510635" cy="4333875"/>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7"/>
          <p:cNvSpPr>
            <a:spLocks noGrp="1"/>
          </p:cNvSpPr>
          <p:nvPr>
            <p:ph type="body" sz="quarter" idx="17"/>
          </p:nvPr>
        </p:nvSpPr>
        <p:spPr>
          <a:xfrm>
            <a:off x="292608" y="100584"/>
            <a:ext cx="3557016"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17"/>
          <p:cNvSpPr>
            <a:spLocks noGrp="1"/>
          </p:cNvSpPr>
          <p:nvPr>
            <p:ph type="body" sz="quarter" idx="19"/>
          </p:nvPr>
        </p:nvSpPr>
        <p:spPr>
          <a:xfrm>
            <a:off x="4343400" y="100584"/>
            <a:ext cx="3465576"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3" name="Text Placeholder 17"/>
          <p:cNvSpPr>
            <a:spLocks noGrp="1"/>
          </p:cNvSpPr>
          <p:nvPr>
            <p:ph type="body" sz="quarter" idx="20"/>
          </p:nvPr>
        </p:nvSpPr>
        <p:spPr>
          <a:xfrm>
            <a:off x="8360758" y="100584"/>
            <a:ext cx="3511296"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Tree>
  </p:cSld>
  <p:clrMapOvr>
    <a:masterClrMapping/>
  </p:clrMapOvr>
  <p:transition>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329210" y="439710"/>
            <a:ext cx="11420017"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479561" y="1476375"/>
            <a:ext cx="11249684" cy="4305300"/>
          </a:xfrm>
        </p:spPr>
        <p:txBody>
          <a:bodyPr anchor="ctr" anchorCtr="1"/>
          <a:lstStyle>
            <a:lvl1pPr>
              <a:buNone/>
              <a:defRPr>
                <a:latin typeface="+mj-lt"/>
              </a:defRPr>
            </a:lvl1pPr>
          </a:lstStyle>
          <a:p>
            <a:r>
              <a:rPr lang="en-US" smtClean="0"/>
              <a:t>Click icon to add chart</a:t>
            </a:r>
            <a:endParaRPr lang="en-US"/>
          </a:p>
        </p:txBody>
      </p:sp>
      <p:sp>
        <p:nvSpPr>
          <p:cNvPr id="4" name="Text Placeholder 9"/>
          <p:cNvSpPr>
            <a:spLocks noGrp="1"/>
          </p:cNvSpPr>
          <p:nvPr>
            <p:ph type="body" sz="quarter" idx="11" hasCustomPrompt="1"/>
          </p:nvPr>
        </p:nvSpPr>
        <p:spPr>
          <a:xfrm>
            <a:off x="332535" y="6062115"/>
            <a:ext cx="9945743" cy="276999"/>
          </a:xfrm>
        </p:spPr>
        <p:txBody>
          <a:bodyPr wrap="square" anchor="b" anchorCtr="0">
            <a:noAutofit/>
          </a:bodyPr>
          <a:lstStyle>
            <a:lvl1pPr algn="l" defTabSz="804863">
              <a:lnSpc>
                <a:spcPct val="100000"/>
              </a:lnSpc>
              <a:spcBef>
                <a:spcPct val="50000"/>
              </a:spcBef>
              <a:buNone/>
              <a:defRPr sz="1200">
                <a:solidFill>
                  <a:schemeClr val="bg1">
                    <a:lumMod val="50000"/>
                  </a:schemeClr>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189" y="5430244"/>
            <a:ext cx="11408626"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329098" y="1600200"/>
            <a:ext cx="5338705" cy="3749040"/>
          </a:xfrm>
        </p:spPr>
        <p:txBody>
          <a:bodyPr anchor="ctr" anchorCtr="0">
            <a:noAutofit/>
          </a:bodyPr>
          <a:lstStyle>
            <a:lvl1pPr marL="0" indent="0">
              <a:buFontTx/>
              <a:buNone/>
              <a:defRPr sz="2400" baseline="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6496644" y="1947672"/>
            <a:ext cx="4570809"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189" y="5430244"/>
            <a:ext cx="11408626"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3422" y="5852161"/>
            <a:ext cx="10813351" cy="384175"/>
          </a:xfrm>
        </p:spPr>
        <p:txBody>
          <a:bodyPr anchor="b" anchorCtr="0">
            <a:no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accent2"/>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92532" y="649224"/>
            <a:ext cx="10813350" cy="4480560"/>
          </a:xfrm>
        </p:spPr>
        <p:txBody>
          <a:bodyPr/>
          <a:lstStyle>
            <a:lvl1pPr marL="233363" indent="-233363" algn="l" defTabSz="914400" rtl="0" eaLnBrk="1" latinLnBrk="0" hangingPunct="1">
              <a:lnSpc>
                <a:spcPct val="80000"/>
              </a:lnSpc>
              <a:spcBef>
                <a:spcPct val="0"/>
              </a:spcBef>
              <a:buClr>
                <a:schemeClr val="tx1"/>
              </a:buClr>
              <a:buFont typeface="Arial" pitchFamily="34" charset="0"/>
              <a:buChar char="“"/>
              <a:defRPr lang="en-US" sz="54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Presentation Title Goes Here”</a:t>
            </a:r>
            <a:endParaRPr lang="en-US" dirty="0"/>
          </a:p>
        </p:txBody>
      </p:sp>
      <p:sp>
        <p:nvSpPr>
          <p:cNvPr id="49" name="Rectangle 3"/>
          <p:cNvSpPr>
            <a:spLocks noChangeArrowheads="1"/>
          </p:cNvSpPr>
          <p:nvPr/>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8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00"/>
                                        <p:tgtEl>
                                          <p:spTgt spid="2"/>
                                        </p:tgtEl>
                                      </p:cBhvr>
                                    </p:animEffect>
                                  </p:childTnLst>
                                </p:cTn>
                              </p:par>
                              <p:par>
                                <p:cTn id="8" presetID="22" presetClass="entr" presetSubtype="4" fill="hold" grpId="0" nodeType="withEffect">
                                  <p:stCondLst>
                                    <p:cond delay="3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withEffect">
                  <p:stCondLst>
                    <p:cond delay="300"/>
                  </p:stCondLst>
                  <p:childTnLst>
                    <p:set>
                      <p:cBhvr>
                        <p:cTn dur="1" fill="hold">
                          <p:stCondLst>
                            <p:cond delay="0"/>
                          </p:stCondLst>
                        </p:cTn>
                        <p:tgtEl>
                          <p:spTgt spid="3"/>
                        </p:tgtEl>
                        <p:attrNameLst>
                          <p:attrName>style.visibility</p:attrName>
                        </p:attrNameLst>
                      </p:cBhvr>
                      <p:to>
                        <p:strVal val="visible"/>
                      </p:to>
                    </p:set>
                    <p:animEffect transition="in" filter="wipe(down)">
                      <p:cBhvr>
                        <p:cTn dur="400"/>
                        <p:tgtEl>
                          <p:spTgt spid="3"/>
                        </p:tgtEl>
                      </p:cBhvr>
                    </p:animEffect>
                  </p:childTnLst>
                </p:cTn>
              </p:par>
            </p:tnLst>
          </p:tmpl>
        </p:tmplLst>
      </p:bldP>
      <p:bldP spid="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06190" y="1918741"/>
            <a:ext cx="5488498"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6561650" y="310896"/>
            <a:ext cx="5192439" cy="6208776"/>
          </a:xfrm>
        </p:spPr>
        <p:txBody>
          <a:bodyPr anchor="ctr" anchorCtr="0">
            <a:noAutofit/>
          </a:bodyPr>
          <a:lstStyle>
            <a:lvl1pPr marL="0" indent="0">
              <a:buFontTx/>
              <a:buNone/>
              <a:defRPr sz="2000" baseline="0">
                <a:solidFill>
                  <a:schemeClr val="tx1"/>
                </a:solidFill>
                <a:latin typeface="+mj-lt"/>
              </a:defRPr>
            </a:lvl1pPr>
            <a:lvl2pPr>
              <a:defRPr sz="2000"/>
            </a:lvl2pPr>
            <a:lvl3pPr>
              <a:defRPr sz="2000"/>
            </a:lvl3pPr>
            <a:lvl4pPr>
              <a:defRPr sz="2000"/>
            </a:lvl4pPr>
            <a:lvl5pPr>
              <a:defRPr sz="2000"/>
            </a:lvl5pPr>
          </a:lstStyle>
          <a:p>
            <a:pPr lvl="0"/>
            <a:r>
              <a:rPr lang="en-US" dirty="0" smtClean="0"/>
              <a:t>Tell your story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5096" y="4279393"/>
            <a:ext cx="6244863" cy="384175"/>
          </a:xfrm>
        </p:spPr>
        <p:txBody>
          <a:bodyPr vert="horz" lIns="91440" tIns="45720" rIns="91440" bIns="45720" rtlCol="0">
            <a:no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78186" y="3282696"/>
            <a:ext cx="6281773"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Demo Title</a:t>
            </a:r>
            <a:endParaRPr lang="en-US" dirty="0"/>
          </a:p>
        </p:txBody>
      </p:sp>
      <p:sp>
        <p:nvSpPr>
          <p:cNvPr id="49" name="Rectangle 3"/>
          <p:cNvSpPr>
            <a:spLocks noChangeArrowheads="1"/>
          </p:cNvSpPr>
          <p:nvPr/>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7385243" y="1917700"/>
            <a:ext cx="3567771" cy="2889250"/>
          </a:xfrm>
        </p:spPr>
        <p:txBody>
          <a:bodyPr anchor="ctr" anchorCtr="1"/>
          <a:lstStyle>
            <a:lvl1pPr algn="ctr">
              <a:defRPr>
                <a:latin typeface="+mj-lt"/>
              </a:defRPr>
            </a:lvl1pPr>
          </a:lstStyle>
          <a:p>
            <a:r>
              <a:rPr lang="en-US" dirty="0" smtClean="0"/>
              <a:t>Insert photo here</a:t>
            </a:r>
            <a:endParaRPr lang="en-US" dirty="0"/>
          </a:p>
        </p:txBody>
      </p:sp>
      <p:grpSp>
        <p:nvGrpSpPr>
          <p:cNvPr id="24" name="Group 67"/>
          <p:cNvGrpSpPr/>
          <p:nvPr userDrawn="1"/>
        </p:nvGrpSpPr>
        <p:grpSpPr>
          <a:xfrm>
            <a:off x="455613" y="301884"/>
            <a:ext cx="921134" cy="491082"/>
            <a:chOff x="609606" y="528528"/>
            <a:chExt cx="1444732" cy="763787"/>
          </a:xfrm>
          <a:gradFill flip="none" rotWithShape="1">
            <a:gsLst>
              <a:gs pos="11000">
                <a:schemeClr val="accent2"/>
              </a:gs>
              <a:gs pos="100000">
                <a:schemeClr val="accent5"/>
              </a:gs>
            </a:gsLst>
            <a:lin ang="2700000" scaled="1"/>
            <a:tileRect/>
          </a:gradFill>
        </p:grpSpPr>
        <p:sp>
          <p:nvSpPr>
            <p:cNvPr id="25" name="Rectangle 24"/>
            <p:cNvSpPr>
              <a:spLocks noChangeArrowheads="1"/>
            </p:cNvSpPr>
            <p:nvPr/>
          </p:nvSpPr>
          <p:spPr bwMode="black">
            <a:xfrm>
              <a:off x="1016583" y="1035671"/>
              <a:ext cx="65914" cy="249729"/>
            </a:xfrm>
            <a:prstGeom prst="rect">
              <a:avLst/>
            </a:prstGeom>
            <a:grpFill/>
            <a:ln w="9525">
              <a:noFill/>
              <a:miter lim="800000"/>
              <a:headEnd/>
              <a:tailEnd/>
            </a:ln>
          </p:spPr>
          <p:txBody>
            <a:bodyPr/>
            <a:lstStyle/>
            <a:p>
              <a:endParaRPr lang="en-US">
                <a:latin typeface="+mj-lt"/>
              </a:endParaRPr>
            </a:p>
          </p:txBody>
        </p:sp>
        <p:sp>
          <p:nvSpPr>
            <p:cNvPr id="26" name="Freeform 25"/>
            <p:cNvSpPr>
              <a:spLocks/>
            </p:cNvSpPr>
            <p:nvPr/>
          </p:nvSpPr>
          <p:spPr bwMode="black">
            <a:xfrm>
              <a:off x="1400565" y="1028755"/>
              <a:ext cx="190842" cy="263560"/>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28" name="Freeform 27"/>
            <p:cNvSpPr>
              <a:spLocks/>
            </p:cNvSpPr>
            <p:nvPr/>
          </p:nvSpPr>
          <p:spPr bwMode="black">
            <a:xfrm>
              <a:off x="740666" y="1028755"/>
              <a:ext cx="190842" cy="263560"/>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29" name="Freeform 28"/>
            <p:cNvSpPr>
              <a:spLocks noEditPoints="1"/>
            </p:cNvSpPr>
            <p:nvPr/>
          </p:nvSpPr>
          <p:spPr bwMode="black">
            <a:xfrm>
              <a:off x="1660386" y="1028755"/>
              <a:ext cx="262121" cy="263560"/>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30" name="Freeform 29"/>
            <p:cNvSpPr>
              <a:spLocks/>
            </p:cNvSpPr>
            <p:nvPr/>
          </p:nvSpPr>
          <p:spPr bwMode="black">
            <a:xfrm>
              <a:off x="1167569" y="1028755"/>
              <a:ext cx="170915" cy="263560"/>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32" name="Freeform 31"/>
            <p:cNvSpPr>
              <a:spLocks/>
            </p:cNvSpPr>
            <p:nvPr/>
          </p:nvSpPr>
          <p:spPr bwMode="black">
            <a:xfrm>
              <a:off x="609606" y="732922"/>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33" name="Freeform 32"/>
            <p:cNvSpPr>
              <a:spLocks/>
            </p:cNvSpPr>
            <p:nvPr/>
          </p:nvSpPr>
          <p:spPr bwMode="black">
            <a:xfrm>
              <a:off x="783587"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34" name="Freeform 33"/>
            <p:cNvSpPr>
              <a:spLocks/>
            </p:cNvSpPr>
            <p:nvPr/>
          </p:nvSpPr>
          <p:spPr bwMode="black">
            <a:xfrm>
              <a:off x="954502" y="528528"/>
              <a:ext cx="62081" cy="394956"/>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35" name="Freeform 34"/>
            <p:cNvSpPr>
              <a:spLocks/>
            </p:cNvSpPr>
            <p:nvPr/>
          </p:nvSpPr>
          <p:spPr bwMode="black">
            <a:xfrm>
              <a:off x="1128481"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36" name="Freeform 35"/>
            <p:cNvSpPr>
              <a:spLocks/>
            </p:cNvSpPr>
            <p:nvPr/>
          </p:nvSpPr>
          <p:spPr bwMode="black">
            <a:xfrm>
              <a:off x="1298630" y="732922"/>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37" name="Freeform 36"/>
            <p:cNvSpPr>
              <a:spLocks/>
            </p:cNvSpPr>
            <p:nvPr/>
          </p:nvSpPr>
          <p:spPr bwMode="black">
            <a:xfrm>
              <a:off x="1472609" y="646860"/>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38" name="Freeform 37"/>
            <p:cNvSpPr>
              <a:spLocks/>
            </p:cNvSpPr>
            <p:nvPr/>
          </p:nvSpPr>
          <p:spPr bwMode="black">
            <a:xfrm>
              <a:off x="1646588" y="528528"/>
              <a:ext cx="62847" cy="39495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39" name="Freeform 38"/>
            <p:cNvSpPr>
              <a:spLocks/>
            </p:cNvSpPr>
            <p:nvPr/>
          </p:nvSpPr>
          <p:spPr bwMode="black">
            <a:xfrm>
              <a:off x="1817502" y="646864"/>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40" name="Freeform 39"/>
            <p:cNvSpPr>
              <a:spLocks/>
            </p:cNvSpPr>
            <p:nvPr/>
          </p:nvSpPr>
          <p:spPr bwMode="black">
            <a:xfrm>
              <a:off x="1991491" y="732927"/>
              <a:ext cx="62847"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sp>
        <p:nvSpPr>
          <p:cNvPr id="30" name="Rectangle 29"/>
          <p:cNvSpPr/>
          <p:nvPr/>
        </p:nvSpPr>
        <p:spPr>
          <a:xfrm>
            <a:off x="-16929" y="6141721"/>
            <a:ext cx="12205754" cy="71627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17"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sp>
        <p:nvSpPr>
          <p:cNvPr id="9" name="Rounded Rectangle 8"/>
          <p:cNvSpPr/>
          <p:nvPr userDrawn="1"/>
        </p:nvSpPr>
        <p:spPr>
          <a:xfrm>
            <a:off x="2430699" y="-3578087"/>
            <a:ext cx="2305719"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Rounded Rectangle 9"/>
          <p:cNvSpPr/>
          <p:nvPr userDrawn="1"/>
        </p:nvSpPr>
        <p:spPr>
          <a:xfrm>
            <a:off x="0" y="-645215"/>
            <a:ext cx="2305719"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Rounded Rectangle 10"/>
          <p:cNvSpPr/>
          <p:nvPr userDrawn="1"/>
        </p:nvSpPr>
        <p:spPr>
          <a:xfrm rot="10800000">
            <a:off x="1351370" y="-645215"/>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12" name="Rounded Rectangle 11"/>
          <p:cNvSpPr/>
          <p:nvPr/>
        </p:nvSpPr>
        <p:spPr>
          <a:xfrm>
            <a:off x="8498613" y="1711187"/>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Rounded Rectangle 12"/>
          <p:cNvSpPr/>
          <p:nvPr/>
        </p:nvSpPr>
        <p:spPr>
          <a:xfrm>
            <a:off x="10804454" y="834887"/>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 name="Rounded Rectangle 13"/>
          <p:cNvSpPr/>
          <p:nvPr/>
        </p:nvSpPr>
        <p:spPr>
          <a:xfrm rot="10800000">
            <a:off x="4047043" y="-3377648"/>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hasCustomPrompt="1"/>
          </p:nvPr>
        </p:nvSpPr>
        <p:spPr>
          <a:xfrm>
            <a:off x="316909" y="484633"/>
            <a:ext cx="11670464" cy="4372131"/>
          </a:xfrm>
        </p:spPr>
        <p:txBody>
          <a:bodyPr anchor="b" anchorCtr="0"/>
          <a:lstStyle>
            <a:lvl1pPr marL="228600" indent="-228600">
              <a:buFont typeface="Arial" pitchFamily="34" charset="0"/>
              <a:buChar char="“"/>
              <a:defRPr sz="6000" spc="0" baseline="0">
                <a:solidFill>
                  <a:schemeClr val="bg1"/>
                </a:solidFill>
                <a:latin typeface="+mj-lt"/>
              </a:defRPr>
            </a:lvl1pPr>
          </a:lstStyle>
          <a:p>
            <a:r>
              <a:rPr lang="en-US" dirty="0" smtClean="0"/>
              <a:t>Click to edit Master title style”</a:t>
            </a:r>
            <a:endParaRPr lang="en-US" dirty="0"/>
          </a:p>
        </p:txBody>
      </p:sp>
      <p:sp>
        <p:nvSpPr>
          <p:cNvPr id="28" name="Rectangle 5"/>
          <p:cNvSpPr>
            <a:spLocks noChangeArrowheads="1"/>
          </p:cNvSpPr>
          <p:nvPr/>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19"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7" name="Text Placeholder 4"/>
          <p:cNvSpPr>
            <a:spLocks noGrp="1"/>
          </p:cNvSpPr>
          <p:nvPr>
            <p:ph type="body" sz="quarter" idx="11" hasCustomPrompt="1"/>
          </p:nvPr>
        </p:nvSpPr>
        <p:spPr>
          <a:xfrm>
            <a:off x="534775" y="5358903"/>
            <a:ext cx="11429936" cy="614362"/>
          </a:xfrm>
        </p:spPr>
        <p:txBody>
          <a:bodyPr vert="horz" lIns="91440" tIns="45720" rIns="91440" bIns="45720" rtlCol="0">
            <a:no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18"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chemeClr val="bg2"/>
                </a:solidFill>
                <a:latin typeface="+mj-lt"/>
              </a:rPr>
              <a:t>© 2010 Cisco and/or its affiliates. All rights reserved.</a:t>
            </a:r>
            <a:endParaRPr lang="en-US" sz="600" dirty="0">
              <a:solidFill>
                <a:schemeClr val="bg2"/>
              </a:solidFill>
              <a:latin typeface="+mj-lt"/>
            </a:endParaRPr>
          </a:p>
        </p:txBody>
      </p:sp>
      <p:sp>
        <p:nvSpPr>
          <p:cNvPr id="23"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2"/>
                </a:solidFill>
                <a:latin typeface="+mj-lt"/>
              </a:rPr>
              <a:pPr algn="r" defTabSz="814388">
                <a:lnSpc>
                  <a:spcPct val="100000"/>
                </a:lnSpc>
              </a:pPr>
              <a:t>‹#›</a:t>
            </a:fld>
            <a:endParaRPr lang="en-US" sz="600" dirty="0">
              <a:solidFill>
                <a:schemeClr val="bg2"/>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ppt_x"/>
                                          </p:val>
                                        </p:tav>
                                        <p:tav tm="100000">
                                          <p:val>
                                            <p:strVal val="#ppt_x"/>
                                          </p:val>
                                        </p:tav>
                                      </p:tavLst>
                                    </p:anim>
                                    <p:anim calcmode="lin" valueType="num">
                                      <p:cBhvr additive="base">
                                        <p:cTn id="8" dur="2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2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0" fill="hold"/>
                                        <p:tgtEl>
                                          <p:spTgt spid="9"/>
                                        </p:tgtEl>
                                        <p:attrNameLst>
                                          <p:attrName>ppt_x</p:attrName>
                                        </p:attrNameLst>
                                      </p:cBhvr>
                                      <p:tavLst>
                                        <p:tav tm="0">
                                          <p:val>
                                            <p:strVal val="#ppt_x"/>
                                          </p:val>
                                        </p:tav>
                                        <p:tav tm="100000">
                                          <p:val>
                                            <p:strVal val="#ppt_x"/>
                                          </p:val>
                                        </p:tav>
                                      </p:tavLst>
                                    </p:anim>
                                    <p:anim calcmode="lin" valueType="num">
                                      <p:cBhvr additive="base">
                                        <p:cTn id="12" dur="2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1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9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000" fill="hold"/>
                                        <p:tgtEl>
                                          <p:spTgt spid="14"/>
                                        </p:tgtEl>
                                        <p:attrNameLst>
                                          <p:attrName>ppt_x</p:attrName>
                                        </p:attrNameLst>
                                      </p:cBhvr>
                                      <p:tavLst>
                                        <p:tav tm="0">
                                          <p:val>
                                            <p:strVal val="#ppt_x"/>
                                          </p:val>
                                        </p:tav>
                                        <p:tav tm="100000">
                                          <p:val>
                                            <p:strVal val="#ppt_x"/>
                                          </p:val>
                                        </p:tav>
                                      </p:tavLst>
                                    </p:anim>
                                    <p:anim calcmode="lin" valueType="num">
                                      <p:cBhvr additive="base">
                                        <p:cTn id="20" dur="2000" fill="hold"/>
                                        <p:tgtEl>
                                          <p:spTgt spid="14"/>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9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2000" fill="hold"/>
                                        <p:tgtEl>
                                          <p:spTgt spid="12"/>
                                        </p:tgtEl>
                                        <p:attrNameLst>
                                          <p:attrName>ppt_x</p:attrName>
                                        </p:attrNameLst>
                                      </p:cBhvr>
                                      <p:tavLst>
                                        <p:tav tm="0">
                                          <p:val>
                                            <p:strVal val="#ppt_x"/>
                                          </p:val>
                                        </p:tav>
                                        <p:tav tm="100000">
                                          <p:val>
                                            <p:strVal val="#ppt_x"/>
                                          </p:val>
                                        </p:tav>
                                      </p:tavLst>
                                    </p:anim>
                                    <p:anim calcmode="lin" valueType="num">
                                      <p:cBhvr additive="base">
                                        <p:cTn id="24" dur="20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100" fill="hold"/>
                                        <p:tgtEl>
                                          <p:spTgt spid="13"/>
                                        </p:tgtEl>
                                        <p:attrNameLst>
                                          <p:attrName>ppt_x</p:attrName>
                                        </p:attrNameLst>
                                      </p:cBhvr>
                                      <p:tavLst>
                                        <p:tav tm="0">
                                          <p:val>
                                            <p:strVal val="#ppt_x"/>
                                          </p:val>
                                        </p:tav>
                                        <p:tav tm="100000">
                                          <p:val>
                                            <p:strVal val="#ppt_x"/>
                                          </p:val>
                                        </p:tav>
                                      </p:tavLst>
                                    </p:anim>
                                    <p:anim calcmode="lin" valueType="num">
                                      <p:cBhvr additive="base">
                                        <p:cTn id="28" dur="1100" fill="hold"/>
                                        <p:tgtEl>
                                          <p:spTgt spid="13"/>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15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1000"/>
                                        <p:tgtEl>
                                          <p:spTgt spid="7">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 grpId="0"/>
      <p:bldP spid="7" grpId="0" build="p">
        <p:tmplLst>
          <p:tmpl lvl="1">
            <p:tnLst>
              <p:par>
                <p:cTn presetID="10" presetClass="entr" presetSubtype="0" fill="hold" nodeType="withEffect">
                  <p:stCondLst>
                    <p:cond delay="200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White">
    <p:spTree>
      <p:nvGrpSpPr>
        <p:cNvPr id="1" name=""/>
        <p:cNvGrpSpPr/>
        <p:nvPr/>
      </p:nvGrpSpPr>
      <p:grpSpPr>
        <a:xfrm>
          <a:off x="0" y="0"/>
          <a:ext cx="0" cy="0"/>
          <a:chOff x="0" y="0"/>
          <a:chExt cx="0" cy="0"/>
        </a:xfrm>
      </p:grpSpPr>
      <p:pic>
        <p:nvPicPr>
          <p:cNvPr id="53" name="Picture 52" descr="segue texture.jpg"/>
          <p:cNvPicPr>
            <a:picLocks noChangeAspect="1"/>
          </p:cNvPicPr>
          <p:nvPr userDrawn="1"/>
        </p:nvPicPr>
        <p:blipFill>
          <a:blip r:embed="rId2" cstate="print"/>
          <a:srcRect t="95236" r="2996"/>
          <a:stretch>
            <a:fillRect/>
          </a:stretch>
        </p:blipFill>
        <p:spPr>
          <a:xfrm>
            <a:off x="444384" y="6381456"/>
            <a:ext cx="11300057" cy="163808"/>
          </a:xfrm>
          <a:prstGeom prst="rect">
            <a:avLst/>
          </a:prstGeom>
        </p:spPr>
      </p:pic>
      <p:sp>
        <p:nvSpPr>
          <p:cNvPr id="49" name="Rectangle 3"/>
          <p:cNvSpPr>
            <a:spLocks noChangeArrowheads="1"/>
          </p:cNvSpPr>
          <p:nvPr/>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85" name="Rectangle 84"/>
          <p:cNvSpPr/>
          <p:nvPr/>
        </p:nvSpPr>
        <p:spPr>
          <a:xfrm>
            <a:off x="0" y="2382"/>
            <a:ext cx="12168841"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ectangle 43"/>
          <p:cNvSpPr/>
          <p:nvPr userDrawn="1"/>
        </p:nvSpPr>
        <p:spPr>
          <a:xfrm>
            <a:off x="1" y="6545264"/>
            <a:ext cx="12168841" cy="312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Subtitle 2"/>
          <p:cNvSpPr>
            <a:spLocks noGrp="1"/>
          </p:cNvSpPr>
          <p:nvPr>
            <p:ph type="subTitle" idx="1" hasCustomPrompt="1"/>
          </p:nvPr>
        </p:nvSpPr>
        <p:spPr>
          <a:xfrm>
            <a:off x="315095" y="4464067"/>
            <a:ext cx="10813351" cy="384175"/>
          </a:xfrm>
        </p:spPr>
        <p:txBody>
          <a:bodyPr anchor="b" anchorCtr="0">
            <a:noAutofit/>
          </a:bodyPr>
          <a:lstStyle>
            <a:lvl1pPr marL="0" indent="0" algn="l">
              <a:buNone/>
              <a:defRPr lang="en-US" sz="2000" b="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95114" y="1248229"/>
            <a:ext cx="10813350" cy="2907239"/>
          </a:xfrm>
        </p:spPr>
        <p:txBody>
          <a:bodyPr/>
          <a:lstStyle>
            <a:lvl1pPr algn="l" defTabSz="914400" rtl="0" eaLnBrk="1" latinLnBrk="0" hangingPunct="1">
              <a:lnSpc>
                <a:spcPct val="90000"/>
              </a:lnSpc>
              <a:spcBef>
                <a:spcPct val="0"/>
              </a:spcBef>
              <a:buNone/>
              <a:defRPr lang="en-US" sz="6000" b="0" kern="1200" spc="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grpSp>
        <p:nvGrpSpPr>
          <p:cNvPr id="2" name="Group 67"/>
          <p:cNvGrpSpPr/>
          <p:nvPr userDrawn="1"/>
        </p:nvGrpSpPr>
        <p:grpSpPr>
          <a:xfrm>
            <a:off x="455613" y="301884"/>
            <a:ext cx="839969" cy="447811"/>
            <a:chOff x="609606" y="528528"/>
            <a:chExt cx="1444732" cy="763787"/>
          </a:xfrm>
          <a:gradFill flip="none" rotWithShape="1">
            <a:gsLst>
              <a:gs pos="11000">
                <a:schemeClr val="accent2"/>
              </a:gs>
              <a:gs pos="100000">
                <a:schemeClr val="accent5"/>
              </a:gs>
            </a:gsLst>
            <a:lin ang="2700000" scaled="1"/>
            <a:tileRect/>
          </a:gradFill>
        </p:grpSpPr>
        <p:sp>
          <p:nvSpPr>
            <p:cNvPr id="92" name="Rectangle 91"/>
            <p:cNvSpPr>
              <a:spLocks noChangeArrowheads="1"/>
            </p:cNvSpPr>
            <p:nvPr/>
          </p:nvSpPr>
          <p:spPr bwMode="black">
            <a:xfrm>
              <a:off x="1016583" y="1035671"/>
              <a:ext cx="65914" cy="249729"/>
            </a:xfrm>
            <a:prstGeom prst="rect">
              <a:avLst/>
            </a:prstGeom>
            <a:grpFill/>
            <a:ln w="9525">
              <a:noFill/>
              <a:miter lim="800000"/>
              <a:headEnd/>
              <a:tailEnd/>
            </a:ln>
          </p:spPr>
          <p:txBody>
            <a:bodyPr/>
            <a:lstStyle/>
            <a:p>
              <a:endParaRPr lang="en-US">
                <a:latin typeface="+mj-lt"/>
              </a:endParaRPr>
            </a:p>
          </p:txBody>
        </p:sp>
        <p:sp>
          <p:nvSpPr>
            <p:cNvPr id="93" name="Freeform 92"/>
            <p:cNvSpPr>
              <a:spLocks/>
            </p:cNvSpPr>
            <p:nvPr/>
          </p:nvSpPr>
          <p:spPr bwMode="black">
            <a:xfrm>
              <a:off x="1400565" y="1028755"/>
              <a:ext cx="190842" cy="263560"/>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94" name="Freeform 93"/>
            <p:cNvSpPr>
              <a:spLocks/>
            </p:cNvSpPr>
            <p:nvPr/>
          </p:nvSpPr>
          <p:spPr bwMode="black">
            <a:xfrm>
              <a:off x="740666" y="1028755"/>
              <a:ext cx="190842" cy="263560"/>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95" name="Freeform 94"/>
            <p:cNvSpPr>
              <a:spLocks noEditPoints="1"/>
            </p:cNvSpPr>
            <p:nvPr/>
          </p:nvSpPr>
          <p:spPr bwMode="black">
            <a:xfrm>
              <a:off x="1660386" y="1028755"/>
              <a:ext cx="262121" cy="263560"/>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96" name="Freeform 95"/>
            <p:cNvSpPr>
              <a:spLocks/>
            </p:cNvSpPr>
            <p:nvPr/>
          </p:nvSpPr>
          <p:spPr bwMode="black">
            <a:xfrm>
              <a:off x="1167569" y="1028755"/>
              <a:ext cx="170915" cy="263560"/>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97" name="Freeform 96"/>
            <p:cNvSpPr>
              <a:spLocks/>
            </p:cNvSpPr>
            <p:nvPr/>
          </p:nvSpPr>
          <p:spPr bwMode="black">
            <a:xfrm>
              <a:off x="609606" y="732922"/>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98" name="Freeform 97"/>
            <p:cNvSpPr>
              <a:spLocks/>
            </p:cNvSpPr>
            <p:nvPr/>
          </p:nvSpPr>
          <p:spPr bwMode="black">
            <a:xfrm>
              <a:off x="783587"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99" name="Freeform 98"/>
            <p:cNvSpPr>
              <a:spLocks/>
            </p:cNvSpPr>
            <p:nvPr/>
          </p:nvSpPr>
          <p:spPr bwMode="black">
            <a:xfrm>
              <a:off x="954502" y="528528"/>
              <a:ext cx="62081" cy="394956"/>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100" name="Freeform 99"/>
            <p:cNvSpPr>
              <a:spLocks/>
            </p:cNvSpPr>
            <p:nvPr/>
          </p:nvSpPr>
          <p:spPr bwMode="black">
            <a:xfrm>
              <a:off x="1128481"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05" name="Freeform 104"/>
            <p:cNvSpPr>
              <a:spLocks/>
            </p:cNvSpPr>
            <p:nvPr/>
          </p:nvSpPr>
          <p:spPr bwMode="black">
            <a:xfrm>
              <a:off x="1298630" y="732922"/>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106" name="Freeform 105"/>
            <p:cNvSpPr>
              <a:spLocks/>
            </p:cNvSpPr>
            <p:nvPr/>
          </p:nvSpPr>
          <p:spPr bwMode="black">
            <a:xfrm>
              <a:off x="1472609" y="646860"/>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07" name="Freeform 106"/>
            <p:cNvSpPr>
              <a:spLocks/>
            </p:cNvSpPr>
            <p:nvPr/>
          </p:nvSpPr>
          <p:spPr bwMode="black">
            <a:xfrm>
              <a:off x="1646588" y="528528"/>
              <a:ext cx="62847" cy="39495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108" name="Freeform 107"/>
            <p:cNvSpPr>
              <a:spLocks/>
            </p:cNvSpPr>
            <p:nvPr/>
          </p:nvSpPr>
          <p:spPr bwMode="black">
            <a:xfrm>
              <a:off x="1817502" y="646864"/>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13" name="Freeform 112"/>
            <p:cNvSpPr>
              <a:spLocks/>
            </p:cNvSpPr>
            <p:nvPr/>
          </p:nvSpPr>
          <p:spPr bwMode="black">
            <a:xfrm>
              <a:off x="1991491" y="732927"/>
              <a:ext cx="62847"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56"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57" name="Rectangle 5"/>
          <p:cNvSpPr>
            <a:spLocks noChangeArrowheads="1"/>
          </p:cNvSpPr>
          <p:nvPr userDrawn="1"/>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58"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51" name="Text Placeholder 50"/>
          <p:cNvSpPr>
            <a:spLocks noGrp="1"/>
          </p:cNvSpPr>
          <p:nvPr>
            <p:ph type="body" sz="quarter" idx="10" hasCustomPrompt="1"/>
          </p:nvPr>
        </p:nvSpPr>
        <p:spPr>
          <a:xfrm>
            <a:off x="314325" y="4785927"/>
            <a:ext cx="10810875" cy="395288"/>
          </a:xfrm>
        </p:spPr>
        <p:txBody>
          <a:bodyPr/>
          <a:lstStyle>
            <a:lvl1pPr marL="0" indent="0">
              <a:buFontTx/>
              <a:buNone/>
              <a:defRPr lang="en-US" sz="1800" kern="1200" dirty="0" smtClean="0">
                <a:solidFill>
                  <a:srgbClr val="6DB344"/>
                </a:solidFill>
                <a:latin typeface="+mj-lt"/>
                <a:ea typeface="+mn-ea"/>
                <a:cs typeface="+mn-cs"/>
              </a:defRPr>
            </a:lvl1pPr>
            <a:lvl2pPr>
              <a:buFontTx/>
              <a:buNone/>
              <a:defRPr lang="en-US" sz="2000" kern="1200" dirty="0" smtClean="0">
                <a:solidFill>
                  <a:srgbClr val="6DB344"/>
                </a:solidFill>
                <a:latin typeface="+mj-lt"/>
                <a:ea typeface="+mn-ea"/>
                <a:cs typeface="+mn-cs"/>
              </a:defRPr>
            </a:lvl2pPr>
            <a:lvl3pPr>
              <a:buFontTx/>
              <a:buNone/>
              <a:defRPr lang="en-US" sz="2000" kern="1200" dirty="0" smtClean="0">
                <a:solidFill>
                  <a:srgbClr val="6DB344"/>
                </a:solidFill>
                <a:latin typeface="+mj-lt"/>
                <a:ea typeface="+mn-ea"/>
                <a:cs typeface="+mn-cs"/>
              </a:defRPr>
            </a:lvl3pPr>
            <a:lvl4pPr>
              <a:buFontTx/>
              <a:buNone/>
              <a:defRPr lang="en-US" sz="2000" kern="1200" dirty="0" smtClean="0">
                <a:solidFill>
                  <a:srgbClr val="6DB344"/>
                </a:solidFill>
                <a:latin typeface="+mj-lt"/>
                <a:ea typeface="+mn-ea"/>
                <a:cs typeface="+mn-cs"/>
              </a:defRPr>
            </a:lvl4pPr>
            <a:lvl5pPr>
              <a:buFontTx/>
              <a:buNone/>
              <a:defRPr lang="en-US" sz="2000" kern="1200" dirty="0" smtClean="0">
                <a:solidFill>
                  <a:srgbClr val="6DB344"/>
                </a:solidFill>
                <a:latin typeface="+mj-lt"/>
                <a:ea typeface="+mn-ea"/>
                <a:cs typeface="+mn-cs"/>
              </a:defRPr>
            </a:lvl5pPr>
          </a:lstStyle>
          <a:p>
            <a:pPr lvl="0"/>
            <a:r>
              <a:rPr lang="en-US" dirty="0" smtClean="0"/>
              <a:t>Presenter Title</a:t>
            </a:r>
            <a:endParaRPr lang="en-US" dirty="0"/>
          </a:p>
        </p:txBody>
      </p:sp>
      <p:sp>
        <p:nvSpPr>
          <p:cNvPr id="54" name="Text Placeholder 53"/>
          <p:cNvSpPr>
            <a:spLocks noGrp="1"/>
          </p:cNvSpPr>
          <p:nvPr>
            <p:ph type="body" sz="quarter" idx="11" hasCustomPrompt="1"/>
          </p:nvPr>
        </p:nvSpPr>
        <p:spPr>
          <a:xfrm>
            <a:off x="314325" y="5273675"/>
            <a:ext cx="10829925" cy="400050"/>
          </a:xfrm>
        </p:spPr>
        <p:txBody>
          <a:bodyPr/>
          <a:lstStyle>
            <a:lvl1pPr marL="0" indent="0">
              <a:buFontTx/>
              <a:buNone/>
              <a:defRPr lang="en-US" sz="1400" kern="1200" dirty="0" smtClean="0">
                <a:solidFill>
                  <a:srgbClr val="6DB344"/>
                </a:solidFill>
                <a:latin typeface="+mj-lt"/>
                <a:ea typeface="+mn-ea"/>
                <a:cs typeface="+mn-cs"/>
              </a:defRPr>
            </a:lvl1pPr>
            <a:lvl2pPr marL="0" indent="0">
              <a:buFontTx/>
              <a:buNone/>
              <a:defRPr lang="en-US" sz="2000" kern="1200" dirty="0" smtClean="0">
                <a:solidFill>
                  <a:srgbClr val="6DB344"/>
                </a:solidFill>
                <a:latin typeface="+mj-lt"/>
                <a:ea typeface="+mn-ea"/>
                <a:cs typeface="+mn-cs"/>
              </a:defRPr>
            </a:lvl2pPr>
            <a:lvl3pPr marL="0" indent="0">
              <a:buFontTx/>
              <a:buNone/>
              <a:defRPr lang="en-US" sz="2000" kern="1200" dirty="0" smtClean="0">
                <a:solidFill>
                  <a:srgbClr val="6DB344"/>
                </a:solidFill>
                <a:latin typeface="+mj-lt"/>
                <a:ea typeface="+mn-ea"/>
                <a:cs typeface="+mn-cs"/>
              </a:defRPr>
            </a:lvl3pPr>
            <a:lvl4pPr marL="0" indent="0">
              <a:buFontTx/>
              <a:buNone/>
              <a:defRPr lang="en-US" sz="2000" kern="1200" dirty="0" smtClean="0">
                <a:solidFill>
                  <a:srgbClr val="6DB344"/>
                </a:solidFill>
                <a:latin typeface="+mj-lt"/>
                <a:ea typeface="+mn-ea"/>
                <a:cs typeface="+mn-cs"/>
              </a:defRPr>
            </a:lvl4pPr>
            <a:lvl5pPr marL="0" indent="0">
              <a:buFontTx/>
              <a:buNone/>
              <a:defRPr lang="en-US" sz="2000" kern="1200" dirty="0" smtClean="0">
                <a:solidFill>
                  <a:srgbClr val="6DB344"/>
                </a:solidFill>
                <a:latin typeface="+mj-lt"/>
                <a:ea typeface="+mn-ea"/>
                <a:cs typeface="+mn-cs"/>
              </a:defRPr>
            </a:lvl5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
        <p:nvSpPr>
          <p:cNvPr id="29" name="Rectangle 28"/>
          <p:cNvSpPr/>
          <p:nvPr/>
        </p:nvSpPr>
        <p:spPr>
          <a:xfrm>
            <a:off x="2521843" y="795528"/>
            <a:ext cx="7130463"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2521842" y="4794352"/>
            <a:ext cx="7128213"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2532991" y="795528"/>
            <a:ext cx="7103800" cy="4005072"/>
          </a:xfrm>
          <a:solidFill>
            <a:schemeClr val="bg1">
              <a:alpha val="30000"/>
            </a:schemeClr>
          </a:solidFill>
          <a:ln>
            <a:solidFill>
              <a:schemeClr val="bg2"/>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753777" y="4873438"/>
            <a:ext cx="6763665" cy="838200"/>
          </a:xfrm>
        </p:spPr>
        <p:txBody>
          <a:bodyPr anchor="ctr"/>
          <a:lstStyle>
            <a:lvl1pPr>
              <a:defRPr sz="2600">
                <a:latin typeface="+mj-lt"/>
              </a:defRPr>
            </a:lvl1pPr>
          </a:lstStyle>
          <a:p>
            <a:r>
              <a:rPr lang="en-US" smtClean="0"/>
              <a:t>Click to edit Master title style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
        <p:nvSpPr>
          <p:cNvPr id="32" name="Rectangle 31"/>
          <p:cNvSpPr/>
          <p:nvPr/>
        </p:nvSpPr>
        <p:spPr>
          <a:xfrm>
            <a:off x="450987" y="310896"/>
            <a:ext cx="4363599"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50987" y="310896"/>
            <a:ext cx="4363599" cy="2459736"/>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306191" y="3429000"/>
            <a:ext cx="9343297" cy="1421928"/>
          </a:xfrm>
        </p:spPr>
        <p:txBody>
          <a:bodyPr anchor="t">
            <a:no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
        <p:nvSpPr>
          <p:cNvPr id="40" name="Rectangle 39"/>
          <p:cNvSpPr/>
          <p:nvPr/>
        </p:nvSpPr>
        <p:spPr>
          <a:xfrm>
            <a:off x="6655098" y="859536"/>
            <a:ext cx="4838964"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6655098" y="859536"/>
            <a:ext cx="4838964" cy="502920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306191" y="728973"/>
            <a:ext cx="5798380" cy="1085313"/>
          </a:xfrm>
        </p:spPr>
        <p:txBody>
          <a:bodyPr anchor="t">
            <a:noAutofit/>
          </a:bodyPr>
          <a:lstStyle>
            <a:lvl1pPr>
              <a:lnSpc>
                <a:spcPct val="90000"/>
              </a:lnSpc>
              <a:defRPr>
                <a:solidFill>
                  <a:schemeClr val="bg1"/>
                </a:solidFill>
                <a:latin typeface="+mj-lt"/>
              </a:defRPr>
            </a:lvl1pPr>
          </a:lstStyle>
          <a:p>
            <a:r>
              <a:rPr lang="en-US" smtClean="0"/>
              <a:t>Click to edit Master title style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
        <p:nvSpPr>
          <p:cNvPr id="48" name="Rectangle 47"/>
          <p:cNvSpPr/>
          <p:nvPr/>
        </p:nvSpPr>
        <p:spPr>
          <a:xfrm>
            <a:off x="4890343" y="311149"/>
            <a:ext cx="4356380"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4890712" y="311149"/>
            <a:ext cx="4356013"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446501" y="311149"/>
            <a:ext cx="438250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27653" y="311149"/>
            <a:ext cx="4401521"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9304020" y="311150"/>
            <a:ext cx="2451002"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9304020" y="311150"/>
            <a:ext cx="2451001" cy="1308101"/>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446501" y="3028951"/>
            <a:ext cx="3363339"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427654" y="3028951"/>
            <a:ext cx="3382346"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3880957" y="3028951"/>
            <a:ext cx="5365768"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3876769" y="3028951"/>
            <a:ext cx="5369956"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9304020" y="1683658"/>
            <a:ext cx="2451002"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9304020" y="1676400"/>
            <a:ext cx="2451001" cy="344941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9304020" y="5182961"/>
            <a:ext cx="2451002"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9304020" y="5182961"/>
            <a:ext cx="2451001" cy="1304925"/>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450986" y="310896"/>
            <a:ext cx="11299041"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444385" y="310897"/>
            <a:ext cx="11296883" cy="6054185"/>
          </a:xfrm>
          <a:ln>
            <a:solidFill>
              <a:schemeClr val="bg2"/>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C0C0C0"/>
                </a:solidFill>
                <a:latin typeface="+mj-lt"/>
                <a:ea typeface="+mn-ea"/>
                <a:cs typeface="+mn-cs"/>
              </a:rPr>
              <a:t>Cisco Confidential</a:t>
            </a:r>
          </a:p>
        </p:txBody>
      </p:sp>
      <p:pic>
        <p:nvPicPr>
          <p:cNvPr id="9" name="Picture 8" descr="segue texture.jpg"/>
          <p:cNvPicPr>
            <a:picLocks noChangeAspect="1"/>
          </p:cNvPicPr>
          <p:nvPr userDrawn="1"/>
        </p:nvPicPr>
        <p:blipFill>
          <a:blip r:embed="rId2" cstate="print"/>
          <a:srcRect t="95236" r="2996"/>
          <a:stretch>
            <a:fillRect/>
          </a:stretch>
        </p:blipFill>
        <p:spPr>
          <a:xfrm>
            <a:off x="444384" y="6381456"/>
            <a:ext cx="11300057" cy="163808"/>
          </a:xfrm>
          <a:prstGeom prst="rect">
            <a:avLst/>
          </a:prstGeom>
        </p:spPr>
      </p:pic>
      <p:sp>
        <p:nvSpPr>
          <p:cNvPr id="10"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3"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88826" cy="685800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Wide screen vide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pic>
        <p:nvPicPr>
          <p:cNvPr id="37" name="Picture 36" descr="texture.png"/>
          <p:cNvPicPr>
            <a:picLocks noChangeAspect="1"/>
          </p:cNvPicPr>
          <p:nvPr userDrawn="1"/>
        </p:nvPicPr>
        <p:blipFill>
          <a:blip r:embed="rId3" cstate="print"/>
          <a:stretch>
            <a:fillRect/>
          </a:stretch>
        </p:blipFill>
        <p:spPr>
          <a:xfrm>
            <a:off x="-16929" y="1786"/>
            <a:ext cx="12205754" cy="6856214"/>
          </a:xfrm>
          <a:prstGeom prst="rect">
            <a:avLst/>
          </a:prstGeom>
        </p:spPr>
      </p:pic>
      <p:sp>
        <p:nvSpPr>
          <p:cNvPr id="40" name="Media Placeholder 39"/>
          <p:cNvSpPr>
            <a:spLocks noGrp="1"/>
          </p:cNvSpPr>
          <p:nvPr>
            <p:ph type="media" sz="quarter" idx="11" hasCustomPrompt="1"/>
          </p:nvPr>
        </p:nvSpPr>
        <p:spPr>
          <a:xfrm>
            <a:off x="3888008" y="777240"/>
            <a:ext cx="7863840" cy="4425696"/>
          </a:xfrm>
          <a:solidFill>
            <a:schemeClr val="tx1">
              <a:lumMod val="50000"/>
            </a:schemeClr>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baseline="0" smtClean="0">
                <a:solidFill>
                  <a:schemeClr val="lt1"/>
                </a:solidFill>
                <a:latin typeface="+mj-lt"/>
                <a:ea typeface="+mn-ea"/>
                <a:cs typeface="+mn-cs"/>
              </a:defRPr>
            </a:lvl1pPr>
          </a:lstStyle>
          <a:p>
            <a:r>
              <a:rPr lang="en-US" dirty="0" smtClean="0"/>
              <a:t>Click icon to add video</a:t>
            </a:r>
            <a:endParaRPr lang="en-US" dirty="0"/>
          </a:p>
        </p:txBody>
      </p:sp>
      <p:grpSp>
        <p:nvGrpSpPr>
          <p:cNvPr id="20" name="Group 5"/>
          <p:cNvGrpSpPr>
            <a:grpSpLocks/>
          </p:cNvGrpSpPr>
          <p:nvPr userDrawn="1"/>
        </p:nvGrpSpPr>
        <p:grpSpPr bwMode="auto">
          <a:xfrm>
            <a:off x="455613" y="6096000"/>
            <a:ext cx="841815" cy="447676"/>
            <a:chOff x="384" y="331"/>
            <a:chExt cx="912" cy="485"/>
          </a:xfrm>
        </p:grpSpPr>
        <p:sp>
          <p:nvSpPr>
            <p:cNvPr id="21" name="AutoShape 6"/>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3" name="Rectangle 7"/>
            <p:cNvSpPr>
              <a:spLocks noChangeArrowheads="1"/>
            </p:cNvSpPr>
            <p:nvPr/>
          </p:nvSpPr>
          <p:spPr bwMode="invGray">
            <a:xfrm>
              <a:off x="640" y="652"/>
              <a:ext cx="42" cy="158"/>
            </a:xfrm>
            <a:prstGeom prst="rect">
              <a:avLst/>
            </a:prstGeom>
            <a:solidFill>
              <a:srgbClr val="FFFFFF"/>
            </a:solid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4" name="Freeform 8"/>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5" name="Freeform 9"/>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6" name="Freeform 10"/>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7" name="Freeform 11"/>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8" name="Freeform 12"/>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9" name="Freeform 13"/>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0" name="Freeform 14"/>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1" name="Freeform 15"/>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2" name="Freeform 16"/>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3" name="Freeform 17"/>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4" name="Freeform 18"/>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5" name="Freeform 19"/>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6" name="Freeform 20"/>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gr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tandard vide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pic>
        <p:nvPicPr>
          <p:cNvPr id="55" name="Picture 54" descr="texture.png"/>
          <p:cNvPicPr>
            <a:picLocks noChangeAspect="1"/>
          </p:cNvPicPr>
          <p:nvPr userDrawn="1"/>
        </p:nvPicPr>
        <p:blipFill>
          <a:blip r:embed="rId3" cstate="print"/>
          <a:stretch>
            <a:fillRect/>
          </a:stretch>
        </p:blipFill>
        <p:spPr>
          <a:xfrm>
            <a:off x="-16929" y="1786"/>
            <a:ext cx="12205754" cy="6856214"/>
          </a:xfrm>
          <a:prstGeom prst="rect">
            <a:avLst/>
          </a:prstGeom>
        </p:spPr>
      </p:pic>
      <p:sp>
        <p:nvSpPr>
          <p:cNvPr id="21" name="Media Placeholder 20"/>
          <p:cNvSpPr>
            <a:spLocks noGrp="1"/>
          </p:cNvSpPr>
          <p:nvPr>
            <p:ph type="media" sz="quarter" idx="10" hasCustomPrompt="1"/>
          </p:nvPr>
        </p:nvSpPr>
        <p:spPr>
          <a:xfrm>
            <a:off x="5853968" y="778669"/>
            <a:ext cx="5897880" cy="4425696"/>
          </a:xfrm>
          <a:solidFill>
            <a:schemeClr val="tx1">
              <a:lumMod val="50000"/>
            </a:schemeClr>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grpSp>
        <p:nvGrpSpPr>
          <p:cNvPr id="20" name="Group 5"/>
          <p:cNvGrpSpPr>
            <a:grpSpLocks/>
          </p:cNvGrpSpPr>
          <p:nvPr userDrawn="1"/>
        </p:nvGrpSpPr>
        <p:grpSpPr bwMode="auto">
          <a:xfrm>
            <a:off x="455613" y="6096000"/>
            <a:ext cx="841815" cy="447676"/>
            <a:chOff x="384" y="331"/>
            <a:chExt cx="912" cy="485"/>
          </a:xfrm>
        </p:grpSpPr>
        <p:sp>
          <p:nvSpPr>
            <p:cNvPr id="23" name="AutoShape 6"/>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4" name="Rectangle 7"/>
            <p:cNvSpPr>
              <a:spLocks noChangeArrowheads="1"/>
            </p:cNvSpPr>
            <p:nvPr/>
          </p:nvSpPr>
          <p:spPr bwMode="invGray">
            <a:xfrm>
              <a:off x="640" y="652"/>
              <a:ext cx="42" cy="158"/>
            </a:xfrm>
            <a:prstGeom prst="rect">
              <a:avLst/>
            </a:prstGeom>
            <a:solidFill>
              <a:srgbClr val="FFFFFF"/>
            </a:solid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5" name="Freeform 8"/>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6" name="Freeform 9"/>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7" name="Freeform 10"/>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8" name="Freeform 11"/>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9" name="Freeform 12"/>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0" name="Freeform 13"/>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1" name="Freeform 14"/>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2" name="Freeform 15"/>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3" name="Freeform 16"/>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4" name="Freeform 17"/>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5" name="Freeform 18"/>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6" name="Freeform 19"/>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7" name="Freeform 20"/>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grpSp>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losing Slide_gree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
        <p:nvSpPr>
          <p:cNvPr id="34" name="Rectangle 33"/>
          <p:cNvSpPr>
            <a:spLocks noChangeArrowheads="1"/>
          </p:cNvSpPr>
          <p:nvPr userDrawn="1"/>
        </p:nvSpPr>
        <p:spPr bwMode="black">
          <a:xfrm>
            <a:off x="5884495"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35" name="Freeform 34"/>
          <p:cNvSpPr>
            <a:spLocks/>
          </p:cNvSpPr>
          <p:nvPr userDrawn="1"/>
        </p:nvSpPr>
        <p:spPr bwMode="black">
          <a:xfrm>
            <a:off x="6125923"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6" name="Freeform 35"/>
          <p:cNvSpPr>
            <a:spLocks/>
          </p:cNvSpPr>
          <p:nvPr userDrawn="1"/>
        </p:nvSpPr>
        <p:spPr bwMode="black">
          <a:xfrm>
            <a:off x="5711014"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7" name="Freeform 36"/>
          <p:cNvSpPr>
            <a:spLocks noEditPoints="1"/>
          </p:cNvSpPr>
          <p:nvPr userDrawn="1"/>
        </p:nvSpPr>
        <p:spPr bwMode="black">
          <a:xfrm>
            <a:off x="6289284"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38" name="Freeform 37"/>
          <p:cNvSpPr>
            <a:spLocks/>
          </p:cNvSpPr>
          <p:nvPr userDrawn="1"/>
        </p:nvSpPr>
        <p:spPr bwMode="black">
          <a:xfrm>
            <a:off x="5979427"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9" name="Freeform 38"/>
          <p:cNvSpPr>
            <a:spLocks/>
          </p:cNvSpPr>
          <p:nvPr userDrawn="1"/>
        </p:nvSpPr>
        <p:spPr bwMode="black">
          <a:xfrm>
            <a:off x="5628610"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0" name="Freeform 39"/>
          <p:cNvSpPr>
            <a:spLocks/>
          </p:cNvSpPr>
          <p:nvPr userDrawn="1"/>
        </p:nvSpPr>
        <p:spPr bwMode="black">
          <a:xfrm>
            <a:off x="5737999"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1" name="Freeform 40"/>
          <p:cNvSpPr>
            <a:spLocks/>
          </p:cNvSpPr>
          <p:nvPr userDrawn="1"/>
        </p:nvSpPr>
        <p:spPr bwMode="black">
          <a:xfrm>
            <a:off x="5845462"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2" name="Freeform 41"/>
          <p:cNvSpPr>
            <a:spLocks/>
          </p:cNvSpPr>
          <p:nvPr userDrawn="1"/>
        </p:nvSpPr>
        <p:spPr bwMode="black">
          <a:xfrm>
            <a:off x="5954851"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3" name="Freeform 42"/>
          <p:cNvSpPr>
            <a:spLocks/>
          </p:cNvSpPr>
          <p:nvPr userDrawn="1"/>
        </p:nvSpPr>
        <p:spPr bwMode="black">
          <a:xfrm>
            <a:off x="6061831"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4" name="Freeform 43"/>
          <p:cNvSpPr>
            <a:spLocks/>
          </p:cNvSpPr>
          <p:nvPr userDrawn="1"/>
        </p:nvSpPr>
        <p:spPr bwMode="black">
          <a:xfrm>
            <a:off x="6171221"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5" name="Freeform 44"/>
          <p:cNvSpPr>
            <a:spLocks/>
          </p:cNvSpPr>
          <p:nvPr userDrawn="1"/>
        </p:nvSpPr>
        <p:spPr bwMode="black">
          <a:xfrm>
            <a:off x="6280611"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6" name="Freeform 45"/>
          <p:cNvSpPr>
            <a:spLocks/>
          </p:cNvSpPr>
          <p:nvPr userDrawn="1"/>
        </p:nvSpPr>
        <p:spPr bwMode="black">
          <a:xfrm>
            <a:off x="6388072"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7" name="Freeform 46"/>
          <p:cNvSpPr>
            <a:spLocks/>
          </p:cNvSpPr>
          <p:nvPr userDrawn="1"/>
        </p:nvSpPr>
        <p:spPr bwMode="black">
          <a:xfrm>
            <a:off x="6497462"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700"/>
                                        <p:tgtEl>
                                          <p:spTgt spid="39"/>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700"/>
                                        <p:tgtEl>
                                          <p:spTgt spid="41"/>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700"/>
                                        <p:tgtEl>
                                          <p:spTgt spid="43"/>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700"/>
                                        <p:tgtEl>
                                          <p:spTgt spid="45"/>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700"/>
                                        <p:tgtEl>
                                          <p:spTgt spid="47"/>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700"/>
                                        <p:tgtEl>
                                          <p:spTgt spid="40"/>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700"/>
                                        <p:tgtEl>
                                          <p:spTgt spid="42"/>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700"/>
                                        <p:tgtEl>
                                          <p:spTgt spid="44"/>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700"/>
                                        <p:tgtEl>
                                          <p:spTgt spid="46"/>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3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4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43"/>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45"/>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47"/>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4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42"/>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44"/>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46"/>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700"/>
                                        <p:tgtEl>
                                          <p:spTgt spid="36"/>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700"/>
                                        <p:tgtEl>
                                          <p:spTgt spid="34"/>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700"/>
                                        <p:tgtEl>
                                          <p:spTgt spid="38"/>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700"/>
                                        <p:tgtEl>
                                          <p:spTgt spid="35"/>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7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
        <p:nvSpPr>
          <p:cNvPr id="29" name="Rounded Rectangle 28"/>
          <p:cNvSpPr/>
          <p:nvPr/>
        </p:nvSpPr>
        <p:spPr>
          <a:xfrm>
            <a:off x="2430699" y="-3570592"/>
            <a:ext cx="2305719"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Rounded Rectangle 29"/>
          <p:cNvSpPr/>
          <p:nvPr/>
        </p:nvSpPr>
        <p:spPr>
          <a:xfrm>
            <a:off x="0" y="-637720"/>
            <a:ext cx="2305719"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Rounded Rectangle 30"/>
          <p:cNvSpPr/>
          <p:nvPr/>
        </p:nvSpPr>
        <p:spPr>
          <a:xfrm rot="10800000">
            <a:off x="1351370" y="4248605"/>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32" name="Rounded Rectangle 31"/>
          <p:cNvSpPr/>
          <p:nvPr userDrawn="1"/>
        </p:nvSpPr>
        <p:spPr>
          <a:xfrm>
            <a:off x="8778358" y="-2913279"/>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Rounded Rectangle 32"/>
          <p:cNvSpPr/>
          <p:nvPr userDrawn="1"/>
        </p:nvSpPr>
        <p:spPr>
          <a:xfrm>
            <a:off x="10804454" y="5699195"/>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Rounded Rectangle 33"/>
          <p:cNvSpPr/>
          <p:nvPr/>
        </p:nvSpPr>
        <p:spPr>
          <a:xfrm rot="10800000">
            <a:off x="4047043" y="1516172"/>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95114" y="1236690"/>
            <a:ext cx="10813350" cy="2918779"/>
          </a:xfrm>
        </p:spPr>
        <p:txBody>
          <a:bodyPr/>
          <a:lstStyle>
            <a:lvl1pPr>
              <a:lnSpc>
                <a:spcPct val="90000"/>
              </a:lnSpc>
              <a:defRPr sz="6000" b="0" spc="0" baseline="0">
                <a:solidFill>
                  <a:schemeClr val="bg1"/>
                </a:solidFill>
                <a:latin typeface="+mj-lt"/>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315095" y="4464069"/>
            <a:ext cx="10813351" cy="384175"/>
          </a:xfrm>
        </p:spPr>
        <p:txBody>
          <a:bodyPr anchor="b" anchorCtr="0">
            <a:noAutofit/>
          </a:bodyPr>
          <a:lstStyle>
            <a:lvl1pPr marL="0" indent="0" algn="l">
              <a:buNone/>
              <a:defRPr sz="2000" b="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58"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chemeClr val="bg2"/>
                </a:solidFill>
                <a:latin typeface="+mj-lt"/>
              </a:rPr>
              <a:t>Cisco Confidential</a:t>
            </a:r>
          </a:p>
        </p:txBody>
      </p:sp>
      <p:grpSp>
        <p:nvGrpSpPr>
          <p:cNvPr id="53" name="Group 5"/>
          <p:cNvGrpSpPr>
            <a:grpSpLocks/>
          </p:cNvGrpSpPr>
          <p:nvPr userDrawn="1"/>
        </p:nvGrpSpPr>
        <p:grpSpPr bwMode="auto">
          <a:xfrm>
            <a:off x="455613" y="304800"/>
            <a:ext cx="841815" cy="447676"/>
            <a:chOff x="384" y="331"/>
            <a:chExt cx="912" cy="485"/>
          </a:xfrm>
        </p:grpSpPr>
        <p:sp>
          <p:nvSpPr>
            <p:cNvPr id="54" name="AutoShape 6"/>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5" name="Rectangle 7"/>
            <p:cNvSpPr>
              <a:spLocks noChangeArrowheads="1"/>
            </p:cNvSpPr>
            <p:nvPr/>
          </p:nvSpPr>
          <p:spPr bwMode="invGray">
            <a:xfrm>
              <a:off x="640" y="652"/>
              <a:ext cx="42" cy="158"/>
            </a:xfrm>
            <a:prstGeom prst="rect">
              <a:avLst/>
            </a:prstGeom>
            <a:solidFill>
              <a:srgbClr val="FFFFFF"/>
            </a:solid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6" name="Freeform 8"/>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7" name="Freeform 9"/>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0" name="Freeform 10"/>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1" name="Freeform 11"/>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2" name="Freeform 12"/>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3" name="Freeform 13"/>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78" name="Freeform 14"/>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79" name="Freeform 15"/>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0" name="Freeform 16"/>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1" name="Freeform 17"/>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2" name="Freeform 18"/>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3" name="Freeform 19"/>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4" name="Freeform 20"/>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grpSp>
      <p:sp>
        <p:nvSpPr>
          <p:cNvPr id="37"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chemeClr val="bg2"/>
                </a:solidFill>
                <a:latin typeface="+mj-lt"/>
              </a:rPr>
              <a:t>© 2010 Cisco and/or its affiliates. All rights reserved.</a:t>
            </a:r>
            <a:endParaRPr lang="en-US" sz="600" dirty="0">
              <a:solidFill>
                <a:schemeClr val="bg2"/>
              </a:solidFill>
              <a:latin typeface="+mj-lt"/>
            </a:endParaRPr>
          </a:p>
        </p:txBody>
      </p:sp>
      <p:sp>
        <p:nvSpPr>
          <p:cNvPr id="38"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2"/>
                </a:solidFill>
                <a:latin typeface="+mj-lt"/>
              </a:rPr>
              <a:pPr algn="r" defTabSz="814388">
                <a:lnSpc>
                  <a:spcPct val="100000"/>
                </a:lnSpc>
              </a:pPr>
              <a:t>‹#›</a:t>
            </a:fld>
            <a:endParaRPr lang="en-US" sz="600" dirty="0">
              <a:solidFill>
                <a:schemeClr val="bg2"/>
              </a:solidFill>
              <a:latin typeface="+mj-lt"/>
            </a:endParaRPr>
          </a:p>
        </p:txBody>
      </p:sp>
      <p:sp>
        <p:nvSpPr>
          <p:cNvPr id="39" name="Text Placeholder 38"/>
          <p:cNvSpPr>
            <a:spLocks noGrp="1"/>
          </p:cNvSpPr>
          <p:nvPr>
            <p:ph type="body" sz="quarter" idx="10" hasCustomPrompt="1"/>
          </p:nvPr>
        </p:nvSpPr>
        <p:spPr>
          <a:xfrm>
            <a:off x="314325" y="4782757"/>
            <a:ext cx="10814050" cy="384175"/>
          </a:xfrm>
        </p:spPr>
        <p:txBody>
          <a:bodyPr/>
          <a:lstStyle>
            <a:lvl1pPr marL="0" indent="0">
              <a:buFontTx/>
              <a:buNone/>
              <a:defRPr lang="en-US" sz="1800" kern="1200" dirty="0" smtClean="0">
                <a:solidFill>
                  <a:schemeClr val="bg1"/>
                </a:solidFill>
                <a:latin typeface="+mj-lt"/>
                <a:ea typeface="+mn-ea"/>
                <a:cs typeface="+mn-cs"/>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1" name="Text Placeholder 40"/>
          <p:cNvSpPr>
            <a:spLocks noGrp="1"/>
          </p:cNvSpPr>
          <p:nvPr>
            <p:ph type="body" sz="quarter" idx="11" hasCustomPrompt="1"/>
          </p:nvPr>
        </p:nvSpPr>
        <p:spPr>
          <a:xfrm>
            <a:off x="314325" y="5273251"/>
            <a:ext cx="10814050" cy="384175"/>
          </a:xfrm>
        </p:spPr>
        <p:txBody>
          <a:bodyPr/>
          <a:lstStyle>
            <a:lvl1pPr marL="0" indent="0">
              <a:buFontTx/>
              <a:buNone/>
              <a:defRPr lang="en-US" sz="1400" kern="1200" dirty="0" smtClean="0">
                <a:solidFill>
                  <a:schemeClr val="bg1"/>
                </a:solidFill>
                <a:latin typeface="+mj-lt"/>
                <a:ea typeface="+mn-ea"/>
                <a:cs typeface="+mn-cs"/>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dirty="0" smtClean="0"/>
              <a:t>Date</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losing Slide-green thank you">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sp>
        <p:nvSpPr>
          <p:cNvPr id="34" name="TextBox 33"/>
          <p:cNvSpPr txBox="1"/>
          <p:nvPr userDrawn="1"/>
        </p:nvSpPr>
        <p:spPr>
          <a:xfrm>
            <a:off x="859364" y="3060489"/>
            <a:ext cx="2467342"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
        <p:nvSpPr>
          <p:cNvPr id="20" name="Rectangle 19"/>
          <p:cNvSpPr>
            <a:spLocks noChangeArrowheads="1"/>
          </p:cNvSpPr>
          <p:nvPr userDrawn="1"/>
        </p:nvSpPr>
        <p:spPr bwMode="black">
          <a:xfrm>
            <a:off x="8409358" y="3708603"/>
            <a:ext cx="116616" cy="441827"/>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userDrawn="1"/>
        </p:nvSpPr>
        <p:spPr bwMode="black">
          <a:xfrm>
            <a:off x="9088711"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userDrawn="1"/>
        </p:nvSpPr>
        <p:spPr bwMode="black">
          <a:xfrm>
            <a:off x="7921200"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9548392"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userDrawn="1"/>
        </p:nvSpPr>
        <p:spPr bwMode="black">
          <a:xfrm>
            <a:off x="8676486"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userDrawn="1"/>
        </p:nvSpPr>
        <p:spPr bwMode="black">
          <a:xfrm>
            <a:off x="7689324"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userDrawn="1"/>
        </p:nvSpPr>
        <p:spPr bwMode="black">
          <a:xfrm>
            <a:off x="7997133"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userDrawn="1"/>
        </p:nvSpPr>
        <p:spPr bwMode="black">
          <a:xfrm>
            <a:off x="8299523"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userDrawn="1"/>
        </p:nvSpPr>
        <p:spPr bwMode="black">
          <a:xfrm>
            <a:off x="8607332"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userDrawn="1"/>
        </p:nvSpPr>
        <p:spPr bwMode="black">
          <a:xfrm>
            <a:off x="8908363"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userDrawn="1"/>
        </p:nvSpPr>
        <p:spPr bwMode="black">
          <a:xfrm>
            <a:off x="9216175"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userDrawn="1"/>
        </p:nvSpPr>
        <p:spPr bwMode="black">
          <a:xfrm>
            <a:off x="9523987"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userDrawn="1"/>
        </p:nvSpPr>
        <p:spPr bwMode="black">
          <a:xfrm>
            <a:off x="9826371"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userDrawn="1"/>
        </p:nvSpPr>
        <p:spPr bwMode="black">
          <a:xfrm>
            <a:off x="10134183"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700"/>
                                        <p:tgtEl>
                                          <p:spTgt spid="25"/>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700"/>
                                        <p:tgtEl>
                                          <p:spTgt spid="26"/>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700"/>
                                        <p:tgtEl>
                                          <p:spTgt spid="27"/>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700"/>
                                        <p:tgtEl>
                                          <p:spTgt spid="28"/>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700"/>
                                        <p:tgtEl>
                                          <p:spTgt spid="29"/>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700"/>
                                        <p:tgtEl>
                                          <p:spTgt spid="3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700"/>
                                        <p:tgtEl>
                                          <p:spTgt spid="31"/>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00"/>
                                        <p:tgtEl>
                                          <p:spTgt spid="32"/>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700"/>
                                        <p:tgtEl>
                                          <p:spTgt spid="33"/>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25"/>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27"/>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29"/>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31"/>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33"/>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26"/>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28"/>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30"/>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32"/>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700"/>
                                        <p:tgtEl>
                                          <p:spTgt spid="22"/>
                                        </p:tgtEl>
                                      </p:cBhvr>
                                    </p:animEffect>
                                  </p:childTnLst>
                                </p:cTn>
                              </p:par>
                              <p:par>
                                <p:cTn id="62" presetID="10" presetClass="entr" presetSubtype="0" fill="hold" nodeType="withEffect">
                                  <p:stCondLst>
                                    <p:cond delay="1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700"/>
                                        <p:tgtEl>
                                          <p:spTgt spid="20"/>
                                        </p:tgtEl>
                                      </p:cBhvr>
                                    </p:animEffect>
                                  </p:childTnLst>
                                </p:cTn>
                              </p:par>
                              <p:par>
                                <p:cTn id="65" presetID="10" presetClass="entr" presetSubtype="0" fill="hold" nodeType="withEffect">
                                  <p:stCondLst>
                                    <p:cond delay="2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700"/>
                                        <p:tgtEl>
                                          <p:spTgt spid="24"/>
                                        </p:tgtEl>
                                      </p:cBhvr>
                                    </p:animEffect>
                                  </p:childTnLst>
                                </p:cTn>
                              </p:par>
                              <p:par>
                                <p:cTn id="68" presetID="10" presetClass="entr" presetSubtype="0" fill="hold" nodeType="withEffect">
                                  <p:stCondLst>
                                    <p:cond delay="30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700"/>
                                        <p:tgtEl>
                                          <p:spTgt spid="21"/>
                                        </p:tgtEl>
                                      </p:cBhvr>
                                    </p:animEffect>
                                  </p:childTnLst>
                                </p:cTn>
                              </p:par>
                              <p:par>
                                <p:cTn id="71" presetID="10" presetClass="entr" presetSubtype="0" fill="hold" nodeType="withEffect">
                                  <p:stCondLst>
                                    <p:cond delay="4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2"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20" name="Picture 19" descr="Complex_Gradient7.jpg"/>
          <p:cNvPicPr>
            <a:picLocks noChangeAspect="1"/>
          </p:cNvPicPr>
          <p:nvPr userDrawn="1"/>
        </p:nvPicPr>
        <p:blipFill>
          <a:blip r:embed="rId2" cstate="print"/>
          <a:srcRect l="1695" r="14438"/>
          <a:stretch>
            <a:fillRect/>
          </a:stretch>
        </p:blipFill>
        <p:spPr>
          <a:xfrm>
            <a:off x="0" y="0"/>
            <a:ext cx="12188825" cy="6858000"/>
          </a:xfrm>
          <a:prstGeom prst="rect">
            <a:avLst/>
          </a:prstGeom>
        </p:spPr>
      </p:pic>
      <p:sp>
        <p:nvSpPr>
          <p:cNvPr id="36" name="Rectangle 35"/>
          <p:cNvSpPr>
            <a:spLocks noChangeArrowheads="1"/>
          </p:cNvSpPr>
          <p:nvPr userDrawn="1"/>
        </p:nvSpPr>
        <p:spPr bwMode="black">
          <a:xfrm>
            <a:off x="5884495"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37" name="Freeform 36"/>
          <p:cNvSpPr>
            <a:spLocks/>
          </p:cNvSpPr>
          <p:nvPr userDrawn="1"/>
        </p:nvSpPr>
        <p:spPr bwMode="black">
          <a:xfrm>
            <a:off x="6125923"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8" name="Freeform 37"/>
          <p:cNvSpPr>
            <a:spLocks/>
          </p:cNvSpPr>
          <p:nvPr userDrawn="1"/>
        </p:nvSpPr>
        <p:spPr bwMode="black">
          <a:xfrm>
            <a:off x="5711014"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9" name="Freeform 38"/>
          <p:cNvSpPr>
            <a:spLocks noEditPoints="1"/>
          </p:cNvSpPr>
          <p:nvPr userDrawn="1"/>
        </p:nvSpPr>
        <p:spPr bwMode="black">
          <a:xfrm>
            <a:off x="6289284"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40" name="Freeform 39"/>
          <p:cNvSpPr>
            <a:spLocks/>
          </p:cNvSpPr>
          <p:nvPr userDrawn="1"/>
        </p:nvSpPr>
        <p:spPr bwMode="black">
          <a:xfrm>
            <a:off x="5979427"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1" name="Freeform 40"/>
          <p:cNvSpPr>
            <a:spLocks/>
          </p:cNvSpPr>
          <p:nvPr userDrawn="1"/>
        </p:nvSpPr>
        <p:spPr bwMode="black">
          <a:xfrm>
            <a:off x="5628610"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2" name="Freeform 41"/>
          <p:cNvSpPr>
            <a:spLocks/>
          </p:cNvSpPr>
          <p:nvPr userDrawn="1"/>
        </p:nvSpPr>
        <p:spPr bwMode="black">
          <a:xfrm>
            <a:off x="5737999"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3" name="Freeform 42"/>
          <p:cNvSpPr>
            <a:spLocks/>
          </p:cNvSpPr>
          <p:nvPr userDrawn="1"/>
        </p:nvSpPr>
        <p:spPr bwMode="black">
          <a:xfrm>
            <a:off x="5845462"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4" name="Freeform 43"/>
          <p:cNvSpPr>
            <a:spLocks/>
          </p:cNvSpPr>
          <p:nvPr userDrawn="1"/>
        </p:nvSpPr>
        <p:spPr bwMode="black">
          <a:xfrm>
            <a:off x="5954851"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5" name="Freeform 44"/>
          <p:cNvSpPr>
            <a:spLocks/>
          </p:cNvSpPr>
          <p:nvPr userDrawn="1"/>
        </p:nvSpPr>
        <p:spPr bwMode="black">
          <a:xfrm>
            <a:off x="6061831"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6" name="Freeform 45"/>
          <p:cNvSpPr>
            <a:spLocks/>
          </p:cNvSpPr>
          <p:nvPr userDrawn="1"/>
        </p:nvSpPr>
        <p:spPr bwMode="black">
          <a:xfrm>
            <a:off x="6171221"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7" name="Freeform 46"/>
          <p:cNvSpPr>
            <a:spLocks/>
          </p:cNvSpPr>
          <p:nvPr userDrawn="1"/>
        </p:nvSpPr>
        <p:spPr bwMode="black">
          <a:xfrm>
            <a:off x="6280611"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8" name="Freeform 47"/>
          <p:cNvSpPr>
            <a:spLocks/>
          </p:cNvSpPr>
          <p:nvPr userDrawn="1"/>
        </p:nvSpPr>
        <p:spPr bwMode="black">
          <a:xfrm>
            <a:off x="6388072"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9" name="Freeform 48"/>
          <p:cNvSpPr>
            <a:spLocks/>
          </p:cNvSpPr>
          <p:nvPr userDrawn="1"/>
        </p:nvSpPr>
        <p:spPr bwMode="black">
          <a:xfrm>
            <a:off x="6497462"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700"/>
                                        <p:tgtEl>
                                          <p:spTgt spid="41"/>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00"/>
                                        <p:tgtEl>
                                          <p:spTgt spid="43"/>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700"/>
                                        <p:tgtEl>
                                          <p:spTgt spid="45"/>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700"/>
                                        <p:tgtEl>
                                          <p:spTgt spid="47"/>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700"/>
                                        <p:tgtEl>
                                          <p:spTgt spid="49"/>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700"/>
                                        <p:tgtEl>
                                          <p:spTgt spid="42"/>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700"/>
                                        <p:tgtEl>
                                          <p:spTgt spid="44"/>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700"/>
                                        <p:tgtEl>
                                          <p:spTgt spid="46"/>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700"/>
                                        <p:tgtEl>
                                          <p:spTgt spid="48"/>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41"/>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43"/>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45"/>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47"/>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49"/>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42"/>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44"/>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46"/>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48"/>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700"/>
                                        <p:tgtEl>
                                          <p:spTgt spid="38"/>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700"/>
                                        <p:tgtEl>
                                          <p:spTgt spid="36"/>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700"/>
                                        <p:tgtEl>
                                          <p:spTgt spid="40"/>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700"/>
                                        <p:tgtEl>
                                          <p:spTgt spid="37"/>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7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18" name="Picture 17" descr="Complex_Gradient7.jpg"/>
          <p:cNvPicPr>
            <a:picLocks noChangeAspect="1"/>
          </p:cNvPicPr>
          <p:nvPr userDrawn="1"/>
        </p:nvPicPr>
        <p:blipFill>
          <a:blip r:embed="rId2" cstate="print"/>
          <a:srcRect l="1695" r="14438"/>
          <a:stretch>
            <a:fillRect/>
          </a:stretch>
        </p:blipFill>
        <p:spPr>
          <a:xfrm>
            <a:off x="0" y="0"/>
            <a:ext cx="12188825" cy="6858000"/>
          </a:xfrm>
          <a:prstGeom prst="rect">
            <a:avLst/>
          </a:prstGeom>
        </p:spPr>
      </p:pic>
      <p:sp>
        <p:nvSpPr>
          <p:cNvPr id="34" name="TextBox 33"/>
          <p:cNvSpPr txBox="1"/>
          <p:nvPr userDrawn="1"/>
        </p:nvSpPr>
        <p:spPr>
          <a:xfrm>
            <a:off x="859364" y="3060489"/>
            <a:ext cx="2467342"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
        <p:nvSpPr>
          <p:cNvPr id="35" name="Rectangle 34"/>
          <p:cNvSpPr>
            <a:spLocks noChangeArrowheads="1"/>
          </p:cNvSpPr>
          <p:nvPr userDrawn="1"/>
        </p:nvSpPr>
        <p:spPr bwMode="black">
          <a:xfrm>
            <a:off x="8409358" y="3708603"/>
            <a:ext cx="116616" cy="441827"/>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36" name="Freeform 35"/>
          <p:cNvSpPr>
            <a:spLocks/>
          </p:cNvSpPr>
          <p:nvPr userDrawn="1"/>
        </p:nvSpPr>
        <p:spPr bwMode="black">
          <a:xfrm>
            <a:off x="9088711"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7" name="Freeform 36"/>
          <p:cNvSpPr>
            <a:spLocks/>
          </p:cNvSpPr>
          <p:nvPr userDrawn="1"/>
        </p:nvSpPr>
        <p:spPr bwMode="black">
          <a:xfrm>
            <a:off x="7921200"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8" name="Freeform 37"/>
          <p:cNvSpPr>
            <a:spLocks noEditPoints="1"/>
          </p:cNvSpPr>
          <p:nvPr userDrawn="1"/>
        </p:nvSpPr>
        <p:spPr bwMode="black">
          <a:xfrm>
            <a:off x="9548392"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39" name="Freeform 38"/>
          <p:cNvSpPr>
            <a:spLocks/>
          </p:cNvSpPr>
          <p:nvPr userDrawn="1"/>
        </p:nvSpPr>
        <p:spPr bwMode="black">
          <a:xfrm>
            <a:off x="8676486"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0" name="Freeform 39"/>
          <p:cNvSpPr>
            <a:spLocks/>
          </p:cNvSpPr>
          <p:nvPr userDrawn="1"/>
        </p:nvSpPr>
        <p:spPr bwMode="black">
          <a:xfrm>
            <a:off x="7689324"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1" name="Freeform 40"/>
          <p:cNvSpPr>
            <a:spLocks/>
          </p:cNvSpPr>
          <p:nvPr userDrawn="1"/>
        </p:nvSpPr>
        <p:spPr bwMode="black">
          <a:xfrm>
            <a:off x="7997133"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2" name="Freeform 41"/>
          <p:cNvSpPr>
            <a:spLocks/>
          </p:cNvSpPr>
          <p:nvPr userDrawn="1"/>
        </p:nvSpPr>
        <p:spPr bwMode="black">
          <a:xfrm>
            <a:off x="8299523"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3" name="Freeform 42"/>
          <p:cNvSpPr>
            <a:spLocks/>
          </p:cNvSpPr>
          <p:nvPr userDrawn="1"/>
        </p:nvSpPr>
        <p:spPr bwMode="black">
          <a:xfrm>
            <a:off x="8607332"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4" name="Freeform 43"/>
          <p:cNvSpPr>
            <a:spLocks/>
          </p:cNvSpPr>
          <p:nvPr userDrawn="1"/>
        </p:nvSpPr>
        <p:spPr bwMode="black">
          <a:xfrm>
            <a:off x="8908363"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5" name="Freeform 44"/>
          <p:cNvSpPr>
            <a:spLocks/>
          </p:cNvSpPr>
          <p:nvPr userDrawn="1"/>
        </p:nvSpPr>
        <p:spPr bwMode="black">
          <a:xfrm>
            <a:off x="9216175"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6" name="Freeform 45"/>
          <p:cNvSpPr>
            <a:spLocks/>
          </p:cNvSpPr>
          <p:nvPr userDrawn="1"/>
        </p:nvSpPr>
        <p:spPr bwMode="black">
          <a:xfrm>
            <a:off x="9523987"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7" name="Freeform 46"/>
          <p:cNvSpPr>
            <a:spLocks/>
          </p:cNvSpPr>
          <p:nvPr userDrawn="1"/>
        </p:nvSpPr>
        <p:spPr bwMode="black">
          <a:xfrm>
            <a:off x="9826371"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50" name="Freeform 49"/>
          <p:cNvSpPr>
            <a:spLocks/>
          </p:cNvSpPr>
          <p:nvPr userDrawn="1"/>
        </p:nvSpPr>
        <p:spPr bwMode="black">
          <a:xfrm>
            <a:off x="10134183"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700"/>
                                        <p:tgtEl>
                                          <p:spTgt spid="40"/>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700"/>
                                        <p:tgtEl>
                                          <p:spTgt spid="41"/>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700"/>
                                        <p:tgtEl>
                                          <p:spTgt spid="42"/>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700"/>
                                        <p:tgtEl>
                                          <p:spTgt spid="43"/>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700"/>
                                        <p:tgtEl>
                                          <p:spTgt spid="44"/>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700"/>
                                        <p:tgtEl>
                                          <p:spTgt spid="45"/>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700"/>
                                        <p:tgtEl>
                                          <p:spTgt spid="46"/>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700"/>
                                        <p:tgtEl>
                                          <p:spTgt spid="47"/>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700"/>
                                        <p:tgtEl>
                                          <p:spTgt spid="50"/>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40"/>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42"/>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44"/>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46"/>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50"/>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41"/>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43"/>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45"/>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47"/>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700"/>
                                        <p:tgtEl>
                                          <p:spTgt spid="37"/>
                                        </p:tgtEl>
                                      </p:cBhvr>
                                    </p:animEffect>
                                  </p:childTnLst>
                                </p:cTn>
                              </p:par>
                              <p:par>
                                <p:cTn id="62" presetID="10" presetClass="entr" presetSubtype="0" fill="hold" nodeType="withEffect">
                                  <p:stCondLst>
                                    <p:cond delay="10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700"/>
                                        <p:tgtEl>
                                          <p:spTgt spid="35"/>
                                        </p:tgtEl>
                                      </p:cBhvr>
                                    </p:animEffect>
                                  </p:childTnLst>
                                </p:cTn>
                              </p:par>
                              <p:par>
                                <p:cTn id="65" presetID="10" presetClass="entr" presetSubtype="0" fill="hold" nodeType="withEffect">
                                  <p:stCondLst>
                                    <p:cond delay="20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700"/>
                                        <p:tgtEl>
                                          <p:spTgt spid="39"/>
                                        </p:tgtEl>
                                      </p:cBhvr>
                                    </p:animEffect>
                                  </p:childTnLst>
                                </p:cTn>
                              </p:par>
                              <p:par>
                                <p:cTn id="68" presetID="10" presetClass="entr" presetSubtype="0" fill="hold" nodeType="withEffect">
                                  <p:stCondLst>
                                    <p:cond delay="30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700"/>
                                        <p:tgtEl>
                                          <p:spTgt spid="36"/>
                                        </p:tgtEl>
                                      </p:cBhvr>
                                    </p:animEffect>
                                  </p:childTnLst>
                                </p:cTn>
                              </p:par>
                              <p:par>
                                <p:cTn id="71" presetID="10" presetClass="entr" presetSubtype="0" fill="hold" nodeType="withEffect">
                                  <p:stCondLst>
                                    <p:cond delay="40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7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50" grpId="0" animBg="1"/>
      <p:bldP spid="50" grpId="1"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_Title Slide-White">
    <p:spTree>
      <p:nvGrpSpPr>
        <p:cNvPr id="1" name=""/>
        <p:cNvGrpSpPr/>
        <p:nvPr/>
      </p:nvGrpSpPr>
      <p:grpSpPr>
        <a:xfrm>
          <a:off x="0" y="0"/>
          <a:ext cx="0" cy="0"/>
          <a:chOff x="0" y="0"/>
          <a:chExt cx="0" cy="0"/>
        </a:xfrm>
      </p:grpSpPr>
      <p:pic>
        <p:nvPicPr>
          <p:cNvPr id="38" name="Picture 37" descr="bottom bar.jpg"/>
          <p:cNvPicPr>
            <a:picLocks noChangeAspect="1"/>
          </p:cNvPicPr>
          <p:nvPr userDrawn="1"/>
        </p:nvPicPr>
        <p:blipFill>
          <a:blip r:embed="rId2" cstate="print"/>
          <a:stretch>
            <a:fillRect/>
          </a:stretch>
        </p:blipFill>
        <p:spPr>
          <a:xfrm>
            <a:off x="444384" y="6378339"/>
            <a:ext cx="11300057" cy="162912"/>
          </a:xfrm>
          <a:prstGeom prst="rect">
            <a:avLst/>
          </a:prstGeom>
        </p:spPr>
      </p:pic>
      <p:sp>
        <p:nvSpPr>
          <p:cNvPr id="57" name="Rectangle 56"/>
          <p:cNvSpPr/>
          <p:nvPr userDrawn="1"/>
        </p:nvSpPr>
        <p:spPr>
          <a:xfrm>
            <a:off x="0" y="1"/>
            <a:ext cx="12168841"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4" name="Group 67"/>
          <p:cNvGrpSpPr/>
          <p:nvPr userDrawn="1"/>
        </p:nvGrpSpPr>
        <p:grpSpPr>
          <a:xfrm>
            <a:off x="454967" y="311151"/>
            <a:ext cx="1105272" cy="438358"/>
            <a:chOff x="609600" y="528537"/>
            <a:chExt cx="1444734" cy="763789"/>
          </a:xfrm>
          <a:gradFill flip="none" rotWithShape="1">
            <a:gsLst>
              <a:gs pos="11000">
                <a:schemeClr val="accent2"/>
              </a:gs>
              <a:gs pos="100000">
                <a:schemeClr val="accent5"/>
              </a:gs>
            </a:gsLst>
            <a:lin ang="2700000" scaled="1"/>
            <a:tileRect/>
          </a:gradFill>
        </p:grpSpPr>
        <p:sp>
          <p:nvSpPr>
            <p:cNvPr id="60" name="Rectangle 5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61" name="Freeform 6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62" name="Freeform 6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63" name="Freeform 6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78" name="Freeform 7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79" name="Freeform 7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80" name="Freeform 7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81" name="Freeform 8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82" name="Freeform 8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3" name="Freeform 8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84" name="Freeform 8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5" name="Freeform 8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86" name="Freeform 8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7" name="Freeform 8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88" name="Rectangle 87"/>
          <p:cNvSpPr/>
          <p:nvPr userDrawn="1"/>
        </p:nvSpPr>
        <p:spPr>
          <a:xfrm>
            <a:off x="1" y="6541294"/>
            <a:ext cx="12168841" cy="31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9" name="Rectangle 4"/>
          <p:cNvSpPr>
            <a:spLocks noChangeArrowheads="1"/>
          </p:cNvSpPr>
          <p:nvPr userDrawn="1"/>
        </p:nvSpPr>
        <p:spPr bwMode="ltGray">
          <a:xfrm>
            <a:off x="335078" y="6586247"/>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90" name="Rectangle 5"/>
          <p:cNvSpPr>
            <a:spLocks noChangeArrowheads="1"/>
          </p:cNvSpPr>
          <p:nvPr userDrawn="1"/>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1"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2" name="Title 1"/>
          <p:cNvSpPr>
            <a:spLocks noGrp="1"/>
          </p:cNvSpPr>
          <p:nvPr>
            <p:ph type="ctrTitle" hasCustomPrompt="1"/>
          </p:nvPr>
        </p:nvSpPr>
        <p:spPr>
          <a:xfrm>
            <a:off x="295114" y="1236690"/>
            <a:ext cx="10813350" cy="2918779"/>
          </a:xfrm>
        </p:spPr>
        <p:txBody>
          <a:bodyPr/>
          <a:lstStyle>
            <a:lvl1pPr>
              <a:lnSpc>
                <a:spcPct val="90000"/>
              </a:lnSpc>
              <a:defRPr lang="en-US" sz="54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315095" y="4464069"/>
            <a:ext cx="10813351" cy="384175"/>
          </a:xfrm>
        </p:spPr>
        <p:txBody>
          <a:bodyPr anchor="b" anchorCtr="0">
            <a:noAutofit/>
          </a:bodyPr>
          <a:lstStyle>
            <a:lvl1pPr marL="0" indent="0" algn="l">
              <a:buNone/>
              <a:defRPr lang="en-US" sz="2000" b="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41" name="Text Placeholder 40"/>
          <p:cNvSpPr>
            <a:spLocks noGrp="1"/>
          </p:cNvSpPr>
          <p:nvPr>
            <p:ph type="body" sz="quarter" idx="10" hasCustomPrompt="1"/>
          </p:nvPr>
        </p:nvSpPr>
        <p:spPr>
          <a:xfrm>
            <a:off x="315095" y="4768853"/>
            <a:ext cx="10794306" cy="384175"/>
          </a:xfrm>
        </p:spPr>
        <p:txBody>
          <a:bodyPr/>
          <a:lstStyle>
            <a:lvl1pPr marL="0" indent="0">
              <a:buFontTx/>
              <a:buNone/>
              <a:defRPr lang="en-US" sz="1800" b="0" kern="1200" dirty="0">
                <a:solidFill>
                  <a:srgbClr val="6DB344"/>
                </a:solidFill>
                <a:latin typeface="+mj-lt"/>
                <a:ea typeface="+mn-ea"/>
                <a:cs typeface="+mn-cs"/>
              </a:defRPr>
            </a:lvl1pPr>
            <a:lvl2pPr marL="0" indent="0">
              <a:buFontTx/>
              <a:buNone/>
              <a:defRPr lang="en-US" sz="2000" kern="1200" dirty="0" smtClean="0">
                <a:solidFill>
                  <a:schemeClr val="bg1"/>
                </a:solidFill>
                <a:latin typeface="+mj-lt"/>
                <a:ea typeface="+mn-ea"/>
                <a:cs typeface="+mn-cs"/>
              </a:defRPr>
            </a:lvl2pPr>
            <a:lvl3pPr marL="0" indent="0">
              <a:buFontTx/>
              <a:buNone/>
              <a:defRPr lang="en-US" sz="2000" kern="1200" dirty="0" smtClean="0">
                <a:solidFill>
                  <a:schemeClr val="bg1"/>
                </a:solidFill>
                <a:latin typeface="+mj-lt"/>
                <a:ea typeface="+mn-ea"/>
                <a:cs typeface="+mn-cs"/>
              </a:defRPr>
            </a:lvl3pPr>
            <a:lvl4pPr marL="0" indent="0">
              <a:buFontTx/>
              <a:buNone/>
              <a:defRPr lang="en-US" sz="2000" kern="1200" dirty="0" smtClean="0">
                <a:solidFill>
                  <a:schemeClr val="bg1"/>
                </a:solidFill>
                <a:latin typeface="+mj-lt"/>
                <a:ea typeface="+mn-ea"/>
                <a:cs typeface="+mn-cs"/>
              </a:defRPr>
            </a:lvl4pPr>
            <a:lvl5pPr marL="0" indent="0">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4" name="Text Placeholder 43"/>
          <p:cNvSpPr>
            <a:spLocks noGrp="1"/>
          </p:cNvSpPr>
          <p:nvPr>
            <p:ph type="body" sz="quarter" idx="11" hasCustomPrompt="1"/>
          </p:nvPr>
        </p:nvSpPr>
        <p:spPr>
          <a:xfrm>
            <a:off x="315303" y="5232771"/>
            <a:ext cx="10813350" cy="384175"/>
          </a:xfrm>
        </p:spPr>
        <p:txBody>
          <a:bodyPr/>
          <a:lstStyle>
            <a:lvl1pPr marL="0" indent="0">
              <a:buFontTx/>
              <a:buNone/>
              <a:defRPr lang="en-US" sz="1400" b="0" kern="1200" dirty="0">
                <a:solidFill>
                  <a:srgbClr val="6DB344"/>
                </a:solidFill>
                <a:latin typeface="+mj-lt"/>
                <a:ea typeface="+mn-ea"/>
                <a:cs typeface="+mn-cs"/>
              </a:defRPr>
            </a:lvl1pPr>
            <a:lvl2pPr>
              <a:defRPr lang="en-US" sz="2000" kern="1200" dirty="0" smtClean="0">
                <a:solidFill>
                  <a:schemeClr val="bg1"/>
                </a:solidFill>
                <a:latin typeface="+mj-lt"/>
                <a:ea typeface="+mn-ea"/>
                <a:cs typeface="+mn-cs"/>
              </a:defRPr>
            </a:lvl2pPr>
            <a:lvl3pPr>
              <a:defRPr lang="en-US" sz="2000" kern="1200" dirty="0" smtClean="0">
                <a:solidFill>
                  <a:schemeClr val="bg1"/>
                </a:solidFill>
                <a:latin typeface="+mj-lt"/>
                <a:ea typeface="+mn-ea"/>
                <a:cs typeface="+mn-cs"/>
              </a:defRPr>
            </a:lvl3pPr>
            <a:lvl4pPr>
              <a:defRPr lang="en-US" sz="2000" kern="1200" dirty="0" smtClean="0">
                <a:solidFill>
                  <a:schemeClr val="bg1"/>
                </a:solidFill>
                <a:latin typeface="+mj-lt"/>
                <a:ea typeface="+mn-ea"/>
                <a:cs typeface="+mn-cs"/>
              </a:defRPr>
            </a:lvl4pPr>
            <a:lvl5pPr>
              <a:defRPr lang="en-US" sz="2000" kern="1200" dirty="0" smtClean="0">
                <a:solidFill>
                  <a:schemeClr val="bg1"/>
                </a:solidFill>
                <a:latin typeface="+mj-lt"/>
                <a:ea typeface="+mn-ea"/>
                <a:cs typeface="+mn-cs"/>
              </a:defRPr>
            </a:lvl5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3_Title Slide-White">
    <p:spTree>
      <p:nvGrpSpPr>
        <p:cNvPr id="1" name=""/>
        <p:cNvGrpSpPr/>
        <p:nvPr/>
      </p:nvGrpSpPr>
      <p:grpSpPr>
        <a:xfrm>
          <a:off x="0" y="0"/>
          <a:ext cx="0" cy="0"/>
          <a:chOff x="0" y="0"/>
          <a:chExt cx="0" cy="0"/>
        </a:xfrm>
      </p:grpSpPr>
      <p:pic>
        <p:nvPicPr>
          <p:cNvPr id="38" name="Picture 37" descr="bottom bar.jpg"/>
          <p:cNvPicPr>
            <a:picLocks noChangeAspect="1"/>
          </p:cNvPicPr>
          <p:nvPr userDrawn="1"/>
        </p:nvPicPr>
        <p:blipFill>
          <a:blip r:embed="rId2" cstate="print"/>
          <a:stretch>
            <a:fillRect/>
          </a:stretch>
        </p:blipFill>
        <p:spPr>
          <a:xfrm>
            <a:off x="444384" y="6378339"/>
            <a:ext cx="11300057" cy="162912"/>
          </a:xfrm>
          <a:prstGeom prst="rect">
            <a:avLst/>
          </a:prstGeom>
        </p:spPr>
      </p:pic>
      <p:sp>
        <p:nvSpPr>
          <p:cNvPr id="57" name="Rectangle 56"/>
          <p:cNvSpPr/>
          <p:nvPr userDrawn="1"/>
        </p:nvSpPr>
        <p:spPr>
          <a:xfrm>
            <a:off x="0" y="1"/>
            <a:ext cx="12168841"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4" name="Group 67"/>
          <p:cNvGrpSpPr/>
          <p:nvPr userDrawn="1"/>
        </p:nvGrpSpPr>
        <p:grpSpPr>
          <a:xfrm>
            <a:off x="454967" y="311151"/>
            <a:ext cx="1105272" cy="438358"/>
            <a:chOff x="609600" y="528537"/>
            <a:chExt cx="1444734" cy="763789"/>
          </a:xfrm>
          <a:gradFill flip="none" rotWithShape="1">
            <a:gsLst>
              <a:gs pos="11000">
                <a:schemeClr val="accent2"/>
              </a:gs>
              <a:gs pos="100000">
                <a:schemeClr val="accent5"/>
              </a:gs>
            </a:gsLst>
            <a:lin ang="2700000" scaled="1"/>
            <a:tileRect/>
          </a:gradFill>
        </p:grpSpPr>
        <p:sp>
          <p:nvSpPr>
            <p:cNvPr id="60" name="Rectangle 5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61" name="Freeform 6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62" name="Freeform 6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63" name="Freeform 6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78" name="Freeform 7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79" name="Freeform 7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80" name="Freeform 7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81" name="Freeform 8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82" name="Freeform 8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3" name="Freeform 8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84" name="Freeform 8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5" name="Freeform 8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86" name="Freeform 8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7" name="Freeform 8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88" name="Rectangle 87"/>
          <p:cNvSpPr/>
          <p:nvPr userDrawn="1"/>
        </p:nvSpPr>
        <p:spPr>
          <a:xfrm>
            <a:off x="1" y="6541294"/>
            <a:ext cx="12168841" cy="31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9" name="Rectangle 4"/>
          <p:cNvSpPr>
            <a:spLocks noChangeArrowheads="1"/>
          </p:cNvSpPr>
          <p:nvPr userDrawn="1"/>
        </p:nvSpPr>
        <p:spPr bwMode="ltGray">
          <a:xfrm>
            <a:off x="335078" y="6586247"/>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90" name="Rectangle 5"/>
          <p:cNvSpPr>
            <a:spLocks noChangeArrowheads="1"/>
          </p:cNvSpPr>
          <p:nvPr userDrawn="1"/>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1"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2" name="Title 1"/>
          <p:cNvSpPr>
            <a:spLocks noGrp="1"/>
          </p:cNvSpPr>
          <p:nvPr>
            <p:ph type="ctrTitle" hasCustomPrompt="1"/>
          </p:nvPr>
        </p:nvSpPr>
        <p:spPr>
          <a:xfrm>
            <a:off x="295114" y="1236690"/>
            <a:ext cx="10813350" cy="2918779"/>
          </a:xfrm>
        </p:spPr>
        <p:txBody>
          <a:bodyPr/>
          <a:lstStyle>
            <a:lvl1pPr>
              <a:lnSpc>
                <a:spcPct val="90000"/>
              </a:lnSpc>
              <a:defRPr lang="en-US" sz="54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315095" y="4464069"/>
            <a:ext cx="10813351" cy="384175"/>
          </a:xfrm>
        </p:spPr>
        <p:txBody>
          <a:bodyPr anchor="b" anchorCtr="0">
            <a:noAutofit/>
          </a:bodyPr>
          <a:lstStyle>
            <a:lvl1pPr marL="0" indent="0" algn="l">
              <a:buNone/>
              <a:defRPr lang="en-US" sz="2000" b="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41" name="Text Placeholder 40"/>
          <p:cNvSpPr>
            <a:spLocks noGrp="1"/>
          </p:cNvSpPr>
          <p:nvPr>
            <p:ph type="body" sz="quarter" idx="10" hasCustomPrompt="1"/>
          </p:nvPr>
        </p:nvSpPr>
        <p:spPr>
          <a:xfrm>
            <a:off x="315095" y="4768853"/>
            <a:ext cx="10794306" cy="384175"/>
          </a:xfrm>
        </p:spPr>
        <p:txBody>
          <a:bodyPr/>
          <a:lstStyle>
            <a:lvl1pPr marL="0" indent="0">
              <a:buFontTx/>
              <a:buNone/>
              <a:defRPr lang="en-US" sz="1800" b="0" kern="1200" dirty="0">
                <a:solidFill>
                  <a:srgbClr val="6DB344"/>
                </a:solidFill>
                <a:latin typeface="+mj-lt"/>
                <a:ea typeface="+mn-ea"/>
                <a:cs typeface="+mn-cs"/>
              </a:defRPr>
            </a:lvl1pPr>
            <a:lvl2pPr marL="0" indent="0">
              <a:buFontTx/>
              <a:buNone/>
              <a:defRPr lang="en-US" sz="2000" kern="1200" dirty="0" smtClean="0">
                <a:solidFill>
                  <a:schemeClr val="bg1"/>
                </a:solidFill>
                <a:latin typeface="+mj-lt"/>
                <a:ea typeface="+mn-ea"/>
                <a:cs typeface="+mn-cs"/>
              </a:defRPr>
            </a:lvl2pPr>
            <a:lvl3pPr marL="0" indent="0">
              <a:buFontTx/>
              <a:buNone/>
              <a:defRPr lang="en-US" sz="2000" kern="1200" dirty="0" smtClean="0">
                <a:solidFill>
                  <a:schemeClr val="bg1"/>
                </a:solidFill>
                <a:latin typeface="+mj-lt"/>
                <a:ea typeface="+mn-ea"/>
                <a:cs typeface="+mn-cs"/>
              </a:defRPr>
            </a:lvl3pPr>
            <a:lvl4pPr marL="0" indent="0">
              <a:buFontTx/>
              <a:buNone/>
              <a:defRPr lang="en-US" sz="2000" kern="1200" dirty="0" smtClean="0">
                <a:solidFill>
                  <a:schemeClr val="bg1"/>
                </a:solidFill>
                <a:latin typeface="+mj-lt"/>
                <a:ea typeface="+mn-ea"/>
                <a:cs typeface="+mn-cs"/>
              </a:defRPr>
            </a:lvl4pPr>
            <a:lvl5pPr marL="0" indent="0">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4" name="Text Placeholder 43"/>
          <p:cNvSpPr>
            <a:spLocks noGrp="1"/>
          </p:cNvSpPr>
          <p:nvPr>
            <p:ph type="body" sz="quarter" idx="11" hasCustomPrompt="1"/>
          </p:nvPr>
        </p:nvSpPr>
        <p:spPr>
          <a:xfrm>
            <a:off x="315303" y="5232771"/>
            <a:ext cx="10813350" cy="384175"/>
          </a:xfrm>
        </p:spPr>
        <p:txBody>
          <a:bodyPr/>
          <a:lstStyle>
            <a:lvl1pPr marL="0" indent="0">
              <a:buFontTx/>
              <a:buNone/>
              <a:defRPr lang="en-US" sz="1400" b="0" kern="1200" dirty="0">
                <a:solidFill>
                  <a:srgbClr val="6DB344"/>
                </a:solidFill>
                <a:latin typeface="+mj-lt"/>
                <a:ea typeface="+mn-ea"/>
                <a:cs typeface="+mn-cs"/>
              </a:defRPr>
            </a:lvl1pPr>
            <a:lvl2pPr>
              <a:defRPr lang="en-US" sz="2000" kern="1200" dirty="0" smtClean="0">
                <a:solidFill>
                  <a:schemeClr val="bg1"/>
                </a:solidFill>
                <a:latin typeface="+mj-lt"/>
                <a:ea typeface="+mn-ea"/>
                <a:cs typeface="+mn-cs"/>
              </a:defRPr>
            </a:lvl2pPr>
            <a:lvl3pPr>
              <a:defRPr lang="en-US" sz="2000" kern="1200" dirty="0" smtClean="0">
                <a:solidFill>
                  <a:schemeClr val="bg1"/>
                </a:solidFill>
                <a:latin typeface="+mj-lt"/>
                <a:ea typeface="+mn-ea"/>
                <a:cs typeface="+mn-cs"/>
              </a:defRPr>
            </a:lvl3pPr>
            <a:lvl4pPr>
              <a:defRPr lang="en-US" sz="2000" kern="1200" dirty="0" smtClean="0">
                <a:solidFill>
                  <a:schemeClr val="bg1"/>
                </a:solidFill>
                <a:latin typeface="+mj-lt"/>
                <a:ea typeface="+mn-ea"/>
                <a:cs typeface="+mn-cs"/>
              </a:defRPr>
            </a:lvl4pPr>
            <a:lvl5pPr>
              <a:defRPr lang="en-US" sz="2000" kern="1200" dirty="0" smtClean="0">
                <a:solidFill>
                  <a:schemeClr val="bg1"/>
                </a:solidFill>
                <a:latin typeface="+mj-lt"/>
                <a:ea typeface="+mn-ea"/>
                <a:cs typeface="+mn-cs"/>
              </a:defRPr>
            </a:lvl5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1"/>
            <a:ext cx="10969943"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22030" y="838200"/>
            <a:ext cx="10360501"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422030" y="2101850"/>
            <a:ext cx="507867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703854" y="2101850"/>
            <a:ext cx="5078677" cy="4114800"/>
          </a:xfrm>
        </p:spPr>
        <p:txBody>
          <a:bodyPr/>
          <a:lstStyle/>
          <a:p>
            <a:endParaRPr lang="en-US"/>
          </a:p>
        </p:txBody>
      </p:sp>
      <p:sp>
        <p:nvSpPr>
          <p:cNvPr id="5" name="Date Placeholder 4"/>
          <p:cNvSpPr>
            <a:spLocks noGrp="1"/>
          </p:cNvSpPr>
          <p:nvPr>
            <p:ph type="dt" sz="half" idx="10"/>
          </p:nvPr>
        </p:nvSpPr>
        <p:spPr>
          <a:xfrm>
            <a:off x="1422029" y="6413500"/>
            <a:ext cx="2539339" cy="457200"/>
          </a:xfrm>
          <a:prstGeom prst="rect">
            <a:avLst/>
          </a:prstGeom>
        </p:spPr>
        <p:txBody>
          <a:bodyPr/>
          <a:lstStyle>
            <a:lvl1pPr>
              <a:defRPr/>
            </a:lvl1pPr>
          </a:lstStyle>
          <a:p>
            <a:r>
              <a:rPr lang="en-US"/>
              <a:t>Livermore July 25 2001</a:t>
            </a:r>
          </a:p>
        </p:txBody>
      </p:sp>
      <p:sp>
        <p:nvSpPr>
          <p:cNvPr id="6" name="Footer Placeholder 5"/>
          <p:cNvSpPr>
            <a:spLocks noGrp="1"/>
          </p:cNvSpPr>
          <p:nvPr>
            <p:ph type="ftr" sz="quarter" idx="11"/>
          </p:nvPr>
        </p:nvSpPr>
        <p:spPr>
          <a:xfrm>
            <a:off x="4570809" y="6413500"/>
            <a:ext cx="3859795"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10969942" y="6413500"/>
            <a:ext cx="1218883" cy="457200"/>
          </a:xfrm>
          <a:prstGeom prst="rect">
            <a:avLst/>
          </a:prstGeom>
        </p:spPr>
        <p:txBody>
          <a:bodyPr/>
          <a:lstStyle>
            <a:lvl1pPr>
              <a:defRPr/>
            </a:lvl1pPr>
          </a:lstStyle>
          <a:p>
            <a:fld id="{4C0D1698-69E5-4B8B-B179-5CA7A4A0637C}" type="slidenum">
              <a:rPr lang="en-US"/>
              <a:pPr/>
              <a:t>‹#›</a:t>
            </a:fld>
            <a:endParaRPr lang="en-US" sz="14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441" y="6248400"/>
            <a:ext cx="2844059" cy="457200"/>
          </a:xfrm>
          <a:prstGeom prst="rect">
            <a:avLst/>
          </a:prstGeom>
        </p:spPr>
        <p:txBody>
          <a:bodyPr/>
          <a:lstStyle>
            <a:lvl1pPr>
              <a:defRPr/>
            </a:lvl1pPr>
          </a:lstStyle>
          <a:p>
            <a:endParaRPr lang="en-GB"/>
          </a:p>
        </p:txBody>
      </p:sp>
      <p:sp>
        <p:nvSpPr>
          <p:cNvPr id="4" name="Footer Placeholder 3"/>
          <p:cNvSpPr>
            <a:spLocks noGrp="1"/>
          </p:cNvSpPr>
          <p:nvPr>
            <p:ph type="ftr" sz="quarter" idx="11"/>
          </p:nvPr>
        </p:nvSpPr>
        <p:spPr>
          <a:xfrm>
            <a:off x="4164515" y="6248400"/>
            <a:ext cx="3859795" cy="457200"/>
          </a:xfrm>
          <a:prstGeom prst="rect">
            <a:avLst/>
          </a:prstGeom>
        </p:spPr>
        <p:txBody>
          <a:bodyPr/>
          <a:lstStyle>
            <a:lvl1pPr>
              <a:defRPr/>
            </a:lvl1pPr>
          </a:lstStyle>
          <a:p>
            <a:endParaRPr lang="en-GB"/>
          </a:p>
        </p:txBody>
      </p:sp>
      <p:sp>
        <p:nvSpPr>
          <p:cNvPr id="5" name="Slide Number Placeholder 4"/>
          <p:cNvSpPr>
            <a:spLocks noGrp="1"/>
          </p:cNvSpPr>
          <p:nvPr>
            <p:ph type="sldNum" sz="quarter" idx="12"/>
          </p:nvPr>
        </p:nvSpPr>
        <p:spPr>
          <a:xfrm>
            <a:off x="8735325" y="6248400"/>
            <a:ext cx="2844059" cy="457200"/>
          </a:xfrm>
          <a:prstGeom prst="rect">
            <a:avLst/>
          </a:prstGeom>
        </p:spPr>
        <p:txBody>
          <a:bodyPr/>
          <a:lstStyle>
            <a:lvl1pPr>
              <a:defRPr/>
            </a:lvl1pPr>
          </a:lstStyle>
          <a:p>
            <a:fld id="{B4CC700D-C503-42BD-9FD8-EB4812CEA96D}" type="slidenum">
              <a:rPr lang="en-GB"/>
              <a:pPr/>
              <a:t>‹#›</a:t>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Slide-animated bar">
    <p:spTree>
      <p:nvGrpSpPr>
        <p:cNvPr id="1" name=""/>
        <p:cNvGrpSpPr/>
        <p:nvPr/>
      </p:nvGrpSpPr>
      <p:grpSpPr>
        <a:xfrm>
          <a:off x="0" y="0"/>
          <a:ext cx="0" cy="0"/>
          <a:chOff x="0" y="0"/>
          <a:chExt cx="0" cy="0"/>
        </a:xfrm>
      </p:grpSpPr>
      <p:pic>
        <p:nvPicPr>
          <p:cNvPr id="53" name="Picture 52" descr="segue texture.jpg"/>
          <p:cNvPicPr>
            <a:picLocks noChangeAspect="1"/>
          </p:cNvPicPr>
          <p:nvPr/>
        </p:nvPicPr>
        <p:blipFill>
          <a:blip r:embed="rId2" cstate="print"/>
          <a:srcRect t="95236" r="2996"/>
          <a:stretch>
            <a:fillRect/>
          </a:stretch>
        </p:blipFill>
        <p:spPr>
          <a:xfrm>
            <a:off x="444384" y="6381456"/>
            <a:ext cx="11300057" cy="163808"/>
          </a:xfrm>
          <a:prstGeom prst="rect">
            <a:avLst/>
          </a:prstGeom>
        </p:spPr>
      </p:pic>
      <p:sp>
        <p:nvSpPr>
          <p:cNvPr id="47" name="Rectangle 46"/>
          <p:cNvSpPr/>
          <p:nvPr/>
        </p:nvSpPr>
        <p:spPr>
          <a:xfrm>
            <a:off x="4539288" y="5948637"/>
            <a:ext cx="798577"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Rectangle 45"/>
          <p:cNvSpPr/>
          <p:nvPr/>
        </p:nvSpPr>
        <p:spPr>
          <a:xfrm>
            <a:off x="1947412" y="5948637"/>
            <a:ext cx="630456"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Rectangle 44"/>
          <p:cNvSpPr/>
          <p:nvPr/>
        </p:nvSpPr>
        <p:spPr>
          <a:xfrm>
            <a:off x="6360606" y="5948637"/>
            <a:ext cx="630456"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Rounded Rectangle 32"/>
          <p:cNvSpPr/>
          <p:nvPr/>
        </p:nvSpPr>
        <p:spPr>
          <a:xfrm rot="10800000" flipH="1">
            <a:off x="3807683" y="831272"/>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Rounded Rectangle 27"/>
          <p:cNvSpPr/>
          <p:nvPr/>
        </p:nvSpPr>
        <p:spPr>
          <a:xfrm rot="10800000" flipH="1">
            <a:off x="1095669" y="4716780"/>
            <a:ext cx="874857"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9" name="Rounded Rectangle 28"/>
          <p:cNvSpPr/>
          <p:nvPr/>
        </p:nvSpPr>
        <p:spPr>
          <a:xfrm rot="10800000" flipH="1">
            <a:off x="1776212" y="1981200"/>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Rounded Rectangle 29"/>
          <p:cNvSpPr/>
          <p:nvPr/>
        </p:nvSpPr>
        <p:spPr>
          <a:xfrm rot="10800000" flipH="1">
            <a:off x="7824455" y="6614160"/>
            <a:ext cx="1040145" cy="3319549"/>
          </a:xfrm>
          <a:prstGeom prst="roundRect">
            <a:avLst>
              <a:gd name="adj" fmla="val 50000"/>
            </a:avLst>
          </a:prstGeom>
          <a:solidFill>
            <a:srgbClr val="1F8BAE">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Rounded Rectangle 30"/>
          <p:cNvSpPr/>
          <p:nvPr/>
        </p:nvSpPr>
        <p:spPr>
          <a:xfrm rot="10800000" flipH="1">
            <a:off x="9241868" y="6614160"/>
            <a:ext cx="874857"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Rectangle 3"/>
          <p:cNvSpPr>
            <a:spLocks noChangeArrowheads="1"/>
          </p:cNvSpPr>
          <p:nvPr/>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34" name="Rounded Rectangle 33"/>
          <p:cNvSpPr/>
          <p:nvPr/>
        </p:nvSpPr>
        <p:spPr>
          <a:xfrm rot="10800000" flipH="1">
            <a:off x="2921221" y="6719451"/>
            <a:ext cx="883169" cy="6331065"/>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ounded Rectangle 34"/>
          <p:cNvSpPr/>
          <p:nvPr/>
        </p:nvSpPr>
        <p:spPr>
          <a:xfrm rot="10800000" flipH="1">
            <a:off x="3724578" y="6668595"/>
            <a:ext cx="1038871" cy="5546310"/>
          </a:xfrm>
          <a:prstGeom prst="roundRect">
            <a:avLst>
              <a:gd name="adj" fmla="val 50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ounded Rectangle 35"/>
          <p:cNvSpPr/>
          <p:nvPr/>
        </p:nvSpPr>
        <p:spPr>
          <a:xfrm rot="10800000" flipH="1">
            <a:off x="6559404" y="1025236"/>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ounded Rectangle 36"/>
          <p:cNvSpPr/>
          <p:nvPr/>
        </p:nvSpPr>
        <p:spPr>
          <a:xfrm rot="10800000" flipH="1">
            <a:off x="7187313" y="1731818"/>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Rounded Rectangle 37"/>
          <p:cNvSpPr/>
          <p:nvPr/>
        </p:nvSpPr>
        <p:spPr>
          <a:xfrm rot="10800000" flipH="1">
            <a:off x="454966" y="6708753"/>
            <a:ext cx="1040145" cy="3319549"/>
          </a:xfrm>
          <a:prstGeom prst="roundRect">
            <a:avLst>
              <a:gd name="adj" fmla="val 50000"/>
            </a:avLst>
          </a:prstGeom>
          <a:gradFill flip="none" rotWithShape="1">
            <a:gsLst>
              <a:gs pos="0">
                <a:srgbClr val="4DCAFF">
                  <a:shade val="30000"/>
                  <a:satMod val="115000"/>
                  <a:alpha val="26000"/>
                </a:srgbClr>
              </a:gs>
              <a:gs pos="50000">
                <a:srgbClr val="4DCAFF">
                  <a:shade val="67500"/>
                  <a:satMod val="115000"/>
                </a:srgbClr>
              </a:gs>
              <a:gs pos="100000">
                <a:srgbClr val="4DCA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Rounded Rectangle 38"/>
          <p:cNvSpPr/>
          <p:nvPr/>
        </p:nvSpPr>
        <p:spPr>
          <a:xfrm rot="10800000" flipH="1">
            <a:off x="10714877" y="8318269"/>
            <a:ext cx="1040145" cy="331954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rot="10800000" flipH="1">
            <a:off x="10880165" y="1731818"/>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flipH="1">
            <a:off x="5026566" y="1981200"/>
            <a:ext cx="874857"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5" name="Rectangle 84"/>
          <p:cNvSpPr/>
          <p:nvPr/>
        </p:nvSpPr>
        <p:spPr>
          <a:xfrm>
            <a:off x="0" y="2382"/>
            <a:ext cx="12168841"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ectangle 43"/>
          <p:cNvSpPr/>
          <p:nvPr/>
        </p:nvSpPr>
        <p:spPr>
          <a:xfrm>
            <a:off x="1" y="6545264"/>
            <a:ext cx="12168841" cy="312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Subtitle 2"/>
          <p:cNvSpPr>
            <a:spLocks noGrp="1"/>
          </p:cNvSpPr>
          <p:nvPr>
            <p:ph type="subTitle" idx="1" hasCustomPrompt="1"/>
          </p:nvPr>
        </p:nvSpPr>
        <p:spPr>
          <a:xfrm>
            <a:off x="315095" y="4464067"/>
            <a:ext cx="10813351" cy="384175"/>
          </a:xfrm>
        </p:spPr>
        <p:txBody>
          <a:bodyPr>
            <a:normAutofit/>
          </a:bodyPr>
          <a:lstStyle>
            <a:lvl1pPr marL="0" indent="0" algn="l">
              <a:buNone/>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50" name="Title 1"/>
          <p:cNvSpPr>
            <a:spLocks noGrp="1"/>
          </p:cNvSpPr>
          <p:nvPr>
            <p:ph type="ctrTitle" hasCustomPrompt="1"/>
          </p:nvPr>
        </p:nvSpPr>
        <p:spPr>
          <a:xfrm>
            <a:off x="295114" y="1248229"/>
            <a:ext cx="10813350" cy="2907239"/>
          </a:xfrm>
        </p:spPr>
        <p:txBody>
          <a:bodyPr/>
          <a:lstStyle>
            <a:lvl1pPr algn="l" defTabSz="914400" rtl="0" eaLnBrk="1" latinLnBrk="0" hangingPunct="1">
              <a:lnSpc>
                <a:spcPct val="90000"/>
              </a:lnSpc>
              <a:spcBef>
                <a:spcPct val="0"/>
              </a:spcBef>
              <a:buNone/>
              <a:defRPr lang="en-US" sz="60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grpSp>
        <p:nvGrpSpPr>
          <p:cNvPr id="91" name="Group 67"/>
          <p:cNvGrpSpPr/>
          <p:nvPr/>
        </p:nvGrpSpPr>
        <p:grpSpPr>
          <a:xfrm>
            <a:off x="455613" y="301884"/>
            <a:ext cx="839969" cy="447811"/>
            <a:chOff x="609606" y="528528"/>
            <a:chExt cx="1444732" cy="763787"/>
          </a:xfrm>
          <a:gradFill flip="none" rotWithShape="1">
            <a:gsLst>
              <a:gs pos="11000">
                <a:schemeClr val="accent2"/>
              </a:gs>
              <a:gs pos="100000">
                <a:schemeClr val="accent5"/>
              </a:gs>
            </a:gsLst>
            <a:lin ang="2700000" scaled="1"/>
            <a:tileRect/>
          </a:gradFill>
        </p:grpSpPr>
        <p:sp>
          <p:nvSpPr>
            <p:cNvPr id="92" name="Rectangle 91"/>
            <p:cNvSpPr>
              <a:spLocks noChangeArrowheads="1"/>
            </p:cNvSpPr>
            <p:nvPr/>
          </p:nvSpPr>
          <p:spPr bwMode="black">
            <a:xfrm>
              <a:off x="1016583" y="1035671"/>
              <a:ext cx="65914" cy="249729"/>
            </a:xfrm>
            <a:prstGeom prst="rect">
              <a:avLst/>
            </a:prstGeom>
            <a:grpFill/>
            <a:ln w="9525">
              <a:noFill/>
              <a:miter lim="800000"/>
              <a:headEnd/>
              <a:tailEnd/>
            </a:ln>
          </p:spPr>
          <p:txBody>
            <a:bodyPr/>
            <a:lstStyle/>
            <a:p>
              <a:endParaRPr lang="en-US">
                <a:latin typeface="+mj-lt"/>
              </a:endParaRPr>
            </a:p>
          </p:txBody>
        </p:sp>
        <p:sp>
          <p:nvSpPr>
            <p:cNvPr id="93" name="Freeform 92"/>
            <p:cNvSpPr>
              <a:spLocks/>
            </p:cNvSpPr>
            <p:nvPr/>
          </p:nvSpPr>
          <p:spPr bwMode="black">
            <a:xfrm>
              <a:off x="1400565" y="1028755"/>
              <a:ext cx="190842" cy="263560"/>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94" name="Freeform 93"/>
            <p:cNvSpPr>
              <a:spLocks/>
            </p:cNvSpPr>
            <p:nvPr/>
          </p:nvSpPr>
          <p:spPr bwMode="black">
            <a:xfrm>
              <a:off x="740666" y="1028755"/>
              <a:ext cx="190842" cy="263560"/>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95" name="Freeform 94"/>
            <p:cNvSpPr>
              <a:spLocks noEditPoints="1"/>
            </p:cNvSpPr>
            <p:nvPr/>
          </p:nvSpPr>
          <p:spPr bwMode="black">
            <a:xfrm>
              <a:off x="1660386" y="1028755"/>
              <a:ext cx="262121" cy="263560"/>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96" name="Freeform 95"/>
            <p:cNvSpPr>
              <a:spLocks/>
            </p:cNvSpPr>
            <p:nvPr/>
          </p:nvSpPr>
          <p:spPr bwMode="black">
            <a:xfrm>
              <a:off x="1167569" y="1028755"/>
              <a:ext cx="170915" cy="263560"/>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97" name="Freeform 96"/>
            <p:cNvSpPr>
              <a:spLocks/>
            </p:cNvSpPr>
            <p:nvPr/>
          </p:nvSpPr>
          <p:spPr bwMode="black">
            <a:xfrm>
              <a:off x="609606" y="732922"/>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98" name="Freeform 97"/>
            <p:cNvSpPr>
              <a:spLocks/>
            </p:cNvSpPr>
            <p:nvPr/>
          </p:nvSpPr>
          <p:spPr bwMode="black">
            <a:xfrm>
              <a:off x="783587"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99" name="Freeform 98"/>
            <p:cNvSpPr>
              <a:spLocks/>
            </p:cNvSpPr>
            <p:nvPr/>
          </p:nvSpPr>
          <p:spPr bwMode="black">
            <a:xfrm>
              <a:off x="954502" y="528528"/>
              <a:ext cx="62081" cy="394956"/>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100" name="Freeform 99"/>
            <p:cNvSpPr>
              <a:spLocks/>
            </p:cNvSpPr>
            <p:nvPr/>
          </p:nvSpPr>
          <p:spPr bwMode="black">
            <a:xfrm>
              <a:off x="1128481"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05" name="Freeform 104"/>
            <p:cNvSpPr>
              <a:spLocks/>
            </p:cNvSpPr>
            <p:nvPr/>
          </p:nvSpPr>
          <p:spPr bwMode="black">
            <a:xfrm>
              <a:off x="1298630" y="732922"/>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106" name="Freeform 105"/>
            <p:cNvSpPr>
              <a:spLocks/>
            </p:cNvSpPr>
            <p:nvPr/>
          </p:nvSpPr>
          <p:spPr bwMode="black">
            <a:xfrm>
              <a:off x="1472609" y="646860"/>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07" name="Freeform 106"/>
            <p:cNvSpPr>
              <a:spLocks/>
            </p:cNvSpPr>
            <p:nvPr/>
          </p:nvSpPr>
          <p:spPr bwMode="black">
            <a:xfrm>
              <a:off x="1646588" y="528528"/>
              <a:ext cx="62847" cy="39495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108" name="Freeform 107"/>
            <p:cNvSpPr>
              <a:spLocks/>
            </p:cNvSpPr>
            <p:nvPr/>
          </p:nvSpPr>
          <p:spPr bwMode="black">
            <a:xfrm>
              <a:off x="1817502" y="646864"/>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13" name="Freeform 112"/>
            <p:cNvSpPr>
              <a:spLocks/>
            </p:cNvSpPr>
            <p:nvPr/>
          </p:nvSpPr>
          <p:spPr bwMode="black">
            <a:xfrm>
              <a:off x="1991491" y="732927"/>
              <a:ext cx="62847"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56" name="Rectangle 4"/>
          <p:cNvSpPr>
            <a:spLocks noChangeArrowheads="1"/>
          </p:cNvSpPr>
          <p:nvPr/>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57"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58" name="Rectangle 7"/>
          <p:cNvSpPr>
            <a:spLocks noChangeArrowheads="1"/>
          </p:cNvSpPr>
          <p:nvPr/>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3000"/>
                                  </p:stCondLst>
                                  <p:childTnLst>
                                    <p:animMotion origin="layout" path="M -4.44444E-6 4.81481E-6 L -4.44444E-6 0.65879 " pathEditMode="relative" rAng="0" ptsTypes="AA">
                                      <p:cBhvr>
                                        <p:cTn id="6" dur="8300" fill="hold"/>
                                        <p:tgtEl>
                                          <p:spTgt spid="28"/>
                                        </p:tgtEl>
                                        <p:attrNameLst>
                                          <p:attrName>ppt_x</p:attrName>
                                          <p:attrName>ppt_y</p:attrName>
                                        </p:attrNameLst>
                                      </p:cBhvr>
                                      <p:rCtr x="0" y="329"/>
                                    </p:animMotion>
                                  </p:childTnLst>
                                </p:cTn>
                              </p:par>
                              <p:par>
                                <p:cTn id="7" presetID="42" presetClass="path" presetSubtype="0" repeatCount="indefinite" accel="50000" decel="50000" fill="hold" grpId="0" nodeType="withEffect">
                                  <p:stCondLst>
                                    <p:cond delay="0"/>
                                  </p:stCondLst>
                                  <p:childTnLst>
                                    <p:animMotion origin="layout" path="M 2.77778E-6 1.85185E-6 L 2.77778E-6 0.99305 " pathEditMode="relative" rAng="0" ptsTypes="AA">
                                      <p:cBhvr>
                                        <p:cTn id="8" dur="10600" fill="hold"/>
                                        <p:tgtEl>
                                          <p:spTgt spid="29"/>
                                        </p:tgtEl>
                                        <p:attrNameLst>
                                          <p:attrName>ppt_x</p:attrName>
                                          <p:attrName>ppt_y</p:attrName>
                                        </p:attrNameLst>
                                      </p:cBhvr>
                                      <p:rCtr x="0" y="497"/>
                                    </p:animMotion>
                                  </p:childTnLst>
                                </p:cTn>
                              </p:par>
                              <p:par>
                                <p:cTn id="9" presetID="42" presetClass="path" presetSubtype="0" repeatCount="indefinite" accel="50000" decel="50000" fill="hold" grpId="0" nodeType="withEffect">
                                  <p:stCondLst>
                                    <p:cond delay="1100"/>
                                  </p:stCondLst>
                                  <p:endCondLst>
                                    <p:cond evt="onNext" delay="0">
                                      <p:tgtEl>
                                        <p:sldTgt/>
                                      </p:tgtEl>
                                    </p:cond>
                                  </p:endCondLst>
                                  <p:childTnLst>
                                    <p:animMotion origin="layout" path="M 1.94444E-6 0 L 1.94444E-6 -1.0081 " pathEditMode="relative" rAng="0" ptsTypes="AA">
                                      <p:cBhvr>
                                        <p:cTn id="10" dur="16400" fill="hold"/>
                                        <p:tgtEl>
                                          <p:spTgt spid="30"/>
                                        </p:tgtEl>
                                        <p:attrNameLst>
                                          <p:attrName>ppt_x</p:attrName>
                                          <p:attrName>ppt_y</p:attrName>
                                        </p:attrNameLst>
                                      </p:cBhvr>
                                      <p:rCtr x="0" y="-504"/>
                                    </p:animMotion>
                                  </p:childTnLst>
                                </p:cTn>
                              </p:par>
                              <p:par>
                                <p:cTn id="11" presetID="42" presetClass="path" presetSubtype="0" repeatCount="indefinite" accel="50000" decel="50000" fill="hold" grpId="0" nodeType="withEffect">
                                  <p:stCondLst>
                                    <p:cond delay="13700"/>
                                  </p:stCondLst>
                                  <p:childTnLst>
                                    <p:animMotion origin="layout" path="M 2.77778E-6 4.81481E-6 L 2.77778E-6 -0.34561 " pathEditMode="relative" rAng="0" ptsTypes="AA">
                                      <p:cBhvr>
                                        <p:cTn id="12" dur="10900" fill="hold"/>
                                        <p:tgtEl>
                                          <p:spTgt spid="31"/>
                                        </p:tgtEl>
                                        <p:attrNameLst>
                                          <p:attrName>ppt_x</p:attrName>
                                          <p:attrName>ppt_y</p:attrName>
                                        </p:attrNameLst>
                                      </p:cBhvr>
                                      <p:rCtr x="0" y="-173"/>
                                    </p:animMotion>
                                  </p:childTnLst>
                                </p:cTn>
                              </p:par>
                              <p:par>
                                <p:cTn id="13" presetID="42" presetClass="path" presetSubtype="0" repeatCount="indefinite" accel="50000" decel="50000" fill="hold" grpId="0" nodeType="withEffect">
                                  <p:stCondLst>
                                    <p:cond delay="0"/>
                                  </p:stCondLst>
                                  <p:childTnLst>
                                    <p:animMotion origin="layout" path="M -3.88889E-6 4.44444E-6 L -3.88889E-6 1.14467 " pathEditMode="relative" rAng="0" ptsTypes="AA">
                                      <p:cBhvr>
                                        <p:cTn id="14" dur="10400" fill="hold"/>
                                        <p:tgtEl>
                                          <p:spTgt spid="33"/>
                                        </p:tgtEl>
                                        <p:attrNameLst>
                                          <p:attrName>ppt_x</p:attrName>
                                          <p:attrName>ppt_y</p:attrName>
                                        </p:attrNameLst>
                                      </p:cBhvr>
                                      <p:rCtr x="0" y="572"/>
                                    </p:animMotion>
                                  </p:childTnLst>
                                </p:cTn>
                              </p:par>
                              <p:par>
                                <p:cTn id="15" presetID="42" presetClass="path" presetSubtype="0" repeatCount="indefinite" accel="50000" decel="50000" fill="hold" grpId="0" nodeType="withEffect">
                                  <p:stCondLst>
                                    <p:cond delay="700"/>
                                  </p:stCondLst>
                                  <p:childTnLst>
                                    <p:animMotion origin="layout" path="M 4.16667E-6 0.27476 L 4.16667E-6 -1.26019 " pathEditMode="relative" rAng="0" ptsTypes="AA">
                                      <p:cBhvr>
                                        <p:cTn id="16" dur="12100" fill="hold"/>
                                        <p:tgtEl>
                                          <p:spTgt spid="34"/>
                                        </p:tgtEl>
                                        <p:attrNameLst>
                                          <p:attrName>ppt_x</p:attrName>
                                          <p:attrName>ppt_y</p:attrName>
                                        </p:attrNameLst>
                                      </p:cBhvr>
                                      <p:rCtr x="0" y="-768"/>
                                    </p:animMotion>
                                  </p:childTnLst>
                                </p:cTn>
                              </p:par>
                              <p:par>
                                <p:cTn id="17" presetID="42" presetClass="path" presetSubtype="0" repeatCount="indefinite" accel="50000" decel="50000" autoRev="1" fill="hold" grpId="0" nodeType="withEffect">
                                  <p:stCondLst>
                                    <p:cond delay="3600"/>
                                  </p:stCondLst>
                                  <p:endCondLst>
                                    <p:cond evt="onNext" delay="0">
                                      <p:tgtEl>
                                        <p:sldTgt/>
                                      </p:tgtEl>
                                    </p:cond>
                                  </p:endCondLst>
                                  <p:childTnLst>
                                    <p:animMotion origin="layout" path="M 1.94444E-6 0 L 1.94444E-6 -1.0081 " pathEditMode="relative" rAng="0" ptsTypes="AA">
                                      <p:cBhvr>
                                        <p:cTn id="18" dur="8400" fill="hold"/>
                                        <p:tgtEl>
                                          <p:spTgt spid="35"/>
                                        </p:tgtEl>
                                        <p:attrNameLst>
                                          <p:attrName>ppt_x</p:attrName>
                                          <p:attrName>ppt_y</p:attrName>
                                        </p:attrNameLst>
                                      </p:cBhvr>
                                      <p:rCtr x="0" y="-504"/>
                                    </p:animMotion>
                                  </p:childTnLst>
                                </p:cTn>
                              </p:par>
                              <p:par>
                                <p:cTn id="19" presetID="42" presetClass="path" presetSubtype="0" repeatCount="indefinite" accel="50000" decel="50000" fill="hold" grpId="0" nodeType="withEffect">
                                  <p:stCondLst>
                                    <p:cond delay="500"/>
                                  </p:stCondLst>
                                  <p:childTnLst>
                                    <p:animMotion origin="layout" path="M 2.77778E-6 1.85185E-6 L 2.77778E-6 0.99305 " pathEditMode="relative" rAng="0" ptsTypes="AA">
                                      <p:cBhvr>
                                        <p:cTn id="20" dur="19500" fill="hold"/>
                                        <p:tgtEl>
                                          <p:spTgt spid="36"/>
                                        </p:tgtEl>
                                        <p:attrNameLst>
                                          <p:attrName>ppt_x</p:attrName>
                                          <p:attrName>ppt_y</p:attrName>
                                        </p:attrNameLst>
                                      </p:cBhvr>
                                      <p:rCtr x="0" y="497"/>
                                    </p:animMotion>
                                  </p:childTnLst>
                                </p:cTn>
                              </p:par>
                              <p:par>
                                <p:cTn id="21" presetID="42" presetClass="path" presetSubtype="0" repeatCount="indefinite" accel="50000" decel="50000" fill="hold" grpId="0" nodeType="withEffect">
                                  <p:stCondLst>
                                    <p:cond delay="6300"/>
                                  </p:stCondLst>
                                  <p:childTnLst>
                                    <p:animMotion origin="layout" path="M 2.77778E-6 1.85185E-6 L 2.77778E-6 0.99305 " pathEditMode="relative" rAng="0" ptsTypes="AA">
                                      <p:cBhvr>
                                        <p:cTn id="22" dur="8200" fill="hold"/>
                                        <p:tgtEl>
                                          <p:spTgt spid="37"/>
                                        </p:tgtEl>
                                        <p:attrNameLst>
                                          <p:attrName>ppt_x</p:attrName>
                                          <p:attrName>ppt_y</p:attrName>
                                        </p:attrNameLst>
                                      </p:cBhvr>
                                      <p:rCtr x="0" y="497"/>
                                    </p:animMotion>
                                  </p:childTnLst>
                                </p:cTn>
                              </p:par>
                              <p:par>
                                <p:cTn id="23" presetID="42" presetClass="path" presetSubtype="0" repeatCount="indefinite" accel="50000" decel="50000" fill="hold" grpId="0" nodeType="withEffect">
                                  <p:stCondLst>
                                    <p:cond delay="5700"/>
                                  </p:stCondLst>
                                  <p:endCondLst>
                                    <p:cond evt="onNext" delay="0">
                                      <p:tgtEl>
                                        <p:sldTgt/>
                                      </p:tgtEl>
                                    </p:cond>
                                  </p:endCondLst>
                                  <p:childTnLst>
                                    <p:animMotion origin="layout" path="M -4.72222E-6 -2.15822E-6 L -4.72222E-6 -1.32223 " pathEditMode="relative" rAng="0" ptsTypes="AA">
                                      <p:cBhvr>
                                        <p:cTn id="24" dur="11500" fill="hold"/>
                                        <p:tgtEl>
                                          <p:spTgt spid="38"/>
                                        </p:tgtEl>
                                        <p:attrNameLst>
                                          <p:attrName>ppt_x</p:attrName>
                                          <p:attrName>ppt_y</p:attrName>
                                        </p:attrNameLst>
                                      </p:cBhvr>
                                      <p:rCtr x="0" y="-661"/>
                                    </p:animMotion>
                                  </p:childTnLst>
                                </p:cTn>
                              </p:par>
                              <p:par>
                                <p:cTn id="25"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26" dur="7300" fill="hold"/>
                                        <p:tgtEl>
                                          <p:spTgt spid="39"/>
                                        </p:tgtEl>
                                        <p:attrNameLst>
                                          <p:attrName>ppt_x</p:attrName>
                                          <p:attrName>ppt_y</p:attrName>
                                        </p:attrNameLst>
                                      </p:cBhvr>
                                      <p:rCtr x="0" y="-504"/>
                                    </p:animMotion>
                                  </p:childTnLst>
                                </p:cTn>
                              </p:par>
                              <p:par>
                                <p:cTn id="27" presetID="42" presetClass="path" presetSubtype="0" repeatCount="indefinite" accel="50000" decel="50000" fill="hold" grpId="0" nodeType="withEffect">
                                  <p:stCondLst>
                                    <p:cond delay="5300"/>
                                  </p:stCondLst>
                                  <p:childTnLst>
                                    <p:animMotion origin="layout" path="M 2.77778E-6 1.85185E-6 L 2.77778E-6 0.99305 " pathEditMode="relative" rAng="0" ptsTypes="AA">
                                      <p:cBhvr>
                                        <p:cTn id="28" dur="15100" fill="hold"/>
                                        <p:tgtEl>
                                          <p:spTgt spid="41"/>
                                        </p:tgtEl>
                                        <p:attrNameLst>
                                          <p:attrName>ppt_x</p:attrName>
                                          <p:attrName>ppt_y</p:attrName>
                                        </p:attrNameLst>
                                      </p:cBhvr>
                                      <p:rCtr x="0" y="497"/>
                                    </p:animMotion>
                                  </p:childTnLst>
                                </p:cTn>
                              </p:par>
                              <p:par>
                                <p:cTn id="29" presetID="42" presetClass="path" presetSubtype="0" repeatCount="indefinite" accel="50000" decel="50000" fill="hold" grpId="0" nodeType="withEffect">
                                  <p:stCondLst>
                                    <p:cond delay="1000"/>
                                  </p:stCondLst>
                                  <p:childTnLst>
                                    <p:animMotion origin="layout" path="M 2.77778E-6 1.85185E-6 L 2.77778E-6 0.99305 " pathEditMode="relative" rAng="0" ptsTypes="AA">
                                      <p:cBhvr>
                                        <p:cTn id="30" dur="5000" fill="hold"/>
                                        <p:tgtEl>
                                          <p:spTgt spid="42"/>
                                        </p:tgtEl>
                                        <p:attrNameLst>
                                          <p:attrName>ppt_x</p:attrName>
                                          <p:attrName>ppt_y</p:attrName>
                                        </p:attrNameLst>
                                      </p:cBhvr>
                                      <p:rCtr x="0" y="497"/>
                                    </p:animMotion>
                                  </p:childTnLst>
                                </p:cTn>
                              </p:par>
                              <p:par>
                                <p:cTn id="31" presetID="27" presetClass="emph" presetSubtype="0" repeatCount="indefinite" fill="hold" grpId="0" nodeType="withEffect">
                                  <p:stCondLst>
                                    <p:cond delay="0"/>
                                  </p:stCondLst>
                                  <p:childTnLst>
                                    <p:animClr clrSpc="rgb" dir="cw">
                                      <p:cBhvr override="childStyle">
                                        <p:cTn id="32" dur="6650" autoRev="1" fill="hold"/>
                                        <p:tgtEl>
                                          <p:spTgt spid="45"/>
                                        </p:tgtEl>
                                        <p:attrNameLst>
                                          <p:attrName>style.color</p:attrName>
                                        </p:attrNameLst>
                                      </p:cBhvr>
                                      <p:to>
                                        <a:srgbClr val="60CCCC"/>
                                      </p:to>
                                    </p:animClr>
                                    <p:animClr clrSpc="rgb" dir="cw">
                                      <p:cBhvr>
                                        <p:cTn id="33" dur="6650" autoRev="1" fill="hold"/>
                                        <p:tgtEl>
                                          <p:spTgt spid="45"/>
                                        </p:tgtEl>
                                        <p:attrNameLst>
                                          <p:attrName>fillcolor</p:attrName>
                                        </p:attrNameLst>
                                      </p:cBhvr>
                                      <p:to>
                                        <a:srgbClr val="60CCCC"/>
                                      </p:to>
                                    </p:animClr>
                                    <p:set>
                                      <p:cBhvr>
                                        <p:cTn id="34" dur="6650" autoRev="1" fill="hold"/>
                                        <p:tgtEl>
                                          <p:spTgt spid="45"/>
                                        </p:tgtEl>
                                        <p:attrNameLst>
                                          <p:attrName>fill.type</p:attrName>
                                        </p:attrNameLst>
                                      </p:cBhvr>
                                      <p:to>
                                        <p:strVal val="solid"/>
                                      </p:to>
                                    </p:set>
                                    <p:set>
                                      <p:cBhvr>
                                        <p:cTn id="35" dur="6650" autoRev="1" fill="hold"/>
                                        <p:tgtEl>
                                          <p:spTgt spid="45"/>
                                        </p:tgtEl>
                                        <p:attrNameLst>
                                          <p:attrName>fill.on</p:attrName>
                                        </p:attrNameLst>
                                      </p:cBhvr>
                                      <p:to>
                                        <p:strVal val="true"/>
                                      </p:to>
                                    </p:set>
                                  </p:childTnLst>
                                </p:cTn>
                              </p:par>
                              <p:par>
                                <p:cTn id="36" presetID="27" presetClass="emph" presetSubtype="0" repeatCount="indefinite" fill="hold" grpId="0" nodeType="withEffect">
                                  <p:stCondLst>
                                    <p:cond delay="700"/>
                                  </p:stCondLst>
                                  <p:childTnLst>
                                    <p:animClr clrSpc="rgb" dir="cw">
                                      <p:cBhvr override="childStyle">
                                        <p:cTn id="37" dur="5350" autoRev="1" fill="hold"/>
                                        <p:tgtEl>
                                          <p:spTgt spid="46"/>
                                        </p:tgtEl>
                                        <p:attrNameLst>
                                          <p:attrName>style.color</p:attrName>
                                        </p:attrNameLst>
                                      </p:cBhvr>
                                      <p:to>
                                        <a:srgbClr val="60CCCC"/>
                                      </p:to>
                                    </p:animClr>
                                    <p:animClr clrSpc="rgb" dir="cw">
                                      <p:cBhvr>
                                        <p:cTn id="38" dur="5350" autoRev="1" fill="hold"/>
                                        <p:tgtEl>
                                          <p:spTgt spid="46"/>
                                        </p:tgtEl>
                                        <p:attrNameLst>
                                          <p:attrName>fillcolor</p:attrName>
                                        </p:attrNameLst>
                                      </p:cBhvr>
                                      <p:to>
                                        <a:srgbClr val="60CCCC"/>
                                      </p:to>
                                    </p:animClr>
                                    <p:set>
                                      <p:cBhvr>
                                        <p:cTn id="39" dur="5350" autoRev="1" fill="hold"/>
                                        <p:tgtEl>
                                          <p:spTgt spid="46"/>
                                        </p:tgtEl>
                                        <p:attrNameLst>
                                          <p:attrName>fill.type</p:attrName>
                                        </p:attrNameLst>
                                      </p:cBhvr>
                                      <p:to>
                                        <p:strVal val="solid"/>
                                      </p:to>
                                    </p:set>
                                    <p:set>
                                      <p:cBhvr>
                                        <p:cTn id="40" dur="5350" autoRev="1" fill="hold"/>
                                        <p:tgtEl>
                                          <p:spTgt spid="46"/>
                                        </p:tgtEl>
                                        <p:attrNameLst>
                                          <p:attrName>fill.on</p:attrName>
                                        </p:attrNameLst>
                                      </p:cBhvr>
                                      <p:to>
                                        <p:strVal val="true"/>
                                      </p:to>
                                    </p:set>
                                  </p:childTnLst>
                                </p:cTn>
                              </p:par>
                              <p:par>
                                <p:cTn id="41" presetID="27" presetClass="emph" presetSubtype="0" repeatCount="indefinite" fill="hold" grpId="0" nodeType="withEffect">
                                  <p:stCondLst>
                                    <p:cond delay="2100"/>
                                  </p:stCondLst>
                                  <p:childTnLst>
                                    <p:animClr clrSpc="rgb" dir="cw">
                                      <p:cBhvr override="childStyle">
                                        <p:cTn id="42" dur="6650" autoRev="1" fill="hold"/>
                                        <p:tgtEl>
                                          <p:spTgt spid="47"/>
                                        </p:tgtEl>
                                        <p:attrNameLst>
                                          <p:attrName>style.color</p:attrName>
                                        </p:attrNameLst>
                                      </p:cBhvr>
                                      <p:to>
                                        <a:srgbClr val="60CCCC"/>
                                      </p:to>
                                    </p:animClr>
                                    <p:animClr clrSpc="rgb" dir="cw">
                                      <p:cBhvr>
                                        <p:cTn id="43" dur="6650" autoRev="1" fill="hold"/>
                                        <p:tgtEl>
                                          <p:spTgt spid="47"/>
                                        </p:tgtEl>
                                        <p:attrNameLst>
                                          <p:attrName>fillcolor</p:attrName>
                                        </p:attrNameLst>
                                      </p:cBhvr>
                                      <p:to>
                                        <a:srgbClr val="60CCCC"/>
                                      </p:to>
                                    </p:animClr>
                                    <p:set>
                                      <p:cBhvr>
                                        <p:cTn id="44" dur="6650" autoRev="1" fill="hold"/>
                                        <p:tgtEl>
                                          <p:spTgt spid="47"/>
                                        </p:tgtEl>
                                        <p:attrNameLst>
                                          <p:attrName>fill.type</p:attrName>
                                        </p:attrNameLst>
                                      </p:cBhvr>
                                      <p:to>
                                        <p:strVal val="solid"/>
                                      </p:to>
                                    </p:set>
                                    <p:set>
                                      <p:cBhvr>
                                        <p:cTn id="45" dur="6650" autoRev="1"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33" grpId="0" animBg="1"/>
      <p:bldP spid="28" grpId="0" animBg="1"/>
      <p:bldP spid="29" grpId="0" animBg="1"/>
      <p:bldP spid="30" grpId="0" animBg="1"/>
      <p:bldP spid="31" grpId="0" animBg="1"/>
      <p:bldP spid="34" grpId="0" animBg="1"/>
      <p:bldP spid="35" grpId="0" animBg="1"/>
      <p:bldP spid="36" grpId="0" animBg="1"/>
      <p:bldP spid="37" grpId="0" animBg="1"/>
      <p:bldP spid="38" grpId="0" animBg="1"/>
      <p:bldP spid="39" grpId="0" animBg="1"/>
      <p:bldP spid="41" grpId="0" animBg="1"/>
      <p:bldP spid="42"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1_Title Slide-animated bar_static">
    <p:spTree>
      <p:nvGrpSpPr>
        <p:cNvPr id="1" name=""/>
        <p:cNvGrpSpPr/>
        <p:nvPr/>
      </p:nvGrpSpPr>
      <p:grpSpPr>
        <a:xfrm>
          <a:off x="0" y="0"/>
          <a:ext cx="0" cy="0"/>
          <a:chOff x="0" y="0"/>
          <a:chExt cx="0" cy="0"/>
        </a:xfrm>
      </p:grpSpPr>
      <p:sp>
        <p:nvSpPr>
          <p:cNvPr id="49" name="Rectangle 3"/>
          <p:cNvSpPr>
            <a:spLocks noChangeArrowheads="1"/>
          </p:cNvSpPr>
          <p:nvPr/>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44" name="Rectangle 43"/>
          <p:cNvSpPr/>
          <p:nvPr/>
        </p:nvSpPr>
        <p:spPr>
          <a:xfrm>
            <a:off x="1" y="6537960"/>
            <a:ext cx="12168841"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4"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55" name="Rectangle 7"/>
          <p:cNvSpPr>
            <a:spLocks noChangeArrowheads="1"/>
          </p:cNvSpPr>
          <p:nvPr/>
        </p:nvSpPr>
        <p:spPr bwMode="ltGray">
          <a:xfrm>
            <a:off x="11616416"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01" name="Rectangle 100"/>
          <p:cNvSpPr/>
          <p:nvPr/>
        </p:nvSpPr>
        <p:spPr>
          <a:xfrm>
            <a:off x="1" y="6537960"/>
            <a:ext cx="12168841"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3"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04" name="Rectangle 7"/>
          <p:cNvSpPr>
            <a:spLocks noChangeArrowheads="1"/>
          </p:cNvSpPr>
          <p:nvPr/>
        </p:nvSpPr>
        <p:spPr bwMode="ltGray">
          <a:xfrm>
            <a:off x="11616416"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48" name="Subtitle 2"/>
          <p:cNvSpPr>
            <a:spLocks noGrp="1"/>
          </p:cNvSpPr>
          <p:nvPr>
            <p:ph type="subTitle" idx="1" hasCustomPrompt="1"/>
          </p:nvPr>
        </p:nvSpPr>
        <p:spPr>
          <a:xfrm>
            <a:off x="315095" y="4464067"/>
            <a:ext cx="10813351" cy="384175"/>
          </a:xfrm>
        </p:spPr>
        <p:txBody>
          <a:bodyPr>
            <a:normAutofit/>
          </a:bodyPr>
          <a:lstStyle>
            <a:lvl1pPr marL="0" indent="0" algn="l">
              <a:buNone/>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50" name="Title 1"/>
          <p:cNvSpPr>
            <a:spLocks noGrp="1"/>
          </p:cNvSpPr>
          <p:nvPr>
            <p:ph type="ctrTitle" hasCustomPrompt="1"/>
          </p:nvPr>
        </p:nvSpPr>
        <p:spPr>
          <a:xfrm>
            <a:off x="295114" y="1248229"/>
            <a:ext cx="10813350" cy="2907239"/>
          </a:xfrm>
        </p:spPr>
        <p:txBody>
          <a:bodyPr/>
          <a:lstStyle>
            <a:lvl1pPr algn="l" defTabSz="914400" rtl="0" eaLnBrk="1" latinLnBrk="0" hangingPunct="1">
              <a:lnSpc>
                <a:spcPct val="90000"/>
              </a:lnSpc>
              <a:spcBef>
                <a:spcPct val="0"/>
              </a:spcBef>
              <a:buNone/>
              <a:defRPr lang="en-US" sz="60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109" name="Rectangle 108"/>
          <p:cNvSpPr/>
          <p:nvPr/>
        </p:nvSpPr>
        <p:spPr>
          <a:xfrm>
            <a:off x="1" y="6537960"/>
            <a:ext cx="12168841"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1"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12" name="Rectangle 7"/>
          <p:cNvSpPr>
            <a:spLocks noChangeArrowheads="1"/>
          </p:cNvSpPr>
          <p:nvPr/>
        </p:nvSpPr>
        <p:spPr bwMode="ltGray">
          <a:xfrm>
            <a:off x="11616416"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57" name="Rectangle 56"/>
          <p:cNvSpPr/>
          <p:nvPr/>
        </p:nvSpPr>
        <p:spPr>
          <a:xfrm>
            <a:off x="1" y="6537960"/>
            <a:ext cx="12168841"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grpSp>
        <p:nvGrpSpPr>
          <p:cNvPr id="91" name="Group 67"/>
          <p:cNvGrpSpPr/>
          <p:nvPr/>
        </p:nvGrpSpPr>
        <p:grpSpPr>
          <a:xfrm>
            <a:off x="455613" y="301884"/>
            <a:ext cx="839969" cy="447811"/>
            <a:chOff x="609606" y="528528"/>
            <a:chExt cx="1444732" cy="763787"/>
          </a:xfrm>
          <a:gradFill flip="none" rotWithShape="1">
            <a:gsLst>
              <a:gs pos="11000">
                <a:schemeClr val="accent2"/>
              </a:gs>
              <a:gs pos="100000">
                <a:schemeClr val="accent5"/>
              </a:gs>
            </a:gsLst>
            <a:lin ang="2700000" scaled="1"/>
            <a:tileRect/>
          </a:gradFill>
        </p:grpSpPr>
        <p:sp>
          <p:nvSpPr>
            <p:cNvPr id="92" name="Rectangle 91"/>
            <p:cNvSpPr>
              <a:spLocks noChangeArrowheads="1"/>
            </p:cNvSpPr>
            <p:nvPr/>
          </p:nvSpPr>
          <p:spPr bwMode="black">
            <a:xfrm>
              <a:off x="1016583" y="1035671"/>
              <a:ext cx="65914" cy="249729"/>
            </a:xfrm>
            <a:prstGeom prst="rect">
              <a:avLst/>
            </a:prstGeom>
            <a:grpFill/>
            <a:ln w="9525">
              <a:noFill/>
              <a:miter lim="800000"/>
              <a:headEnd/>
              <a:tailEnd/>
            </a:ln>
          </p:spPr>
          <p:txBody>
            <a:bodyPr/>
            <a:lstStyle/>
            <a:p>
              <a:endParaRPr lang="en-US">
                <a:latin typeface="+mj-lt"/>
              </a:endParaRPr>
            </a:p>
          </p:txBody>
        </p:sp>
        <p:sp>
          <p:nvSpPr>
            <p:cNvPr id="93" name="Freeform 92"/>
            <p:cNvSpPr>
              <a:spLocks/>
            </p:cNvSpPr>
            <p:nvPr/>
          </p:nvSpPr>
          <p:spPr bwMode="black">
            <a:xfrm>
              <a:off x="1400565" y="1028755"/>
              <a:ext cx="190842" cy="263560"/>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94" name="Freeform 93"/>
            <p:cNvSpPr>
              <a:spLocks/>
            </p:cNvSpPr>
            <p:nvPr/>
          </p:nvSpPr>
          <p:spPr bwMode="black">
            <a:xfrm>
              <a:off x="740666" y="1028755"/>
              <a:ext cx="190842" cy="263560"/>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95" name="Freeform 94"/>
            <p:cNvSpPr>
              <a:spLocks noEditPoints="1"/>
            </p:cNvSpPr>
            <p:nvPr/>
          </p:nvSpPr>
          <p:spPr bwMode="black">
            <a:xfrm>
              <a:off x="1660386" y="1028755"/>
              <a:ext cx="262121" cy="263560"/>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96" name="Freeform 95"/>
            <p:cNvSpPr>
              <a:spLocks/>
            </p:cNvSpPr>
            <p:nvPr/>
          </p:nvSpPr>
          <p:spPr bwMode="black">
            <a:xfrm>
              <a:off x="1167569" y="1028755"/>
              <a:ext cx="170915" cy="263560"/>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97" name="Freeform 96"/>
            <p:cNvSpPr>
              <a:spLocks/>
            </p:cNvSpPr>
            <p:nvPr/>
          </p:nvSpPr>
          <p:spPr bwMode="black">
            <a:xfrm>
              <a:off x="609606" y="732922"/>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98" name="Freeform 97"/>
            <p:cNvSpPr>
              <a:spLocks/>
            </p:cNvSpPr>
            <p:nvPr/>
          </p:nvSpPr>
          <p:spPr bwMode="black">
            <a:xfrm>
              <a:off x="783587"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99" name="Freeform 98"/>
            <p:cNvSpPr>
              <a:spLocks/>
            </p:cNvSpPr>
            <p:nvPr/>
          </p:nvSpPr>
          <p:spPr bwMode="black">
            <a:xfrm>
              <a:off x="954502" y="528528"/>
              <a:ext cx="62081" cy="394956"/>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100" name="Freeform 99"/>
            <p:cNvSpPr>
              <a:spLocks/>
            </p:cNvSpPr>
            <p:nvPr/>
          </p:nvSpPr>
          <p:spPr bwMode="black">
            <a:xfrm>
              <a:off x="1128481"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05" name="Freeform 104"/>
            <p:cNvSpPr>
              <a:spLocks/>
            </p:cNvSpPr>
            <p:nvPr/>
          </p:nvSpPr>
          <p:spPr bwMode="black">
            <a:xfrm>
              <a:off x="1298630" y="732922"/>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106" name="Freeform 105"/>
            <p:cNvSpPr>
              <a:spLocks/>
            </p:cNvSpPr>
            <p:nvPr/>
          </p:nvSpPr>
          <p:spPr bwMode="black">
            <a:xfrm>
              <a:off x="1472609" y="646860"/>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07" name="Freeform 106"/>
            <p:cNvSpPr>
              <a:spLocks/>
            </p:cNvSpPr>
            <p:nvPr/>
          </p:nvSpPr>
          <p:spPr bwMode="black">
            <a:xfrm>
              <a:off x="1646588" y="528528"/>
              <a:ext cx="62847" cy="39495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108" name="Freeform 107"/>
            <p:cNvSpPr>
              <a:spLocks/>
            </p:cNvSpPr>
            <p:nvPr/>
          </p:nvSpPr>
          <p:spPr bwMode="black">
            <a:xfrm>
              <a:off x="1817502" y="646864"/>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13" name="Freeform 112"/>
            <p:cNvSpPr>
              <a:spLocks/>
            </p:cNvSpPr>
            <p:nvPr/>
          </p:nvSpPr>
          <p:spPr bwMode="black">
            <a:xfrm>
              <a:off x="1991491" y="732927"/>
              <a:ext cx="62847"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34" name="Rectangle 4"/>
          <p:cNvSpPr>
            <a:spLocks noChangeArrowheads="1"/>
          </p:cNvSpPr>
          <p:nvPr/>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35" name="Rectangle 7"/>
          <p:cNvSpPr>
            <a:spLocks noChangeArrowheads="1"/>
          </p:cNvSpPr>
          <p:nvPr/>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36" name="Picture 35" descr="segue texture.jpg"/>
          <p:cNvPicPr>
            <a:picLocks noChangeAspect="1"/>
          </p:cNvPicPr>
          <p:nvPr/>
        </p:nvPicPr>
        <p:blipFill>
          <a:blip r:embed="rId2" cstate="print"/>
          <a:srcRect t="95236" r="2996"/>
          <a:stretch>
            <a:fillRect/>
          </a:stretch>
        </p:blipFill>
        <p:spPr>
          <a:xfrm>
            <a:off x="444384" y="6381456"/>
            <a:ext cx="11300057" cy="163808"/>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grpSp>
        <p:nvGrpSpPr>
          <p:cNvPr id="46" name="Group 45"/>
          <p:cNvGrpSpPr/>
          <p:nvPr userDrawn="1"/>
        </p:nvGrpSpPr>
        <p:grpSpPr>
          <a:xfrm>
            <a:off x="0" y="-2056029"/>
            <a:ext cx="13110173" cy="19379146"/>
            <a:chOff x="0" y="-2056029"/>
            <a:chExt cx="13110173" cy="19379146"/>
          </a:xfrm>
        </p:grpSpPr>
        <p:sp>
          <p:nvSpPr>
            <p:cNvPr id="36" name="Rounded Rectangle 35"/>
            <p:cNvSpPr/>
            <p:nvPr userDrawn="1"/>
          </p:nvSpPr>
          <p:spPr>
            <a:xfrm>
              <a:off x="2430699" y="3308943"/>
              <a:ext cx="2305719"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ounded Rectangle 39"/>
            <p:cNvSpPr/>
            <p:nvPr userDrawn="1"/>
          </p:nvSpPr>
          <p:spPr>
            <a:xfrm>
              <a:off x="0" y="1236689"/>
              <a:ext cx="2305719"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userDrawn="1"/>
          </p:nvSpPr>
          <p:spPr>
            <a:xfrm rot="10800000">
              <a:off x="1351370" y="4248605"/>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43" name="Rounded Rectangle 42"/>
            <p:cNvSpPr/>
            <p:nvPr userDrawn="1"/>
          </p:nvSpPr>
          <p:spPr>
            <a:xfrm>
              <a:off x="8778358" y="-2056029"/>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ounded Rectangle 43"/>
            <p:cNvSpPr/>
            <p:nvPr userDrawn="1"/>
          </p:nvSpPr>
          <p:spPr>
            <a:xfrm>
              <a:off x="10804454" y="2783785"/>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Rounded Rectangle 44"/>
            <p:cNvSpPr/>
            <p:nvPr userDrawn="1"/>
          </p:nvSpPr>
          <p:spPr>
            <a:xfrm rot="10800000">
              <a:off x="4047043" y="174390"/>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2" name="Title 1"/>
          <p:cNvSpPr>
            <a:spLocks noGrp="1"/>
          </p:cNvSpPr>
          <p:nvPr>
            <p:ph type="ctrTitle" hasCustomPrompt="1"/>
          </p:nvPr>
        </p:nvSpPr>
        <p:spPr>
          <a:xfrm>
            <a:off x="295114" y="1236690"/>
            <a:ext cx="10813350" cy="2918779"/>
          </a:xfrm>
        </p:spPr>
        <p:txBody>
          <a:bodyPr/>
          <a:lstStyle>
            <a:lvl1pPr>
              <a:lnSpc>
                <a:spcPct val="90000"/>
              </a:lnSpc>
              <a:defRPr sz="6000" b="0" spc="0" baseline="0">
                <a:solidFill>
                  <a:schemeClr val="bg1"/>
                </a:solidFill>
                <a:latin typeface="+mj-lt"/>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315095" y="4464069"/>
            <a:ext cx="10813351" cy="384175"/>
          </a:xfrm>
        </p:spPr>
        <p:txBody>
          <a:bodyPr anchor="b" anchorCtr="0">
            <a:noAutofit/>
          </a:bodyPr>
          <a:lstStyle>
            <a:lvl1pPr marL="0" indent="0" algn="l">
              <a:buNone/>
              <a:defRPr sz="2000" b="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58"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chemeClr val="bg2"/>
                </a:solidFill>
                <a:latin typeface="+mj-lt"/>
              </a:rPr>
              <a:t>Cisco Confidential</a:t>
            </a:r>
          </a:p>
        </p:txBody>
      </p:sp>
      <p:grpSp>
        <p:nvGrpSpPr>
          <p:cNvPr id="4" name="Group 5"/>
          <p:cNvGrpSpPr>
            <a:grpSpLocks/>
          </p:cNvGrpSpPr>
          <p:nvPr userDrawn="1"/>
        </p:nvGrpSpPr>
        <p:grpSpPr bwMode="auto">
          <a:xfrm>
            <a:off x="455613" y="304800"/>
            <a:ext cx="841815" cy="447676"/>
            <a:chOff x="384" y="331"/>
            <a:chExt cx="912" cy="485"/>
          </a:xfrm>
        </p:grpSpPr>
        <p:sp>
          <p:nvSpPr>
            <p:cNvPr id="54" name="AutoShape 6"/>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5" name="Rectangle 7"/>
            <p:cNvSpPr>
              <a:spLocks noChangeArrowheads="1"/>
            </p:cNvSpPr>
            <p:nvPr/>
          </p:nvSpPr>
          <p:spPr bwMode="invGray">
            <a:xfrm>
              <a:off x="640" y="652"/>
              <a:ext cx="42" cy="158"/>
            </a:xfrm>
            <a:prstGeom prst="rect">
              <a:avLst/>
            </a:prstGeom>
            <a:solidFill>
              <a:srgbClr val="FFFFFF"/>
            </a:solid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6" name="Freeform 8"/>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7" name="Freeform 9"/>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0" name="Freeform 10"/>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1" name="Freeform 11"/>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2" name="Freeform 12"/>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3" name="Freeform 13"/>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78" name="Freeform 14"/>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79" name="Freeform 15"/>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0" name="Freeform 16"/>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1" name="Freeform 17"/>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2" name="Freeform 18"/>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3" name="Freeform 19"/>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4" name="Freeform 20"/>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grpSp>
      <p:sp>
        <p:nvSpPr>
          <p:cNvPr id="37"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chemeClr val="bg2"/>
                </a:solidFill>
                <a:latin typeface="+mj-lt"/>
              </a:rPr>
              <a:t>© 2010 Cisco and/or its affiliates. All rights reserved.</a:t>
            </a:r>
            <a:endParaRPr lang="en-US" sz="600" dirty="0">
              <a:solidFill>
                <a:schemeClr val="bg2"/>
              </a:solidFill>
              <a:latin typeface="+mj-lt"/>
            </a:endParaRPr>
          </a:p>
        </p:txBody>
      </p:sp>
      <p:sp>
        <p:nvSpPr>
          <p:cNvPr id="38"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2"/>
                </a:solidFill>
                <a:latin typeface="+mj-lt"/>
              </a:rPr>
              <a:pPr algn="r" defTabSz="814388">
                <a:lnSpc>
                  <a:spcPct val="100000"/>
                </a:lnSpc>
              </a:pPr>
              <a:t>‹#›</a:t>
            </a:fld>
            <a:endParaRPr lang="en-US" sz="600" dirty="0">
              <a:solidFill>
                <a:schemeClr val="bg2"/>
              </a:solidFill>
              <a:latin typeface="+mj-lt"/>
            </a:endParaRPr>
          </a:p>
        </p:txBody>
      </p:sp>
      <p:sp>
        <p:nvSpPr>
          <p:cNvPr id="39" name="Text Placeholder 38"/>
          <p:cNvSpPr>
            <a:spLocks noGrp="1"/>
          </p:cNvSpPr>
          <p:nvPr>
            <p:ph type="body" sz="quarter" idx="10" hasCustomPrompt="1"/>
          </p:nvPr>
        </p:nvSpPr>
        <p:spPr>
          <a:xfrm>
            <a:off x="314325" y="4782757"/>
            <a:ext cx="10814050" cy="384175"/>
          </a:xfrm>
        </p:spPr>
        <p:txBody>
          <a:bodyPr/>
          <a:lstStyle>
            <a:lvl1pPr marL="0" indent="0">
              <a:buFontTx/>
              <a:buNone/>
              <a:defRPr lang="en-US" sz="1800" kern="1200" dirty="0" smtClean="0">
                <a:solidFill>
                  <a:schemeClr val="bg1"/>
                </a:solidFill>
                <a:latin typeface="+mj-lt"/>
                <a:ea typeface="+mn-ea"/>
                <a:cs typeface="+mn-cs"/>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1" name="Text Placeholder 40"/>
          <p:cNvSpPr>
            <a:spLocks noGrp="1"/>
          </p:cNvSpPr>
          <p:nvPr>
            <p:ph type="body" sz="quarter" idx="11" hasCustomPrompt="1"/>
          </p:nvPr>
        </p:nvSpPr>
        <p:spPr>
          <a:xfrm>
            <a:off x="314325" y="5273251"/>
            <a:ext cx="10814050" cy="384175"/>
          </a:xfrm>
        </p:spPr>
        <p:txBody>
          <a:bodyPr/>
          <a:lstStyle>
            <a:lvl1pPr marL="0" indent="0">
              <a:buFontTx/>
              <a:buNone/>
              <a:defRPr lang="en-US" sz="1400" kern="1200" dirty="0" smtClean="0">
                <a:solidFill>
                  <a:schemeClr val="bg1"/>
                </a:solidFill>
                <a:latin typeface="+mj-lt"/>
                <a:ea typeface="+mn-ea"/>
                <a:cs typeface="+mn-cs"/>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Slide solid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sp>
        <p:nvSpPr>
          <p:cNvPr id="29" name="Rounded Rectangle 28"/>
          <p:cNvSpPr/>
          <p:nvPr/>
        </p:nvSpPr>
        <p:spPr>
          <a:xfrm>
            <a:off x="2430699" y="-3570592"/>
            <a:ext cx="2305719"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Rounded Rectangle 29"/>
          <p:cNvSpPr/>
          <p:nvPr/>
        </p:nvSpPr>
        <p:spPr>
          <a:xfrm>
            <a:off x="0" y="-637720"/>
            <a:ext cx="2305719"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Rounded Rectangle 30"/>
          <p:cNvSpPr/>
          <p:nvPr/>
        </p:nvSpPr>
        <p:spPr>
          <a:xfrm rot="10800000">
            <a:off x="1351370" y="4248605"/>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32" name="Rounded Rectangle 31"/>
          <p:cNvSpPr/>
          <p:nvPr/>
        </p:nvSpPr>
        <p:spPr>
          <a:xfrm>
            <a:off x="8778358" y="-2913279"/>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Rounded Rectangle 32"/>
          <p:cNvSpPr/>
          <p:nvPr/>
        </p:nvSpPr>
        <p:spPr>
          <a:xfrm>
            <a:off x="10804454" y="5699195"/>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Rounded Rectangle 33"/>
          <p:cNvSpPr/>
          <p:nvPr/>
        </p:nvSpPr>
        <p:spPr>
          <a:xfrm rot="10800000">
            <a:off x="4047043" y="1516172"/>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95114" y="1236690"/>
            <a:ext cx="10813350"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315095" y="4464069"/>
            <a:ext cx="10813351"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chemeClr val="bg2"/>
                </a:solidFill>
                <a:latin typeface="+mj-lt"/>
              </a:rPr>
              <a:t>Cisco Confidential</a:t>
            </a:r>
          </a:p>
        </p:txBody>
      </p:sp>
      <p:grpSp>
        <p:nvGrpSpPr>
          <p:cNvPr id="53" name="Group 5"/>
          <p:cNvGrpSpPr>
            <a:grpSpLocks/>
          </p:cNvGrpSpPr>
          <p:nvPr/>
        </p:nvGrpSpPr>
        <p:grpSpPr bwMode="auto">
          <a:xfrm>
            <a:off x="455613" y="304800"/>
            <a:ext cx="841815" cy="447676"/>
            <a:chOff x="384" y="331"/>
            <a:chExt cx="912" cy="485"/>
          </a:xfrm>
        </p:grpSpPr>
        <p:sp>
          <p:nvSpPr>
            <p:cNvPr id="54" name="AutoShape 6"/>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5" name="Rectangle 7"/>
            <p:cNvSpPr>
              <a:spLocks noChangeArrowheads="1"/>
            </p:cNvSpPr>
            <p:nvPr/>
          </p:nvSpPr>
          <p:spPr bwMode="invGray">
            <a:xfrm>
              <a:off x="640" y="652"/>
              <a:ext cx="42" cy="158"/>
            </a:xfrm>
            <a:prstGeom prst="rect">
              <a:avLst/>
            </a:prstGeom>
            <a:solidFill>
              <a:srgbClr val="FFFFFF"/>
            </a:solid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6" name="Freeform 8"/>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7" name="Freeform 9"/>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0" name="Freeform 10"/>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1" name="Freeform 11"/>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2" name="Freeform 12"/>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3" name="Freeform 13"/>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78" name="Freeform 14"/>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79" name="Freeform 15"/>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0" name="Freeform 16"/>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1" name="Freeform 17"/>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2" name="Freeform 18"/>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3" name="Freeform 19"/>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4" name="Freeform 20"/>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grpSp>
      <p:sp>
        <p:nvSpPr>
          <p:cNvPr id="37" name="Rectangle 4"/>
          <p:cNvSpPr>
            <a:spLocks noChangeArrowheads="1"/>
          </p:cNvSpPr>
          <p:nvPr/>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chemeClr val="bg2"/>
                </a:solidFill>
                <a:latin typeface="+mj-lt"/>
              </a:rPr>
              <a:t>© 2010 Cisco and/or its affiliates. All rights reserved.</a:t>
            </a:r>
            <a:endParaRPr lang="en-US" sz="600" dirty="0">
              <a:solidFill>
                <a:schemeClr val="bg2"/>
              </a:solidFill>
              <a:latin typeface="+mj-lt"/>
            </a:endParaRPr>
          </a:p>
        </p:txBody>
      </p:sp>
      <p:sp>
        <p:nvSpPr>
          <p:cNvPr id="38" name="Rectangle 7"/>
          <p:cNvSpPr>
            <a:spLocks noChangeArrowheads="1"/>
          </p:cNvSpPr>
          <p:nvPr/>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2"/>
                </a:solidFill>
                <a:latin typeface="+mj-lt"/>
              </a:rPr>
              <a:pPr algn="r" defTabSz="814388">
                <a:lnSpc>
                  <a:spcPct val="100000"/>
                </a:lnSpc>
              </a:pPr>
              <a:t>‹#›</a:t>
            </a:fld>
            <a:endParaRPr lang="en-US" sz="600" dirty="0">
              <a:solidFill>
                <a:schemeClr val="bg2"/>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1_Title Slide solid gradient_static">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sp>
        <p:nvSpPr>
          <p:cNvPr id="37" name="Rounded Rectangle 36"/>
          <p:cNvSpPr/>
          <p:nvPr/>
        </p:nvSpPr>
        <p:spPr>
          <a:xfrm>
            <a:off x="2430699" y="3308943"/>
            <a:ext cx="2305719"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Rounded Rectangle 37"/>
          <p:cNvSpPr/>
          <p:nvPr/>
        </p:nvSpPr>
        <p:spPr>
          <a:xfrm>
            <a:off x="0" y="1236689"/>
            <a:ext cx="2305719"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Rounded Rectangle 38"/>
          <p:cNvSpPr/>
          <p:nvPr/>
        </p:nvSpPr>
        <p:spPr>
          <a:xfrm rot="10800000">
            <a:off x="1351370" y="4248605"/>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40" name="Rounded Rectangle 39"/>
          <p:cNvSpPr/>
          <p:nvPr/>
        </p:nvSpPr>
        <p:spPr>
          <a:xfrm>
            <a:off x="8778358" y="-2056029"/>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a:off x="10804454" y="2783785"/>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a:off x="4047043" y="174390"/>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95114" y="1236690"/>
            <a:ext cx="10813350"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315095" y="4464069"/>
            <a:ext cx="10813351"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chemeClr val="bg2"/>
                </a:solidFill>
                <a:latin typeface="+mj-lt"/>
              </a:rPr>
              <a:t>Cisco Confidential</a:t>
            </a:r>
          </a:p>
        </p:txBody>
      </p:sp>
      <p:grpSp>
        <p:nvGrpSpPr>
          <p:cNvPr id="29" name="Group 5"/>
          <p:cNvGrpSpPr>
            <a:grpSpLocks/>
          </p:cNvGrpSpPr>
          <p:nvPr/>
        </p:nvGrpSpPr>
        <p:grpSpPr bwMode="auto">
          <a:xfrm>
            <a:off x="455613" y="304800"/>
            <a:ext cx="841815" cy="447676"/>
            <a:chOff x="384" y="331"/>
            <a:chExt cx="912" cy="485"/>
          </a:xfrm>
        </p:grpSpPr>
        <p:sp>
          <p:nvSpPr>
            <p:cNvPr id="30" name="AutoShape 6"/>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1" name="Rectangle 7"/>
            <p:cNvSpPr>
              <a:spLocks noChangeArrowheads="1"/>
            </p:cNvSpPr>
            <p:nvPr/>
          </p:nvSpPr>
          <p:spPr bwMode="invGray">
            <a:xfrm>
              <a:off x="640" y="652"/>
              <a:ext cx="42" cy="158"/>
            </a:xfrm>
            <a:prstGeom prst="rect">
              <a:avLst/>
            </a:prstGeom>
            <a:solidFill>
              <a:srgbClr val="FFFFFF"/>
            </a:solid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2" name="Freeform 8"/>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3" name="Freeform 9"/>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4" name="Freeform 10"/>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3" name="Freeform 11"/>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4" name="Freeform 12"/>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5" name="Freeform 13"/>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6" name="Freeform 14"/>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7" name="Freeform 15"/>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8" name="Freeform 16"/>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9" name="Freeform 17"/>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0" name="Freeform 18"/>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1" name="Freeform 19"/>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2" name="Freeform 20"/>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grpSp>
      <p:sp>
        <p:nvSpPr>
          <p:cNvPr id="53" name="Rectangle 4"/>
          <p:cNvSpPr>
            <a:spLocks noChangeArrowheads="1"/>
          </p:cNvSpPr>
          <p:nvPr/>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chemeClr val="bg2"/>
                </a:solidFill>
                <a:latin typeface="+mj-lt"/>
              </a:rPr>
              <a:t>© 2010 Cisco and/or its affiliates. All rights reserved.</a:t>
            </a:r>
            <a:endParaRPr lang="en-US" sz="600" dirty="0">
              <a:solidFill>
                <a:schemeClr val="bg2"/>
              </a:solidFill>
              <a:latin typeface="+mj-lt"/>
            </a:endParaRPr>
          </a:p>
        </p:txBody>
      </p:sp>
      <p:sp>
        <p:nvSpPr>
          <p:cNvPr id="54" name="Rectangle 7"/>
          <p:cNvSpPr>
            <a:spLocks noChangeArrowheads="1"/>
          </p:cNvSpPr>
          <p:nvPr/>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2"/>
                </a:solidFill>
                <a:latin typeface="+mj-lt"/>
              </a:rPr>
              <a:pPr algn="r" defTabSz="814388">
                <a:lnSpc>
                  <a:spcPct val="100000"/>
                </a:lnSpc>
              </a:pPr>
              <a:t>‹#›</a:t>
            </a:fld>
            <a:endParaRPr lang="en-US" sz="600" dirty="0">
              <a:solidFill>
                <a:schemeClr val="bg2"/>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1" name="Picture 10" descr="segue texture.jpg"/>
          <p:cNvPicPr>
            <a:picLocks noChangeAspect="1"/>
          </p:cNvPicPr>
          <p:nvPr/>
        </p:nvPicPr>
        <p:blipFill>
          <a:blip r:embed="rId2" cstate="print"/>
          <a:srcRect r="2996"/>
          <a:stretch>
            <a:fillRect/>
          </a:stretch>
        </p:blipFill>
        <p:spPr>
          <a:xfrm>
            <a:off x="444384" y="3106739"/>
            <a:ext cx="11300057" cy="3438525"/>
          </a:xfrm>
          <a:prstGeom prst="rect">
            <a:avLst/>
          </a:prstGeom>
        </p:spPr>
      </p:pic>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95114" y="399143"/>
            <a:ext cx="10813350" cy="2407042"/>
          </a:xfrm>
        </p:spPr>
        <p:txBody>
          <a:bodyPr/>
          <a:lstStyle>
            <a:lvl1pPr algn="l" defTabSz="914400" rtl="0" eaLnBrk="1" latinLnBrk="0" hangingPunct="1">
              <a:lnSpc>
                <a:spcPct val="85000"/>
              </a:lnSpc>
              <a:spcBef>
                <a:spcPct val="0"/>
              </a:spcBef>
              <a:buNone/>
              <a:defRPr lang="en-US" sz="5400" b="0" kern="1200" spc="-15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47" name="Rectangle 3"/>
          <p:cNvSpPr>
            <a:spLocks noChangeArrowheads="1"/>
          </p:cNvSpPr>
          <p:nvPr/>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2" name="Rectangle 4"/>
          <p:cNvSpPr>
            <a:spLocks noChangeArrowheads="1"/>
          </p:cNvSpPr>
          <p:nvPr/>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3" name="Rectangle 7"/>
          <p:cNvSpPr>
            <a:spLocks noChangeArrowheads="1"/>
          </p:cNvSpPr>
          <p:nvPr/>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26" name="Rectangle 25"/>
          <p:cNvSpPr/>
          <p:nvPr/>
        </p:nvSpPr>
        <p:spPr>
          <a:xfrm>
            <a:off x="289735" y="3022900"/>
            <a:ext cx="11589374" cy="33577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6" name="Picture 15" descr="segue texture.jpg"/>
          <p:cNvPicPr>
            <a:picLocks noChangeAspect="1"/>
          </p:cNvPicPr>
          <p:nvPr/>
        </p:nvPicPr>
        <p:blipFill>
          <a:blip r:embed="rId2" cstate="print"/>
          <a:srcRect t="95236" r="2996"/>
          <a:stretch>
            <a:fillRect/>
          </a:stretch>
        </p:blipFill>
        <p:spPr>
          <a:xfrm>
            <a:off x="444384" y="6381456"/>
            <a:ext cx="11300057" cy="163808"/>
          </a:xfrm>
          <a:prstGeom prst="rect">
            <a:avLst/>
          </a:prstGeom>
        </p:spPr>
      </p:pic>
      <p:pic>
        <p:nvPicPr>
          <p:cNvPr id="14" name="Picture 13" descr="segue texture.jpg"/>
          <p:cNvPicPr>
            <a:picLocks noChangeAspect="1"/>
          </p:cNvPicPr>
          <p:nvPr userDrawn="1"/>
        </p:nvPicPr>
        <p:blipFill>
          <a:blip r:embed="rId2" cstate="print"/>
          <a:srcRect r="2996"/>
          <a:stretch>
            <a:fillRect/>
          </a:stretch>
        </p:blipFill>
        <p:spPr>
          <a:xfrm>
            <a:off x="444384" y="3106739"/>
            <a:ext cx="11300057" cy="3438525"/>
          </a:xfrm>
          <a:prstGeom prst="rect">
            <a:avLst/>
          </a:prstGeom>
        </p:spPr>
      </p:pic>
      <p:sp>
        <p:nvSpPr>
          <p:cNvPr id="15" name="Rectangle 3"/>
          <p:cNvSpPr>
            <a:spLocks noChangeArrowheads="1"/>
          </p:cNvSpPr>
          <p:nvPr userDrawn="1"/>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17" name="Rectangle 3"/>
          <p:cNvSpPr>
            <a:spLocks noChangeArrowheads="1"/>
          </p:cNvSpPr>
          <p:nvPr userDrawn="1"/>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18" name="Rectangle 5"/>
          <p:cNvSpPr>
            <a:spLocks noChangeArrowheads="1"/>
          </p:cNvSpPr>
          <p:nvPr userDrawn="1"/>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9"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20"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21" name="Picture 20" descr="segue texture.jpg"/>
          <p:cNvPicPr>
            <a:picLocks noChangeAspect="1"/>
          </p:cNvPicPr>
          <p:nvPr userDrawn="1"/>
        </p:nvPicPr>
        <p:blipFill>
          <a:blip r:embed="rId2" cstate="print"/>
          <a:srcRect t="95236" r="2996"/>
          <a:stretch>
            <a:fillRect/>
          </a:stretch>
        </p:blipFill>
        <p:spPr>
          <a:xfrm>
            <a:off x="444384" y="6381456"/>
            <a:ext cx="11300057" cy="163808"/>
          </a:xfrm>
          <a:prstGeom prst="rect">
            <a:avLst/>
          </a:prstGeom>
        </p:spPr>
      </p:pic>
      <p:sp>
        <p:nvSpPr>
          <p:cNvPr id="22" name="Rectangle 21"/>
          <p:cNvSpPr/>
          <p:nvPr userDrawn="1"/>
        </p:nvSpPr>
        <p:spPr>
          <a:xfrm>
            <a:off x="289735" y="3022900"/>
            <a:ext cx="11589374" cy="33577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1.94444E-6 4.81481E-6 L -1.94444E-6 -0.48102 " pathEditMode="relative" rAng="0" ptsTypes="AA">
                                      <p:cBhvr>
                                        <p:cTn id="6" dur="1600" fill="hold"/>
                                        <p:tgtEl>
                                          <p:spTgt spid="26"/>
                                        </p:tgtEl>
                                        <p:attrNameLst>
                                          <p:attrName>ppt_x</p:attrName>
                                          <p:attrName>ppt_y</p:attrName>
                                        </p:attrNameLst>
                                      </p:cBhvr>
                                      <p:rCtr x="0" y="-241"/>
                                    </p:animMotion>
                                  </p:childTnLst>
                                </p:cTn>
                              </p:par>
                              <p:par>
                                <p:cTn id="7" presetID="10" presetClass="entr" presetSubtype="0" fill="hold" grpId="0" nodeType="withEffect">
                                  <p:stCondLst>
                                    <p:cond delay="110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par>
                                <p:cTn id="10" presetID="64" presetClass="path" presetSubtype="0" accel="50000" decel="50000" fill="hold" grpId="0" nodeType="withEffect">
                                  <p:stCondLst>
                                    <p:cond delay="0"/>
                                  </p:stCondLst>
                                  <p:childTnLst>
                                    <p:animMotion origin="layout" path="M -1.94444E-6 4.81481E-6 L -1.94444E-6 -0.48102 " pathEditMode="relative" rAng="0" ptsTypes="AA">
                                      <p:cBhvr>
                                        <p:cTn id="11" dur="1600" fill="hold"/>
                                        <p:tgtEl>
                                          <p:spTgt spid="22"/>
                                        </p:tgtEl>
                                        <p:attrNameLst>
                                          <p:attrName>ppt_x</p:attrName>
                                          <p:attrName>ppt_y</p:attrName>
                                        </p:attrNameLst>
                                      </p:cBhvr>
                                      <p:rCtr x="0" y="-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animBg="1"/>
      <p:bldP spid="22"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306189" y="432215"/>
            <a:ext cx="1143825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10896" y="1344168"/>
            <a:ext cx="11424906" cy="4965192"/>
          </a:xfrm>
        </p:spPr>
        <p:txBody>
          <a:bodyPr>
            <a:noAutofit/>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6190" y="1339745"/>
            <a:ext cx="5360092" cy="4965700"/>
          </a:xfrm>
        </p:spPr>
        <p:txBody>
          <a:bodyPr>
            <a:norm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115987" y="1339745"/>
            <a:ext cx="5628454" cy="4965700"/>
          </a:xfrm>
        </p:spPr>
        <p:txBody>
          <a:bodyPr>
            <a:norm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306189" y="432215"/>
            <a:ext cx="1143825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Bullet with pull quote">
    <p:spTree>
      <p:nvGrpSpPr>
        <p:cNvPr id="1" name=""/>
        <p:cNvGrpSpPr/>
        <p:nvPr/>
      </p:nvGrpSpPr>
      <p:grpSpPr>
        <a:xfrm>
          <a:off x="0" y="0"/>
          <a:ext cx="0" cy="0"/>
          <a:chOff x="0" y="0"/>
          <a:chExt cx="0" cy="0"/>
        </a:xfrm>
      </p:grpSpPr>
      <p:sp>
        <p:nvSpPr>
          <p:cNvPr id="15" name="Rounded Rectangle 14"/>
          <p:cNvSpPr/>
          <p:nvPr/>
        </p:nvSpPr>
        <p:spPr>
          <a:xfrm>
            <a:off x="6643910" y="1411243"/>
            <a:ext cx="5011655" cy="4793993"/>
          </a:xfrm>
          <a:prstGeom prst="roundRect">
            <a:avLst>
              <a:gd name="adj" fmla="val 0"/>
            </a:avLst>
          </a:prstGeom>
          <a:gradFill flip="none" rotWithShape="1">
            <a:gsLst>
              <a:gs pos="0">
                <a:srgbClr val="E2F4FA"/>
              </a:gs>
              <a:gs pos="47000">
                <a:schemeClr val="bg1"/>
              </a:gs>
              <a:gs pos="100000">
                <a:srgbClr val="E2F4FA"/>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a:xfrm>
            <a:off x="306188" y="432215"/>
            <a:ext cx="1143825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19534" y="1339745"/>
            <a:ext cx="534674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1" hasCustomPrompt="1"/>
          </p:nvPr>
        </p:nvSpPr>
        <p:spPr>
          <a:xfrm>
            <a:off x="6959819" y="1747684"/>
            <a:ext cx="4314844" cy="646331"/>
          </a:xfrm>
        </p:spPr>
        <p:txBody>
          <a:bodyPr>
            <a:spAutoFit/>
          </a:bodyPr>
          <a:lstStyle>
            <a:lvl1pPr marL="114300" indent="-114300" algn="l" defTabSz="914400" rtl="0" eaLnBrk="1" latinLnBrk="0" hangingPunct="1">
              <a:lnSpc>
                <a:spcPct val="90000"/>
              </a:lnSpc>
              <a:spcBef>
                <a:spcPts val="0"/>
              </a:spcBef>
              <a:buNone/>
              <a:defRPr lang="en-US" sz="2000" kern="1200" dirty="0" smtClean="0">
                <a:gradFill>
                  <a:gsLst>
                    <a:gs pos="0">
                      <a:schemeClr val="tx1"/>
                    </a:gs>
                    <a:gs pos="47000">
                      <a:schemeClr val="accent2"/>
                    </a:gs>
                    <a:gs pos="100000">
                      <a:schemeClr val="accent4"/>
                    </a:gs>
                  </a:gsLst>
                  <a:lin ang="3600000" scaled="0"/>
                </a:gradFill>
                <a:latin typeface="+mj-lt"/>
                <a:ea typeface="+mn-ea"/>
                <a:cs typeface="+mn-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lvl="0"/>
            <a:r>
              <a:rPr lang="en-US" dirty="0" smtClean="0"/>
              <a:t>“This is the sample </a:t>
            </a:r>
            <a:br>
              <a:rPr lang="en-US" dirty="0" smtClean="0"/>
            </a:br>
            <a:r>
              <a:rPr lang="en-US" dirty="0" smtClean="0"/>
              <a:t>pull quote.”</a:t>
            </a:r>
          </a:p>
        </p:txBody>
      </p:sp>
      <p:sp>
        <p:nvSpPr>
          <p:cNvPr id="14"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pic>
        <p:nvPicPr>
          <p:cNvPr id="20" name="Picture 19" descr="vert bar.png"/>
          <p:cNvPicPr>
            <a:picLocks noChangeAspect="1"/>
          </p:cNvPicPr>
          <p:nvPr/>
        </p:nvPicPr>
        <p:blipFill>
          <a:blip r:embed="rId2" cstate="print"/>
          <a:stretch>
            <a:fillRect/>
          </a:stretch>
        </p:blipFill>
        <p:spPr>
          <a:xfrm>
            <a:off x="6540506" y="1276349"/>
            <a:ext cx="226297" cy="5095875"/>
          </a:xfrm>
          <a:prstGeom prst="rect">
            <a:avLst/>
          </a:prstGeom>
        </p:spPr>
      </p:pic>
      <p:sp>
        <p:nvSpPr>
          <p:cNvPr id="13" name="Rectangle 4"/>
          <p:cNvSpPr>
            <a:spLocks noChangeArrowheads="1"/>
          </p:cNvSpPr>
          <p:nvPr/>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6" name="Rectangle 7"/>
          <p:cNvSpPr>
            <a:spLocks noChangeArrowheads="1"/>
          </p:cNvSpPr>
          <p:nvPr/>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9" name="Text Placeholder 18"/>
          <p:cNvSpPr>
            <a:spLocks noGrp="1"/>
          </p:cNvSpPr>
          <p:nvPr>
            <p:ph type="body" sz="quarter" idx="14" hasCustomPrompt="1"/>
          </p:nvPr>
        </p:nvSpPr>
        <p:spPr>
          <a:xfrm>
            <a:off x="7077456" y="4736592"/>
            <a:ext cx="4315968" cy="338328"/>
          </a:xfrm>
        </p:spPr>
        <p:txBody>
          <a:bodyPr>
            <a:normAutofit/>
          </a:bodyPr>
          <a:lstStyle>
            <a:lvl1pPr marL="0" indent="0">
              <a:buFontTx/>
              <a:buNone/>
              <a:defRPr sz="1600">
                <a:solidFill>
                  <a:srgbClr val="7F7F7F"/>
                </a:solidFill>
              </a:defRPr>
            </a:lvl1pPr>
          </a:lstStyle>
          <a:p>
            <a:pPr lvl="0"/>
            <a:r>
              <a:rPr lang="en-US" dirty="0" smtClean="0"/>
              <a:t>Source Name</a:t>
            </a:r>
            <a:endParaRPr lang="en-US" dirty="0"/>
          </a:p>
        </p:txBody>
      </p:sp>
      <p:sp>
        <p:nvSpPr>
          <p:cNvPr id="11" name="Rectangle 5"/>
          <p:cNvSpPr>
            <a:spLocks noChangeArrowheads="1"/>
          </p:cNvSpPr>
          <p:nvPr userDrawn="1"/>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7"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8"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21" name="Picture 20" descr="segue texture.jpg"/>
          <p:cNvPicPr>
            <a:picLocks noChangeAspect="1"/>
          </p:cNvPicPr>
          <p:nvPr userDrawn="1"/>
        </p:nvPicPr>
        <p:blipFill>
          <a:blip r:embed="rId3" cstate="print"/>
          <a:srcRect t="95236" r="2996"/>
          <a:stretch>
            <a:fillRect/>
          </a:stretch>
        </p:blipFill>
        <p:spPr>
          <a:xfrm>
            <a:off x="444384" y="6381456"/>
            <a:ext cx="11300057" cy="163808"/>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6190" y="432215"/>
            <a:ext cx="11448832"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190" y="301752"/>
            <a:ext cx="5497160"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100" baseline="0" dirty="0" smtClean="0">
                <a:gradFill>
                  <a:gsLst>
                    <a:gs pos="0">
                      <a:schemeClr val="tx1"/>
                    </a:gs>
                    <a:gs pos="100000">
                      <a:srgbClr val="01BBBB"/>
                    </a:gs>
                  </a:gsLst>
                  <a:lin ang="2400000" scaled="0"/>
                </a:gradFill>
                <a:latin typeface="+mj-lt"/>
                <a:ea typeface="+mj-ea"/>
                <a:cs typeface="+mj-cs"/>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92530" y="1600200"/>
            <a:ext cx="5521538" cy="4526280"/>
          </a:xfrm>
        </p:spPr>
        <p:txBody>
          <a:bodyPr/>
          <a:lstStyle>
            <a:lvl1pPr marL="0" indent="0">
              <a:buNone/>
              <a:defRPr>
                <a:solidFill>
                  <a:schemeClr val="tx2"/>
                </a:solidFill>
                <a:latin typeface="+mj-lt"/>
              </a:defRPr>
            </a:lvl1pPr>
            <a:lvl2pPr marL="635000" indent="-228600">
              <a:buClr>
                <a:schemeClr val="accent5"/>
              </a:buClr>
              <a:buFont typeface="Arial" pitchFamily="34" charset="0"/>
              <a:buChar char="•"/>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6423511" y="1600200"/>
            <a:ext cx="5338705" cy="4526280"/>
          </a:xfrm>
        </p:spPr>
        <p:txBody>
          <a:bodyPr/>
          <a:lstStyle>
            <a:lvl1pPr marL="0" indent="0">
              <a:buFontTx/>
              <a:buNone/>
              <a:defRPr>
                <a:solidFill>
                  <a:schemeClr val="accent1"/>
                </a:solidFill>
                <a:latin typeface="+mj-lt"/>
              </a:defRPr>
            </a:lvl1pPr>
            <a:lvl2pPr marL="635000" indent="-228600">
              <a:buClr>
                <a:schemeClr val="accent1">
                  <a:lumMod val="40000"/>
                  <a:lumOff val="60000"/>
                </a:schemeClr>
              </a:buClr>
              <a:buFont typeface="Arial" pitchFamily="34" charset="0"/>
              <a:buChar char="•"/>
              <a:defRPr>
                <a:solidFill>
                  <a:schemeClr val="accent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22"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pic>
        <p:nvPicPr>
          <p:cNvPr id="13" name="Picture 12" descr="vert bar.png"/>
          <p:cNvPicPr>
            <a:picLocks noChangeAspect="1"/>
          </p:cNvPicPr>
          <p:nvPr/>
        </p:nvPicPr>
        <p:blipFill>
          <a:blip r:embed="rId2" cstate="print"/>
          <a:stretch>
            <a:fillRect/>
          </a:stretch>
        </p:blipFill>
        <p:spPr>
          <a:xfrm>
            <a:off x="5873756" y="723899"/>
            <a:ext cx="241294" cy="5433585"/>
          </a:xfrm>
          <a:prstGeom prst="rect">
            <a:avLst/>
          </a:prstGeom>
        </p:spPr>
      </p:pic>
      <p:sp>
        <p:nvSpPr>
          <p:cNvPr id="11" name="Rectangle 4"/>
          <p:cNvSpPr>
            <a:spLocks noChangeArrowheads="1"/>
          </p:cNvSpPr>
          <p:nvPr/>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4" name="Rectangle 7"/>
          <p:cNvSpPr>
            <a:spLocks noChangeArrowheads="1"/>
          </p:cNvSpPr>
          <p:nvPr/>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6" name="Text Placeholder 15"/>
          <p:cNvSpPr>
            <a:spLocks noGrp="1"/>
          </p:cNvSpPr>
          <p:nvPr>
            <p:ph type="body" sz="quarter" idx="13" hasCustomPrompt="1"/>
          </p:nvPr>
        </p:nvSpPr>
        <p:spPr>
          <a:xfrm>
            <a:off x="6428232" y="310896"/>
            <a:ext cx="5193792" cy="841248"/>
          </a:xfrm>
        </p:spPr>
        <p:txBody>
          <a:bodyPr>
            <a:noAutofit/>
          </a:bodyPr>
          <a:lstStyle>
            <a:lvl1pPr marL="0" marR="0" indent="0" algn="l" defTabSz="914400" rtl="0" eaLnBrk="1" fontAlgn="auto" latinLnBrk="0" hangingPunct="1">
              <a:lnSpc>
                <a:spcPct val="80000"/>
              </a:lnSpc>
              <a:spcBef>
                <a:spcPct val="0"/>
              </a:spcBef>
              <a:spcAft>
                <a:spcPts val="0"/>
              </a:spcAft>
              <a:buClrTx/>
              <a:buSzTx/>
              <a:buFontTx/>
              <a:buNone/>
              <a:tabLst/>
              <a:defRPr lang="en-US" sz="3600" b="0" kern="1200" spc="-100" baseline="0" dirty="0">
                <a:gradFill>
                  <a:gsLst>
                    <a:gs pos="0">
                      <a:schemeClr val="tx1"/>
                    </a:gs>
                    <a:gs pos="100000">
                      <a:srgbClr val="01BBBB"/>
                    </a:gs>
                  </a:gsLst>
                  <a:lin ang="2400000" scaled="0"/>
                </a:gra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Two Column</a:t>
            </a:r>
            <a:br>
              <a:rPr lang="en-US" dirty="0" smtClean="0"/>
            </a:br>
            <a:r>
              <a:rPr lang="en-US" dirty="0" smtClean="0"/>
              <a:t>Title Right</a:t>
            </a:r>
            <a:endParaRPr lang="en-US" dirty="0"/>
          </a:p>
        </p:txBody>
      </p:sp>
      <p:sp>
        <p:nvSpPr>
          <p:cNvPr id="10"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5"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7" name="Picture 16" descr="segue texture.jpg"/>
          <p:cNvPicPr>
            <a:picLocks noChangeAspect="1"/>
          </p:cNvPicPr>
          <p:nvPr userDrawn="1"/>
        </p:nvPicPr>
        <p:blipFill>
          <a:blip r:embed="rId3" cstate="print"/>
          <a:srcRect t="95236" r="2996"/>
          <a:stretch>
            <a:fillRect/>
          </a:stretch>
        </p:blipFill>
        <p:spPr>
          <a:xfrm>
            <a:off x="444384" y="6381456"/>
            <a:ext cx="11300057" cy="163808"/>
          </a:xfrm>
          <a:prstGeom prst="rect">
            <a:avLst/>
          </a:prstGeom>
        </p:spPr>
      </p:pic>
    </p:spTree>
  </p:cSld>
  <p:clrMapOvr>
    <a:masterClrMapping/>
  </p:clrMapOvr>
  <p:transition>
    <p:wipe dir="r"/>
  </p:transition>
  <p:timing>
    <p:tnLst>
      <p:par>
        <p:cTn id="1" dur="indefinite" restart="never" nodeType="tmRoot"/>
      </p:par>
    </p:tnLst>
  </p:timing>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ullet_3-Column Layout No Bottom Bar">
    <p:spTree>
      <p:nvGrpSpPr>
        <p:cNvPr id="1" name=""/>
        <p:cNvGrpSpPr/>
        <p:nvPr/>
      </p:nvGrpSpPr>
      <p:grpSpPr>
        <a:xfrm>
          <a:off x="0" y="0"/>
          <a:ext cx="0" cy="0"/>
          <a:chOff x="0" y="0"/>
          <a:chExt cx="0" cy="0"/>
        </a:xfrm>
      </p:grpSpPr>
      <p:sp>
        <p:nvSpPr>
          <p:cNvPr id="3" name="Rectangle 2"/>
          <p:cNvSpPr/>
          <p:nvPr/>
        </p:nvSpPr>
        <p:spPr>
          <a:xfrm flipV="1">
            <a:off x="289735" y="6355829"/>
            <a:ext cx="11589374"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Text Placeholder 12"/>
          <p:cNvSpPr>
            <a:spLocks noGrp="1"/>
          </p:cNvSpPr>
          <p:nvPr>
            <p:ph type="body" sz="quarter" idx="14"/>
          </p:nvPr>
        </p:nvSpPr>
        <p:spPr>
          <a:xfrm>
            <a:off x="325882" y="1600201"/>
            <a:ext cx="3495823" cy="4391025"/>
          </a:xfrm>
        </p:spPr>
        <p:txBody>
          <a:bodyPr/>
          <a:lstStyle>
            <a:lvl1pPr>
              <a:defRPr>
                <a:solidFill>
                  <a:schemeClr val="tx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4388823" y="1600200"/>
            <a:ext cx="3457733" cy="4362450"/>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8398863" y="1600201"/>
            <a:ext cx="3510635" cy="4333875"/>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9" name="Picture 18" descr="vert bar.png"/>
          <p:cNvPicPr>
            <a:picLocks noChangeAspect="1"/>
          </p:cNvPicPr>
          <p:nvPr/>
        </p:nvPicPr>
        <p:blipFill>
          <a:blip r:embed="rId2" cstate="print"/>
          <a:stretch>
            <a:fillRect/>
          </a:stretch>
        </p:blipFill>
        <p:spPr>
          <a:xfrm>
            <a:off x="4006856" y="723899"/>
            <a:ext cx="241294" cy="5433585"/>
          </a:xfrm>
          <a:prstGeom prst="rect">
            <a:avLst/>
          </a:prstGeom>
        </p:spPr>
      </p:pic>
      <p:pic>
        <p:nvPicPr>
          <p:cNvPr id="20" name="Picture 19" descr="vert bar.png"/>
          <p:cNvPicPr>
            <a:picLocks noChangeAspect="1"/>
          </p:cNvPicPr>
          <p:nvPr/>
        </p:nvPicPr>
        <p:blipFill>
          <a:blip r:embed="rId2" cstate="print"/>
          <a:stretch>
            <a:fillRect/>
          </a:stretch>
        </p:blipFill>
        <p:spPr>
          <a:xfrm>
            <a:off x="7997831" y="723899"/>
            <a:ext cx="241294" cy="5433585"/>
          </a:xfrm>
          <a:prstGeom prst="rect">
            <a:avLst/>
          </a:prstGeom>
        </p:spPr>
      </p:pic>
      <p:sp>
        <p:nvSpPr>
          <p:cNvPr id="18" name="Text Placeholder 17"/>
          <p:cNvSpPr>
            <a:spLocks noGrp="1"/>
          </p:cNvSpPr>
          <p:nvPr>
            <p:ph type="body" sz="quarter" idx="17"/>
          </p:nvPr>
        </p:nvSpPr>
        <p:spPr>
          <a:xfrm>
            <a:off x="292608" y="100584"/>
            <a:ext cx="3557016"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17"/>
          <p:cNvSpPr>
            <a:spLocks noGrp="1"/>
          </p:cNvSpPr>
          <p:nvPr>
            <p:ph type="body" sz="quarter" idx="19"/>
          </p:nvPr>
        </p:nvSpPr>
        <p:spPr>
          <a:xfrm>
            <a:off x="4343400" y="100584"/>
            <a:ext cx="3465576"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3" name="Text Placeholder 17"/>
          <p:cNvSpPr>
            <a:spLocks noGrp="1"/>
          </p:cNvSpPr>
          <p:nvPr>
            <p:ph type="body" sz="quarter" idx="20"/>
          </p:nvPr>
        </p:nvSpPr>
        <p:spPr>
          <a:xfrm>
            <a:off x="8360758" y="100584"/>
            <a:ext cx="3511296"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Tree>
  </p:cSld>
  <p:clrMapOvr>
    <a:masterClrMapping/>
  </p:clrMapOvr>
  <p:transition>
    <p:wipe dir="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5" name="Rectangle 4"/>
          <p:cNvSpPr/>
          <p:nvPr/>
        </p:nvSpPr>
        <p:spPr>
          <a:xfrm>
            <a:off x="0" y="6339113"/>
            <a:ext cx="12188825" cy="271894"/>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9" name="Title 1"/>
          <p:cNvSpPr>
            <a:spLocks noGrp="1"/>
          </p:cNvSpPr>
          <p:nvPr>
            <p:ph type="title" hasCustomPrompt="1"/>
          </p:nvPr>
        </p:nvSpPr>
        <p:spPr>
          <a:xfrm>
            <a:off x="329210" y="439710"/>
            <a:ext cx="11420017"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479561" y="1476375"/>
            <a:ext cx="11249684" cy="4305300"/>
          </a:xfrm>
        </p:spPr>
        <p:txBody>
          <a:bodyPr anchor="ctr" anchorCtr="1"/>
          <a:lstStyle>
            <a:lvl1pPr>
              <a:buNone/>
              <a:defRPr>
                <a:latin typeface="+mj-lt"/>
              </a:defRPr>
            </a:lvl1pPr>
          </a:lstStyle>
          <a:p>
            <a:r>
              <a:rPr lang="en-US" smtClean="0"/>
              <a:t>Click icon to add chart</a:t>
            </a:r>
            <a:endParaRPr lang="en-US"/>
          </a:p>
        </p:txBody>
      </p:sp>
      <p:sp>
        <p:nvSpPr>
          <p:cNvPr id="4" name="Text Placeholder 9"/>
          <p:cNvSpPr>
            <a:spLocks noGrp="1"/>
          </p:cNvSpPr>
          <p:nvPr>
            <p:ph type="body" sz="quarter" idx="11" hasCustomPrompt="1"/>
          </p:nvPr>
        </p:nvSpPr>
        <p:spPr>
          <a:xfrm>
            <a:off x="332535" y="6062115"/>
            <a:ext cx="9945743" cy="276999"/>
          </a:xfrm>
        </p:spPr>
        <p:txBody>
          <a:bodyPr wrap="square" anchor="b" anchorCtr="0">
            <a:spAutoFit/>
          </a:bodyPr>
          <a:lstStyle>
            <a:lvl1pPr algn="l" defTabSz="804863">
              <a:lnSpc>
                <a:spcPct val="100000"/>
              </a:lnSpc>
              <a:spcBef>
                <a:spcPct val="50000"/>
              </a:spcBef>
              <a:buNone/>
              <a:defRPr sz="1200">
                <a:solidFill>
                  <a:schemeClr val="bg1">
                    <a:lumMod val="50000"/>
                  </a:schemeClr>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1" name="Picture 10" descr="segue texture.jpg"/>
          <p:cNvPicPr>
            <a:picLocks noChangeAspect="1"/>
          </p:cNvPicPr>
          <p:nvPr userDrawn="1"/>
        </p:nvPicPr>
        <p:blipFill>
          <a:blip r:embed="rId2" cstate="print"/>
          <a:srcRect r="2996"/>
          <a:stretch>
            <a:fillRect/>
          </a:stretch>
        </p:blipFill>
        <p:spPr>
          <a:xfrm>
            <a:off x="444384" y="3106739"/>
            <a:ext cx="11300057" cy="3438525"/>
          </a:xfrm>
          <a:prstGeom prst="rect">
            <a:avLst/>
          </a:prstGeom>
        </p:spPr>
      </p:pic>
      <p:sp>
        <p:nvSpPr>
          <p:cNvPr id="27" name="Rectangle 3"/>
          <p:cNvSpPr>
            <a:spLocks noChangeArrowheads="1"/>
          </p:cNvSpPr>
          <p:nvPr userDrawn="1"/>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47" name="Rectangle 3"/>
          <p:cNvSpPr>
            <a:spLocks noChangeArrowheads="1"/>
          </p:cNvSpPr>
          <p:nvPr userDrawn="1"/>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2"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3"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6" name="Picture 15" descr="segue texture.jpg"/>
          <p:cNvPicPr>
            <a:picLocks noChangeAspect="1"/>
          </p:cNvPicPr>
          <p:nvPr userDrawn="1"/>
        </p:nvPicPr>
        <p:blipFill>
          <a:blip r:embed="rId2" cstate="print"/>
          <a:srcRect t="95236" r="2996"/>
          <a:stretch>
            <a:fillRect/>
          </a:stretch>
        </p:blipFill>
        <p:spPr>
          <a:xfrm>
            <a:off x="444384" y="6381456"/>
            <a:ext cx="11300057" cy="163808"/>
          </a:xfrm>
          <a:prstGeom prst="rect">
            <a:avLst/>
          </a:prstGeom>
        </p:spPr>
      </p:pic>
      <p:sp>
        <p:nvSpPr>
          <p:cNvPr id="31" name="Rectangle 30"/>
          <p:cNvSpPr/>
          <p:nvPr userDrawn="1"/>
        </p:nvSpPr>
        <p:spPr>
          <a:xfrm>
            <a:off x="289735" y="3022900"/>
            <a:ext cx="11589374" cy="33577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95114" y="417121"/>
            <a:ext cx="10813350" cy="2407042"/>
          </a:xfrm>
        </p:spPr>
        <p:txBody>
          <a:bodyPr/>
          <a:lstStyle>
            <a:lvl1pPr algn="l" defTabSz="914400" rtl="0" eaLnBrk="1" latinLnBrk="0" hangingPunct="1">
              <a:lnSpc>
                <a:spcPct val="85000"/>
              </a:lnSpc>
              <a:spcBef>
                <a:spcPct val="0"/>
              </a:spcBef>
              <a:buNone/>
              <a:defRPr lang="en-US" sz="5400" b="0" kern="1200" spc="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64" presetClass="path" presetSubtype="0" accel="50000" decel="50000" fill="hold" grpId="0" nodeType="withEffect">
                                  <p:stCondLst>
                                    <p:cond delay="0"/>
                                  </p:stCondLst>
                                  <p:childTnLst>
                                    <p:animMotion origin="layout" path="M -1.94444E-6 4.81481E-6 L -1.94444E-6 -0.48102 " pathEditMode="relative" rAng="0" ptsTypes="AA">
                                      <p:cBhvr>
                                        <p:cTn id="9" dur="1600" fill="hold"/>
                                        <p:tgtEl>
                                          <p:spTgt spid="31"/>
                                        </p:tgtEl>
                                        <p:attrNameLst>
                                          <p:attrName>ppt_x</p:attrName>
                                          <p:attrName>ppt_y</p:attrName>
                                        </p:attrNameLst>
                                      </p:cBhvr>
                                      <p:rCtr x="0" y="-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189" y="5430244"/>
            <a:ext cx="11408626"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329098" y="1600200"/>
            <a:ext cx="5338705" cy="3749040"/>
          </a:xfrm>
        </p:spPr>
        <p:txBody>
          <a:bodyPr anchor="ctr" anchorCtr="0">
            <a:normAutofit/>
          </a:bodyPr>
          <a:lstStyle>
            <a:lvl1pPr marL="0" indent="0">
              <a:buFontTx/>
              <a:buNone/>
              <a:defRPr sz="2400" baseline="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6496644" y="1947672"/>
            <a:ext cx="4570809"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189" y="5430244"/>
            <a:ext cx="11408626"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3422" y="5852161"/>
            <a:ext cx="10813351"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accent2"/>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92532" y="649224"/>
            <a:ext cx="10813350" cy="4480560"/>
          </a:xfrm>
        </p:spPr>
        <p:txBody>
          <a:bodyPr/>
          <a:lstStyle>
            <a:lvl1pPr marL="233363" indent="-233363" algn="l" defTabSz="914400" rtl="0" eaLnBrk="1" latinLnBrk="0" hangingPunct="1">
              <a:lnSpc>
                <a:spcPct val="80000"/>
              </a:lnSpc>
              <a:spcBef>
                <a:spcPct val="0"/>
              </a:spcBef>
              <a:buClr>
                <a:schemeClr val="tx1"/>
              </a:buClr>
              <a:buFont typeface="Arial" pitchFamily="34" charset="0"/>
              <a:buChar char="“"/>
              <a:defRPr lang="en-US" sz="6000" b="0" kern="1200" spc="-2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Presentation Title Goes Here</a:t>
            </a:r>
            <a:endParaRPr lang="en-US" dirty="0"/>
          </a:p>
        </p:txBody>
      </p:sp>
      <p:sp>
        <p:nvSpPr>
          <p:cNvPr id="49" name="Rectangle 3"/>
          <p:cNvSpPr>
            <a:spLocks noChangeArrowheads="1"/>
          </p:cNvSpPr>
          <p:nvPr/>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8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00"/>
                                        <p:tgtEl>
                                          <p:spTgt spid="2"/>
                                        </p:tgtEl>
                                      </p:cBhvr>
                                    </p:animEffect>
                                  </p:childTnLst>
                                </p:cTn>
                              </p:par>
                              <p:par>
                                <p:cTn id="8" presetID="22" presetClass="entr" presetSubtype="4" fill="hold" grpId="0" nodeType="withEffect">
                                  <p:stCondLst>
                                    <p:cond delay="3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withEffect">
                  <p:stCondLst>
                    <p:cond delay="300"/>
                  </p:stCondLst>
                  <p:childTnLst>
                    <p:set>
                      <p:cBhvr>
                        <p:cTn dur="1" fill="hold">
                          <p:stCondLst>
                            <p:cond delay="0"/>
                          </p:stCondLst>
                        </p:cTn>
                        <p:tgtEl>
                          <p:spTgt spid="3"/>
                        </p:tgtEl>
                        <p:attrNameLst>
                          <p:attrName>style.visibility</p:attrName>
                        </p:attrNameLst>
                      </p:cBhvr>
                      <p:to>
                        <p:strVal val="visible"/>
                      </p:to>
                    </p:set>
                    <p:animEffect transition="in" filter="wipe(down)">
                      <p:cBhvr>
                        <p:cTn dur="400"/>
                        <p:tgtEl>
                          <p:spTgt spid="3"/>
                        </p:tgtEl>
                      </p:cBhvr>
                    </p:animEffect>
                  </p:childTnLst>
                </p:cTn>
              </p:par>
            </p:tnLst>
          </p:tmpl>
        </p:tmplLst>
      </p:bldP>
      <p:bldP spid="2"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3" name="Rectangle 2"/>
          <p:cNvSpPr/>
          <p:nvPr/>
        </p:nvSpPr>
        <p:spPr>
          <a:xfrm flipV="1">
            <a:off x="289735" y="6355829"/>
            <a:ext cx="11589374"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 name="Title 1"/>
          <p:cNvSpPr>
            <a:spLocks noGrp="1"/>
          </p:cNvSpPr>
          <p:nvPr>
            <p:ph type="title" hasCustomPrompt="1"/>
          </p:nvPr>
        </p:nvSpPr>
        <p:spPr>
          <a:xfrm>
            <a:off x="306190" y="1918741"/>
            <a:ext cx="5488498"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20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6561650" y="310896"/>
            <a:ext cx="5192439" cy="6208776"/>
          </a:xfrm>
        </p:spPr>
        <p:txBody>
          <a:bodyPr anchor="ctr" anchorCtr="0">
            <a:normAutofit/>
          </a:bodyPr>
          <a:lstStyle>
            <a:lvl1pPr marL="0" indent="0">
              <a:buFontTx/>
              <a:buNone/>
              <a:defRPr sz="2000" baseline="0">
                <a:solidFill>
                  <a:schemeClr val="tx1"/>
                </a:solidFill>
                <a:latin typeface="+mj-lt"/>
              </a:defRPr>
            </a:lvl1pPr>
            <a:lvl2pPr>
              <a:defRPr sz="2000"/>
            </a:lvl2pPr>
            <a:lvl3pPr>
              <a:defRPr sz="2000"/>
            </a:lvl3pPr>
            <a:lvl4pPr>
              <a:defRPr sz="2000"/>
            </a:lvl4pPr>
            <a:lvl5pPr>
              <a:defRPr sz="2000"/>
            </a:lvl5pPr>
          </a:lstStyle>
          <a:p>
            <a:pPr lvl="0"/>
            <a:r>
              <a:rPr lang="en-US" dirty="0" smtClean="0"/>
              <a:t>Tell your story here</a:t>
            </a:r>
            <a:endParaRPr lang="en-US" dirty="0"/>
          </a:p>
        </p:txBody>
      </p:sp>
      <p:pic>
        <p:nvPicPr>
          <p:cNvPr id="8" name="Picture 7" descr="vert bar.png"/>
          <p:cNvPicPr>
            <a:picLocks noChangeAspect="1"/>
          </p:cNvPicPr>
          <p:nvPr/>
        </p:nvPicPr>
        <p:blipFill>
          <a:blip r:embed="rId2" cstate="print"/>
          <a:stretch>
            <a:fillRect/>
          </a:stretch>
        </p:blipFill>
        <p:spPr>
          <a:xfrm>
            <a:off x="5873756" y="723899"/>
            <a:ext cx="241294" cy="5433585"/>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par>
                                <p:cTn id="11" presetID="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5096" y="4279393"/>
            <a:ext cx="6244863" cy="384175"/>
          </a:xfrm>
        </p:spPr>
        <p:txBody>
          <a:bodyPr vert="horz" lIns="91440" tIns="45720" rIns="91440" bIns="45720" rtlCol="0">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78186" y="3282696"/>
            <a:ext cx="6281773"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20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Demo Title</a:t>
            </a:r>
            <a:endParaRPr lang="en-US" dirty="0"/>
          </a:p>
        </p:txBody>
      </p:sp>
      <p:sp>
        <p:nvSpPr>
          <p:cNvPr id="49" name="Rectangle 3"/>
          <p:cNvSpPr>
            <a:spLocks noChangeArrowheads="1"/>
          </p:cNvSpPr>
          <p:nvPr/>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7385243" y="1917700"/>
            <a:ext cx="3567771" cy="2889250"/>
          </a:xfrm>
        </p:spPr>
        <p:txBody>
          <a:bodyPr anchor="ctr" anchorCtr="1"/>
          <a:lstStyle>
            <a:lvl1pPr algn="ctr">
              <a:defRPr>
                <a:latin typeface="+mj-lt"/>
              </a:defRPr>
            </a:lvl1pPr>
          </a:lstStyle>
          <a:p>
            <a:r>
              <a:rPr lang="en-US" dirty="0" smtClean="0"/>
              <a:t>Insert photo here</a:t>
            </a:r>
            <a:endParaRPr lang="en-US" dirty="0"/>
          </a:p>
        </p:txBody>
      </p:sp>
      <p:grpSp>
        <p:nvGrpSpPr>
          <p:cNvPr id="24" name="Group 67"/>
          <p:cNvGrpSpPr/>
          <p:nvPr/>
        </p:nvGrpSpPr>
        <p:grpSpPr>
          <a:xfrm>
            <a:off x="455613" y="301884"/>
            <a:ext cx="921134" cy="491082"/>
            <a:chOff x="609606" y="528528"/>
            <a:chExt cx="1444732" cy="763787"/>
          </a:xfrm>
          <a:gradFill flip="none" rotWithShape="1">
            <a:gsLst>
              <a:gs pos="11000">
                <a:schemeClr val="accent2"/>
              </a:gs>
              <a:gs pos="100000">
                <a:schemeClr val="accent5"/>
              </a:gs>
            </a:gsLst>
            <a:lin ang="2700000" scaled="1"/>
            <a:tileRect/>
          </a:gradFill>
        </p:grpSpPr>
        <p:sp>
          <p:nvSpPr>
            <p:cNvPr id="25" name="Rectangle 24"/>
            <p:cNvSpPr>
              <a:spLocks noChangeArrowheads="1"/>
            </p:cNvSpPr>
            <p:nvPr/>
          </p:nvSpPr>
          <p:spPr bwMode="black">
            <a:xfrm>
              <a:off x="1016583" y="1035671"/>
              <a:ext cx="65914" cy="249729"/>
            </a:xfrm>
            <a:prstGeom prst="rect">
              <a:avLst/>
            </a:prstGeom>
            <a:grpFill/>
            <a:ln w="9525">
              <a:noFill/>
              <a:miter lim="800000"/>
              <a:headEnd/>
              <a:tailEnd/>
            </a:ln>
          </p:spPr>
          <p:txBody>
            <a:bodyPr/>
            <a:lstStyle/>
            <a:p>
              <a:endParaRPr lang="en-US">
                <a:latin typeface="+mj-lt"/>
              </a:endParaRPr>
            </a:p>
          </p:txBody>
        </p:sp>
        <p:sp>
          <p:nvSpPr>
            <p:cNvPr id="26" name="Freeform 25"/>
            <p:cNvSpPr>
              <a:spLocks/>
            </p:cNvSpPr>
            <p:nvPr/>
          </p:nvSpPr>
          <p:spPr bwMode="black">
            <a:xfrm>
              <a:off x="1400565" y="1028755"/>
              <a:ext cx="190842" cy="263560"/>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28" name="Freeform 27"/>
            <p:cNvSpPr>
              <a:spLocks/>
            </p:cNvSpPr>
            <p:nvPr/>
          </p:nvSpPr>
          <p:spPr bwMode="black">
            <a:xfrm>
              <a:off x="740666" y="1028755"/>
              <a:ext cx="190842" cy="263560"/>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29" name="Freeform 28"/>
            <p:cNvSpPr>
              <a:spLocks noEditPoints="1"/>
            </p:cNvSpPr>
            <p:nvPr/>
          </p:nvSpPr>
          <p:spPr bwMode="black">
            <a:xfrm>
              <a:off x="1660386" y="1028755"/>
              <a:ext cx="262121" cy="263560"/>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30" name="Freeform 29"/>
            <p:cNvSpPr>
              <a:spLocks/>
            </p:cNvSpPr>
            <p:nvPr/>
          </p:nvSpPr>
          <p:spPr bwMode="black">
            <a:xfrm>
              <a:off x="1167569" y="1028755"/>
              <a:ext cx="170915" cy="263560"/>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32" name="Freeform 31"/>
            <p:cNvSpPr>
              <a:spLocks/>
            </p:cNvSpPr>
            <p:nvPr/>
          </p:nvSpPr>
          <p:spPr bwMode="black">
            <a:xfrm>
              <a:off x="609606" y="732922"/>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33" name="Freeform 32"/>
            <p:cNvSpPr>
              <a:spLocks/>
            </p:cNvSpPr>
            <p:nvPr/>
          </p:nvSpPr>
          <p:spPr bwMode="black">
            <a:xfrm>
              <a:off x="783587"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34" name="Freeform 33"/>
            <p:cNvSpPr>
              <a:spLocks/>
            </p:cNvSpPr>
            <p:nvPr/>
          </p:nvSpPr>
          <p:spPr bwMode="black">
            <a:xfrm>
              <a:off x="954502" y="528528"/>
              <a:ext cx="62081" cy="394956"/>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35" name="Freeform 34"/>
            <p:cNvSpPr>
              <a:spLocks/>
            </p:cNvSpPr>
            <p:nvPr/>
          </p:nvSpPr>
          <p:spPr bwMode="black">
            <a:xfrm>
              <a:off x="1128481"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36" name="Freeform 35"/>
            <p:cNvSpPr>
              <a:spLocks/>
            </p:cNvSpPr>
            <p:nvPr/>
          </p:nvSpPr>
          <p:spPr bwMode="black">
            <a:xfrm>
              <a:off x="1298630" y="732922"/>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37" name="Freeform 36"/>
            <p:cNvSpPr>
              <a:spLocks/>
            </p:cNvSpPr>
            <p:nvPr/>
          </p:nvSpPr>
          <p:spPr bwMode="black">
            <a:xfrm>
              <a:off x="1472609" y="646860"/>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38" name="Freeform 37"/>
            <p:cNvSpPr>
              <a:spLocks/>
            </p:cNvSpPr>
            <p:nvPr/>
          </p:nvSpPr>
          <p:spPr bwMode="black">
            <a:xfrm>
              <a:off x="1646588" y="528528"/>
              <a:ext cx="62847" cy="39495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39" name="Freeform 38"/>
            <p:cNvSpPr>
              <a:spLocks/>
            </p:cNvSpPr>
            <p:nvPr/>
          </p:nvSpPr>
          <p:spPr bwMode="black">
            <a:xfrm>
              <a:off x="1817502" y="646864"/>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40" name="Freeform 39"/>
            <p:cNvSpPr>
              <a:spLocks/>
            </p:cNvSpPr>
            <p:nvPr/>
          </p:nvSpPr>
          <p:spPr bwMode="black">
            <a:xfrm>
              <a:off x="1991491" y="732927"/>
              <a:ext cx="62847"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grpSp>
        <p:nvGrpSpPr>
          <p:cNvPr id="22" name="Group 67"/>
          <p:cNvGrpSpPr/>
          <p:nvPr userDrawn="1"/>
        </p:nvGrpSpPr>
        <p:grpSpPr>
          <a:xfrm>
            <a:off x="455613" y="301884"/>
            <a:ext cx="921134" cy="491082"/>
            <a:chOff x="609606" y="528528"/>
            <a:chExt cx="1444732" cy="763787"/>
          </a:xfrm>
          <a:gradFill flip="none" rotWithShape="1">
            <a:gsLst>
              <a:gs pos="11000">
                <a:schemeClr val="accent2"/>
              </a:gs>
              <a:gs pos="100000">
                <a:schemeClr val="accent5"/>
              </a:gs>
            </a:gsLst>
            <a:lin ang="2700000" scaled="1"/>
            <a:tileRect/>
          </a:gradFill>
        </p:grpSpPr>
        <p:sp>
          <p:nvSpPr>
            <p:cNvPr id="23" name="Rectangle 22"/>
            <p:cNvSpPr>
              <a:spLocks noChangeArrowheads="1"/>
            </p:cNvSpPr>
            <p:nvPr/>
          </p:nvSpPr>
          <p:spPr bwMode="black">
            <a:xfrm>
              <a:off x="1016583" y="1035671"/>
              <a:ext cx="65914" cy="249729"/>
            </a:xfrm>
            <a:prstGeom prst="rect">
              <a:avLst/>
            </a:prstGeom>
            <a:grpFill/>
            <a:ln w="9525">
              <a:noFill/>
              <a:miter lim="800000"/>
              <a:headEnd/>
              <a:tailEnd/>
            </a:ln>
          </p:spPr>
          <p:txBody>
            <a:bodyPr/>
            <a:lstStyle/>
            <a:p>
              <a:endParaRPr lang="en-US">
                <a:latin typeface="+mj-lt"/>
              </a:endParaRPr>
            </a:p>
          </p:txBody>
        </p:sp>
        <p:sp>
          <p:nvSpPr>
            <p:cNvPr id="41" name="Freeform 40"/>
            <p:cNvSpPr>
              <a:spLocks/>
            </p:cNvSpPr>
            <p:nvPr/>
          </p:nvSpPr>
          <p:spPr bwMode="black">
            <a:xfrm>
              <a:off x="1400565" y="1028755"/>
              <a:ext cx="190842" cy="263560"/>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42" name="Freeform 41"/>
            <p:cNvSpPr>
              <a:spLocks/>
            </p:cNvSpPr>
            <p:nvPr/>
          </p:nvSpPr>
          <p:spPr bwMode="black">
            <a:xfrm>
              <a:off x="740666" y="1028755"/>
              <a:ext cx="190842" cy="263560"/>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43" name="Freeform 42"/>
            <p:cNvSpPr>
              <a:spLocks noEditPoints="1"/>
            </p:cNvSpPr>
            <p:nvPr/>
          </p:nvSpPr>
          <p:spPr bwMode="black">
            <a:xfrm>
              <a:off x="1660386" y="1028755"/>
              <a:ext cx="262121" cy="263560"/>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44" name="Freeform 43"/>
            <p:cNvSpPr>
              <a:spLocks/>
            </p:cNvSpPr>
            <p:nvPr/>
          </p:nvSpPr>
          <p:spPr bwMode="black">
            <a:xfrm>
              <a:off x="1167569" y="1028755"/>
              <a:ext cx="170915" cy="263560"/>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45" name="Freeform 44"/>
            <p:cNvSpPr>
              <a:spLocks/>
            </p:cNvSpPr>
            <p:nvPr/>
          </p:nvSpPr>
          <p:spPr bwMode="black">
            <a:xfrm>
              <a:off x="609606" y="732922"/>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46" name="Freeform 45"/>
            <p:cNvSpPr>
              <a:spLocks/>
            </p:cNvSpPr>
            <p:nvPr/>
          </p:nvSpPr>
          <p:spPr bwMode="black">
            <a:xfrm>
              <a:off x="783587"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47" name="Freeform 46"/>
            <p:cNvSpPr>
              <a:spLocks/>
            </p:cNvSpPr>
            <p:nvPr/>
          </p:nvSpPr>
          <p:spPr bwMode="black">
            <a:xfrm>
              <a:off x="954502" y="528528"/>
              <a:ext cx="62081" cy="394956"/>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48" name="Freeform 47"/>
            <p:cNvSpPr>
              <a:spLocks/>
            </p:cNvSpPr>
            <p:nvPr/>
          </p:nvSpPr>
          <p:spPr bwMode="black">
            <a:xfrm>
              <a:off x="1128481"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50" name="Freeform 49"/>
            <p:cNvSpPr>
              <a:spLocks/>
            </p:cNvSpPr>
            <p:nvPr/>
          </p:nvSpPr>
          <p:spPr bwMode="black">
            <a:xfrm>
              <a:off x="1298630" y="732922"/>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51" name="Freeform 50"/>
            <p:cNvSpPr>
              <a:spLocks/>
            </p:cNvSpPr>
            <p:nvPr/>
          </p:nvSpPr>
          <p:spPr bwMode="black">
            <a:xfrm>
              <a:off x="1472609" y="646860"/>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52" name="Freeform 51"/>
            <p:cNvSpPr>
              <a:spLocks/>
            </p:cNvSpPr>
            <p:nvPr/>
          </p:nvSpPr>
          <p:spPr bwMode="black">
            <a:xfrm>
              <a:off x="1646588" y="528528"/>
              <a:ext cx="62847" cy="39495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53" name="Freeform 52"/>
            <p:cNvSpPr>
              <a:spLocks/>
            </p:cNvSpPr>
            <p:nvPr/>
          </p:nvSpPr>
          <p:spPr bwMode="black">
            <a:xfrm>
              <a:off x="1817502" y="646864"/>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54" name="Freeform 53"/>
            <p:cNvSpPr>
              <a:spLocks/>
            </p:cNvSpPr>
            <p:nvPr/>
          </p:nvSpPr>
          <p:spPr bwMode="black">
            <a:xfrm>
              <a:off x="1991491" y="732927"/>
              <a:ext cx="62847"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Tree>
  </p:cSld>
  <p:clrMapOvr>
    <a:masterClrMapping/>
  </p:clrMapOvr>
  <p:transition>
    <p:wipe dir="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sp>
        <p:nvSpPr>
          <p:cNvPr id="30" name="Rectangle 29"/>
          <p:cNvSpPr/>
          <p:nvPr/>
        </p:nvSpPr>
        <p:spPr>
          <a:xfrm>
            <a:off x="-16929" y="6141721"/>
            <a:ext cx="12205754" cy="71627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17"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sp>
        <p:nvSpPr>
          <p:cNvPr id="9" name="Rounded Rectangle 8"/>
          <p:cNvSpPr/>
          <p:nvPr/>
        </p:nvSpPr>
        <p:spPr>
          <a:xfrm>
            <a:off x="2430699" y="-3578087"/>
            <a:ext cx="2305719"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Rounded Rectangle 9"/>
          <p:cNvSpPr/>
          <p:nvPr/>
        </p:nvSpPr>
        <p:spPr>
          <a:xfrm>
            <a:off x="0" y="-645215"/>
            <a:ext cx="2305719"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Rounded Rectangle 10"/>
          <p:cNvSpPr/>
          <p:nvPr/>
        </p:nvSpPr>
        <p:spPr>
          <a:xfrm rot="10800000">
            <a:off x="1351370" y="-645215"/>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12" name="Rounded Rectangle 11"/>
          <p:cNvSpPr/>
          <p:nvPr/>
        </p:nvSpPr>
        <p:spPr>
          <a:xfrm>
            <a:off x="8498613" y="1711187"/>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Rounded Rectangle 12"/>
          <p:cNvSpPr/>
          <p:nvPr/>
        </p:nvSpPr>
        <p:spPr>
          <a:xfrm>
            <a:off x="10804454" y="834887"/>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 name="Rounded Rectangle 13"/>
          <p:cNvSpPr/>
          <p:nvPr/>
        </p:nvSpPr>
        <p:spPr>
          <a:xfrm rot="10800000">
            <a:off x="4047043" y="-3377648"/>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a:xfrm>
            <a:off x="316909" y="484633"/>
            <a:ext cx="11670464" cy="4372131"/>
          </a:xfrm>
        </p:spPr>
        <p:txBody>
          <a:bodyPr anchor="b" anchorCtr="0"/>
          <a:lstStyle>
            <a:lvl1pPr marL="228600" indent="-228600">
              <a:buFont typeface="Arial" pitchFamily="34" charset="0"/>
              <a:buChar char="“"/>
              <a:defRPr sz="5400" spc="-200" baseline="0">
                <a:solidFill>
                  <a:schemeClr val="bg1"/>
                </a:solidFill>
                <a:latin typeface="+mj-lt"/>
              </a:defRPr>
            </a:lvl1pPr>
          </a:lstStyle>
          <a:p>
            <a:r>
              <a:rPr lang="en-US" smtClean="0"/>
              <a:t>Click to edit Master title style</a:t>
            </a:r>
            <a:endParaRPr lang="en-US" dirty="0"/>
          </a:p>
        </p:txBody>
      </p:sp>
      <p:sp>
        <p:nvSpPr>
          <p:cNvPr id="28" name="Rectangle 5"/>
          <p:cNvSpPr>
            <a:spLocks noChangeArrowheads="1"/>
          </p:cNvSpPr>
          <p:nvPr/>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19" name="Rectangle 5"/>
          <p:cNvSpPr>
            <a:spLocks noChangeArrowheads="1"/>
          </p:cNvSpPr>
          <p:nvPr/>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7" name="Text Placeholder 4"/>
          <p:cNvSpPr>
            <a:spLocks noGrp="1"/>
          </p:cNvSpPr>
          <p:nvPr>
            <p:ph type="body" sz="quarter" idx="11" hasCustomPrompt="1"/>
          </p:nvPr>
        </p:nvSpPr>
        <p:spPr>
          <a:xfrm>
            <a:off x="534775" y="5358903"/>
            <a:ext cx="11429936"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18" name="Rectangle 4"/>
          <p:cNvSpPr>
            <a:spLocks noChangeArrowheads="1"/>
          </p:cNvSpPr>
          <p:nvPr/>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chemeClr val="bg2"/>
                </a:solidFill>
                <a:latin typeface="+mj-lt"/>
              </a:rPr>
              <a:t>© 2010 Cisco and/or its affiliates. All rights reserved.</a:t>
            </a:r>
            <a:endParaRPr lang="en-US" sz="600" dirty="0">
              <a:solidFill>
                <a:schemeClr val="bg2"/>
              </a:solidFill>
              <a:latin typeface="+mj-lt"/>
            </a:endParaRPr>
          </a:p>
        </p:txBody>
      </p:sp>
      <p:sp>
        <p:nvSpPr>
          <p:cNvPr id="23" name="Rectangle 7"/>
          <p:cNvSpPr>
            <a:spLocks noChangeArrowheads="1"/>
          </p:cNvSpPr>
          <p:nvPr/>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2"/>
                </a:solidFill>
                <a:latin typeface="+mj-lt"/>
              </a:rPr>
              <a:pPr algn="r" defTabSz="814388">
                <a:lnSpc>
                  <a:spcPct val="100000"/>
                </a:lnSpc>
              </a:pPr>
              <a:t>‹#›</a:t>
            </a:fld>
            <a:endParaRPr lang="en-US" sz="600" dirty="0">
              <a:solidFill>
                <a:schemeClr val="bg2"/>
              </a:solidFill>
              <a:latin typeface="+mj-lt"/>
            </a:endParaRPr>
          </a:p>
        </p:txBody>
      </p:sp>
      <p:sp>
        <p:nvSpPr>
          <p:cNvPr id="16" name="Rounded Rectangle 15"/>
          <p:cNvSpPr/>
          <p:nvPr userDrawn="1"/>
        </p:nvSpPr>
        <p:spPr>
          <a:xfrm>
            <a:off x="2430699" y="-3578087"/>
            <a:ext cx="2305719"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Rounded Rectangle 19"/>
          <p:cNvSpPr/>
          <p:nvPr userDrawn="1"/>
        </p:nvSpPr>
        <p:spPr>
          <a:xfrm>
            <a:off x="0" y="-645215"/>
            <a:ext cx="2305719"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1" name="Rounded Rectangle 20"/>
          <p:cNvSpPr/>
          <p:nvPr userDrawn="1"/>
        </p:nvSpPr>
        <p:spPr>
          <a:xfrm rot="10800000">
            <a:off x="1351370" y="-645215"/>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22"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24"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chemeClr val="bg2"/>
                </a:solidFill>
                <a:latin typeface="+mj-lt"/>
              </a:rPr>
              <a:t>© 2010 Cisco and/or its affiliates. All rights reserved.</a:t>
            </a:r>
            <a:endParaRPr lang="en-US" sz="600" dirty="0">
              <a:solidFill>
                <a:schemeClr val="bg2"/>
              </a:solidFill>
              <a:latin typeface="+mj-lt"/>
            </a:endParaRPr>
          </a:p>
        </p:txBody>
      </p:sp>
      <p:sp>
        <p:nvSpPr>
          <p:cNvPr id="25"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2"/>
                </a:solidFill>
                <a:latin typeface="+mj-lt"/>
              </a:rPr>
              <a:pPr algn="r" defTabSz="814388">
                <a:lnSpc>
                  <a:spcPct val="100000"/>
                </a:lnSpc>
              </a:pPr>
              <a:t>‹#›</a:t>
            </a:fld>
            <a:endParaRPr lang="en-US" sz="600" dirty="0">
              <a:solidFill>
                <a:schemeClr val="bg2"/>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ppt_x"/>
                                          </p:val>
                                        </p:tav>
                                        <p:tav tm="100000">
                                          <p:val>
                                            <p:strVal val="#ppt_x"/>
                                          </p:val>
                                        </p:tav>
                                      </p:tavLst>
                                    </p:anim>
                                    <p:anim calcmode="lin" valueType="num">
                                      <p:cBhvr additive="base">
                                        <p:cTn id="8" dur="2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2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0" fill="hold"/>
                                        <p:tgtEl>
                                          <p:spTgt spid="9"/>
                                        </p:tgtEl>
                                        <p:attrNameLst>
                                          <p:attrName>ppt_x</p:attrName>
                                        </p:attrNameLst>
                                      </p:cBhvr>
                                      <p:tavLst>
                                        <p:tav tm="0">
                                          <p:val>
                                            <p:strVal val="#ppt_x"/>
                                          </p:val>
                                        </p:tav>
                                        <p:tav tm="100000">
                                          <p:val>
                                            <p:strVal val="#ppt_x"/>
                                          </p:val>
                                        </p:tav>
                                      </p:tavLst>
                                    </p:anim>
                                    <p:anim calcmode="lin" valueType="num">
                                      <p:cBhvr additive="base">
                                        <p:cTn id="12" dur="2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1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9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000" fill="hold"/>
                                        <p:tgtEl>
                                          <p:spTgt spid="14"/>
                                        </p:tgtEl>
                                        <p:attrNameLst>
                                          <p:attrName>ppt_x</p:attrName>
                                        </p:attrNameLst>
                                      </p:cBhvr>
                                      <p:tavLst>
                                        <p:tav tm="0">
                                          <p:val>
                                            <p:strVal val="#ppt_x"/>
                                          </p:val>
                                        </p:tav>
                                        <p:tav tm="100000">
                                          <p:val>
                                            <p:strVal val="#ppt_x"/>
                                          </p:val>
                                        </p:tav>
                                      </p:tavLst>
                                    </p:anim>
                                    <p:anim calcmode="lin" valueType="num">
                                      <p:cBhvr additive="base">
                                        <p:cTn id="20" dur="2000" fill="hold"/>
                                        <p:tgtEl>
                                          <p:spTgt spid="14"/>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9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2000" fill="hold"/>
                                        <p:tgtEl>
                                          <p:spTgt spid="12"/>
                                        </p:tgtEl>
                                        <p:attrNameLst>
                                          <p:attrName>ppt_x</p:attrName>
                                        </p:attrNameLst>
                                      </p:cBhvr>
                                      <p:tavLst>
                                        <p:tav tm="0">
                                          <p:val>
                                            <p:strVal val="#ppt_x"/>
                                          </p:val>
                                        </p:tav>
                                        <p:tav tm="100000">
                                          <p:val>
                                            <p:strVal val="#ppt_x"/>
                                          </p:val>
                                        </p:tav>
                                      </p:tavLst>
                                    </p:anim>
                                    <p:anim calcmode="lin" valueType="num">
                                      <p:cBhvr additive="base">
                                        <p:cTn id="24" dur="20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100" fill="hold"/>
                                        <p:tgtEl>
                                          <p:spTgt spid="13"/>
                                        </p:tgtEl>
                                        <p:attrNameLst>
                                          <p:attrName>ppt_x</p:attrName>
                                        </p:attrNameLst>
                                      </p:cBhvr>
                                      <p:tavLst>
                                        <p:tav tm="0">
                                          <p:val>
                                            <p:strVal val="#ppt_x"/>
                                          </p:val>
                                        </p:tav>
                                        <p:tav tm="100000">
                                          <p:val>
                                            <p:strVal val="#ppt_x"/>
                                          </p:val>
                                        </p:tav>
                                      </p:tavLst>
                                    </p:anim>
                                    <p:anim calcmode="lin" valueType="num">
                                      <p:cBhvr additive="base">
                                        <p:cTn id="28" dur="1100" fill="hold"/>
                                        <p:tgtEl>
                                          <p:spTgt spid="13"/>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15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1000"/>
                                        <p:tgtEl>
                                          <p:spTgt spid="7">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700"/>
                                        <p:tgtEl>
                                          <p:spTgt spid="17"/>
                                        </p:tgtEl>
                                      </p:cBhvr>
                                    </p:animEffect>
                                  </p:childTnLst>
                                </p:cTn>
                              </p:par>
                              <p:par>
                                <p:cTn id="38" presetID="2" presetClass="entr" presetSubtype="4" fill="hold" grpId="0" nodeType="withEffect">
                                  <p:stCondLst>
                                    <p:cond delay="60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2000" fill="hold"/>
                                        <p:tgtEl>
                                          <p:spTgt spid="20"/>
                                        </p:tgtEl>
                                        <p:attrNameLst>
                                          <p:attrName>ppt_x</p:attrName>
                                        </p:attrNameLst>
                                      </p:cBhvr>
                                      <p:tavLst>
                                        <p:tav tm="0">
                                          <p:val>
                                            <p:strVal val="#ppt_x"/>
                                          </p:val>
                                        </p:tav>
                                        <p:tav tm="100000">
                                          <p:val>
                                            <p:strVal val="#ppt_x"/>
                                          </p:val>
                                        </p:tav>
                                      </p:tavLst>
                                    </p:anim>
                                    <p:anim calcmode="lin" valueType="num">
                                      <p:cBhvr additive="base">
                                        <p:cTn id="41" dur="2000" fill="hold"/>
                                        <p:tgtEl>
                                          <p:spTgt spid="2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120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2000" fill="hold"/>
                                        <p:tgtEl>
                                          <p:spTgt spid="16"/>
                                        </p:tgtEl>
                                        <p:attrNameLst>
                                          <p:attrName>ppt_x</p:attrName>
                                        </p:attrNameLst>
                                      </p:cBhvr>
                                      <p:tavLst>
                                        <p:tav tm="0">
                                          <p:val>
                                            <p:strVal val="#ppt_x"/>
                                          </p:val>
                                        </p:tav>
                                        <p:tav tm="100000">
                                          <p:val>
                                            <p:strVal val="#ppt_x"/>
                                          </p:val>
                                        </p:tav>
                                      </p:tavLst>
                                    </p:anim>
                                    <p:anim calcmode="lin" valueType="num">
                                      <p:cBhvr additive="base">
                                        <p:cTn id="45" dur="2000" fill="hold"/>
                                        <p:tgtEl>
                                          <p:spTgt spid="16"/>
                                        </p:tgtEl>
                                        <p:attrNameLst>
                                          <p:attrName>ppt_y</p:attrName>
                                        </p:attrNameLst>
                                      </p:cBhvr>
                                      <p:tavLst>
                                        <p:tav tm="0">
                                          <p:val>
                                            <p:strVal val="1+#ppt_h/2"/>
                                          </p:val>
                                        </p:tav>
                                        <p:tav tm="100000">
                                          <p:val>
                                            <p:strVal val="#ppt_y"/>
                                          </p:val>
                                        </p:tav>
                                      </p:tavLst>
                                    </p:anim>
                                  </p:childTnLst>
                                </p:cTn>
                              </p:par>
                              <p:par>
                                <p:cTn id="46" presetID="2" presetClass="entr" presetSubtype="1" fill="hold" grpId="0" nodeType="withEffect">
                                  <p:stCondLst>
                                    <p:cond delay="150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1000" fill="hold"/>
                                        <p:tgtEl>
                                          <p:spTgt spid="21"/>
                                        </p:tgtEl>
                                        <p:attrNameLst>
                                          <p:attrName>ppt_x</p:attrName>
                                        </p:attrNameLst>
                                      </p:cBhvr>
                                      <p:tavLst>
                                        <p:tav tm="0">
                                          <p:val>
                                            <p:strVal val="#ppt_x"/>
                                          </p:val>
                                        </p:tav>
                                        <p:tav tm="100000">
                                          <p:val>
                                            <p:strVal val="#ppt_x"/>
                                          </p:val>
                                        </p:tav>
                                      </p:tavLst>
                                    </p:anim>
                                    <p:anim calcmode="lin" valueType="num">
                                      <p:cBhvr additive="base">
                                        <p:cTn id="49" dur="10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 grpId="0"/>
      <p:bldP spid="7" grpId="0" build="p">
        <p:tmplLst>
          <p:tmpl lvl="1">
            <p:tnLst>
              <p:par>
                <p:cTn presetID="10" presetClass="entr" presetSubtype="0" fill="hold" nodeType="withEffect">
                  <p:stCondLst>
                    <p:cond delay="200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P spid="16" grpId="0" animBg="1"/>
      <p:bldP spid="20" grpId="0" animBg="1"/>
      <p:bldP spid="21"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sp>
        <p:nvSpPr>
          <p:cNvPr id="29" name="Rectangle 28"/>
          <p:cNvSpPr/>
          <p:nvPr/>
        </p:nvSpPr>
        <p:spPr>
          <a:xfrm>
            <a:off x="2521843" y="795528"/>
            <a:ext cx="7130463"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p:nvSpPr>
        <p:spPr>
          <a:xfrm>
            <a:off x="2521842" y="4794352"/>
            <a:ext cx="7128213"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2532991" y="795528"/>
            <a:ext cx="7103800" cy="4005072"/>
          </a:xfrm>
          <a:solidFill>
            <a:schemeClr val="bg1">
              <a:alpha val="30000"/>
            </a:schemeClr>
          </a:solidFill>
          <a:ln>
            <a:solidFill>
              <a:schemeClr val="bg2"/>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753777" y="4873438"/>
            <a:ext cx="6763665" cy="838200"/>
          </a:xfrm>
        </p:spPr>
        <p:txBody>
          <a:bodyPr anchor="ctr"/>
          <a:lstStyle>
            <a:lvl1pPr>
              <a:defRPr sz="2600">
                <a:latin typeface="+mj-lt"/>
              </a:defRPr>
            </a:lvl1pPr>
          </a:lstStyle>
          <a:p>
            <a:r>
              <a:rPr lang="en-US" smtClean="0"/>
              <a:t>Click to edit Master title style</a:t>
            </a:r>
            <a:endParaRPr lang="en-US" dirty="0"/>
          </a:p>
        </p:txBody>
      </p:sp>
      <p:pic>
        <p:nvPicPr>
          <p:cNvPr id="7"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
        <p:nvSpPr>
          <p:cNvPr id="8" name="Rectangle 7"/>
          <p:cNvSpPr/>
          <p:nvPr userDrawn="1"/>
        </p:nvSpPr>
        <p:spPr>
          <a:xfrm>
            <a:off x="2521842" y="4794352"/>
            <a:ext cx="7128213"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Tree>
  </p:cSld>
  <p:clrMapOvr>
    <a:masterClrMapping/>
  </p:clrMapOvr>
  <p:transition>
    <p:wipe dir="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sp>
        <p:nvSpPr>
          <p:cNvPr id="32" name="Rectangle 31"/>
          <p:cNvSpPr/>
          <p:nvPr/>
        </p:nvSpPr>
        <p:spPr>
          <a:xfrm>
            <a:off x="450987" y="310896"/>
            <a:ext cx="4363599"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50987" y="310896"/>
            <a:ext cx="4363599" cy="2459736"/>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306191" y="3429000"/>
            <a:ext cx="9343297"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pic>
        <p:nvPicPr>
          <p:cNvPr id="6"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sp>
        <p:nvSpPr>
          <p:cNvPr id="40" name="Rectangle 39"/>
          <p:cNvSpPr/>
          <p:nvPr/>
        </p:nvSpPr>
        <p:spPr>
          <a:xfrm>
            <a:off x="6655098" y="859536"/>
            <a:ext cx="4838964"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6655098" y="859536"/>
            <a:ext cx="4838964" cy="502920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306191" y="728973"/>
            <a:ext cx="5798380" cy="590931"/>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pic>
        <p:nvPicPr>
          <p:cNvPr id="6"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sp>
        <p:nvSpPr>
          <p:cNvPr id="48" name="Rectangle 47"/>
          <p:cNvSpPr/>
          <p:nvPr/>
        </p:nvSpPr>
        <p:spPr>
          <a:xfrm>
            <a:off x="4890343" y="311149"/>
            <a:ext cx="4356380"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4890712" y="311149"/>
            <a:ext cx="4356013"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446501" y="311149"/>
            <a:ext cx="438250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27653" y="311149"/>
            <a:ext cx="4401521"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9304020" y="311150"/>
            <a:ext cx="2451002"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9304020" y="311150"/>
            <a:ext cx="2451001" cy="1308101"/>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446501" y="3028951"/>
            <a:ext cx="3363339"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427654" y="3028951"/>
            <a:ext cx="3382346"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3880957" y="3028951"/>
            <a:ext cx="5365768"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3876769" y="3028951"/>
            <a:ext cx="5369956"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9304020" y="1683658"/>
            <a:ext cx="2451002"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9304020" y="1676400"/>
            <a:ext cx="2451001" cy="344941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9304020" y="5182961"/>
            <a:ext cx="2451002"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9304020" y="5182961"/>
            <a:ext cx="2451001" cy="1304925"/>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pic>
        <p:nvPicPr>
          <p:cNvPr id="17"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Segue">
    <p:spTree>
      <p:nvGrpSpPr>
        <p:cNvPr id="1" name=""/>
        <p:cNvGrpSpPr/>
        <p:nvPr/>
      </p:nvGrpSpPr>
      <p:grpSpPr>
        <a:xfrm>
          <a:off x="0" y="0"/>
          <a:ext cx="0" cy="0"/>
          <a:chOff x="0" y="0"/>
          <a:chExt cx="0" cy="0"/>
        </a:xfrm>
      </p:grpSpPr>
      <p:pic>
        <p:nvPicPr>
          <p:cNvPr id="11" name="Picture 10" descr="segue texture.jpg"/>
          <p:cNvPicPr>
            <a:picLocks noChangeAspect="1"/>
          </p:cNvPicPr>
          <p:nvPr userDrawn="1"/>
        </p:nvPicPr>
        <p:blipFill>
          <a:blip r:embed="rId2" cstate="print"/>
          <a:srcRect r="2996"/>
          <a:stretch>
            <a:fillRect/>
          </a:stretch>
        </p:blipFill>
        <p:spPr>
          <a:xfrm>
            <a:off x="444384" y="3106739"/>
            <a:ext cx="11300057" cy="3438525"/>
          </a:xfrm>
          <a:prstGeom prst="rect">
            <a:avLst/>
          </a:prstGeom>
        </p:spPr>
      </p:pic>
      <p:sp>
        <p:nvSpPr>
          <p:cNvPr id="27" name="Rectangle 3"/>
          <p:cNvSpPr>
            <a:spLocks noChangeArrowheads="1"/>
          </p:cNvSpPr>
          <p:nvPr userDrawn="1"/>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47" name="Rectangle 3"/>
          <p:cNvSpPr>
            <a:spLocks noChangeArrowheads="1"/>
          </p:cNvSpPr>
          <p:nvPr userDrawn="1"/>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2"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3"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6" name="Picture 15" descr="segue texture.jpg"/>
          <p:cNvPicPr>
            <a:picLocks noChangeAspect="1"/>
          </p:cNvPicPr>
          <p:nvPr userDrawn="1"/>
        </p:nvPicPr>
        <p:blipFill>
          <a:blip r:embed="rId2" cstate="print"/>
          <a:srcRect t="95236" r="2996"/>
          <a:stretch>
            <a:fillRect/>
          </a:stretch>
        </p:blipFill>
        <p:spPr>
          <a:xfrm>
            <a:off x="444384" y="6381456"/>
            <a:ext cx="11300057" cy="163808"/>
          </a:xfrm>
          <a:prstGeom prst="rect">
            <a:avLst/>
          </a:prstGeom>
        </p:spPr>
      </p:pic>
      <p:sp>
        <p:nvSpPr>
          <p:cNvPr id="31" name="Rectangle 30"/>
          <p:cNvSpPr/>
          <p:nvPr userDrawn="1"/>
        </p:nvSpPr>
        <p:spPr>
          <a:xfrm>
            <a:off x="289735" y="3022900"/>
            <a:ext cx="11589374" cy="172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95114" y="1774540"/>
            <a:ext cx="10813350" cy="2407042"/>
          </a:xfrm>
        </p:spPr>
        <p:txBody>
          <a:bodyPr/>
          <a:lstStyle>
            <a:lvl1pPr algn="l" defTabSz="914400" rtl="0" eaLnBrk="1" latinLnBrk="0" hangingPunct="1">
              <a:lnSpc>
                <a:spcPct val="85000"/>
              </a:lnSpc>
              <a:spcBef>
                <a:spcPct val="0"/>
              </a:spcBef>
              <a:buNone/>
              <a:defRPr lang="en-US" sz="5400" b="0" kern="1200" spc="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450986" y="310896"/>
            <a:ext cx="11299041"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444385" y="310897"/>
            <a:ext cx="11296883" cy="6054185"/>
          </a:xfrm>
          <a:ln>
            <a:solidFill>
              <a:schemeClr val="bg2"/>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C0C0C0"/>
                </a:solidFill>
                <a:latin typeface="+mj-lt"/>
                <a:ea typeface="+mn-ea"/>
                <a:cs typeface="+mn-cs"/>
              </a:rPr>
              <a:t>Cisco Confidential</a:t>
            </a:r>
          </a:p>
        </p:txBody>
      </p:sp>
      <p:pic>
        <p:nvPicPr>
          <p:cNvPr id="9" name="Picture 8" descr="segue texture.jpg"/>
          <p:cNvPicPr>
            <a:picLocks noChangeAspect="1"/>
          </p:cNvPicPr>
          <p:nvPr/>
        </p:nvPicPr>
        <p:blipFill>
          <a:blip r:embed="rId2" cstate="print"/>
          <a:srcRect t="95236" r="2996"/>
          <a:stretch>
            <a:fillRect/>
          </a:stretch>
        </p:blipFill>
        <p:spPr>
          <a:xfrm>
            <a:off x="444384" y="6381456"/>
            <a:ext cx="11300057" cy="163808"/>
          </a:xfrm>
          <a:prstGeom prst="rect">
            <a:avLst/>
          </a:prstGeom>
        </p:spPr>
      </p:pic>
      <p:sp>
        <p:nvSpPr>
          <p:cNvPr id="10" name="Rectangle 4"/>
          <p:cNvSpPr>
            <a:spLocks noChangeArrowheads="1"/>
          </p:cNvSpPr>
          <p:nvPr/>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3" name="Rectangle 7"/>
          <p:cNvSpPr>
            <a:spLocks noChangeArrowheads="1"/>
          </p:cNvSpPr>
          <p:nvPr/>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8" name="Rectangle 5"/>
          <p:cNvSpPr>
            <a:spLocks noChangeArrowheads="1"/>
          </p:cNvSpPr>
          <p:nvPr userDrawn="1"/>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C0C0C0"/>
                </a:solidFill>
                <a:latin typeface="+mj-lt"/>
                <a:ea typeface="+mn-ea"/>
                <a:cs typeface="+mn-cs"/>
              </a:rPr>
              <a:t>Cisco Confidential</a:t>
            </a:r>
          </a:p>
        </p:txBody>
      </p:sp>
      <p:pic>
        <p:nvPicPr>
          <p:cNvPr id="12" name="Picture 11" descr="segue texture.jpg"/>
          <p:cNvPicPr>
            <a:picLocks noChangeAspect="1"/>
          </p:cNvPicPr>
          <p:nvPr userDrawn="1"/>
        </p:nvPicPr>
        <p:blipFill>
          <a:blip r:embed="rId2" cstate="print"/>
          <a:srcRect t="95236" r="2996"/>
          <a:stretch>
            <a:fillRect/>
          </a:stretch>
        </p:blipFill>
        <p:spPr>
          <a:xfrm>
            <a:off x="444384" y="6381456"/>
            <a:ext cx="11300057" cy="163808"/>
          </a:xfrm>
          <a:prstGeom prst="rect">
            <a:avLst/>
          </a:prstGeom>
        </p:spPr>
      </p:pic>
      <p:sp>
        <p:nvSpPr>
          <p:cNvPr id="14"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5"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121889" y="-91440"/>
            <a:ext cx="12432602"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pic>
        <p:nvPicPr>
          <p:cNvPr id="55" name="Picture 54" descr="texture.png"/>
          <p:cNvPicPr>
            <a:picLocks noChangeAspect="1"/>
          </p:cNvPicPr>
          <p:nvPr/>
        </p:nvPicPr>
        <p:blipFill>
          <a:blip r:embed="rId3" cstate="print"/>
          <a:stretch>
            <a:fillRect/>
          </a:stretch>
        </p:blipFill>
        <p:spPr>
          <a:xfrm>
            <a:off x="-16929" y="1786"/>
            <a:ext cx="12205754" cy="6856214"/>
          </a:xfrm>
          <a:prstGeom prst="rect">
            <a:avLst/>
          </a:prstGeom>
        </p:spPr>
      </p:pic>
      <p:sp>
        <p:nvSpPr>
          <p:cNvPr id="21" name="Media Placeholder 20"/>
          <p:cNvSpPr>
            <a:spLocks noGrp="1"/>
          </p:cNvSpPr>
          <p:nvPr>
            <p:ph type="media" sz="quarter" idx="10" hasCustomPrompt="1"/>
          </p:nvPr>
        </p:nvSpPr>
        <p:spPr>
          <a:xfrm>
            <a:off x="5853968" y="778669"/>
            <a:ext cx="5897880" cy="4425696"/>
          </a:xfrm>
          <a:solidFill>
            <a:schemeClr val="tx1">
              <a:lumMod val="50000"/>
            </a:schemeClr>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grpSp>
        <p:nvGrpSpPr>
          <p:cNvPr id="20" name="Group 5"/>
          <p:cNvGrpSpPr>
            <a:grpSpLocks/>
          </p:cNvGrpSpPr>
          <p:nvPr/>
        </p:nvGrpSpPr>
        <p:grpSpPr bwMode="auto">
          <a:xfrm>
            <a:off x="455613" y="6096000"/>
            <a:ext cx="841815" cy="447676"/>
            <a:chOff x="384" y="331"/>
            <a:chExt cx="912" cy="485"/>
          </a:xfrm>
        </p:grpSpPr>
        <p:sp>
          <p:nvSpPr>
            <p:cNvPr id="23" name="AutoShape 6"/>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4" name="Rectangle 7"/>
            <p:cNvSpPr>
              <a:spLocks noChangeArrowheads="1"/>
            </p:cNvSpPr>
            <p:nvPr/>
          </p:nvSpPr>
          <p:spPr bwMode="invGray">
            <a:xfrm>
              <a:off x="640" y="652"/>
              <a:ext cx="42" cy="158"/>
            </a:xfrm>
            <a:prstGeom prst="rect">
              <a:avLst/>
            </a:prstGeom>
            <a:solidFill>
              <a:srgbClr val="FFFFFF"/>
            </a:solid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5" name="Freeform 8"/>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6" name="Freeform 9"/>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7" name="Freeform 10"/>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8" name="Freeform 11"/>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9" name="Freeform 12"/>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0" name="Freeform 13"/>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1" name="Freeform 14"/>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2" name="Freeform 15"/>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3" name="Freeform 16"/>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4" name="Freeform 17"/>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5" name="Freeform 18"/>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6" name="Freeform 19"/>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7" name="Freeform 20"/>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grpSp>
      <p:pic>
        <p:nvPicPr>
          <p:cNvPr id="22" name="Picture 21" descr="texture.png"/>
          <p:cNvPicPr>
            <a:picLocks noChangeAspect="1"/>
          </p:cNvPicPr>
          <p:nvPr userDrawn="1"/>
        </p:nvPicPr>
        <p:blipFill>
          <a:blip r:embed="rId3" cstate="print"/>
          <a:stretch>
            <a:fillRect/>
          </a:stretch>
        </p:blipFill>
        <p:spPr>
          <a:xfrm>
            <a:off x="-16929" y="1786"/>
            <a:ext cx="12205754" cy="6856214"/>
          </a:xfrm>
          <a:prstGeom prst="rect">
            <a:avLst/>
          </a:prstGeom>
        </p:spPr>
      </p:pic>
      <p:grpSp>
        <p:nvGrpSpPr>
          <p:cNvPr id="38" name="Group 5"/>
          <p:cNvGrpSpPr>
            <a:grpSpLocks/>
          </p:cNvGrpSpPr>
          <p:nvPr userDrawn="1"/>
        </p:nvGrpSpPr>
        <p:grpSpPr bwMode="auto">
          <a:xfrm>
            <a:off x="455613" y="6096000"/>
            <a:ext cx="841815" cy="447676"/>
            <a:chOff x="384" y="331"/>
            <a:chExt cx="912" cy="485"/>
          </a:xfrm>
        </p:grpSpPr>
        <p:sp>
          <p:nvSpPr>
            <p:cNvPr id="39" name="AutoShape 6"/>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0" name="Rectangle 7"/>
            <p:cNvSpPr>
              <a:spLocks noChangeArrowheads="1"/>
            </p:cNvSpPr>
            <p:nvPr/>
          </p:nvSpPr>
          <p:spPr bwMode="invGray">
            <a:xfrm>
              <a:off x="640" y="652"/>
              <a:ext cx="42" cy="158"/>
            </a:xfrm>
            <a:prstGeom prst="rect">
              <a:avLst/>
            </a:prstGeom>
            <a:solidFill>
              <a:srgbClr val="FFFFFF"/>
            </a:solid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1" name="Freeform 8"/>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2" name="Freeform 9"/>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3" name="Freeform 10"/>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4" name="Freeform 11"/>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5" name="Freeform 12"/>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6" name="Freeform 13"/>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7" name="Freeform 14"/>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8" name="Freeform 15"/>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9" name="Freeform 16"/>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0" name="Freeform 17"/>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1" name="Freeform 18"/>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2" name="Freeform 19"/>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3" name="Freeform 20"/>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grpSp>
    </p:spTree>
  </p:cSld>
  <p:clrMapOvr>
    <a:masterClrMapping/>
  </p:clrMapOvr>
  <p:transition>
    <p:wipe dir="r"/>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pic>
        <p:nvPicPr>
          <p:cNvPr id="3"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C0C0C0"/>
                </a:solidFill>
                <a:latin typeface="+mj-lt"/>
                <a:ea typeface="+mn-ea"/>
                <a:cs typeface="+mn-cs"/>
              </a:rPr>
              <a:t>Cisco Confidential</a:t>
            </a:r>
          </a:p>
        </p:txBody>
      </p:sp>
      <p:sp>
        <p:nvSpPr>
          <p:cNvPr id="6" name="Rectangle 4"/>
          <p:cNvSpPr>
            <a:spLocks noChangeArrowheads="1"/>
          </p:cNvSpPr>
          <p:nvPr/>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7" name="Rectangle 7"/>
          <p:cNvSpPr>
            <a:spLocks noChangeArrowheads="1"/>
          </p:cNvSpPr>
          <p:nvPr/>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losing Slide_gree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sp>
        <p:nvSpPr>
          <p:cNvPr id="34" name="Rectangle 33"/>
          <p:cNvSpPr>
            <a:spLocks noChangeArrowheads="1"/>
          </p:cNvSpPr>
          <p:nvPr/>
        </p:nvSpPr>
        <p:spPr bwMode="black">
          <a:xfrm>
            <a:off x="5884495"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35" name="Freeform 34"/>
          <p:cNvSpPr>
            <a:spLocks/>
          </p:cNvSpPr>
          <p:nvPr/>
        </p:nvSpPr>
        <p:spPr bwMode="black">
          <a:xfrm>
            <a:off x="6125923"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6" name="Freeform 35"/>
          <p:cNvSpPr>
            <a:spLocks/>
          </p:cNvSpPr>
          <p:nvPr/>
        </p:nvSpPr>
        <p:spPr bwMode="black">
          <a:xfrm>
            <a:off x="5711014"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7" name="Freeform 36"/>
          <p:cNvSpPr>
            <a:spLocks noEditPoints="1"/>
          </p:cNvSpPr>
          <p:nvPr/>
        </p:nvSpPr>
        <p:spPr bwMode="black">
          <a:xfrm>
            <a:off x="6289284"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38" name="Freeform 37"/>
          <p:cNvSpPr>
            <a:spLocks/>
          </p:cNvSpPr>
          <p:nvPr/>
        </p:nvSpPr>
        <p:spPr bwMode="black">
          <a:xfrm>
            <a:off x="5979427"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9" name="Freeform 38"/>
          <p:cNvSpPr>
            <a:spLocks/>
          </p:cNvSpPr>
          <p:nvPr/>
        </p:nvSpPr>
        <p:spPr bwMode="black">
          <a:xfrm>
            <a:off x="5628610"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0" name="Freeform 39"/>
          <p:cNvSpPr>
            <a:spLocks/>
          </p:cNvSpPr>
          <p:nvPr/>
        </p:nvSpPr>
        <p:spPr bwMode="black">
          <a:xfrm>
            <a:off x="5737999"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1" name="Freeform 40"/>
          <p:cNvSpPr>
            <a:spLocks/>
          </p:cNvSpPr>
          <p:nvPr/>
        </p:nvSpPr>
        <p:spPr bwMode="black">
          <a:xfrm>
            <a:off x="5845462"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2" name="Freeform 41"/>
          <p:cNvSpPr>
            <a:spLocks/>
          </p:cNvSpPr>
          <p:nvPr/>
        </p:nvSpPr>
        <p:spPr bwMode="black">
          <a:xfrm>
            <a:off x="5954851"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3" name="Freeform 42"/>
          <p:cNvSpPr>
            <a:spLocks/>
          </p:cNvSpPr>
          <p:nvPr/>
        </p:nvSpPr>
        <p:spPr bwMode="black">
          <a:xfrm>
            <a:off x="6061831"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4" name="Freeform 43"/>
          <p:cNvSpPr>
            <a:spLocks/>
          </p:cNvSpPr>
          <p:nvPr/>
        </p:nvSpPr>
        <p:spPr bwMode="black">
          <a:xfrm>
            <a:off x="6171221"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5" name="Freeform 44"/>
          <p:cNvSpPr>
            <a:spLocks/>
          </p:cNvSpPr>
          <p:nvPr/>
        </p:nvSpPr>
        <p:spPr bwMode="black">
          <a:xfrm>
            <a:off x="6280611"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6" name="Freeform 45"/>
          <p:cNvSpPr>
            <a:spLocks/>
          </p:cNvSpPr>
          <p:nvPr/>
        </p:nvSpPr>
        <p:spPr bwMode="black">
          <a:xfrm>
            <a:off x="6388072"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7" name="Freeform 46"/>
          <p:cNvSpPr>
            <a:spLocks/>
          </p:cNvSpPr>
          <p:nvPr/>
        </p:nvSpPr>
        <p:spPr bwMode="black">
          <a:xfrm>
            <a:off x="6497462"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pic>
        <p:nvPicPr>
          <p:cNvPr id="17"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sp>
        <p:nvSpPr>
          <p:cNvPr id="18" name="Rectangle 17"/>
          <p:cNvSpPr>
            <a:spLocks noChangeArrowheads="1"/>
          </p:cNvSpPr>
          <p:nvPr userDrawn="1"/>
        </p:nvSpPr>
        <p:spPr bwMode="black">
          <a:xfrm>
            <a:off x="5884495"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0" name="Freeform 19"/>
          <p:cNvSpPr>
            <a:spLocks/>
          </p:cNvSpPr>
          <p:nvPr userDrawn="1"/>
        </p:nvSpPr>
        <p:spPr bwMode="black">
          <a:xfrm>
            <a:off x="6125923"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1" name="Freeform 20"/>
          <p:cNvSpPr>
            <a:spLocks/>
          </p:cNvSpPr>
          <p:nvPr userDrawn="1"/>
        </p:nvSpPr>
        <p:spPr bwMode="black">
          <a:xfrm>
            <a:off x="5711014"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noEditPoints="1"/>
          </p:cNvSpPr>
          <p:nvPr userDrawn="1"/>
        </p:nvSpPr>
        <p:spPr bwMode="black">
          <a:xfrm>
            <a:off x="6289284"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p:cNvSpPr>
          <p:nvPr userDrawn="1"/>
        </p:nvSpPr>
        <p:spPr bwMode="black">
          <a:xfrm>
            <a:off x="5979427"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userDrawn="1"/>
        </p:nvSpPr>
        <p:spPr bwMode="black">
          <a:xfrm>
            <a:off x="5628610"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userDrawn="1"/>
        </p:nvSpPr>
        <p:spPr bwMode="black">
          <a:xfrm>
            <a:off x="5737999"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userDrawn="1"/>
        </p:nvSpPr>
        <p:spPr bwMode="black">
          <a:xfrm>
            <a:off x="5845462"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userDrawn="1"/>
        </p:nvSpPr>
        <p:spPr bwMode="black">
          <a:xfrm>
            <a:off x="5954851"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userDrawn="1"/>
        </p:nvSpPr>
        <p:spPr bwMode="black">
          <a:xfrm>
            <a:off x="6061831"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userDrawn="1"/>
        </p:nvSpPr>
        <p:spPr bwMode="black">
          <a:xfrm>
            <a:off x="6171221"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userDrawn="1"/>
        </p:nvSpPr>
        <p:spPr bwMode="black">
          <a:xfrm>
            <a:off x="6280611"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userDrawn="1"/>
        </p:nvSpPr>
        <p:spPr bwMode="black">
          <a:xfrm>
            <a:off x="6388072"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userDrawn="1"/>
        </p:nvSpPr>
        <p:spPr bwMode="black">
          <a:xfrm>
            <a:off x="6497462"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700"/>
                                        <p:tgtEl>
                                          <p:spTgt spid="39"/>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700"/>
                                        <p:tgtEl>
                                          <p:spTgt spid="41"/>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700"/>
                                        <p:tgtEl>
                                          <p:spTgt spid="43"/>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700"/>
                                        <p:tgtEl>
                                          <p:spTgt spid="45"/>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700"/>
                                        <p:tgtEl>
                                          <p:spTgt spid="47"/>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700"/>
                                        <p:tgtEl>
                                          <p:spTgt spid="40"/>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700"/>
                                        <p:tgtEl>
                                          <p:spTgt spid="42"/>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700"/>
                                        <p:tgtEl>
                                          <p:spTgt spid="44"/>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700"/>
                                        <p:tgtEl>
                                          <p:spTgt spid="46"/>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3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4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43"/>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45"/>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47"/>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4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42"/>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44"/>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46"/>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700"/>
                                        <p:tgtEl>
                                          <p:spTgt spid="36"/>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700"/>
                                        <p:tgtEl>
                                          <p:spTgt spid="34"/>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700"/>
                                        <p:tgtEl>
                                          <p:spTgt spid="38"/>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700"/>
                                        <p:tgtEl>
                                          <p:spTgt spid="35"/>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700"/>
                                        <p:tgtEl>
                                          <p:spTgt spid="37"/>
                                        </p:tgtEl>
                                      </p:cBhvr>
                                    </p:animEffect>
                                  </p:childTnLst>
                                </p:cTn>
                              </p:par>
                              <p:par>
                                <p:cTn id="70" presetID="10" presetClass="entr" presetSubtype="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700"/>
                                        <p:tgtEl>
                                          <p:spTgt spid="17"/>
                                        </p:tgtEl>
                                      </p:cBhvr>
                                    </p:animEffect>
                                  </p:childTnLst>
                                </p:cTn>
                              </p:par>
                            </p:childTnLst>
                          </p:cTn>
                        </p:par>
                        <p:par>
                          <p:cTn id="73" fill="hold">
                            <p:stCondLst>
                              <p:cond delay="2500"/>
                            </p:stCondLst>
                            <p:childTnLst>
                              <p:par>
                                <p:cTn id="74" presetID="10" presetClass="entr" presetSubtype="0" fill="hold" grpId="1"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700"/>
                                        <p:tgtEl>
                                          <p:spTgt spid="24"/>
                                        </p:tgtEl>
                                      </p:cBhvr>
                                    </p:animEffect>
                                  </p:childTnLst>
                                </p:cTn>
                              </p:par>
                              <p:par>
                                <p:cTn id="77" presetID="10" presetClass="entr" presetSubtype="0" fill="hold" grpId="1"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700"/>
                                        <p:tgtEl>
                                          <p:spTgt spid="26"/>
                                        </p:tgtEl>
                                      </p:cBhvr>
                                    </p:animEffect>
                                  </p:childTnLst>
                                </p:cTn>
                              </p:par>
                              <p:par>
                                <p:cTn id="80" presetID="10" presetClass="entr" presetSubtype="0" fill="hold" grpId="1"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700"/>
                                        <p:tgtEl>
                                          <p:spTgt spid="28"/>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700"/>
                                        <p:tgtEl>
                                          <p:spTgt spid="30"/>
                                        </p:tgtEl>
                                      </p:cBhvr>
                                    </p:animEffect>
                                  </p:childTnLst>
                                </p:cTn>
                              </p:par>
                              <p:par>
                                <p:cTn id="86" presetID="10" presetClass="entr" presetSubtype="0" fill="hold" grpId="1"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700"/>
                                        <p:tgtEl>
                                          <p:spTgt spid="32"/>
                                        </p:tgtEl>
                                      </p:cBhvr>
                                    </p:animEffect>
                                  </p:childTnLst>
                                </p:cTn>
                              </p:par>
                              <p:par>
                                <p:cTn id="89" presetID="10" presetClass="entr" presetSubtype="0" fill="hold" grpId="1"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700"/>
                                        <p:tgtEl>
                                          <p:spTgt spid="25"/>
                                        </p:tgtEl>
                                      </p:cBhvr>
                                    </p:animEffect>
                                  </p:childTnLst>
                                </p:cTn>
                              </p:par>
                              <p:par>
                                <p:cTn id="92" presetID="10" presetClass="entr" presetSubtype="0" fill="hold" grpId="1"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700"/>
                                        <p:tgtEl>
                                          <p:spTgt spid="27"/>
                                        </p:tgtEl>
                                      </p:cBhvr>
                                    </p:animEffect>
                                  </p:childTnLst>
                                </p:cTn>
                              </p:par>
                              <p:par>
                                <p:cTn id="95" presetID="10" presetClass="entr" presetSubtype="0" fill="hold" grpId="1" nodeType="with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700"/>
                                        <p:tgtEl>
                                          <p:spTgt spid="29"/>
                                        </p:tgtEl>
                                      </p:cBhvr>
                                    </p:animEffect>
                                  </p:childTnLst>
                                </p:cTn>
                              </p:par>
                              <p:par>
                                <p:cTn id="98" presetID="10" presetClass="entr" presetSubtype="0" fill="hold" grpId="1"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700"/>
                                        <p:tgtEl>
                                          <p:spTgt spid="31"/>
                                        </p:tgtEl>
                                      </p:cBhvr>
                                    </p:animEffect>
                                  </p:childTnLst>
                                </p:cTn>
                              </p:par>
                              <p:par>
                                <p:cTn id="101" presetID="42" presetClass="path" presetSubtype="0" accel="50000" decel="50000" fill="hold" grpId="0" nodeType="withEffect">
                                  <p:stCondLst>
                                    <p:cond delay="0"/>
                                  </p:stCondLst>
                                  <p:childTnLst>
                                    <p:animMotion origin="layout" path="M -5.55556E-7 -1.91391E-6 L -5.55556E-7 0.02314 " pathEditMode="relative" rAng="0" ptsTypes="AA">
                                      <p:cBhvr>
                                        <p:cTn id="102" dur="700" spd="-100000" fill="hold"/>
                                        <p:tgtEl>
                                          <p:spTgt spid="24"/>
                                        </p:tgtEl>
                                        <p:attrNameLst>
                                          <p:attrName>ppt_x</p:attrName>
                                          <p:attrName>ppt_y</p:attrName>
                                        </p:attrNameLst>
                                      </p:cBhvr>
                                      <p:rCtr x="0" y="12"/>
                                    </p:animMotion>
                                  </p:childTnLst>
                                </p:cTn>
                              </p:par>
                              <p:par>
                                <p:cTn id="103" presetID="42" presetClass="path" presetSubtype="0" accel="50000" decel="50000" fill="hold" grpId="0" nodeType="withEffect">
                                  <p:stCondLst>
                                    <p:cond delay="0"/>
                                  </p:stCondLst>
                                  <p:childTnLst>
                                    <p:animMotion origin="layout" path="M 4.72222E-6 -1.93242E-6 L 4.72222E-6 0.02962 " pathEditMode="relative" rAng="0" ptsTypes="AA">
                                      <p:cBhvr>
                                        <p:cTn id="104" dur="700" spd="-100000" fill="hold"/>
                                        <p:tgtEl>
                                          <p:spTgt spid="26"/>
                                        </p:tgtEl>
                                        <p:attrNameLst>
                                          <p:attrName>ppt_x</p:attrName>
                                          <p:attrName>ppt_y</p:attrName>
                                        </p:attrNameLst>
                                      </p:cBhvr>
                                      <p:rCtr x="0" y="15"/>
                                    </p:animMotion>
                                  </p:childTnLst>
                                </p:cTn>
                              </p:par>
                              <p:par>
                                <p:cTn id="105" presetID="42" presetClass="path" presetSubtype="0" accel="50000" decel="50000" fill="hold" grpId="0" nodeType="withEffect">
                                  <p:stCondLst>
                                    <p:cond delay="0"/>
                                  </p:stCondLst>
                                  <p:childTnLst>
                                    <p:animMotion origin="layout" path="M 0 -1.91391E-6 L 0 0.02314 " pathEditMode="relative" rAng="0" ptsTypes="AA">
                                      <p:cBhvr>
                                        <p:cTn id="106" dur="700" spd="-100000" fill="hold"/>
                                        <p:tgtEl>
                                          <p:spTgt spid="28"/>
                                        </p:tgtEl>
                                        <p:attrNameLst>
                                          <p:attrName>ppt_x</p:attrName>
                                          <p:attrName>ppt_y</p:attrName>
                                        </p:attrNameLst>
                                      </p:cBhvr>
                                      <p:rCtr x="0" y="12"/>
                                    </p:animMotion>
                                  </p:childTnLst>
                                </p:cTn>
                              </p:par>
                              <p:par>
                                <p:cTn id="107" presetID="42" presetClass="path" presetSubtype="0" accel="50000" decel="50000" fill="hold" grpId="0" nodeType="withEffect">
                                  <p:stCondLst>
                                    <p:cond delay="0"/>
                                  </p:stCondLst>
                                  <p:childTnLst>
                                    <p:animMotion origin="layout" path="M -4.72222E-6 -1.93242E-6 L -4.72222E-6 0.02962 " pathEditMode="relative" rAng="0" ptsTypes="AA">
                                      <p:cBhvr>
                                        <p:cTn id="108" dur="700" spd="-100000" fill="hold"/>
                                        <p:tgtEl>
                                          <p:spTgt spid="30"/>
                                        </p:tgtEl>
                                        <p:attrNameLst>
                                          <p:attrName>ppt_x</p:attrName>
                                          <p:attrName>ppt_y</p:attrName>
                                        </p:attrNameLst>
                                      </p:cBhvr>
                                      <p:rCtr x="0" y="15"/>
                                    </p:animMotion>
                                  </p:childTnLst>
                                </p:cTn>
                              </p:par>
                              <p:par>
                                <p:cTn id="109" presetID="42" presetClass="path" presetSubtype="0" accel="50000" decel="50000" fill="hold" grpId="0" nodeType="withEffect">
                                  <p:stCondLst>
                                    <p:cond delay="0"/>
                                  </p:stCondLst>
                                  <p:childTnLst>
                                    <p:animMotion origin="layout" path="M 4.16667E-6 -1.91391E-6 L 4.16667E-6 0.02314 " pathEditMode="relative" rAng="0" ptsTypes="AA">
                                      <p:cBhvr>
                                        <p:cTn id="110" dur="700" spd="-100000" fill="hold"/>
                                        <p:tgtEl>
                                          <p:spTgt spid="32"/>
                                        </p:tgtEl>
                                        <p:attrNameLst>
                                          <p:attrName>ppt_x</p:attrName>
                                          <p:attrName>ppt_y</p:attrName>
                                        </p:attrNameLst>
                                      </p:cBhvr>
                                      <p:rCtr x="0" y="12"/>
                                    </p:animMotion>
                                  </p:childTnLst>
                                </p:cTn>
                              </p:par>
                              <p:par>
                                <p:cTn id="111" presetID="64" presetClass="path" presetSubtype="0" accel="50000" decel="50000" fill="hold" grpId="0" nodeType="withEffect">
                                  <p:stCondLst>
                                    <p:cond delay="0"/>
                                  </p:stCondLst>
                                  <p:childTnLst>
                                    <p:animMotion origin="layout" path="M 2.77778E-7 2.36056E-6 L 2.77778E-7 -0.02338 " pathEditMode="relative" rAng="0" ptsTypes="AA">
                                      <p:cBhvr>
                                        <p:cTn id="112" dur="700" spd="-100000" fill="hold"/>
                                        <p:tgtEl>
                                          <p:spTgt spid="25"/>
                                        </p:tgtEl>
                                        <p:attrNameLst>
                                          <p:attrName>ppt_x</p:attrName>
                                          <p:attrName>ppt_y</p:attrName>
                                        </p:attrNameLst>
                                      </p:cBhvr>
                                      <p:rCtr x="0" y="-12"/>
                                    </p:animMotion>
                                  </p:childTnLst>
                                </p:cTn>
                              </p:par>
                              <p:par>
                                <p:cTn id="113" presetID="64" presetClass="path" presetSubtype="0" accel="50000" decel="50000" fill="hold" grpId="0" nodeType="withEffect">
                                  <p:stCondLst>
                                    <p:cond delay="0"/>
                                  </p:stCondLst>
                                  <p:childTnLst>
                                    <p:animMotion origin="layout" path="M -8.33333E-7 2.36056E-6 L -8.33333E-7 -0.02338 " pathEditMode="relative" rAng="0" ptsTypes="AA">
                                      <p:cBhvr>
                                        <p:cTn id="114" dur="700" spd="-100000" fill="hold"/>
                                        <p:tgtEl>
                                          <p:spTgt spid="27"/>
                                        </p:tgtEl>
                                        <p:attrNameLst>
                                          <p:attrName>ppt_x</p:attrName>
                                          <p:attrName>ppt_y</p:attrName>
                                        </p:attrNameLst>
                                      </p:cBhvr>
                                      <p:rCtr x="0" y="-12"/>
                                    </p:animMotion>
                                  </p:childTnLst>
                                </p:cTn>
                              </p:par>
                              <p:par>
                                <p:cTn id="115" presetID="64" presetClass="path" presetSubtype="0" accel="50000" decel="50000" fill="hold" grpId="0" nodeType="withEffect">
                                  <p:stCondLst>
                                    <p:cond delay="0"/>
                                  </p:stCondLst>
                                  <p:childTnLst>
                                    <p:animMotion origin="layout" path="M 4.44444E-6 2.36056E-6 L 4.44444E-6 -0.02338 " pathEditMode="relative" rAng="0" ptsTypes="AA">
                                      <p:cBhvr>
                                        <p:cTn id="116" dur="700" spd="-100000" fill="hold"/>
                                        <p:tgtEl>
                                          <p:spTgt spid="29"/>
                                        </p:tgtEl>
                                        <p:attrNameLst>
                                          <p:attrName>ppt_x</p:attrName>
                                          <p:attrName>ppt_y</p:attrName>
                                        </p:attrNameLst>
                                      </p:cBhvr>
                                      <p:rCtr x="0" y="-12"/>
                                    </p:animMotion>
                                  </p:childTnLst>
                                </p:cTn>
                              </p:par>
                              <p:par>
                                <p:cTn id="117" presetID="64" presetClass="path" presetSubtype="0" accel="50000" decel="50000" fill="hold" grpId="0" nodeType="withEffect">
                                  <p:stCondLst>
                                    <p:cond delay="0"/>
                                  </p:stCondLst>
                                  <p:childTnLst>
                                    <p:animMotion origin="layout" path="M 3.33333E-6 2.36056E-6 L 3.33333E-6 -0.02338 " pathEditMode="relative" rAng="0" ptsTypes="AA">
                                      <p:cBhvr>
                                        <p:cTn id="118" dur="700" spd="-100000" fill="hold"/>
                                        <p:tgtEl>
                                          <p:spTgt spid="31"/>
                                        </p:tgtEl>
                                        <p:attrNameLst>
                                          <p:attrName>ppt_x</p:attrName>
                                          <p:attrName>ppt_y</p:attrName>
                                        </p:attrNameLst>
                                      </p:cBhvr>
                                      <p:rCtr x="0" y="-12"/>
                                    </p:animMotion>
                                  </p:childTnLst>
                                </p:cTn>
                              </p:par>
                            </p:childTnLst>
                          </p:cTn>
                        </p:par>
                        <p:par>
                          <p:cTn id="119" fill="hold">
                            <p:stCondLst>
                              <p:cond delay="3200"/>
                            </p:stCondLst>
                            <p:childTnLst>
                              <p:par>
                                <p:cTn id="120" presetID="10" presetClass="entr" presetSubtype="0" fill="hold" grpId="0" nodeType="afterEffect">
                                  <p:stCondLst>
                                    <p:cond delay="0"/>
                                  </p:stCondLst>
                                  <p:childTnLst>
                                    <p:set>
                                      <p:cBhvr>
                                        <p:cTn id="121" dur="1" fill="hold">
                                          <p:stCondLst>
                                            <p:cond delay="0"/>
                                          </p:stCondLst>
                                        </p:cTn>
                                        <p:tgtEl>
                                          <p:spTgt spid="21"/>
                                        </p:tgtEl>
                                        <p:attrNameLst>
                                          <p:attrName>style.visibility</p:attrName>
                                        </p:attrNameLst>
                                      </p:cBhvr>
                                      <p:to>
                                        <p:strVal val="visible"/>
                                      </p:to>
                                    </p:set>
                                    <p:animEffect transition="in" filter="fade">
                                      <p:cBhvr>
                                        <p:cTn id="122" dur="700"/>
                                        <p:tgtEl>
                                          <p:spTgt spid="21"/>
                                        </p:tgtEl>
                                      </p:cBhvr>
                                    </p:animEffect>
                                  </p:childTnLst>
                                </p:cTn>
                              </p:par>
                              <p:par>
                                <p:cTn id="123" presetID="10" presetClass="entr" presetSubtype="0" fill="hold" grpId="0" nodeType="withEffect">
                                  <p:stCondLst>
                                    <p:cond delay="100"/>
                                  </p:stCondLst>
                                  <p:childTnLst>
                                    <p:set>
                                      <p:cBhvr>
                                        <p:cTn id="124" dur="1" fill="hold">
                                          <p:stCondLst>
                                            <p:cond delay="0"/>
                                          </p:stCondLst>
                                        </p:cTn>
                                        <p:tgtEl>
                                          <p:spTgt spid="18"/>
                                        </p:tgtEl>
                                        <p:attrNameLst>
                                          <p:attrName>style.visibility</p:attrName>
                                        </p:attrNameLst>
                                      </p:cBhvr>
                                      <p:to>
                                        <p:strVal val="visible"/>
                                      </p:to>
                                    </p:set>
                                    <p:animEffect transition="in" filter="fade">
                                      <p:cBhvr>
                                        <p:cTn id="125" dur="700"/>
                                        <p:tgtEl>
                                          <p:spTgt spid="18"/>
                                        </p:tgtEl>
                                      </p:cBhvr>
                                    </p:animEffect>
                                  </p:childTnLst>
                                </p:cTn>
                              </p:par>
                              <p:par>
                                <p:cTn id="126" presetID="10" presetClass="entr" presetSubtype="0" fill="hold" grpId="0" nodeType="withEffect">
                                  <p:stCondLst>
                                    <p:cond delay="200"/>
                                  </p:stCondLst>
                                  <p:childTnLst>
                                    <p:set>
                                      <p:cBhvr>
                                        <p:cTn id="127" dur="1" fill="hold">
                                          <p:stCondLst>
                                            <p:cond delay="0"/>
                                          </p:stCondLst>
                                        </p:cTn>
                                        <p:tgtEl>
                                          <p:spTgt spid="23"/>
                                        </p:tgtEl>
                                        <p:attrNameLst>
                                          <p:attrName>style.visibility</p:attrName>
                                        </p:attrNameLst>
                                      </p:cBhvr>
                                      <p:to>
                                        <p:strVal val="visible"/>
                                      </p:to>
                                    </p:set>
                                    <p:animEffect transition="in" filter="fade">
                                      <p:cBhvr>
                                        <p:cTn id="128" dur="700"/>
                                        <p:tgtEl>
                                          <p:spTgt spid="23"/>
                                        </p:tgtEl>
                                      </p:cBhvr>
                                    </p:animEffect>
                                  </p:childTnLst>
                                </p:cTn>
                              </p:par>
                              <p:par>
                                <p:cTn id="129" presetID="10" presetClass="entr" presetSubtype="0" fill="hold" grpId="0" nodeType="withEffect">
                                  <p:stCondLst>
                                    <p:cond delay="300"/>
                                  </p:stCondLst>
                                  <p:childTnLst>
                                    <p:set>
                                      <p:cBhvr>
                                        <p:cTn id="130" dur="1" fill="hold">
                                          <p:stCondLst>
                                            <p:cond delay="0"/>
                                          </p:stCondLst>
                                        </p:cTn>
                                        <p:tgtEl>
                                          <p:spTgt spid="20"/>
                                        </p:tgtEl>
                                        <p:attrNameLst>
                                          <p:attrName>style.visibility</p:attrName>
                                        </p:attrNameLst>
                                      </p:cBhvr>
                                      <p:to>
                                        <p:strVal val="visible"/>
                                      </p:to>
                                    </p:set>
                                    <p:animEffect transition="in" filter="fade">
                                      <p:cBhvr>
                                        <p:cTn id="131" dur="700"/>
                                        <p:tgtEl>
                                          <p:spTgt spid="20"/>
                                        </p:tgtEl>
                                      </p:cBhvr>
                                    </p:animEffect>
                                  </p:childTnLst>
                                </p:cTn>
                              </p:par>
                              <p:par>
                                <p:cTn id="132" presetID="10" presetClass="entr" presetSubtype="0" fill="hold" grpId="0" nodeType="withEffect">
                                  <p:stCondLst>
                                    <p:cond delay="400"/>
                                  </p:stCondLst>
                                  <p:childTnLst>
                                    <p:set>
                                      <p:cBhvr>
                                        <p:cTn id="133" dur="1" fill="hold">
                                          <p:stCondLst>
                                            <p:cond delay="0"/>
                                          </p:stCondLst>
                                        </p:cTn>
                                        <p:tgtEl>
                                          <p:spTgt spid="22"/>
                                        </p:tgtEl>
                                        <p:attrNameLst>
                                          <p:attrName>style.visibility</p:attrName>
                                        </p:attrNameLst>
                                      </p:cBhvr>
                                      <p:to>
                                        <p:strVal val="visible"/>
                                      </p:to>
                                    </p:set>
                                    <p:animEffect transition="in" filter="fade">
                                      <p:cBhvr>
                                        <p:cTn id="134" dur="7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18" grpId="0" animBg="1"/>
      <p:bldP spid="20" grpId="0" animBg="1"/>
      <p:bldP spid="21" grpId="0" animBg="1"/>
      <p:bldP spid="22" grpId="0" animBg="1"/>
      <p:bldP spid="23" grpId="0"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Closing Slide-green thank you">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6929" y="0"/>
            <a:ext cx="12205754" cy="6858000"/>
          </a:xfrm>
          <a:prstGeom prst="rect">
            <a:avLst/>
          </a:prstGeom>
          <a:noFill/>
        </p:spPr>
      </p:pic>
      <p:sp>
        <p:nvSpPr>
          <p:cNvPr id="34" name="TextBox 33"/>
          <p:cNvSpPr txBox="1"/>
          <p:nvPr/>
        </p:nvSpPr>
        <p:spPr>
          <a:xfrm>
            <a:off x="859364" y="3060489"/>
            <a:ext cx="2467342"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
        <p:nvSpPr>
          <p:cNvPr id="20" name="Rectangle 19"/>
          <p:cNvSpPr>
            <a:spLocks noChangeArrowheads="1"/>
          </p:cNvSpPr>
          <p:nvPr/>
        </p:nvSpPr>
        <p:spPr bwMode="black">
          <a:xfrm>
            <a:off x="8409358" y="3708603"/>
            <a:ext cx="116616" cy="441827"/>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9088711"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7921200"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p:nvSpPr>
        <p:spPr bwMode="black">
          <a:xfrm>
            <a:off x="9548392"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8676486"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7689324"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7997133"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8299523"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8607332"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8908363"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9216175"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9523987"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9826371"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10134183"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TextBox 17"/>
          <p:cNvSpPr txBox="1"/>
          <p:nvPr userDrawn="1"/>
        </p:nvSpPr>
        <p:spPr>
          <a:xfrm>
            <a:off x="859364" y="3060489"/>
            <a:ext cx="2467342"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
        <p:nvSpPr>
          <p:cNvPr id="35" name="Rectangle 34"/>
          <p:cNvSpPr>
            <a:spLocks noChangeArrowheads="1"/>
          </p:cNvSpPr>
          <p:nvPr userDrawn="1"/>
        </p:nvSpPr>
        <p:spPr bwMode="black">
          <a:xfrm>
            <a:off x="8409358" y="3708603"/>
            <a:ext cx="116616" cy="441827"/>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36" name="Freeform 35"/>
          <p:cNvSpPr>
            <a:spLocks/>
          </p:cNvSpPr>
          <p:nvPr userDrawn="1"/>
        </p:nvSpPr>
        <p:spPr bwMode="black">
          <a:xfrm>
            <a:off x="9088711"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7" name="Freeform 36"/>
          <p:cNvSpPr>
            <a:spLocks/>
          </p:cNvSpPr>
          <p:nvPr userDrawn="1"/>
        </p:nvSpPr>
        <p:spPr bwMode="black">
          <a:xfrm>
            <a:off x="7921200"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8" name="Freeform 37"/>
          <p:cNvSpPr>
            <a:spLocks noEditPoints="1"/>
          </p:cNvSpPr>
          <p:nvPr userDrawn="1"/>
        </p:nvSpPr>
        <p:spPr bwMode="black">
          <a:xfrm>
            <a:off x="9548392"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39" name="Freeform 38"/>
          <p:cNvSpPr>
            <a:spLocks/>
          </p:cNvSpPr>
          <p:nvPr userDrawn="1"/>
        </p:nvSpPr>
        <p:spPr bwMode="black">
          <a:xfrm>
            <a:off x="8676486"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0" name="Freeform 39"/>
          <p:cNvSpPr>
            <a:spLocks/>
          </p:cNvSpPr>
          <p:nvPr userDrawn="1"/>
        </p:nvSpPr>
        <p:spPr bwMode="black">
          <a:xfrm>
            <a:off x="7689324"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1" name="Freeform 40"/>
          <p:cNvSpPr>
            <a:spLocks/>
          </p:cNvSpPr>
          <p:nvPr userDrawn="1"/>
        </p:nvSpPr>
        <p:spPr bwMode="black">
          <a:xfrm>
            <a:off x="7997133"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2" name="Freeform 41"/>
          <p:cNvSpPr>
            <a:spLocks/>
          </p:cNvSpPr>
          <p:nvPr userDrawn="1"/>
        </p:nvSpPr>
        <p:spPr bwMode="black">
          <a:xfrm>
            <a:off x="8299523"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3" name="Freeform 42"/>
          <p:cNvSpPr>
            <a:spLocks/>
          </p:cNvSpPr>
          <p:nvPr userDrawn="1"/>
        </p:nvSpPr>
        <p:spPr bwMode="black">
          <a:xfrm>
            <a:off x="8607332"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4" name="Freeform 43"/>
          <p:cNvSpPr>
            <a:spLocks/>
          </p:cNvSpPr>
          <p:nvPr userDrawn="1"/>
        </p:nvSpPr>
        <p:spPr bwMode="black">
          <a:xfrm>
            <a:off x="8908363"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5" name="Freeform 44"/>
          <p:cNvSpPr>
            <a:spLocks/>
          </p:cNvSpPr>
          <p:nvPr userDrawn="1"/>
        </p:nvSpPr>
        <p:spPr bwMode="black">
          <a:xfrm>
            <a:off x="9216175"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6" name="Freeform 45"/>
          <p:cNvSpPr>
            <a:spLocks/>
          </p:cNvSpPr>
          <p:nvPr userDrawn="1"/>
        </p:nvSpPr>
        <p:spPr bwMode="black">
          <a:xfrm>
            <a:off x="9523987"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7" name="Freeform 46"/>
          <p:cNvSpPr>
            <a:spLocks/>
          </p:cNvSpPr>
          <p:nvPr userDrawn="1"/>
        </p:nvSpPr>
        <p:spPr bwMode="black">
          <a:xfrm>
            <a:off x="9826371"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8" name="Freeform 47"/>
          <p:cNvSpPr>
            <a:spLocks/>
          </p:cNvSpPr>
          <p:nvPr userDrawn="1"/>
        </p:nvSpPr>
        <p:spPr bwMode="black">
          <a:xfrm>
            <a:off x="10134183"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700"/>
                                        <p:tgtEl>
                                          <p:spTgt spid="25"/>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700"/>
                                        <p:tgtEl>
                                          <p:spTgt spid="26"/>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700"/>
                                        <p:tgtEl>
                                          <p:spTgt spid="27"/>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700"/>
                                        <p:tgtEl>
                                          <p:spTgt spid="28"/>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700"/>
                                        <p:tgtEl>
                                          <p:spTgt spid="29"/>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700"/>
                                        <p:tgtEl>
                                          <p:spTgt spid="3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700"/>
                                        <p:tgtEl>
                                          <p:spTgt spid="31"/>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00"/>
                                        <p:tgtEl>
                                          <p:spTgt spid="32"/>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700"/>
                                        <p:tgtEl>
                                          <p:spTgt spid="33"/>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25"/>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27"/>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29"/>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31"/>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33"/>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26"/>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28"/>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30"/>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32"/>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700"/>
                                        <p:tgtEl>
                                          <p:spTgt spid="22"/>
                                        </p:tgtEl>
                                      </p:cBhvr>
                                    </p:animEffect>
                                  </p:childTnLst>
                                </p:cTn>
                              </p:par>
                              <p:par>
                                <p:cTn id="62" presetID="10" presetClass="entr" presetSubtype="0" fill="hold" nodeType="withEffect">
                                  <p:stCondLst>
                                    <p:cond delay="1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700"/>
                                        <p:tgtEl>
                                          <p:spTgt spid="20"/>
                                        </p:tgtEl>
                                      </p:cBhvr>
                                    </p:animEffect>
                                  </p:childTnLst>
                                </p:cTn>
                              </p:par>
                              <p:par>
                                <p:cTn id="65" presetID="10" presetClass="entr" presetSubtype="0" fill="hold" nodeType="withEffect">
                                  <p:stCondLst>
                                    <p:cond delay="2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700"/>
                                        <p:tgtEl>
                                          <p:spTgt spid="24"/>
                                        </p:tgtEl>
                                      </p:cBhvr>
                                    </p:animEffect>
                                  </p:childTnLst>
                                </p:cTn>
                              </p:par>
                              <p:par>
                                <p:cTn id="68" presetID="10" presetClass="entr" presetSubtype="0" fill="hold" nodeType="withEffect">
                                  <p:stCondLst>
                                    <p:cond delay="30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700"/>
                                        <p:tgtEl>
                                          <p:spTgt spid="21"/>
                                        </p:tgtEl>
                                      </p:cBhvr>
                                    </p:animEffect>
                                  </p:childTnLst>
                                </p:cTn>
                              </p:par>
                              <p:par>
                                <p:cTn id="71" presetID="10" presetClass="entr" presetSubtype="0" fill="hold" nodeType="withEffect">
                                  <p:stCondLst>
                                    <p:cond delay="4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700"/>
                                        <p:tgtEl>
                                          <p:spTgt spid="23"/>
                                        </p:tgtEl>
                                      </p:cBhvr>
                                    </p:animEffect>
                                  </p:childTnLst>
                                </p:cTn>
                              </p:par>
                            </p:childTnLst>
                          </p:cTn>
                        </p:par>
                        <p:par>
                          <p:cTn id="74" fill="hold">
                            <p:stCondLst>
                              <p:cond delay="4000"/>
                            </p:stCondLst>
                            <p:childTnLst>
                              <p:par>
                                <p:cTn id="75" presetID="10" presetClass="entr" presetSubtype="0" fill="hold" grpId="0" nodeType="afterEffect">
                                  <p:stCondLst>
                                    <p:cond delay="0"/>
                                  </p:stCondLst>
                                  <p:iterate type="lt">
                                    <p:tmPct val="6250"/>
                                  </p:iterate>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childTnLst>
                                </p:cTn>
                              </p:par>
                            </p:childTnLst>
                          </p:cTn>
                        </p:par>
                        <p:par>
                          <p:cTn id="78" fill="hold">
                            <p:stCondLst>
                              <p:cond delay="5500"/>
                            </p:stCondLst>
                            <p:childTnLst>
                              <p:par>
                                <p:cTn id="79" presetID="10" presetClass="entr" presetSubtype="0" fill="hold" grpId="1" nodeType="after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700"/>
                                        <p:tgtEl>
                                          <p:spTgt spid="40"/>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700"/>
                                        <p:tgtEl>
                                          <p:spTgt spid="41"/>
                                        </p:tgtEl>
                                      </p:cBhvr>
                                    </p:animEffect>
                                  </p:childTnLst>
                                </p:cTn>
                              </p:par>
                              <p:par>
                                <p:cTn id="85" presetID="10" presetClass="entr" presetSubtype="0" fill="hold" grpId="1"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700"/>
                                        <p:tgtEl>
                                          <p:spTgt spid="42"/>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700"/>
                                        <p:tgtEl>
                                          <p:spTgt spid="43"/>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700"/>
                                        <p:tgtEl>
                                          <p:spTgt spid="44"/>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fade">
                                      <p:cBhvr>
                                        <p:cTn id="96" dur="700"/>
                                        <p:tgtEl>
                                          <p:spTgt spid="45"/>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700"/>
                                        <p:tgtEl>
                                          <p:spTgt spid="46"/>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fade">
                                      <p:cBhvr>
                                        <p:cTn id="102" dur="700"/>
                                        <p:tgtEl>
                                          <p:spTgt spid="47"/>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fade">
                                      <p:cBhvr>
                                        <p:cTn id="105" dur="700"/>
                                        <p:tgtEl>
                                          <p:spTgt spid="48"/>
                                        </p:tgtEl>
                                      </p:cBhvr>
                                    </p:animEffect>
                                  </p:childTnLst>
                                </p:cTn>
                              </p:par>
                              <p:par>
                                <p:cTn id="106" presetID="42" presetClass="path" presetSubtype="0" accel="50000" decel="50000" fill="hold" grpId="0" nodeType="withEffect">
                                  <p:stCondLst>
                                    <p:cond delay="0"/>
                                  </p:stCondLst>
                                  <p:childTnLst>
                                    <p:animMotion origin="layout" path="M -4.72222E-6 3.7037E-7 L -4.72222E-6 0.09143 " pathEditMode="relative" rAng="0" ptsTypes="AA">
                                      <p:cBhvr>
                                        <p:cTn id="107" dur="700" spd="-100000" fill="hold"/>
                                        <p:tgtEl>
                                          <p:spTgt spid="40"/>
                                        </p:tgtEl>
                                        <p:attrNameLst>
                                          <p:attrName>ppt_x</p:attrName>
                                          <p:attrName>ppt_y</p:attrName>
                                        </p:attrNameLst>
                                      </p:cBhvr>
                                      <p:rCtr x="0" y="46"/>
                                    </p:animMotion>
                                  </p:childTnLst>
                                </p:cTn>
                              </p:par>
                              <p:par>
                                <p:cTn id="108" presetID="42" presetClass="path" presetSubtype="0" accel="50000" decel="50000" fill="hold" grpId="0" nodeType="withEffect">
                                  <p:stCondLst>
                                    <p:cond delay="0"/>
                                  </p:stCondLst>
                                  <p:childTnLst>
                                    <p:animMotion origin="layout" path="M 5E-6 3.7037E-6 L 5E-6 0.11157 " pathEditMode="relative" rAng="0" ptsTypes="AA">
                                      <p:cBhvr>
                                        <p:cTn id="109" dur="700" spd="-100000" fill="hold"/>
                                        <p:tgtEl>
                                          <p:spTgt spid="42"/>
                                        </p:tgtEl>
                                        <p:attrNameLst>
                                          <p:attrName>ppt_x</p:attrName>
                                          <p:attrName>ppt_y</p:attrName>
                                        </p:attrNameLst>
                                      </p:cBhvr>
                                      <p:rCtr x="0" y="56"/>
                                    </p:animMotion>
                                  </p:childTnLst>
                                </p:cTn>
                              </p:par>
                              <p:par>
                                <p:cTn id="110" presetID="42" presetClass="path" presetSubtype="0" accel="50000" decel="50000" fill="hold" grpId="0" nodeType="withEffect">
                                  <p:stCondLst>
                                    <p:cond delay="0"/>
                                  </p:stCondLst>
                                  <p:childTnLst>
                                    <p:animMotion origin="layout" path="M 4.72222E-6 4.81481E-6 L 4.72222E-6 0.09143 " pathEditMode="relative" rAng="0" ptsTypes="AA">
                                      <p:cBhvr>
                                        <p:cTn id="111" dur="700" spd="-100000" fill="hold"/>
                                        <p:tgtEl>
                                          <p:spTgt spid="44"/>
                                        </p:tgtEl>
                                        <p:attrNameLst>
                                          <p:attrName>ppt_x</p:attrName>
                                          <p:attrName>ppt_y</p:attrName>
                                        </p:attrNameLst>
                                      </p:cBhvr>
                                      <p:rCtr x="0" y="46"/>
                                    </p:animMotion>
                                  </p:childTnLst>
                                </p:cTn>
                              </p:par>
                              <p:par>
                                <p:cTn id="112" presetID="42" presetClass="path" presetSubtype="0" accel="50000" decel="50000" fill="hold" grpId="0" nodeType="withEffect">
                                  <p:stCondLst>
                                    <p:cond delay="0"/>
                                  </p:stCondLst>
                                  <p:childTnLst>
                                    <p:animMotion origin="layout" path="M -2.77778E-6 3.7037E-6 L -2.77778E-6 0.11157 " pathEditMode="relative" rAng="0" ptsTypes="AA">
                                      <p:cBhvr>
                                        <p:cTn id="113" dur="700" spd="-100000" fill="hold"/>
                                        <p:tgtEl>
                                          <p:spTgt spid="46"/>
                                        </p:tgtEl>
                                        <p:attrNameLst>
                                          <p:attrName>ppt_x</p:attrName>
                                          <p:attrName>ppt_y</p:attrName>
                                        </p:attrNameLst>
                                      </p:cBhvr>
                                      <p:rCtr x="0" y="56"/>
                                    </p:animMotion>
                                  </p:childTnLst>
                                </p:cTn>
                              </p:par>
                              <p:par>
                                <p:cTn id="114" presetID="42" presetClass="path" presetSubtype="0" accel="50000" decel="50000" fill="hold" grpId="0" nodeType="withEffect">
                                  <p:stCondLst>
                                    <p:cond delay="0"/>
                                  </p:stCondLst>
                                  <p:childTnLst>
                                    <p:animMotion origin="layout" path="M 5.55556E-7 4.81481E-6 L 5.55556E-7 0.09143 " pathEditMode="relative" rAng="0" ptsTypes="AA">
                                      <p:cBhvr>
                                        <p:cTn id="115" dur="700" spd="-100000" fill="hold"/>
                                        <p:tgtEl>
                                          <p:spTgt spid="48"/>
                                        </p:tgtEl>
                                        <p:attrNameLst>
                                          <p:attrName>ppt_x</p:attrName>
                                          <p:attrName>ppt_y</p:attrName>
                                        </p:attrNameLst>
                                      </p:cBhvr>
                                      <p:rCtr x="0" y="46"/>
                                    </p:animMotion>
                                  </p:childTnLst>
                                </p:cTn>
                              </p:par>
                              <p:par>
                                <p:cTn id="116" presetID="64" presetClass="path" presetSubtype="0" accel="50000" decel="50000" fill="hold" grpId="0" nodeType="withEffect">
                                  <p:stCondLst>
                                    <p:cond delay="0"/>
                                  </p:stCondLst>
                                  <p:childTnLst>
                                    <p:animMotion origin="layout" path="M 4.72222E-6 3.33333E-6 L 4.72222E-6 -0.10764 " pathEditMode="relative" rAng="0" ptsTypes="AA">
                                      <p:cBhvr>
                                        <p:cTn id="117" dur="700" spd="-100000" fill="hold"/>
                                        <p:tgtEl>
                                          <p:spTgt spid="41"/>
                                        </p:tgtEl>
                                        <p:attrNameLst>
                                          <p:attrName>ppt_x</p:attrName>
                                          <p:attrName>ppt_y</p:attrName>
                                        </p:attrNameLst>
                                      </p:cBhvr>
                                      <p:rCtr x="0" y="-54"/>
                                    </p:animMotion>
                                  </p:childTnLst>
                                </p:cTn>
                              </p:par>
                              <p:par>
                                <p:cTn id="118" presetID="64" presetClass="path" presetSubtype="0" accel="50000" decel="50000" fill="hold" grpId="0" nodeType="withEffect">
                                  <p:stCondLst>
                                    <p:cond delay="0"/>
                                  </p:stCondLst>
                                  <p:childTnLst>
                                    <p:animMotion origin="layout" path="M 4.44444E-6 3.33333E-6 L 4.44444E-6 -0.10764 " pathEditMode="relative" rAng="0" ptsTypes="AA">
                                      <p:cBhvr>
                                        <p:cTn id="119" dur="700" spd="-100000" fill="hold"/>
                                        <p:tgtEl>
                                          <p:spTgt spid="43"/>
                                        </p:tgtEl>
                                        <p:attrNameLst>
                                          <p:attrName>ppt_x</p:attrName>
                                          <p:attrName>ppt_y</p:attrName>
                                        </p:attrNameLst>
                                      </p:cBhvr>
                                      <p:rCtr x="0" y="-54"/>
                                    </p:animMotion>
                                  </p:childTnLst>
                                </p:cTn>
                              </p:par>
                              <p:par>
                                <p:cTn id="120" presetID="64" presetClass="path" presetSubtype="0" accel="50000" decel="50000" fill="hold" grpId="0" nodeType="withEffect">
                                  <p:stCondLst>
                                    <p:cond delay="0"/>
                                  </p:stCondLst>
                                  <p:childTnLst>
                                    <p:animMotion origin="layout" path="M -2.22222E-6 3.33333E-6 L -2.22222E-6 -0.10764 " pathEditMode="relative" rAng="0" ptsTypes="AA">
                                      <p:cBhvr>
                                        <p:cTn id="121" dur="700" spd="-100000" fill="hold"/>
                                        <p:tgtEl>
                                          <p:spTgt spid="45"/>
                                        </p:tgtEl>
                                        <p:attrNameLst>
                                          <p:attrName>ppt_x</p:attrName>
                                          <p:attrName>ppt_y</p:attrName>
                                        </p:attrNameLst>
                                      </p:cBhvr>
                                      <p:rCtr x="0" y="-54"/>
                                    </p:animMotion>
                                  </p:childTnLst>
                                </p:cTn>
                              </p:par>
                              <p:par>
                                <p:cTn id="122" presetID="64" presetClass="path" presetSubtype="0" accel="50000" decel="50000" fill="hold" grpId="0" nodeType="withEffect">
                                  <p:stCondLst>
                                    <p:cond delay="0"/>
                                  </p:stCondLst>
                                  <p:childTnLst>
                                    <p:animMotion origin="layout" path="M 1.11111E-6 3.33333E-6 L 1.11111E-6 -0.10764 " pathEditMode="relative" rAng="0" ptsTypes="AA">
                                      <p:cBhvr>
                                        <p:cTn id="123" dur="700" spd="-100000" fill="hold"/>
                                        <p:tgtEl>
                                          <p:spTgt spid="47"/>
                                        </p:tgtEl>
                                        <p:attrNameLst>
                                          <p:attrName>ppt_x</p:attrName>
                                          <p:attrName>ppt_y</p:attrName>
                                        </p:attrNameLst>
                                      </p:cBhvr>
                                      <p:rCtr x="0" y="-54"/>
                                    </p:animMotion>
                                  </p:childTnLst>
                                </p:cTn>
                              </p:par>
                            </p:childTnLst>
                          </p:cTn>
                        </p:par>
                        <p:par>
                          <p:cTn id="124" fill="hold">
                            <p:stCondLst>
                              <p:cond delay="6200"/>
                            </p:stCondLst>
                            <p:childTnLst>
                              <p:par>
                                <p:cTn id="125" presetID="10" presetClass="entr" presetSubtype="0" fill="hold" grpId="0" nodeType="afterEffect">
                                  <p:stCondLst>
                                    <p:cond delay="0"/>
                                  </p:stCondLst>
                                  <p:childTnLst>
                                    <p:set>
                                      <p:cBhvr>
                                        <p:cTn id="126" dur="1" fill="hold">
                                          <p:stCondLst>
                                            <p:cond delay="0"/>
                                          </p:stCondLst>
                                        </p:cTn>
                                        <p:tgtEl>
                                          <p:spTgt spid="37"/>
                                        </p:tgtEl>
                                        <p:attrNameLst>
                                          <p:attrName>style.visibility</p:attrName>
                                        </p:attrNameLst>
                                      </p:cBhvr>
                                      <p:to>
                                        <p:strVal val="visible"/>
                                      </p:to>
                                    </p:set>
                                    <p:animEffect transition="in" filter="fade">
                                      <p:cBhvr>
                                        <p:cTn id="127" dur="700"/>
                                        <p:tgtEl>
                                          <p:spTgt spid="37"/>
                                        </p:tgtEl>
                                      </p:cBhvr>
                                    </p:animEffect>
                                  </p:childTnLst>
                                </p:cTn>
                              </p:par>
                              <p:par>
                                <p:cTn id="128" presetID="10" presetClass="entr" presetSubtype="0" fill="hold" nodeType="withEffect">
                                  <p:stCondLst>
                                    <p:cond delay="100"/>
                                  </p:stCondLst>
                                  <p:childTnLst>
                                    <p:set>
                                      <p:cBhvr>
                                        <p:cTn id="129" dur="1" fill="hold">
                                          <p:stCondLst>
                                            <p:cond delay="0"/>
                                          </p:stCondLst>
                                        </p:cTn>
                                        <p:tgtEl>
                                          <p:spTgt spid="35"/>
                                        </p:tgtEl>
                                        <p:attrNameLst>
                                          <p:attrName>style.visibility</p:attrName>
                                        </p:attrNameLst>
                                      </p:cBhvr>
                                      <p:to>
                                        <p:strVal val="visible"/>
                                      </p:to>
                                    </p:set>
                                    <p:animEffect transition="in" filter="fade">
                                      <p:cBhvr>
                                        <p:cTn id="130" dur="700"/>
                                        <p:tgtEl>
                                          <p:spTgt spid="35"/>
                                        </p:tgtEl>
                                      </p:cBhvr>
                                    </p:animEffect>
                                  </p:childTnLst>
                                </p:cTn>
                              </p:par>
                              <p:par>
                                <p:cTn id="131" presetID="10" presetClass="entr" presetSubtype="0" fill="hold" nodeType="withEffect">
                                  <p:stCondLst>
                                    <p:cond delay="200"/>
                                  </p:stCondLst>
                                  <p:childTnLst>
                                    <p:set>
                                      <p:cBhvr>
                                        <p:cTn id="132" dur="1" fill="hold">
                                          <p:stCondLst>
                                            <p:cond delay="0"/>
                                          </p:stCondLst>
                                        </p:cTn>
                                        <p:tgtEl>
                                          <p:spTgt spid="39"/>
                                        </p:tgtEl>
                                        <p:attrNameLst>
                                          <p:attrName>style.visibility</p:attrName>
                                        </p:attrNameLst>
                                      </p:cBhvr>
                                      <p:to>
                                        <p:strVal val="visible"/>
                                      </p:to>
                                    </p:set>
                                    <p:animEffect transition="in" filter="fade">
                                      <p:cBhvr>
                                        <p:cTn id="133" dur="700"/>
                                        <p:tgtEl>
                                          <p:spTgt spid="39"/>
                                        </p:tgtEl>
                                      </p:cBhvr>
                                    </p:animEffect>
                                  </p:childTnLst>
                                </p:cTn>
                              </p:par>
                              <p:par>
                                <p:cTn id="134" presetID="10" presetClass="entr" presetSubtype="0" fill="hold" nodeType="withEffect">
                                  <p:stCondLst>
                                    <p:cond delay="300"/>
                                  </p:stCondLst>
                                  <p:childTnLst>
                                    <p:set>
                                      <p:cBhvr>
                                        <p:cTn id="135" dur="1" fill="hold">
                                          <p:stCondLst>
                                            <p:cond delay="0"/>
                                          </p:stCondLst>
                                        </p:cTn>
                                        <p:tgtEl>
                                          <p:spTgt spid="36"/>
                                        </p:tgtEl>
                                        <p:attrNameLst>
                                          <p:attrName>style.visibility</p:attrName>
                                        </p:attrNameLst>
                                      </p:cBhvr>
                                      <p:to>
                                        <p:strVal val="visible"/>
                                      </p:to>
                                    </p:set>
                                    <p:animEffect transition="in" filter="fade">
                                      <p:cBhvr>
                                        <p:cTn id="136" dur="700"/>
                                        <p:tgtEl>
                                          <p:spTgt spid="36"/>
                                        </p:tgtEl>
                                      </p:cBhvr>
                                    </p:animEffect>
                                  </p:childTnLst>
                                </p:cTn>
                              </p:par>
                              <p:par>
                                <p:cTn id="137" presetID="10" presetClass="entr" presetSubtype="0" fill="hold" nodeType="withEffect">
                                  <p:stCondLst>
                                    <p:cond delay="400"/>
                                  </p:stCondLst>
                                  <p:childTnLst>
                                    <p:set>
                                      <p:cBhvr>
                                        <p:cTn id="138" dur="1" fill="hold">
                                          <p:stCondLst>
                                            <p:cond delay="0"/>
                                          </p:stCondLst>
                                        </p:cTn>
                                        <p:tgtEl>
                                          <p:spTgt spid="38"/>
                                        </p:tgtEl>
                                        <p:attrNameLst>
                                          <p:attrName>style.visibility</p:attrName>
                                        </p:attrNameLst>
                                      </p:cBhvr>
                                      <p:to>
                                        <p:strVal val="visible"/>
                                      </p:to>
                                    </p:set>
                                    <p:animEffect transition="in" filter="fade">
                                      <p:cBhvr>
                                        <p:cTn id="139" dur="7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2"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18" grpId="0"/>
      <p:bldP spid="37" grpId="0"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20" name="Picture 19" descr="Complex_Gradient7.jpg"/>
          <p:cNvPicPr>
            <a:picLocks noChangeAspect="1"/>
          </p:cNvPicPr>
          <p:nvPr/>
        </p:nvPicPr>
        <p:blipFill>
          <a:blip r:embed="rId2" cstate="print"/>
          <a:srcRect l="1695" r="14438"/>
          <a:stretch>
            <a:fillRect/>
          </a:stretch>
        </p:blipFill>
        <p:spPr>
          <a:xfrm>
            <a:off x="0" y="0"/>
            <a:ext cx="12188825" cy="6858000"/>
          </a:xfrm>
          <a:prstGeom prst="rect">
            <a:avLst/>
          </a:prstGeom>
        </p:spPr>
      </p:pic>
      <p:sp>
        <p:nvSpPr>
          <p:cNvPr id="36" name="Rectangle 35"/>
          <p:cNvSpPr>
            <a:spLocks noChangeArrowheads="1"/>
          </p:cNvSpPr>
          <p:nvPr/>
        </p:nvSpPr>
        <p:spPr bwMode="black">
          <a:xfrm>
            <a:off x="5884495"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37" name="Freeform 36"/>
          <p:cNvSpPr>
            <a:spLocks/>
          </p:cNvSpPr>
          <p:nvPr/>
        </p:nvSpPr>
        <p:spPr bwMode="black">
          <a:xfrm>
            <a:off x="6125923"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8" name="Freeform 37"/>
          <p:cNvSpPr>
            <a:spLocks/>
          </p:cNvSpPr>
          <p:nvPr/>
        </p:nvSpPr>
        <p:spPr bwMode="black">
          <a:xfrm>
            <a:off x="5711014"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9" name="Freeform 38"/>
          <p:cNvSpPr>
            <a:spLocks noEditPoints="1"/>
          </p:cNvSpPr>
          <p:nvPr/>
        </p:nvSpPr>
        <p:spPr bwMode="black">
          <a:xfrm>
            <a:off x="6289284"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40" name="Freeform 39"/>
          <p:cNvSpPr>
            <a:spLocks/>
          </p:cNvSpPr>
          <p:nvPr/>
        </p:nvSpPr>
        <p:spPr bwMode="black">
          <a:xfrm>
            <a:off x="5979427"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1" name="Freeform 40"/>
          <p:cNvSpPr>
            <a:spLocks/>
          </p:cNvSpPr>
          <p:nvPr/>
        </p:nvSpPr>
        <p:spPr bwMode="black">
          <a:xfrm>
            <a:off x="5628610"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2" name="Freeform 41"/>
          <p:cNvSpPr>
            <a:spLocks/>
          </p:cNvSpPr>
          <p:nvPr/>
        </p:nvSpPr>
        <p:spPr bwMode="black">
          <a:xfrm>
            <a:off x="5737999"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3" name="Freeform 42"/>
          <p:cNvSpPr>
            <a:spLocks/>
          </p:cNvSpPr>
          <p:nvPr/>
        </p:nvSpPr>
        <p:spPr bwMode="black">
          <a:xfrm>
            <a:off x="5845462"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4" name="Freeform 43"/>
          <p:cNvSpPr>
            <a:spLocks/>
          </p:cNvSpPr>
          <p:nvPr/>
        </p:nvSpPr>
        <p:spPr bwMode="black">
          <a:xfrm>
            <a:off x="5954851"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5" name="Freeform 44"/>
          <p:cNvSpPr>
            <a:spLocks/>
          </p:cNvSpPr>
          <p:nvPr/>
        </p:nvSpPr>
        <p:spPr bwMode="black">
          <a:xfrm>
            <a:off x="6061831"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6" name="Freeform 45"/>
          <p:cNvSpPr>
            <a:spLocks/>
          </p:cNvSpPr>
          <p:nvPr/>
        </p:nvSpPr>
        <p:spPr bwMode="black">
          <a:xfrm>
            <a:off x="6171221"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7" name="Freeform 46"/>
          <p:cNvSpPr>
            <a:spLocks/>
          </p:cNvSpPr>
          <p:nvPr/>
        </p:nvSpPr>
        <p:spPr bwMode="black">
          <a:xfrm>
            <a:off x="6280611"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8" name="Freeform 47"/>
          <p:cNvSpPr>
            <a:spLocks/>
          </p:cNvSpPr>
          <p:nvPr/>
        </p:nvSpPr>
        <p:spPr bwMode="black">
          <a:xfrm>
            <a:off x="6388072"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9" name="Freeform 48"/>
          <p:cNvSpPr>
            <a:spLocks/>
          </p:cNvSpPr>
          <p:nvPr/>
        </p:nvSpPr>
        <p:spPr bwMode="black">
          <a:xfrm>
            <a:off x="6497462"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pic>
        <p:nvPicPr>
          <p:cNvPr id="17" name="Picture 16" descr="Complex_Gradient7.jpg"/>
          <p:cNvPicPr>
            <a:picLocks noChangeAspect="1"/>
          </p:cNvPicPr>
          <p:nvPr userDrawn="1"/>
        </p:nvPicPr>
        <p:blipFill>
          <a:blip r:embed="rId2" cstate="print"/>
          <a:srcRect l="1695" r="14438"/>
          <a:stretch>
            <a:fillRect/>
          </a:stretch>
        </p:blipFill>
        <p:spPr>
          <a:xfrm>
            <a:off x="0" y="0"/>
            <a:ext cx="12188825" cy="6858000"/>
          </a:xfrm>
          <a:prstGeom prst="rect">
            <a:avLst/>
          </a:prstGeom>
        </p:spPr>
      </p:pic>
      <p:sp>
        <p:nvSpPr>
          <p:cNvPr id="18" name="Rectangle 17"/>
          <p:cNvSpPr>
            <a:spLocks noChangeArrowheads="1"/>
          </p:cNvSpPr>
          <p:nvPr userDrawn="1"/>
        </p:nvSpPr>
        <p:spPr bwMode="black">
          <a:xfrm>
            <a:off x="5884495"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19" name="Freeform 18"/>
          <p:cNvSpPr>
            <a:spLocks/>
          </p:cNvSpPr>
          <p:nvPr userDrawn="1"/>
        </p:nvSpPr>
        <p:spPr bwMode="black">
          <a:xfrm>
            <a:off x="6125923"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1" name="Freeform 20"/>
          <p:cNvSpPr>
            <a:spLocks/>
          </p:cNvSpPr>
          <p:nvPr userDrawn="1"/>
        </p:nvSpPr>
        <p:spPr bwMode="black">
          <a:xfrm>
            <a:off x="5711014"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noEditPoints="1"/>
          </p:cNvSpPr>
          <p:nvPr userDrawn="1"/>
        </p:nvSpPr>
        <p:spPr bwMode="black">
          <a:xfrm>
            <a:off x="6289284"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p:cNvSpPr>
          <p:nvPr userDrawn="1"/>
        </p:nvSpPr>
        <p:spPr bwMode="black">
          <a:xfrm>
            <a:off x="5979427"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userDrawn="1"/>
        </p:nvSpPr>
        <p:spPr bwMode="black">
          <a:xfrm>
            <a:off x="5628610"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userDrawn="1"/>
        </p:nvSpPr>
        <p:spPr bwMode="black">
          <a:xfrm>
            <a:off x="5737999"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userDrawn="1"/>
        </p:nvSpPr>
        <p:spPr bwMode="black">
          <a:xfrm>
            <a:off x="5845462"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userDrawn="1"/>
        </p:nvSpPr>
        <p:spPr bwMode="black">
          <a:xfrm>
            <a:off x="5954851"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userDrawn="1"/>
        </p:nvSpPr>
        <p:spPr bwMode="black">
          <a:xfrm>
            <a:off x="6061831"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userDrawn="1"/>
        </p:nvSpPr>
        <p:spPr bwMode="black">
          <a:xfrm>
            <a:off x="6171221"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userDrawn="1"/>
        </p:nvSpPr>
        <p:spPr bwMode="black">
          <a:xfrm>
            <a:off x="6280611"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userDrawn="1"/>
        </p:nvSpPr>
        <p:spPr bwMode="black">
          <a:xfrm>
            <a:off x="6388072"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userDrawn="1"/>
        </p:nvSpPr>
        <p:spPr bwMode="black">
          <a:xfrm>
            <a:off x="6497462"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700"/>
                                        <p:tgtEl>
                                          <p:spTgt spid="41"/>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00"/>
                                        <p:tgtEl>
                                          <p:spTgt spid="43"/>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700"/>
                                        <p:tgtEl>
                                          <p:spTgt spid="45"/>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700"/>
                                        <p:tgtEl>
                                          <p:spTgt spid="47"/>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700"/>
                                        <p:tgtEl>
                                          <p:spTgt spid="49"/>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700"/>
                                        <p:tgtEl>
                                          <p:spTgt spid="42"/>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700"/>
                                        <p:tgtEl>
                                          <p:spTgt spid="44"/>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700"/>
                                        <p:tgtEl>
                                          <p:spTgt spid="46"/>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700"/>
                                        <p:tgtEl>
                                          <p:spTgt spid="48"/>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41"/>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43"/>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45"/>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47"/>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49"/>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42"/>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44"/>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46"/>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48"/>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700"/>
                                        <p:tgtEl>
                                          <p:spTgt spid="38"/>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700"/>
                                        <p:tgtEl>
                                          <p:spTgt spid="36"/>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700"/>
                                        <p:tgtEl>
                                          <p:spTgt spid="40"/>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700"/>
                                        <p:tgtEl>
                                          <p:spTgt spid="37"/>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700"/>
                                        <p:tgtEl>
                                          <p:spTgt spid="39"/>
                                        </p:tgtEl>
                                      </p:cBhvr>
                                    </p:animEffect>
                                  </p:childTnLst>
                                </p:cTn>
                              </p:par>
                              <p:par>
                                <p:cTn id="70" presetID="10" presetClass="entr" presetSubtype="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700"/>
                                        <p:tgtEl>
                                          <p:spTgt spid="17"/>
                                        </p:tgtEl>
                                      </p:cBhvr>
                                    </p:animEffect>
                                  </p:childTnLst>
                                </p:cTn>
                              </p:par>
                            </p:childTnLst>
                          </p:cTn>
                        </p:par>
                        <p:par>
                          <p:cTn id="73" fill="hold">
                            <p:stCondLst>
                              <p:cond delay="2500"/>
                            </p:stCondLst>
                            <p:childTnLst>
                              <p:par>
                                <p:cTn id="74" presetID="10" presetClass="entr" presetSubtype="0" fill="hold" grpId="1"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700"/>
                                        <p:tgtEl>
                                          <p:spTgt spid="24"/>
                                        </p:tgtEl>
                                      </p:cBhvr>
                                    </p:animEffect>
                                  </p:childTnLst>
                                </p:cTn>
                              </p:par>
                              <p:par>
                                <p:cTn id="77" presetID="10" presetClass="entr" presetSubtype="0" fill="hold" grpId="1"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700"/>
                                        <p:tgtEl>
                                          <p:spTgt spid="26"/>
                                        </p:tgtEl>
                                      </p:cBhvr>
                                    </p:animEffect>
                                  </p:childTnLst>
                                </p:cTn>
                              </p:par>
                              <p:par>
                                <p:cTn id="80" presetID="10" presetClass="entr" presetSubtype="0" fill="hold" grpId="1"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700"/>
                                        <p:tgtEl>
                                          <p:spTgt spid="28"/>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700"/>
                                        <p:tgtEl>
                                          <p:spTgt spid="30"/>
                                        </p:tgtEl>
                                      </p:cBhvr>
                                    </p:animEffect>
                                  </p:childTnLst>
                                </p:cTn>
                              </p:par>
                              <p:par>
                                <p:cTn id="86" presetID="10" presetClass="entr" presetSubtype="0" fill="hold" grpId="1"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700"/>
                                        <p:tgtEl>
                                          <p:spTgt spid="32"/>
                                        </p:tgtEl>
                                      </p:cBhvr>
                                    </p:animEffect>
                                  </p:childTnLst>
                                </p:cTn>
                              </p:par>
                              <p:par>
                                <p:cTn id="89" presetID="10" presetClass="entr" presetSubtype="0" fill="hold" grpId="1"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700"/>
                                        <p:tgtEl>
                                          <p:spTgt spid="25"/>
                                        </p:tgtEl>
                                      </p:cBhvr>
                                    </p:animEffect>
                                  </p:childTnLst>
                                </p:cTn>
                              </p:par>
                              <p:par>
                                <p:cTn id="92" presetID="10" presetClass="entr" presetSubtype="0" fill="hold" grpId="1"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700"/>
                                        <p:tgtEl>
                                          <p:spTgt spid="27"/>
                                        </p:tgtEl>
                                      </p:cBhvr>
                                    </p:animEffect>
                                  </p:childTnLst>
                                </p:cTn>
                              </p:par>
                              <p:par>
                                <p:cTn id="95" presetID="10" presetClass="entr" presetSubtype="0" fill="hold" grpId="1" nodeType="with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700"/>
                                        <p:tgtEl>
                                          <p:spTgt spid="29"/>
                                        </p:tgtEl>
                                      </p:cBhvr>
                                    </p:animEffect>
                                  </p:childTnLst>
                                </p:cTn>
                              </p:par>
                              <p:par>
                                <p:cTn id="98" presetID="10" presetClass="entr" presetSubtype="0" fill="hold" grpId="1"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700"/>
                                        <p:tgtEl>
                                          <p:spTgt spid="31"/>
                                        </p:tgtEl>
                                      </p:cBhvr>
                                    </p:animEffect>
                                  </p:childTnLst>
                                </p:cTn>
                              </p:par>
                              <p:par>
                                <p:cTn id="101" presetID="42" presetClass="path" presetSubtype="0" accel="50000" decel="50000" fill="hold" grpId="0" nodeType="withEffect">
                                  <p:stCondLst>
                                    <p:cond delay="0"/>
                                  </p:stCondLst>
                                  <p:childTnLst>
                                    <p:animMotion origin="layout" path="M -5.55556E-7 -1.91391E-6 L -5.55556E-7 0.02314 " pathEditMode="relative" rAng="0" ptsTypes="AA">
                                      <p:cBhvr>
                                        <p:cTn id="102" dur="700" spd="-100000" fill="hold"/>
                                        <p:tgtEl>
                                          <p:spTgt spid="24"/>
                                        </p:tgtEl>
                                        <p:attrNameLst>
                                          <p:attrName>ppt_x</p:attrName>
                                          <p:attrName>ppt_y</p:attrName>
                                        </p:attrNameLst>
                                      </p:cBhvr>
                                      <p:rCtr x="0" y="12"/>
                                    </p:animMotion>
                                  </p:childTnLst>
                                </p:cTn>
                              </p:par>
                              <p:par>
                                <p:cTn id="103" presetID="42" presetClass="path" presetSubtype="0" accel="50000" decel="50000" fill="hold" grpId="0" nodeType="withEffect">
                                  <p:stCondLst>
                                    <p:cond delay="0"/>
                                  </p:stCondLst>
                                  <p:childTnLst>
                                    <p:animMotion origin="layout" path="M 4.72222E-6 -1.93242E-6 L 4.72222E-6 0.02962 " pathEditMode="relative" rAng="0" ptsTypes="AA">
                                      <p:cBhvr>
                                        <p:cTn id="104" dur="700" spd="-100000" fill="hold"/>
                                        <p:tgtEl>
                                          <p:spTgt spid="26"/>
                                        </p:tgtEl>
                                        <p:attrNameLst>
                                          <p:attrName>ppt_x</p:attrName>
                                          <p:attrName>ppt_y</p:attrName>
                                        </p:attrNameLst>
                                      </p:cBhvr>
                                      <p:rCtr x="0" y="15"/>
                                    </p:animMotion>
                                  </p:childTnLst>
                                </p:cTn>
                              </p:par>
                              <p:par>
                                <p:cTn id="105" presetID="42" presetClass="path" presetSubtype="0" accel="50000" decel="50000" fill="hold" grpId="0" nodeType="withEffect">
                                  <p:stCondLst>
                                    <p:cond delay="0"/>
                                  </p:stCondLst>
                                  <p:childTnLst>
                                    <p:animMotion origin="layout" path="M 0 -1.91391E-6 L 0 0.02314 " pathEditMode="relative" rAng="0" ptsTypes="AA">
                                      <p:cBhvr>
                                        <p:cTn id="106" dur="700" spd="-100000" fill="hold"/>
                                        <p:tgtEl>
                                          <p:spTgt spid="28"/>
                                        </p:tgtEl>
                                        <p:attrNameLst>
                                          <p:attrName>ppt_x</p:attrName>
                                          <p:attrName>ppt_y</p:attrName>
                                        </p:attrNameLst>
                                      </p:cBhvr>
                                      <p:rCtr x="0" y="12"/>
                                    </p:animMotion>
                                  </p:childTnLst>
                                </p:cTn>
                              </p:par>
                              <p:par>
                                <p:cTn id="107" presetID="42" presetClass="path" presetSubtype="0" accel="50000" decel="50000" fill="hold" grpId="0" nodeType="withEffect">
                                  <p:stCondLst>
                                    <p:cond delay="0"/>
                                  </p:stCondLst>
                                  <p:childTnLst>
                                    <p:animMotion origin="layout" path="M -4.72222E-6 -1.93242E-6 L -4.72222E-6 0.02962 " pathEditMode="relative" rAng="0" ptsTypes="AA">
                                      <p:cBhvr>
                                        <p:cTn id="108" dur="700" spd="-100000" fill="hold"/>
                                        <p:tgtEl>
                                          <p:spTgt spid="30"/>
                                        </p:tgtEl>
                                        <p:attrNameLst>
                                          <p:attrName>ppt_x</p:attrName>
                                          <p:attrName>ppt_y</p:attrName>
                                        </p:attrNameLst>
                                      </p:cBhvr>
                                      <p:rCtr x="0" y="15"/>
                                    </p:animMotion>
                                  </p:childTnLst>
                                </p:cTn>
                              </p:par>
                              <p:par>
                                <p:cTn id="109" presetID="42" presetClass="path" presetSubtype="0" accel="50000" decel="50000" fill="hold" grpId="0" nodeType="withEffect">
                                  <p:stCondLst>
                                    <p:cond delay="0"/>
                                  </p:stCondLst>
                                  <p:childTnLst>
                                    <p:animMotion origin="layout" path="M 4.16667E-6 -1.91391E-6 L 4.16667E-6 0.02314 " pathEditMode="relative" rAng="0" ptsTypes="AA">
                                      <p:cBhvr>
                                        <p:cTn id="110" dur="700" spd="-100000" fill="hold"/>
                                        <p:tgtEl>
                                          <p:spTgt spid="32"/>
                                        </p:tgtEl>
                                        <p:attrNameLst>
                                          <p:attrName>ppt_x</p:attrName>
                                          <p:attrName>ppt_y</p:attrName>
                                        </p:attrNameLst>
                                      </p:cBhvr>
                                      <p:rCtr x="0" y="12"/>
                                    </p:animMotion>
                                  </p:childTnLst>
                                </p:cTn>
                              </p:par>
                              <p:par>
                                <p:cTn id="111" presetID="64" presetClass="path" presetSubtype="0" accel="50000" decel="50000" fill="hold" grpId="0" nodeType="withEffect">
                                  <p:stCondLst>
                                    <p:cond delay="0"/>
                                  </p:stCondLst>
                                  <p:childTnLst>
                                    <p:animMotion origin="layout" path="M 2.77778E-7 2.36056E-6 L 2.77778E-7 -0.02338 " pathEditMode="relative" rAng="0" ptsTypes="AA">
                                      <p:cBhvr>
                                        <p:cTn id="112" dur="700" spd="-100000" fill="hold"/>
                                        <p:tgtEl>
                                          <p:spTgt spid="25"/>
                                        </p:tgtEl>
                                        <p:attrNameLst>
                                          <p:attrName>ppt_x</p:attrName>
                                          <p:attrName>ppt_y</p:attrName>
                                        </p:attrNameLst>
                                      </p:cBhvr>
                                      <p:rCtr x="0" y="-12"/>
                                    </p:animMotion>
                                  </p:childTnLst>
                                </p:cTn>
                              </p:par>
                              <p:par>
                                <p:cTn id="113" presetID="64" presetClass="path" presetSubtype="0" accel="50000" decel="50000" fill="hold" grpId="0" nodeType="withEffect">
                                  <p:stCondLst>
                                    <p:cond delay="0"/>
                                  </p:stCondLst>
                                  <p:childTnLst>
                                    <p:animMotion origin="layout" path="M -8.33333E-7 2.36056E-6 L -8.33333E-7 -0.02338 " pathEditMode="relative" rAng="0" ptsTypes="AA">
                                      <p:cBhvr>
                                        <p:cTn id="114" dur="700" spd="-100000" fill="hold"/>
                                        <p:tgtEl>
                                          <p:spTgt spid="27"/>
                                        </p:tgtEl>
                                        <p:attrNameLst>
                                          <p:attrName>ppt_x</p:attrName>
                                          <p:attrName>ppt_y</p:attrName>
                                        </p:attrNameLst>
                                      </p:cBhvr>
                                      <p:rCtr x="0" y="-12"/>
                                    </p:animMotion>
                                  </p:childTnLst>
                                </p:cTn>
                              </p:par>
                              <p:par>
                                <p:cTn id="115" presetID="64" presetClass="path" presetSubtype="0" accel="50000" decel="50000" fill="hold" grpId="0" nodeType="withEffect">
                                  <p:stCondLst>
                                    <p:cond delay="0"/>
                                  </p:stCondLst>
                                  <p:childTnLst>
                                    <p:animMotion origin="layout" path="M 4.44444E-6 2.36056E-6 L 4.44444E-6 -0.02338 " pathEditMode="relative" rAng="0" ptsTypes="AA">
                                      <p:cBhvr>
                                        <p:cTn id="116" dur="700" spd="-100000" fill="hold"/>
                                        <p:tgtEl>
                                          <p:spTgt spid="29"/>
                                        </p:tgtEl>
                                        <p:attrNameLst>
                                          <p:attrName>ppt_x</p:attrName>
                                          <p:attrName>ppt_y</p:attrName>
                                        </p:attrNameLst>
                                      </p:cBhvr>
                                      <p:rCtr x="0" y="-12"/>
                                    </p:animMotion>
                                  </p:childTnLst>
                                </p:cTn>
                              </p:par>
                              <p:par>
                                <p:cTn id="117" presetID="64" presetClass="path" presetSubtype="0" accel="50000" decel="50000" fill="hold" grpId="0" nodeType="withEffect">
                                  <p:stCondLst>
                                    <p:cond delay="0"/>
                                  </p:stCondLst>
                                  <p:childTnLst>
                                    <p:animMotion origin="layout" path="M 3.33333E-6 2.36056E-6 L 3.33333E-6 -0.02338 " pathEditMode="relative" rAng="0" ptsTypes="AA">
                                      <p:cBhvr>
                                        <p:cTn id="118" dur="700" spd="-100000" fill="hold"/>
                                        <p:tgtEl>
                                          <p:spTgt spid="31"/>
                                        </p:tgtEl>
                                        <p:attrNameLst>
                                          <p:attrName>ppt_x</p:attrName>
                                          <p:attrName>ppt_y</p:attrName>
                                        </p:attrNameLst>
                                      </p:cBhvr>
                                      <p:rCtr x="0" y="-12"/>
                                    </p:animMotion>
                                  </p:childTnLst>
                                </p:cTn>
                              </p:par>
                            </p:childTnLst>
                          </p:cTn>
                        </p:par>
                        <p:par>
                          <p:cTn id="119" fill="hold">
                            <p:stCondLst>
                              <p:cond delay="3200"/>
                            </p:stCondLst>
                            <p:childTnLst>
                              <p:par>
                                <p:cTn id="120" presetID="10" presetClass="entr" presetSubtype="0" fill="hold" grpId="0" nodeType="afterEffect">
                                  <p:stCondLst>
                                    <p:cond delay="0"/>
                                  </p:stCondLst>
                                  <p:childTnLst>
                                    <p:set>
                                      <p:cBhvr>
                                        <p:cTn id="121" dur="1" fill="hold">
                                          <p:stCondLst>
                                            <p:cond delay="0"/>
                                          </p:stCondLst>
                                        </p:cTn>
                                        <p:tgtEl>
                                          <p:spTgt spid="21"/>
                                        </p:tgtEl>
                                        <p:attrNameLst>
                                          <p:attrName>style.visibility</p:attrName>
                                        </p:attrNameLst>
                                      </p:cBhvr>
                                      <p:to>
                                        <p:strVal val="visible"/>
                                      </p:to>
                                    </p:set>
                                    <p:animEffect transition="in" filter="fade">
                                      <p:cBhvr>
                                        <p:cTn id="122" dur="700"/>
                                        <p:tgtEl>
                                          <p:spTgt spid="21"/>
                                        </p:tgtEl>
                                      </p:cBhvr>
                                    </p:animEffect>
                                  </p:childTnLst>
                                </p:cTn>
                              </p:par>
                              <p:par>
                                <p:cTn id="123" presetID="10" presetClass="entr" presetSubtype="0" fill="hold" grpId="0" nodeType="withEffect">
                                  <p:stCondLst>
                                    <p:cond delay="100"/>
                                  </p:stCondLst>
                                  <p:childTnLst>
                                    <p:set>
                                      <p:cBhvr>
                                        <p:cTn id="124" dur="1" fill="hold">
                                          <p:stCondLst>
                                            <p:cond delay="0"/>
                                          </p:stCondLst>
                                        </p:cTn>
                                        <p:tgtEl>
                                          <p:spTgt spid="18"/>
                                        </p:tgtEl>
                                        <p:attrNameLst>
                                          <p:attrName>style.visibility</p:attrName>
                                        </p:attrNameLst>
                                      </p:cBhvr>
                                      <p:to>
                                        <p:strVal val="visible"/>
                                      </p:to>
                                    </p:set>
                                    <p:animEffect transition="in" filter="fade">
                                      <p:cBhvr>
                                        <p:cTn id="125" dur="700"/>
                                        <p:tgtEl>
                                          <p:spTgt spid="18"/>
                                        </p:tgtEl>
                                      </p:cBhvr>
                                    </p:animEffect>
                                  </p:childTnLst>
                                </p:cTn>
                              </p:par>
                              <p:par>
                                <p:cTn id="126" presetID="10" presetClass="entr" presetSubtype="0" fill="hold" grpId="0" nodeType="withEffect">
                                  <p:stCondLst>
                                    <p:cond delay="200"/>
                                  </p:stCondLst>
                                  <p:childTnLst>
                                    <p:set>
                                      <p:cBhvr>
                                        <p:cTn id="127" dur="1" fill="hold">
                                          <p:stCondLst>
                                            <p:cond delay="0"/>
                                          </p:stCondLst>
                                        </p:cTn>
                                        <p:tgtEl>
                                          <p:spTgt spid="23"/>
                                        </p:tgtEl>
                                        <p:attrNameLst>
                                          <p:attrName>style.visibility</p:attrName>
                                        </p:attrNameLst>
                                      </p:cBhvr>
                                      <p:to>
                                        <p:strVal val="visible"/>
                                      </p:to>
                                    </p:set>
                                    <p:animEffect transition="in" filter="fade">
                                      <p:cBhvr>
                                        <p:cTn id="128" dur="700"/>
                                        <p:tgtEl>
                                          <p:spTgt spid="23"/>
                                        </p:tgtEl>
                                      </p:cBhvr>
                                    </p:animEffect>
                                  </p:childTnLst>
                                </p:cTn>
                              </p:par>
                              <p:par>
                                <p:cTn id="129" presetID="10" presetClass="entr" presetSubtype="0" fill="hold" grpId="0" nodeType="withEffect">
                                  <p:stCondLst>
                                    <p:cond delay="300"/>
                                  </p:stCondLst>
                                  <p:childTnLst>
                                    <p:set>
                                      <p:cBhvr>
                                        <p:cTn id="130" dur="1" fill="hold">
                                          <p:stCondLst>
                                            <p:cond delay="0"/>
                                          </p:stCondLst>
                                        </p:cTn>
                                        <p:tgtEl>
                                          <p:spTgt spid="19"/>
                                        </p:tgtEl>
                                        <p:attrNameLst>
                                          <p:attrName>style.visibility</p:attrName>
                                        </p:attrNameLst>
                                      </p:cBhvr>
                                      <p:to>
                                        <p:strVal val="visible"/>
                                      </p:to>
                                    </p:set>
                                    <p:animEffect transition="in" filter="fade">
                                      <p:cBhvr>
                                        <p:cTn id="131" dur="700"/>
                                        <p:tgtEl>
                                          <p:spTgt spid="19"/>
                                        </p:tgtEl>
                                      </p:cBhvr>
                                    </p:animEffect>
                                  </p:childTnLst>
                                </p:cTn>
                              </p:par>
                              <p:par>
                                <p:cTn id="132" presetID="10" presetClass="entr" presetSubtype="0" fill="hold" grpId="0" nodeType="withEffect">
                                  <p:stCondLst>
                                    <p:cond delay="400"/>
                                  </p:stCondLst>
                                  <p:childTnLst>
                                    <p:set>
                                      <p:cBhvr>
                                        <p:cTn id="133" dur="1" fill="hold">
                                          <p:stCondLst>
                                            <p:cond delay="0"/>
                                          </p:stCondLst>
                                        </p:cTn>
                                        <p:tgtEl>
                                          <p:spTgt spid="22"/>
                                        </p:tgtEl>
                                        <p:attrNameLst>
                                          <p:attrName>style.visibility</p:attrName>
                                        </p:attrNameLst>
                                      </p:cBhvr>
                                      <p:to>
                                        <p:strVal val="visible"/>
                                      </p:to>
                                    </p:set>
                                    <p:animEffect transition="in" filter="fade">
                                      <p:cBhvr>
                                        <p:cTn id="134" dur="7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18" grpId="0" animBg="1"/>
      <p:bldP spid="19" grpId="0" animBg="1"/>
      <p:bldP spid="21" grpId="0" animBg="1"/>
      <p:bldP spid="22" grpId="0" animBg="1"/>
      <p:bldP spid="23" grpId="0"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18" name="Picture 17" descr="Complex_Gradient7.jpg"/>
          <p:cNvPicPr>
            <a:picLocks noChangeAspect="1"/>
          </p:cNvPicPr>
          <p:nvPr/>
        </p:nvPicPr>
        <p:blipFill>
          <a:blip r:embed="rId2" cstate="print"/>
          <a:srcRect l="1695" r="14438"/>
          <a:stretch>
            <a:fillRect/>
          </a:stretch>
        </p:blipFill>
        <p:spPr>
          <a:xfrm>
            <a:off x="0" y="0"/>
            <a:ext cx="12188825" cy="6858000"/>
          </a:xfrm>
          <a:prstGeom prst="rect">
            <a:avLst/>
          </a:prstGeom>
        </p:spPr>
      </p:pic>
      <p:sp>
        <p:nvSpPr>
          <p:cNvPr id="34" name="TextBox 33"/>
          <p:cNvSpPr txBox="1"/>
          <p:nvPr/>
        </p:nvSpPr>
        <p:spPr>
          <a:xfrm>
            <a:off x="859364" y="3060489"/>
            <a:ext cx="2467342"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
        <p:nvSpPr>
          <p:cNvPr id="35" name="Rectangle 34"/>
          <p:cNvSpPr>
            <a:spLocks noChangeArrowheads="1"/>
          </p:cNvSpPr>
          <p:nvPr/>
        </p:nvSpPr>
        <p:spPr bwMode="black">
          <a:xfrm>
            <a:off x="8409358" y="3708603"/>
            <a:ext cx="116616" cy="441827"/>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36" name="Freeform 35"/>
          <p:cNvSpPr>
            <a:spLocks/>
          </p:cNvSpPr>
          <p:nvPr/>
        </p:nvSpPr>
        <p:spPr bwMode="black">
          <a:xfrm>
            <a:off x="9088711"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7" name="Freeform 36"/>
          <p:cNvSpPr>
            <a:spLocks/>
          </p:cNvSpPr>
          <p:nvPr/>
        </p:nvSpPr>
        <p:spPr bwMode="black">
          <a:xfrm>
            <a:off x="7921200"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8" name="Freeform 37"/>
          <p:cNvSpPr>
            <a:spLocks noEditPoints="1"/>
          </p:cNvSpPr>
          <p:nvPr/>
        </p:nvSpPr>
        <p:spPr bwMode="black">
          <a:xfrm>
            <a:off x="9548392"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39" name="Freeform 38"/>
          <p:cNvSpPr>
            <a:spLocks/>
          </p:cNvSpPr>
          <p:nvPr/>
        </p:nvSpPr>
        <p:spPr bwMode="black">
          <a:xfrm>
            <a:off x="8676486"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0" name="Freeform 39"/>
          <p:cNvSpPr>
            <a:spLocks/>
          </p:cNvSpPr>
          <p:nvPr/>
        </p:nvSpPr>
        <p:spPr bwMode="black">
          <a:xfrm>
            <a:off x="7689324"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1" name="Freeform 40"/>
          <p:cNvSpPr>
            <a:spLocks/>
          </p:cNvSpPr>
          <p:nvPr/>
        </p:nvSpPr>
        <p:spPr bwMode="black">
          <a:xfrm>
            <a:off x="7997133"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2" name="Freeform 41"/>
          <p:cNvSpPr>
            <a:spLocks/>
          </p:cNvSpPr>
          <p:nvPr/>
        </p:nvSpPr>
        <p:spPr bwMode="black">
          <a:xfrm>
            <a:off x="8299523"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3" name="Freeform 42"/>
          <p:cNvSpPr>
            <a:spLocks/>
          </p:cNvSpPr>
          <p:nvPr/>
        </p:nvSpPr>
        <p:spPr bwMode="black">
          <a:xfrm>
            <a:off x="8607332"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4" name="Freeform 43"/>
          <p:cNvSpPr>
            <a:spLocks/>
          </p:cNvSpPr>
          <p:nvPr/>
        </p:nvSpPr>
        <p:spPr bwMode="black">
          <a:xfrm>
            <a:off x="8908363"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5" name="Freeform 44"/>
          <p:cNvSpPr>
            <a:spLocks/>
          </p:cNvSpPr>
          <p:nvPr/>
        </p:nvSpPr>
        <p:spPr bwMode="black">
          <a:xfrm>
            <a:off x="9216175"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6" name="Freeform 45"/>
          <p:cNvSpPr>
            <a:spLocks/>
          </p:cNvSpPr>
          <p:nvPr/>
        </p:nvSpPr>
        <p:spPr bwMode="black">
          <a:xfrm>
            <a:off x="9523987"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7" name="Freeform 46"/>
          <p:cNvSpPr>
            <a:spLocks/>
          </p:cNvSpPr>
          <p:nvPr/>
        </p:nvSpPr>
        <p:spPr bwMode="black">
          <a:xfrm>
            <a:off x="9826371"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50" name="Freeform 49"/>
          <p:cNvSpPr>
            <a:spLocks/>
          </p:cNvSpPr>
          <p:nvPr/>
        </p:nvSpPr>
        <p:spPr bwMode="black">
          <a:xfrm>
            <a:off x="10134183"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pic>
        <p:nvPicPr>
          <p:cNvPr id="19" name="Picture 18" descr="Complex_Gradient7.jpg"/>
          <p:cNvPicPr>
            <a:picLocks noChangeAspect="1"/>
          </p:cNvPicPr>
          <p:nvPr userDrawn="1"/>
        </p:nvPicPr>
        <p:blipFill>
          <a:blip r:embed="rId2" cstate="print"/>
          <a:srcRect l="1695" r="14438"/>
          <a:stretch>
            <a:fillRect/>
          </a:stretch>
        </p:blipFill>
        <p:spPr>
          <a:xfrm>
            <a:off x="0" y="0"/>
            <a:ext cx="12188825" cy="6858000"/>
          </a:xfrm>
          <a:prstGeom prst="rect">
            <a:avLst/>
          </a:prstGeom>
        </p:spPr>
      </p:pic>
      <p:sp>
        <p:nvSpPr>
          <p:cNvPr id="20" name="TextBox 19"/>
          <p:cNvSpPr txBox="1"/>
          <p:nvPr userDrawn="1"/>
        </p:nvSpPr>
        <p:spPr>
          <a:xfrm>
            <a:off x="859364" y="3060489"/>
            <a:ext cx="2467342"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
        <p:nvSpPr>
          <p:cNvPr id="21" name="Rectangle 20"/>
          <p:cNvSpPr>
            <a:spLocks noChangeArrowheads="1"/>
          </p:cNvSpPr>
          <p:nvPr userDrawn="1"/>
        </p:nvSpPr>
        <p:spPr bwMode="black">
          <a:xfrm>
            <a:off x="8409358" y="3708603"/>
            <a:ext cx="116616" cy="441827"/>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2" name="Freeform 21"/>
          <p:cNvSpPr>
            <a:spLocks/>
          </p:cNvSpPr>
          <p:nvPr userDrawn="1"/>
        </p:nvSpPr>
        <p:spPr bwMode="black">
          <a:xfrm>
            <a:off x="9088711"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p:cNvSpPr>
          <p:nvPr userDrawn="1"/>
        </p:nvSpPr>
        <p:spPr bwMode="black">
          <a:xfrm>
            <a:off x="7921200"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noEditPoints="1"/>
          </p:cNvSpPr>
          <p:nvPr userDrawn="1"/>
        </p:nvSpPr>
        <p:spPr bwMode="black">
          <a:xfrm>
            <a:off x="9548392"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userDrawn="1"/>
        </p:nvSpPr>
        <p:spPr bwMode="black">
          <a:xfrm>
            <a:off x="8676486"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userDrawn="1"/>
        </p:nvSpPr>
        <p:spPr bwMode="black">
          <a:xfrm>
            <a:off x="7689324"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userDrawn="1"/>
        </p:nvSpPr>
        <p:spPr bwMode="black">
          <a:xfrm>
            <a:off x="7997133"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userDrawn="1"/>
        </p:nvSpPr>
        <p:spPr bwMode="black">
          <a:xfrm>
            <a:off x="8299523"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userDrawn="1"/>
        </p:nvSpPr>
        <p:spPr bwMode="black">
          <a:xfrm>
            <a:off x="8607332"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userDrawn="1"/>
        </p:nvSpPr>
        <p:spPr bwMode="black">
          <a:xfrm>
            <a:off x="8908363"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userDrawn="1"/>
        </p:nvSpPr>
        <p:spPr bwMode="black">
          <a:xfrm>
            <a:off x="9216175"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userDrawn="1"/>
        </p:nvSpPr>
        <p:spPr bwMode="black">
          <a:xfrm>
            <a:off x="9523987"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userDrawn="1"/>
        </p:nvSpPr>
        <p:spPr bwMode="black">
          <a:xfrm>
            <a:off x="9826371"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8" name="Freeform 47"/>
          <p:cNvSpPr>
            <a:spLocks/>
          </p:cNvSpPr>
          <p:nvPr userDrawn="1"/>
        </p:nvSpPr>
        <p:spPr bwMode="black">
          <a:xfrm>
            <a:off x="10134183"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700"/>
                                        <p:tgtEl>
                                          <p:spTgt spid="40"/>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700"/>
                                        <p:tgtEl>
                                          <p:spTgt spid="41"/>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700"/>
                                        <p:tgtEl>
                                          <p:spTgt spid="42"/>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700"/>
                                        <p:tgtEl>
                                          <p:spTgt spid="43"/>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700"/>
                                        <p:tgtEl>
                                          <p:spTgt spid="44"/>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700"/>
                                        <p:tgtEl>
                                          <p:spTgt spid="45"/>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700"/>
                                        <p:tgtEl>
                                          <p:spTgt spid="46"/>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700"/>
                                        <p:tgtEl>
                                          <p:spTgt spid="47"/>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700"/>
                                        <p:tgtEl>
                                          <p:spTgt spid="50"/>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40"/>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42"/>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44"/>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46"/>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50"/>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41"/>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43"/>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45"/>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47"/>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700"/>
                                        <p:tgtEl>
                                          <p:spTgt spid="37"/>
                                        </p:tgtEl>
                                      </p:cBhvr>
                                    </p:animEffect>
                                  </p:childTnLst>
                                </p:cTn>
                              </p:par>
                              <p:par>
                                <p:cTn id="62" presetID="10" presetClass="entr" presetSubtype="0" fill="hold" nodeType="withEffect">
                                  <p:stCondLst>
                                    <p:cond delay="10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700"/>
                                        <p:tgtEl>
                                          <p:spTgt spid="35"/>
                                        </p:tgtEl>
                                      </p:cBhvr>
                                    </p:animEffect>
                                  </p:childTnLst>
                                </p:cTn>
                              </p:par>
                              <p:par>
                                <p:cTn id="65" presetID="10" presetClass="entr" presetSubtype="0" fill="hold" nodeType="withEffect">
                                  <p:stCondLst>
                                    <p:cond delay="20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700"/>
                                        <p:tgtEl>
                                          <p:spTgt spid="39"/>
                                        </p:tgtEl>
                                      </p:cBhvr>
                                    </p:animEffect>
                                  </p:childTnLst>
                                </p:cTn>
                              </p:par>
                              <p:par>
                                <p:cTn id="68" presetID="10" presetClass="entr" presetSubtype="0" fill="hold" nodeType="withEffect">
                                  <p:stCondLst>
                                    <p:cond delay="30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700"/>
                                        <p:tgtEl>
                                          <p:spTgt spid="36"/>
                                        </p:tgtEl>
                                      </p:cBhvr>
                                    </p:animEffect>
                                  </p:childTnLst>
                                </p:cTn>
                              </p:par>
                              <p:par>
                                <p:cTn id="71" presetID="10" presetClass="entr" presetSubtype="0" fill="hold" nodeType="withEffect">
                                  <p:stCondLst>
                                    <p:cond delay="40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700"/>
                                        <p:tgtEl>
                                          <p:spTgt spid="38"/>
                                        </p:tgtEl>
                                      </p:cBhvr>
                                    </p:animEffect>
                                  </p:childTnLst>
                                </p:cTn>
                              </p:par>
                              <p:par>
                                <p:cTn id="74" presetID="10" presetClass="entr" presetSubtype="0" fill="hold"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700"/>
                                        <p:tgtEl>
                                          <p:spTgt spid="19"/>
                                        </p:tgtEl>
                                      </p:cBhvr>
                                    </p:animEffect>
                                  </p:childTnLst>
                                </p:cTn>
                              </p:par>
                            </p:childTnLst>
                          </p:cTn>
                        </p:par>
                        <p:par>
                          <p:cTn id="77" fill="hold">
                            <p:stCondLst>
                              <p:cond delay="4000"/>
                            </p:stCondLst>
                            <p:childTnLst>
                              <p:par>
                                <p:cTn id="78" presetID="10" presetClass="entr" presetSubtype="0" fill="hold" grpId="0" nodeType="afterEffect">
                                  <p:stCondLst>
                                    <p:cond delay="0"/>
                                  </p:stCondLst>
                                  <p:iterate type="lt">
                                    <p:tmPct val="6250"/>
                                  </p:iterate>
                                  <p:childTnLst>
                                    <p:set>
                                      <p:cBhvr>
                                        <p:cTn id="79" dur="1" fill="hold">
                                          <p:stCondLst>
                                            <p:cond delay="0"/>
                                          </p:stCondLst>
                                        </p:cTn>
                                        <p:tgtEl>
                                          <p:spTgt spid="20"/>
                                        </p:tgtEl>
                                        <p:attrNameLst>
                                          <p:attrName>style.visibility</p:attrName>
                                        </p:attrNameLst>
                                      </p:cBhvr>
                                      <p:to>
                                        <p:strVal val="visible"/>
                                      </p:to>
                                    </p:set>
                                    <p:animEffect transition="in" filter="fade">
                                      <p:cBhvr>
                                        <p:cTn id="80" dur="1000"/>
                                        <p:tgtEl>
                                          <p:spTgt spid="20"/>
                                        </p:tgtEl>
                                      </p:cBhvr>
                                    </p:animEffect>
                                  </p:childTnLst>
                                </p:cTn>
                              </p:par>
                            </p:childTnLst>
                          </p:cTn>
                        </p:par>
                        <p:par>
                          <p:cTn id="81" fill="hold">
                            <p:stCondLst>
                              <p:cond delay="5500"/>
                            </p:stCondLst>
                            <p:childTnLst>
                              <p:par>
                                <p:cTn id="82" presetID="10" presetClass="entr" presetSubtype="0" fill="hold" grpId="1"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700"/>
                                        <p:tgtEl>
                                          <p:spTgt spid="26"/>
                                        </p:tgtEl>
                                      </p:cBhvr>
                                    </p:animEffect>
                                  </p:childTnLst>
                                </p:cTn>
                              </p:par>
                              <p:par>
                                <p:cTn id="85" presetID="10" presetClass="entr" presetSubtype="0" fill="hold" grpId="1"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700"/>
                                        <p:tgtEl>
                                          <p:spTgt spid="27"/>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700"/>
                                        <p:tgtEl>
                                          <p:spTgt spid="28"/>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700"/>
                                        <p:tgtEl>
                                          <p:spTgt spid="29"/>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700"/>
                                        <p:tgtEl>
                                          <p:spTgt spid="30"/>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fade">
                                      <p:cBhvr>
                                        <p:cTn id="99" dur="700"/>
                                        <p:tgtEl>
                                          <p:spTgt spid="31"/>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700"/>
                                        <p:tgtEl>
                                          <p:spTgt spid="32"/>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fade">
                                      <p:cBhvr>
                                        <p:cTn id="105" dur="700"/>
                                        <p:tgtEl>
                                          <p:spTgt spid="33"/>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48"/>
                                        </p:tgtEl>
                                        <p:attrNameLst>
                                          <p:attrName>style.visibility</p:attrName>
                                        </p:attrNameLst>
                                      </p:cBhvr>
                                      <p:to>
                                        <p:strVal val="visible"/>
                                      </p:to>
                                    </p:set>
                                    <p:animEffect transition="in" filter="fade">
                                      <p:cBhvr>
                                        <p:cTn id="108" dur="700"/>
                                        <p:tgtEl>
                                          <p:spTgt spid="48"/>
                                        </p:tgtEl>
                                      </p:cBhvr>
                                    </p:animEffect>
                                  </p:childTnLst>
                                </p:cTn>
                              </p:par>
                              <p:par>
                                <p:cTn id="109" presetID="42" presetClass="path" presetSubtype="0" accel="50000" decel="50000" fill="hold" grpId="0" nodeType="withEffect">
                                  <p:stCondLst>
                                    <p:cond delay="0"/>
                                  </p:stCondLst>
                                  <p:childTnLst>
                                    <p:animMotion origin="layout" path="M -4.72222E-6 3.7037E-7 L -4.72222E-6 0.09143 " pathEditMode="relative" rAng="0" ptsTypes="AA">
                                      <p:cBhvr>
                                        <p:cTn id="110" dur="700" spd="-100000" fill="hold"/>
                                        <p:tgtEl>
                                          <p:spTgt spid="26"/>
                                        </p:tgtEl>
                                        <p:attrNameLst>
                                          <p:attrName>ppt_x</p:attrName>
                                          <p:attrName>ppt_y</p:attrName>
                                        </p:attrNameLst>
                                      </p:cBhvr>
                                      <p:rCtr x="0" y="46"/>
                                    </p:animMotion>
                                  </p:childTnLst>
                                </p:cTn>
                              </p:par>
                              <p:par>
                                <p:cTn id="111" presetID="42" presetClass="path" presetSubtype="0" accel="50000" decel="50000" fill="hold" grpId="0" nodeType="withEffect">
                                  <p:stCondLst>
                                    <p:cond delay="0"/>
                                  </p:stCondLst>
                                  <p:childTnLst>
                                    <p:animMotion origin="layout" path="M 5E-6 3.7037E-6 L 5E-6 0.11157 " pathEditMode="relative" rAng="0" ptsTypes="AA">
                                      <p:cBhvr>
                                        <p:cTn id="112" dur="700" spd="-100000" fill="hold"/>
                                        <p:tgtEl>
                                          <p:spTgt spid="28"/>
                                        </p:tgtEl>
                                        <p:attrNameLst>
                                          <p:attrName>ppt_x</p:attrName>
                                          <p:attrName>ppt_y</p:attrName>
                                        </p:attrNameLst>
                                      </p:cBhvr>
                                      <p:rCtr x="0" y="56"/>
                                    </p:animMotion>
                                  </p:childTnLst>
                                </p:cTn>
                              </p:par>
                              <p:par>
                                <p:cTn id="113" presetID="42" presetClass="path" presetSubtype="0" accel="50000" decel="50000" fill="hold" grpId="0" nodeType="withEffect">
                                  <p:stCondLst>
                                    <p:cond delay="0"/>
                                  </p:stCondLst>
                                  <p:childTnLst>
                                    <p:animMotion origin="layout" path="M 4.72222E-6 4.81481E-6 L 4.72222E-6 0.09143 " pathEditMode="relative" rAng="0" ptsTypes="AA">
                                      <p:cBhvr>
                                        <p:cTn id="114" dur="700" spd="-100000" fill="hold"/>
                                        <p:tgtEl>
                                          <p:spTgt spid="30"/>
                                        </p:tgtEl>
                                        <p:attrNameLst>
                                          <p:attrName>ppt_x</p:attrName>
                                          <p:attrName>ppt_y</p:attrName>
                                        </p:attrNameLst>
                                      </p:cBhvr>
                                      <p:rCtr x="0" y="46"/>
                                    </p:animMotion>
                                  </p:childTnLst>
                                </p:cTn>
                              </p:par>
                              <p:par>
                                <p:cTn id="115" presetID="42" presetClass="path" presetSubtype="0" accel="50000" decel="50000" fill="hold" grpId="0" nodeType="withEffect">
                                  <p:stCondLst>
                                    <p:cond delay="0"/>
                                  </p:stCondLst>
                                  <p:childTnLst>
                                    <p:animMotion origin="layout" path="M -2.77778E-6 3.7037E-6 L -2.77778E-6 0.11157 " pathEditMode="relative" rAng="0" ptsTypes="AA">
                                      <p:cBhvr>
                                        <p:cTn id="116" dur="700" spd="-100000" fill="hold"/>
                                        <p:tgtEl>
                                          <p:spTgt spid="32"/>
                                        </p:tgtEl>
                                        <p:attrNameLst>
                                          <p:attrName>ppt_x</p:attrName>
                                          <p:attrName>ppt_y</p:attrName>
                                        </p:attrNameLst>
                                      </p:cBhvr>
                                      <p:rCtr x="0" y="56"/>
                                    </p:animMotion>
                                  </p:childTnLst>
                                </p:cTn>
                              </p:par>
                              <p:par>
                                <p:cTn id="117" presetID="42" presetClass="path" presetSubtype="0" accel="50000" decel="50000" fill="hold" grpId="0" nodeType="withEffect">
                                  <p:stCondLst>
                                    <p:cond delay="0"/>
                                  </p:stCondLst>
                                  <p:childTnLst>
                                    <p:animMotion origin="layout" path="M 5.55556E-7 4.81481E-6 L 5.55556E-7 0.09143 " pathEditMode="relative" rAng="0" ptsTypes="AA">
                                      <p:cBhvr>
                                        <p:cTn id="118" dur="700" spd="-100000" fill="hold"/>
                                        <p:tgtEl>
                                          <p:spTgt spid="48"/>
                                        </p:tgtEl>
                                        <p:attrNameLst>
                                          <p:attrName>ppt_x</p:attrName>
                                          <p:attrName>ppt_y</p:attrName>
                                        </p:attrNameLst>
                                      </p:cBhvr>
                                      <p:rCtr x="0" y="46"/>
                                    </p:animMotion>
                                  </p:childTnLst>
                                </p:cTn>
                              </p:par>
                              <p:par>
                                <p:cTn id="119" presetID="64" presetClass="path" presetSubtype="0" accel="50000" decel="50000" fill="hold" grpId="0" nodeType="withEffect">
                                  <p:stCondLst>
                                    <p:cond delay="0"/>
                                  </p:stCondLst>
                                  <p:childTnLst>
                                    <p:animMotion origin="layout" path="M 4.72222E-6 3.33333E-6 L 4.72222E-6 -0.10764 " pathEditMode="relative" rAng="0" ptsTypes="AA">
                                      <p:cBhvr>
                                        <p:cTn id="120" dur="700" spd="-100000" fill="hold"/>
                                        <p:tgtEl>
                                          <p:spTgt spid="27"/>
                                        </p:tgtEl>
                                        <p:attrNameLst>
                                          <p:attrName>ppt_x</p:attrName>
                                          <p:attrName>ppt_y</p:attrName>
                                        </p:attrNameLst>
                                      </p:cBhvr>
                                      <p:rCtr x="0" y="-54"/>
                                    </p:animMotion>
                                  </p:childTnLst>
                                </p:cTn>
                              </p:par>
                              <p:par>
                                <p:cTn id="121" presetID="64" presetClass="path" presetSubtype="0" accel="50000" decel="50000" fill="hold" grpId="0" nodeType="withEffect">
                                  <p:stCondLst>
                                    <p:cond delay="0"/>
                                  </p:stCondLst>
                                  <p:childTnLst>
                                    <p:animMotion origin="layout" path="M 4.44444E-6 3.33333E-6 L 4.44444E-6 -0.10764 " pathEditMode="relative" rAng="0" ptsTypes="AA">
                                      <p:cBhvr>
                                        <p:cTn id="122" dur="700" spd="-100000" fill="hold"/>
                                        <p:tgtEl>
                                          <p:spTgt spid="29"/>
                                        </p:tgtEl>
                                        <p:attrNameLst>
                                          <p:attrName>ppt_x</p:attrName>
                                          <p:attrName>ppt_y</p:attrName>
                                        </p:attrNameLst>
                                      </p:cBhvr>
                                      <p:rCtr x="0" y="-54"/>
                                    </p:animMotion>
                                  </p:childTnLst>
                                </p:cTn>
                              </p:par>
                              <p:par>
                                <p:cTn id="123" presetID="64" presetClass="path" presetSubtype="0" accel="50000" decel="50000" fill="hold" grpId="0" nodeType="withEffect">
                                  <p:stCondLst>
                                    <p:cond delay="0"/>
                                  </p:stCondLst>
                                  <p:childTnLst>
                                    <p:animMotion origin="layout" path="M -2.22222E-6 3.33333E-6 L -2.22222E-6 -0.10764 " pathEditMode="relative" rAng="0" ptsTypes="AA">
                                      <p:cBhvr>
                                        <p:cTn id="124" dur="700" spd="-100000" fill="hold"/>
                                        <p:tgtEl>
                                          <p:spTgt spid="31"/>
                                        </p:tgtEl>
                                        <p:attrNameLst>
                                          <p:attrName>ppt_x</p:attrName>
                                          <p:attrName>ppt_y</p:attrName>
                                        </p:attrNameLst>
                                      </p:cBhvr>
                                      <p:rCtr x="0" y="-54"/>
                                    </p:animMotion>
                                  </p:childTnLst>
                                </p:cTn>
                              </p:par>
                              <p:par>
                                <p:cTn id="125" presetID="64" presetClass="path" presetSubtype="0" accel="50000" decel="50000" fill="hold" grpId="0" nodeType="withEffect">
                                  <p:stCondLst>
                                    <p:cond delay="0"/>
                                  </p:stCondLst>
                                  <p:childTnLst>
                                    <p:animMotion origin="layout" path="M 1.11111E-6 3.33333E-6 L 1.11111E-6 -0.10764 " pathEditMode="relative" rAng="0" ptsTypes="AA">
                                      <p:cBhvr>
                                        <p:cTn id="126" dur="700" spd="-100000" fill="hold"/>
                                        <p:tgtEl>
                                          <p:spTgt spid="33"/>
                                        </p:tgtEl>
                                        <p:attrNameLst>
                                          <p:attrName>ppt_x</p:attrName>
                                          <p:attrName>ppt_y</p:attrName>
                                        </p:attrNameLst>
                                      </p:cBhvr>
                                      <p:rCtr x="0" y="-54"/>
                                    </p:animMotion>
                                  </p:childTnLst>
                                </p:cTn>
                              </p:par>
                            </p:childTnLst>
                          </p:cTn>
                        </p:par>
                        <p:par>
                          <p:cTn id="127" fill="hold">
                            <p:stCondLst>
                              <p:cond delay="6200"/>
                            </p:stCondLst>
                            <p:childTnLst>
                              <p:par>
                                <p:cTn id="128" presetID="10" presetClass="entr" presetSubtype="0" fill="hold" grpId="0" nodeType="afterEffect">
                                  <p:stCondLst>
                                    <p:cond delay="0"/>
                                  </p:stCondLst>
                                  <p:childTnLst>
                                    <p:set>
                                      <p:cBhvr>
                                        <p:cTn id="129" dur="1" fill="hold">
                                          <p:stCondLst>
                                            <p:cond delay="0"/>
                                          </p:stCondLst>
                                        </p:cTn>
                                        <p:tgtEl>
                                          <p:spTgt spid="23"/>
                                        </p:tgtEl>
                                        <p:attrNameLst>
                                          <p:attrName>style.visibility</p:attrName>
                                        </p:attrNameLst>
                                      </p:cBhvr>
                                      <p:to>
                                        <p:strVal val="visible"/>
                                      </p:to>
                                    </p:set>
                                    <p:animEffect transition="in" filter="fade">
                                      <p:cBhvr>
                                        <p:cTn id="130" dur="700"/>
                                        <p:tgtEl>
                                          <p:spTgt spid="23"/>
                                        </p:tgtEl>
                                      </p:cBhvr>
                                    </p:animEffect>
                                  </p:childTnLst>
                                </p:cTn>
                              </p:par>
                              <p:par>
                                <p:cTn id="131" presetID="10" presetClass="entr" presetSubtype="0" fill="hold" nodeType="withEffect">
                                  <p:stCondLst>
                                    <p:cond delay="100"/>
                                  </p:stCondLst>
                                  <p:childTnLst>
                                    <p:set>
                                      <p:cBhvr>
                                        <p:cTn id="132" dur="1" fill="hold">
                                          <p:stCondLst>
                                            <p:cond delay="0"/>
                                          </p:stCondLst>
                                        </p:cTn>
                                        <p:tgtEl>
                                          <p:spTgt spid="21"/>
                                        </p:tgtEl>
                                        <p:attrNameLst>
                                          <p:attrName>style.visibility</p:attrName>
                                        </p:attrNameLst>
                                      </p:cBhvr>
                                      <p:to>
                                        <p:strVal val="visible"/>
                                      </p:to>
                                    </p:set>
                                    <p:animEffect transition="in" filter="fade">
                                      <p:cBhvr>
                                        <p:cTn id="133" dur="700"/>
                                        <p:tgtEl>
                                          <p:spTgt spid="21"/>
                                        </p:tgtEl>
                                      </p:cBhvr>
                                    </p:animEffect>
                                  </p:childTnLst>
                                </p:cTn>
                              </p:par>
                              <p:par>
                                <p:cTn id="134" presetID="10" presetClass="entr" presetSubtype="0" fill="hold" nodeType="withEffect">
                                  <p:stCondLst>
                                    <p:cond delay="200"/>
                                  </p:stCondLst>
                                  <p:childTnLst>
                                    <p:set>
                                      <p:cBhvr>
                                        <p:cTn id="135" dur="1" fill="hold">
                                          <p:stCondLst>
                                            <p:cond delay="0"/>
                                          </p:stCondLst>
                                        </p:cTn>
                                        <p:tgtEl>
                                          <p:spTgt spid="25"/>
                                        </p:tgtEl>
                                        <p:attrNameLst>
                                          <p:attrName>style.visibility</p:attrName>
                                        </p:attrNameLst>
                                      </p:cBhvr>
                                      <p:to>
                                        <p:strVal val="visible"/>
                                      </p:to>
                                    </p:set>
                                    <p:animEffect transition="in" filter="fade">
                                      <p:cBhvr>
                                        <p:cTn id="136" dur="700"/>
                                        <p:tgtEl>
                                          <p:spTgt spid="25"/>
                                        </p:tgtEl>
                                      </p:cBhvr>
                                    </p:animEffect>
                                  </p:childTnLst>
                                </p:cTn>
                              </p:par>
                              <p:par>
                                <p:cTn id="137" presetID="10" presetClass="entr" presetSubtype="0" fill="hold" nodeType="withEffect">
                                  <p:stCondLst>
                                    <p:cond delay="300"/>
                                  </p:stCondLst>
                                  <p:childTnLst>
                                    <p:set>
                                      <p:cBhvr>
                                        <p:cTn id="138" dur="1" fill="hold">
                                          <p:stCondLst>
                                            <p:cond delay="0"/>
                                          </p:stCondLst>
                                        </p:cTn>
                                        <p:tgtEl>
                                          <p:spTgt spid="22"/>
                                        </p:tgtEl>
                                        <p:attrNameLst>
                                          <p:attrName>style.visibility</p:attrName>
                                        </p:attrNameLst>
                                      </p:cBhvr>
                                      <p:to>
                                        <p:strVal val="visible"/>
                                      </p:to>
                                    </p:set>
                                    <p:animEffect transition="in" filter="fade">
                                      <p:cBhvr>
                                        <p:cTn id="139" dur="700"/>
                                        <p:tgtEl>
                                          <p:spTgt spid="22"/>
                                        </p:tgtEl>
                                      </p:cBhvr>
                                    </p:animEffect>
                                  </p:childTnLst>
                                </p:cTn>
                              </p:par>
                              <p:par>
                                <p:cTn id="140" presetID="10" presetClass="entr" presetSubtype="0" fill="hold" nodeType="withEffect">
                                  <p:stCondLst>
                                    <p:cond delay="400"/>
                                  </p:stCondLst>
                                  <p:childTnLst>
                                    <p:set>
                                      <p:cBhvr>
                                        <p:cTn id="141" dur="1" fill="hold">
                                          <p:stCondLst>
                                            <p:cond delay="0"/>
                                          </p:stCondLst>
                                        </p:cTn>
                                        <p:tgtEl>
                                          <p:spTgt spid="24"/>
                                        </p:tgtEl>
                                        <p:attrNameLst>
                                          <p:attrName>style.visibility</p:attrName>
                                        </p:attrNameLst>
                                      </p:cBhvr>
                                      <p:to>
                                        <p:strVal val="visible"/>
                                      </p:to>
                                    </p:set>
                                    <p:animEffect transition="in" filter="fade">
                                      <p:cBhvr>
                                        <p:cTn id="142" dur="7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50" grpId="0" animBg="1"/>
      <p:bldP spid="50" grpId="1" animBg="1"/>
      <p:bldP spid="20" grpId="0"/>
      <p:bldP spid="23" grpId="0"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48" grpId="0" animBg="1"/>
      <p:bldP spid="48" grpId="1" animBg="1"/>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4_Title Slide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6929" y="0"/>
            <a:ext cx="12205754" cy="6858000"/>
          </a:xfrm>
          <a:prstGeom prst="rect">
            <a:avLst/>
          </a:prstGeom>
          <a:noFill/>
        </p:spPr>
      </p:pic>
      <p:grpSp>
        <p:nvGrpSpPr>
          <p:cNvPr id="46" name="Group 45"/>
          <p:cNvGrpSpPr/>
          <p:nvPr userDrawn="1"/>
        </p:nvGrpSpPr>
        <p:grpSpPr>
          <a:xfrm>
            <a:off x="0" y="-2056029"/>
            <a:ext cx="13110173" cy="19379146"/>
            <a:chOff x="0" y="-2056029"/>
            <a:chExt cx="13110173" cy="19379146"/>
          </a:xfrm>
        </p:grpSpPr>
        <p:sp>
          <p:nvSpPr>
            <p:cNvPr id="36" name="Rounded Rectangle 35"/>
            <p:cNvSpPr/>
            <p:nvPr userDrawn="1"/>
          </p:nvSpPr>
          <p:spPr>
            <a:xfrm>
              <a:off x="2430699" y="3308943"/>
              <a:ext cx="2305719"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ounded Rectangle 39"/>
            <p:cNvSpPr/>
            <p:nvPr userDrawn="1"/>
          </p:nvSpPr>
          <p:spPr>
            <a:xfrm>
              <a:off x="0" y="1236689"/>
              <a:ext cx="2305719"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userDrawn="1"/>
          </p:nvSpPr>
          <p:spPr>
            <a:xfrm rot="10800000">
              <a:off x="1351370" y="4248605"/>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43" name="Rounded Rectangle 42"/>
            <p:cNvSpPr/>
            <p:nvPr userDrawn="1"/>
          </p:nvSpPr>
          <p:spPr>
            <a:xfrm>
              <a:off x="8778358" y="-2056029"/>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ounded Rectangle 43"/>
            <p:cNvSpPr/>
            <p:nvPr userDrawn="1"/>
          </p:nvSpPr>
          <p:spPr>
            <a:xfrm>
              <a:off x="10804454" y="2783785"/>
              <a:ext cx="2305719"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Rounded Rectangle 44"/>
            <p:cNvSpPr/>
            <p:nvPr userDrawn="1"/>
          </p:nvSpPr>
          <p:spPr>
            <a:xfrm rot="10800000">
              <a:off x="4047043" y="174390"/>
              <a:ext cx="2305719"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2" name="Title 1"/>
          <p:cNvSpPr>
            <a:spLocks noGrp="1"/>
          </p:cNvSpPr>
          <p:nvPr>
            <p:ph type="ctrTitle" hasCustomPrompt="1"/>
          </p:nvPr>
        </p:nvSpPr>
        <p:spPr>
          <a:xfrm>
            <a:off x="295114" y="1236690"/>
            <a:ext cx="10813350" cy="2918779"/>
          </a:xfrm>
        </p:spPr>
        <p:txBody>
          <a:bodyPr/>
          <a:lstStyle>
            <a:lvl1pPr>
              <a:lnSpc>
                <a:spcPct val="90000"/>
              </a:lnSpc>
              <a:defRPr sz="6000" b="0" spc="0" baseline="0">
                <a:solidFill>
                  <a:schemeClr val="bg1"/>
                </a:solidFill>
                <a:latin typeface="+mj-lt"/>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315095" y="4464069"/>
            <a:ext cx="10813351" cy="384175"/>
          </a:xfrm>
        </p:spPr>
        <p:txBody>
          <a:bodyPr anchor="b" anchorCtr="0">
            <a:noAutofit/>
          </a:bodyPr>
          <a:lstStyle>
            <a:lvl1pPr marL="0" indent="0" algn="l">
              <a:buNone/>
              <a:defRPr sz="2000" b="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58"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chemeClr val="bg2"/>
                </a:solidFill>
                <a:latin typeface="+mj-lt"/>
              </a:rPr>
              <a:t>Cisco Confidential</a:t>
            </a:r>
          </a:p>
        </p:txBody>
      </p:sp>
      <p:grpSp>
        <p:nvGrpSpPr>
          <p:cNvPr id="4" name="Group 5"/>
          <p:cNvGrpSpPr>
            <a:grpSpLocks/>
          </p:cNvGrpSpPr>
          <p:nvPr userDrawn="1"/>
        </p:nvGrpSpPr>
        <p:grpSpPr bwMode="auto">
          <a:xfrm>
            <a:off x="455613" y="304800"/>
            <a:ext cx="841815" cy="447676"/>
            <a:chOff x="384" y="331"/>
            <a:chExt cx="912" cy="485"/>
          </a:xfrm>
        </p:grpSpPr>
        <p:sp>
          <p:nvSpPr>
            <p:cNvPr id="54" name="AutoShape 6"/>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5" name="Rectangle 7"/>
            <p:cNvSpPr>
              <a:spLocks noChangeArrowheads="1"/>
            </p:cNvSpPr>
            <p:nvPr/>
          </p:nvSpPr>
          <p:spPr bwMode="invGray">
            <a:xfrm>
              <a:off x="640" y="652"/>
              <a:ext cx="42" cy="158"/>
            </a:xfrm>
            <a:prstGeom prst="rect">
              <a:avLst/>
            </a:prstGeom>
            <a:solidFill>
              <a:srgbClr val="FFFFFF"/>
            </a:solid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6" name="Freeform 8"/>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7" name="Freeform 9"/>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0" name="Freeform 10"/>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1" name="Freeform 11"/>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2" name="Freeform 12"/>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3" name="Freeform 13"/>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78" name="Freeform 14"/>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79" name="Freeform 15"/>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0" name="Freeform 16"/>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1" name="Freeform 17"/>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2" name="Freeform 18"/>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3" name="Freeform 19"/>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4" name="Freeform 20"/>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FFFFFF"/>
                </a:solidFill>
                <a:effectLst/>
                <a:uLnTx/>
                <a:uFillTx/>
                <a:latin typeface="Arial" charset="0"/>
                <a:ea typeface="+mn-ea"/>
                <a:cs typeface="+mn-cs"/>
              </a:endParaRPr>
            </a:p>
          </p:txBody>
        </p:sp>
      </p:grpSp>
      <p:sp>
        <p:nvSpPr>
          <p:cNvPr id="37"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chemeClr val="bg2"/>
                </a:solidFill>
                <a:latin typeface="+mj-lt"/>
              </a:rPr>
              <a:t>© 2010 Cisco and/or its affiliates. All rights reserved.</a:t>
            </a:r>
            <a:endParaRPr lang="en-US" sz="600" dirty="0">
              <a:solidFill>
                <a:schemeClr val="bg2"/>
              </a:solidFill>
              <a:latin typeface="+mj-lt"/>
            </a:endParaRPr>
          </a:p>
        </p:txBody>
      </p:sp>
      <p:sp>
        <p:nvSpPr>
          <p:cNvPr id="38"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2"/>
                </a:solidFill>
                <a:latin typeface="+mj-lt"/>
              </a:rPr>
              <a:pPr algn="r" defTabSz="814388">
                <a:lnSpc>
                  <a:spcPct val="100000"/>
                </a:lnSpc>
              </a:pPr>
              <a:t>‹#›</a:t>
            </a:fld>
            <a:endParaRPr lang="en-US" sz="600" dirty="0">
              <a:solidFill>
                <a:schemeClr val="bg2"/>
              </a:solidFill>
              <a:latin typeface="+mj-lt"/>
            </a:endParaRPr>
          </a:p>
        </p:txBody>
      </p:sp>
      <p:sp>
        <p:nvSpPr>
          <p:cNvPr id="39" name="Text Placeholder 38"/>
          <p:cNvSpPr>
            <a:spLocks noGrp="1"/>
          </p:cNvSpPr>
          <p:nvPr>
            <p:ph type="body" sz="quarter" idx="10" hasCustomPrompt="1"/>
          </p:nvPr>
        </p:nvSpPr>
        <p:spPr>
          <a:xfrm>
            <a:off x="314325" y="4782757"/>
            <a:ext cx="10814050" cy="384175"/>
          </a:xfrm>
        </p:spPr>
        <p:txBody>
          <a:bodyPr/>
          <a:lstStyle>
            <a:lvl1pPr marL="0" indent="0">
              <a:buFontTx/>
              <a:buNone/>
              <a:defRPr lang="en-US" sz="1800" kern="1200" dirty="0" smtClean="0">
                <a:solidFill>
                  <a:schemeClr val="bg1"/>
                </a:solidFill>
                <a:latin typeface="+mj-lt"/>
                <a:ea typeface="+mn-ea"/>
                <a:cs typeface="+mn-cs"/>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1" name="Text Placeholder 40"/>
          <p:cNvSpPr>
            <a:spLocks noGrp="1"/>
          </p:cNvSpPr>
          <p:nvPr>
            <p:ph type="body" sz="quarter" idx="11" hasCustomPrompt="1"/>
          </p:nvPr>
        </p:nvSpPr>
        <p:spPr>
          <a:xfrm>
            <a:off x="314325" y="5273251"/>
            <a:ext cx="10814050" cy="384175"/>
          </a:xfrm>
        </p:spPr>
        <p:txBody>
          <a:bodyPr/>
          <a:lstStyle>
            <a:lvl1pPr marL="0" indent="0">
              <a:buFontTx/>
              <a:buNone/>
              <a:defRPr lang="en-US" sz="1400" kern="1200" dirty="0" smtClean="0">
                <a:solidFill>
                  <a:schemeClr val="bg1"/>
                </a:solidFill>
                <a:latin typeface="+mj-lt"/>
                <a:ea typeface="+mn-ea"/>
                <a:cs typeface="+mn-cs"/>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306189" y="432215"/>
            <a:ext cx="11438251"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10896" y="1344168"/>
            <a:ext cx="11424906" cy="4965192"/>
          </a:xfrm>
        </p:spPr>
        <p:txBody>
          <a:bodyPr>
            <a:noAutofit/>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cSld name="1_Segue">
    <p:spTree>
      <p:nvGrpSpPr>
        <p:cNvPr id="1" name=""/>
        <p:cNvGrpSpPr/>
        <p:nvPr/>
      </p:nvGrpSpPr>
      <p:grpSpPr>
        <a:xfrm>
          <a:off x="0" y="0"/>
          <a:ext cx="0" cy="0"/>
          <a:chOff x="0" y="0"/>
          <a:chExt cx="0" cy="0"/>
        </a:xfrm>
      </p:grpSpPr>
      <p:pic>
        <p:nvPicPr>
          <p:cNvPr id="11" name="Picture 10" descr="segue texture.jpg"/>
          <p:cNvPicPr>
            <a:picLocks noChangeAspect="1"/>
          </p:cNvPicPr>
          <p:nvPr userDrawn="1"/>
        </p:nvPicPr>
        <p:blipFill>
          <a:blip r:embed="rId2" cstate="print"/>
          <a:srcRect r="2996"/>
          <a:stretch>
            <a:fillRect/>
          </a:stretch>
        </p:blipFill>
        <p:spPr>
          <a:xfrm>
            <a:off x="444384" y="3106739"/>
            <a:ext cx="11300057" cy="3438525"/>
          </a:xfrm>
          <a:prstGeom prst="rect">
            <a:avLst/>
          </a:prstGeom>
        </p:spPr>
      </p:pic>
      <p:sp>
        <p:nvSpPr>
          <p:cNvPr id="27" name="Rectangle 3"/>
          <p:cNvSpPr>
            <a:spLocks noChangeArrowheads="1"/>
          </p:cNvSpPr>
          <p:nvPr userDrawn="1"/>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47" name="Rectangle 3"/>
          <p:cNvSpPr>
            <a:spLocks noChangeArrowheads="1"/>
          </p:cNvSpPr>
          <p:nvPr userDrawn="1"/>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2"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3"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6" name="Picture 15" descr="segue texture.jpg"/>
          <p:cNvPicPr>
            <a:picLocks noChangeAspect="1"/>
          </p:cNvPicPr>
          <p:nvPr userDrawn="1"/>
        </p:nvPicPr>
        <p:blipFill>
          <a:blip r:embed="rId2" cstate="print"/>
          <a:srcRect t="95236" r="2996"/>
          <a:stretch>
            <a:fillRect/>
          </a:stretch>
        </p:blipFill>
        <p:spPr>
          <a:xfrm>
            <a:off x="444384" y="6381456"/>
            <a:ext cx="11300057" cy="163808"/>
          </a:xfrm>
          <a:prstGeom prst="rect">
            <a:avLst/>
          </a:prstGeom>
        </p:spPr>
      </p:pic>
      <p:sp>
        <p:nvSpPr>
          <p:cNvPr id="31" name="Rectangle 30"/>
          <p:cNvSpPr/>
          <p:nvPr userDrawn="1"/>
        </p:nvSpPr>
        <p:spPr>
          <a:xfrm>
            <a:off x="289735" y="3022900"/>
            <a:ext cx="11589374" cy="172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95114" y="1774540"/>
            <a:ext cx="10813350" cy="2407042"/>
          </a:xfrm>
        </p:spPr>
        <p:txBody>
          <a:bodyPr/>
          <a:lstStyle>
            <a:lvl1pPr algn="l" defTabSz="914400" rtl="0" eaLnBrk="1" latinLnBrk="0" hangingPunct="1">
              <a:lnSpc>
                <a:spcPct val="85000"/>
              </a:lnSpc>
              <a:spcBef>
                <a:spcPct val="0"/>
              </a:spcBef>
              <a:buNone/>
              <a:defRPr lang="en-US" sz="5400" b="0" kern="1200" spc="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6190" y="1339745"/>
            <a:ext cx="5360092" cy="4965700"/>
          </a:xfrm>
        </p:spPr>
        <p:txBody>
          <a:bodyPr>
            <a:no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115987" y="1339745"/>
            <a:ext cx="5628454" cy="4965700"/>
          </a:xfrm>
        </p:spPr>
        <p:txBody>
          <a:bodyPr>
            <a:no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306189" y="432215"/>
            <a:ext cx="11438251"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ullet with pull quote">
    <p:spTree>
      <p:nvGrpSpPr>
        <p:cNvPr id="1" name=""/>
        <p:cNvGrpSpPr/>
        <p:nvPr/>
      </p:nvGrpSpPr>
      <p:grpSpPr>
        <a:xfrm>
          <a:off x="0" y="0"/>
          <a:ext cx="0" cy="0"/>
          <a:chOff x="0" y="0"/>
          <a:chExt cx="0" cy="0"/>
        </a:xfrm>
      </p:grpSpPr>
      <p:sp>
        <p:nvSpPr>
          <p:cNvPr id="2" name="Title 1"/>
          <p:cNvSpPr>
            <a:spLocks noGrp="1"/>
          </p:cNvSpPr>
          <p:nvPr>
            <p:ph type="title"/>
          </p:nvPr>
        </p:nvSpPr>
        <p:spPr>
          <a:xfrm>
            <a:off x="306188" y="432215"/>
            <a:ext cx="11438251"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19534" y="1339745"/>
            <a:ext cx="534674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1" hasCustomPrompt="1"/>
          </p:nvPr>
        </p:nvSpPr>
        <p:spPr>
          <a:xfrm>
            <a:off x="6959819" y="1747684"/>
            <a:ext cx="4314844" cy="646331"/>
          </a:xfrm>
        </p:spPr>
        <p:txBody>
          <a:bodyPr>
            <a:noAutofit/>
          </a:bodyPr>
          <a:lstStyle>
            <a:lvl1pPr marL="114300" indent="-114300" algn="l" defTabSz="914400" rtl="0" eaLnBrk="1" latinLnBrk="0" hangingPunct="1">
              <a:lnSpc>
                <a:spcPct val="90000"/>
              </a:lnSpc>
              <a:spcBef>
                <a:spcPts val="0"/>
              </a:spcBef>
              <a:buNone/>
              <a:defRPr lang="en-US" sz="2000" kern="1200" dirty="0" smtClean="0">
                <a:gradFill>
                  <a:gsLst>
                    <a:gs pos="0">
                      <a:schemeClr val="tx1"/>
                    </a:gs>
                    <a:gs pos="47000">
                      <a:schemeClr val="accent2"/>
                    </a:gs>
                    <a:gs pos="100000">
                      <a:schemeClr val="accent4"/>
                    </a:gs>
                  </a:gsLst>
                  <a:lin ang="3600000" scaled="0"/>
                </a:gradFill>
                <a:latin typeface="+mj-lt"/>
                <a:ea typeface="+mn-ea"/>
                <a:cs typeface="+mn-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lvl="0"/>
            <a:r>
              <a:rPr lang="en-US" dirty="0" smtClean="0"/>
              <a:t>“This is the sample </a:t>
            </a:r>
            <a:br>
              <a:rPr lang="en-US" dirty="0" smtClean="0"/>
            </a:br>
            <a:r>
              <a:rPr lang="en-US" dirty="0" smtClean="0"/>
              <a:t>pull quote.”</a:t>
            </a:r>
          </a:p>
        </p:txBody>
      </p:sp>
      <p:sp>
        <p:nvSpPr>
          <p:cNvPr id="14" name="Rectangle 5"/>
          <p:cNvSpPr>
            <a:spLocks noChangeArrowheads="1"/>
          </p:cNvSpPr>
          <p:nvPr userDrawn="1"/>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3"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6"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9" name="Text Placeholder 18"/>
          <p:cNvSpPr>
            <a:spLocks noGrp="1"/>
          </p:cNvSpPr>
          <p:nvPr>
            <p:ph type="body" sz="quarter" idx="14" hasCustomPrompt="1"/>
          </p:nvPr>
        </p:nvSpPr>
        <p:spPr>
          <a:xfrm>
            <a:off x="7077456" y="4736592"/>
            <a:ext cx="4315968" cy="338328"/>
          </a:xfrm>
        </p:spPr>
        <p:txBody>
          <a:bodyPr>
            <a:noAutofit/>
          </a:bodyPr>
          <a:lstStyle>
            <a:lvl1pPr marL="0" indent="0">
              <a:buFontTx/>
              <a:buNone/>
              <a:defRPr sz="1600">
                <a:solidFill>
                  <a:srgbClr val="7F7F7F"/>
                </a:solidFill>
              </a:defRPr>
            </a:lvl1pPr>
          </a:lstStyle>
          <a:p>
            <a:pPr lvl="0"/>
            <a:r>
              <a:rPr lang="en-US" dirty="0" smtClean="0"/>
              <a:t>Source Name</a:t>
            </a:r>
            <a:endParaRPr lang="en-US" dirty="0"/>
          </a:p>
        </p:txBody>
      </p:sp>
      <p:pic>
        <p:nvPicPr>
          <p:cNvPr id="9" name="Picture 8" descr="segue texture.jpg"/>
          <p:cNvPicPr>
            <a:picLocks noChangeAspect="1"/>
          </p:cNvPicPr>
          <p:nvPr userDrawn="1"/>
        </p:nvPicPr>
        <p:blipFill>
          <a:blip r:embed="rId2" cstate="print"/>
          <a:srcRect t="95236" r="2996"/>
          <a:stretch>
            <a:fillRect/>
          </a:stretch>
        </p:blipFill>
        <p:spPr>
          <a:xfrm>
            <a:off x="444384" y="6381456"/>
            <a:ext cx="11300057" cy="163808"/>
          </a:xfrm>
          <a:prstGeom prst="rect">
            <a:avLst/>
          </a:prstGeom>
        </p:spPr>
      </p:pic>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34" Type="http://schemas.openxmlformats.org/officeDocument/2006/relationships/theme" Target="../theme/theme2.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Picture 17" descr="segue texture.jpg"/>
          <p:cNvPicPr>
            <a:picLocks noChangeAspect="1"/>
          </p:cNvPicPr>
          <p:nvPr/>
        </p:nvPicPr>
        <p:blipFill>
          <a:blip r:embed="rId39" cstate="print"/>
          <a:srcRect t="95236" r="2996"/>
          <a:stretch>
            <a:fillRect/>
          </a:stretch>
        </p:blipFill>
        <p:spPr>
          <a:xfrm>
            <a:off x="444384" y="6381456"/>
            <a:ext cx="11300057" cy="163808"/>
          </a:xfrm>
          <a:prstGeom prst="rect">
            <a:avLst/>
          </a:prstGeom>
        </p:spPr>
      </p:pic>
      <p:sp>
        <p:nvSpPr>
          <p:cNvPr id="2" name="Title Placeholder 1"/>
          <p:cNvSpPr>
            <a:spLocks noGrp="1"/>
          </p:cNvSpPr>
          <p:nvPr>
            <p:ph type="title"/>
          </p:nvPr>
        </p:nvSpPr>
        <p:spPr>
          <a:xfrm>
            <a:off x="306189" y="432215"/>
            <a:ext cx="11438252"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306189" y="1339746"/>
            <a:ext cx="1143825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1"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 name="Rectangle 7"/>
          <p:cNvSpPr>
            <a:spLocks noChangeArrowheads="1"/>
          </p:cNvSpPr>
          <p:nvPr/>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1" r:id="rId2"/>
    <p:sldLayoutId id="2147483899" r:id="rId3"/>
    <p:sldLayoutId id="2147483930" r:id="rId4"/>
    <p:sldLayoutId id="2147483900" r:id="rId5"/>
    <p:sldLayoutId id="2147483932"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 id="2147483912" r:id="rId18"/>
    <p:sldLayoutId id="2147483913" r:id="rId19"/>
    <p:sldLayoutId id="2147483914" r:id="rId20"/>
    <p:sldLayoutId id="2147483915" r:id="rId21"/>
    <p:sldLayoutId id="2147483916" r:id="rId22"/>
    <p:sldLayoutId id="2147483917" r:id="rId23"/>
    <p:sldLayoutId id="2147483918" r:id="rId24"/>
    <p:sldLayoutId id="2147483919" r:id="rId25"/>
    <p:sldLayoutId id="2147483920" r:id="rId26"/>
    <p:sldLayoutId id="2147483921" r:id="rId27"/>
    <p:sldLayoutId id="2147483922" r:id="rId28"/>
    <p:sldLayoutId id="2147483924" r:id="rId29"/>
    <p:sldLayoutId id="2147483925" r:id="rId30"/>
    <p:sldLayoutId id="2147483926" r:id="rId31"/>
    <p:sldLayoutId id="2147483927" r:id="rId32"/>
    <p:sldLayoutId id="2147483968" r:id="rId33"/>
    <p:sldLayoutId id="2147483982" r:id="rId34"/>
    <p:sldLayoutId id="2147483983" r:id="rId35"/>
    <p:sldLayoutId id="2147483984" r:id="rId36"/>
    <p:sldLayoutId id="2147483985" r:id="rId37"/>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Picture 17" descr="segue texture.jpg"/>
          <p:cNvPicPr>
            <a:picLocks noChangeAspect="1"/>
          </p:cNvPicPr>
          <p:nvPr/>
        </p:nvPicPr>
        <p:blipFill>
          <a:blip r:embed="rId35" cstate="print"/>
          <a:srcRect t="95236" r="2996"/>
          <a:stretch>
            <a:fillRect/>
          </a:stretch>
        </p:blipFill>
        <p:spPr>
          <a:xfrm>
            <a:off x="444384" y="6381456"/>
            <a:ext cx="11300057" cy="163808"/>
          </a:xfrm>
          <a:prstGeom prst="rect">
            <a:avLst/>
          </a:prstGeom>
        </p:spPr>
      </p:pic>
      <p:sp>
        <p:nvSpPr>
          <p:cNvPr id="2" name="Title Placeholder 1"/>
          <p:cNvSpPr>
            <a:spLocks noGrp="1"/>
          </p:cNvSpPr>
          <p:nvPr>
            <p:ph type="title"/>
          </p:nvPr>
        </p:nvSpPr>
        <p:spPr>
          <a:xfrm>
            <a:off x="306189" y="432215"/>
            <a:ext cx="11438252"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306189" y="1339746"/>
            <a:ext cx="11438252"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1" name="Rectangle 5"/>
          <p:cNvSpPr>
            <a:spLocks noChangeArrowheads="1"/>
          </p:cNvSpPr>
          <p:nvPr/>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 name="Rectangle 7"/>
          <p:cNvSpPr>
            <a:spLocks noChangeArrowheads="1"/>
          </p:cNvSpPr>
          <p:nvPr/>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 id="2147483951" r:id="rId18"/>
    <p:sldLayoutId id="2147483952" r:id="rId19"/>
    <p:sldLayoutId id="2147483953" r:id="rId20"/>
    <p:sldLayoutId id="2147483954" r:id="rId21"/>
    <p:sldLayoutId id="2147483955" r:id="rId22"/>
    <p:sldLayoutId id="2147483956" r:id="rId23"/>
    <p:sldLayoutId id="2147483957" r:id="rId24"/>
    <p:sldLayoutId id="2147483959" r:id="rId25"/>
    <p:sldLayoutId id="2147483960" r:id="rId26"/>
    <p:sldLayoutId id="2147483961" r:id="rId27"/>
    <p:sldLayoutId id="2147483962" r:id="rId28"/>
    <p:sldLayoutId id="2147483963" r:id="rId29"/>
    <p:sldLayoutId id="2147483964" r:id="rId30"/>
    <p:sldLayoutId id="2147483965" r:id="rId31"/>
    <p:sldLayoutId id="2147483966" r:id="rId32"/>
    <p:sldLayoutId id="2147483967" r:id="rId33"/>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hyperlink" Target="http://www.w3.org/TR/soap12/" TargetMode="External"/><Relationship Id="rId2" Type="http://schemas.openxmlformats.org/officeDocument/2006/relationships/hyperlink" Target="http://www.w3.org/TR/SOAP/" TargetMode="Externa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hyperlink" Target="http://support.cisco.com/mdf/6500/6501/6502/IOS/release/latest" TargetMode="External"/><Relationship Id="rId2" Type="http://schemas.openxmlformats.org/officeDocument/2006/relationships/notesSlide" Target="../notesSlides/notesSlide10.xml"/><Relationship Id="rId1" Type="http://schemas.openxmlformats.org/officeDocument/2006/relationships/slideLayout" Target="../slideLayouts/slideLayout35.xml"/><Relationship Id="rId5" Type="http://schemas.openxmlformats.org/officeDocument/2006/relationships/hyperlink" Target="http://support.cisco.com/cns/subscribe/customer=johndoe;action=update" TargetMode="External"/><Relationship Id="rId4" Type="http://schemas.openxmlformats.org/officeDocument/2006/relationships/hyperlink" Target="http://support.cisco.com/mdf/6500/6501/6502/IOS/release/12.2.2"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upport,cisco.com/mdf/switches/ATMswitches/catalyst8500/catalyst8510" TargetMode="External"/><Relationship Id="rId3" Type="http://schemas.openxmlformats.org/officeDocument/2006/relationships/hyperlink" Target="http://support.cisco.com/mdf/switches/ATMswitches" TargetMode="External"/><Relationship Id="rId7" Type="http://schemas.openxmlformats.org/officeDocument/2006/relationships/hyperlink" Target="http://support.cisco.com/mdf/switches/lightstreamswitches" TargetMode="External"/><Relationship Id="rId2" Type="http://schemas.openxmlformats.org/officeDocument/2006/relationships/notesSlide" Target="../notesSlides/notesSlide11.xml"/><Relationship Id="rId1" Type="http://schemas.openxmlformats.org/officeDocument/2006/relationships/slideLayout" Target="../slideLayouts/slideLayout35.xml"/><Relationship Id="rId6" Type="http://schemas.openxmlformats.org/officeDocument/2006/relationships/hyperlink" Target="http://support.cisco.com/mdsf/switches/catalyst8500" TargetMode="External"/><Relationship Id="rId5" Type="http://schemas.openxmlformats.org/officeDocument/2006/relationships/hyperlink" Target="http://support.cisco.com/mdf/switches/LANswitches" TargetMode="External"/><Relationship Id="rId4" Type="http://schemas.openxmlformats.org/officeDocument/2006/relationships/hyperlink" Target="http://support.cisco.com/mdf/switch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3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7" Type="http://schemas.openxmlformats.org/officeDocument/2006/relationships/hyperlink" Target="http://sourceforge.net/projects/soapui/files/soapui/3.6.1/soapUI-x32-3_6_1.exe/download" TargetMode="External"/><Relationship Id="rId2" Type="http://schemas.openxmlformats.org/officeDocument/2006/relationships/hyperlink" Target="http://dft.cisco.com/wps/myportal/dft/download/lde30" TargetMode="External"/><Relationship Id="rId1" Type="http://schemas.openxmlformats.org/officeDocument/2006/relationships/slideLayout" Target="../slideLayouts/slideLayout7.xml"/><Relationship Id="rId6" Type="http://schemas.openxmlformats.org/officeDocument/2006/relationships/hyperlink" Target="https://addons.mozilla.org/en-US/firefox/addon/restclient/" TargetMode="External"/><Relationship Id="rId5" Type="http://schemas.openxmlformats.org/officeDocument/2006/relationships/hyperlink" Target="http://ework.cisco.com/Livelink/livelink.exe?func=ll&amp;objId=44894878&amp;objAction=Open" TargetMode="External"/><Relationship Id="rId4" Type="http://schemas.openxmlformats.org/officeDocument/2006/relationships/hyperlink" Target="http://tomcat.apache.org/download-70.cgi"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8080/Employee/services/RestService/getEmployees?id" TargetMode="External"/><Relationship Id="rId2" Type="http://schemas.openxmlformats.org/officeDocument/2006/relationships/hyperlink" Target="http://localhost:8080/Employee/services/RestService/getEmployees" TargetMode="External"/><Relationship Id="rId1" Type="http://schemas.openxmlformats.org/officeDocument/2006/relationships/slideLayout" Target="../slideLayouts/slideLayout35.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ubtitle 6"/>
          <p:cNvSpPr>
            <a:spLocks noGrp="1"/>
          </p:cNvSpPr>
          <p:nvPr>
            <p:ph type="subTitle" idx="1"/>
          </p:nvPr>
        </p:nvSpPr>
        <p:spPr>
          <a:xfrm>
            <a:off x="220984" y="3206751"/>
            <a:ext cx="10813350" cy="384175"/>
          </a:xfrm>
        </p:spPr>
        <p:txBody>
          <a:bodyPr/>
          <a:lstStyle/>
          <a:p>
            <a:pPr eaLnBrk="1" hangingPunct="1"/>
            <a:r>
              <a:rPr dirty="0" smtClean="0"/>
              <a:t> Advanced  Java Training</a:t>
            </a:r>
          </a:p>
        </p:txBody>
      </p:sp>
      <p:sp>
        <p:nvSpPr>
          <p:cNvPr id="38916" name="Text Placeholder 9"/>
          <p:cNvSpPr>
            <a:spLocks noGrp="1"/>
          </p:cNvSpPr>
          <p:nvPr>
            <p:ph type="body" sz="quarter" idx="10"/>
          </p:nvPr>
        </p:nvSpPr>
        <p:spPr>
          <a:xfrm>
            <a:off x="240030" y="3663951"/>
            <a:ext cx="10794304" cy="384175"/>
          </a:xfrm>
        </p:spPr>
        <p:txBody>
          <a:bodyPr/>
          <a:lstStyle/>
          <a:p>
            <a:r>
              <a:rPr lang="en-US" dirty="0" smtClean="0"/>
              <a:t>S Vastrad</a:t>
            </a:r>
            <a:endParaRPr dirty="0" smtClean="0"/>
          </a:p>
        </p:txBody>
      </p:sp>
      <p:sp>
        <p:nvSpPr>
          <p:cNvPr id="38915" name="Text Placeholder 8"/>
          <p:cNvSpPr>
            <a:spLocks noGrp="1"/>
          </p:cNvSpPr>
          <p:nvPr>
            <p:ph type="body" sz="quarter" idx="11"/>
          </p:nvPr>
        </p:nvSpPr>
        <p:spPr>
          <a:xfrm>
            <a:off x="240030" y="4076701"/>
            <a:ext cx="10813350" cy="384175"/>
          </a:xfrm>
        </p:spPr>
        <p:txBody>
          <a:bodyPr/>
          <a:lstStyle/>
          <a:p>
            <a:pPr eaLnBrk="1" hangingPunct="1"/>
            <a:r>
              <a:rPr dirty="0" smtClean="0"/>
              <a:t>June 21</a:t>
            </a:r>
            <a:r>
              <a:rPr baseline="30000" dirty="0" smtClean="0"/>
              <a:t>st</a:t>
            </a:r>
            <a:r>
              <a:rPr dirty="0" smtClean="0"/>
              <a:t> 2011</a:t>
            </a:r>
          </a:p>
        </p:txBody>
      </p:sp>
      <p:sp>
        <p:nvSpPr>
          <p:cNvPr id="38918" name="Text Box 6"/>
          <p:cNvSpPr txBox="1">
            <a:spLocks noChangeArrowheads="1"/>
          </p:cNvSpPr>
          <p:nvPr/>
        </p:nvSpPr>
        <p:spPr bwMode="auto">
          <a:xfrm>
            <a:off x="1" y="2498865"/>
            <a:ext cx="9221111" cy="646331"/>
          </a:xfrm>
          <a:prstGeom prst="rect">
            <a:avLst/>
          </a:prstGeom>
          <a:noFill/>
          <a:ln w="9525">
            <a:noFill/>
            <a:miter lim="800000"/>
            <a:headEnd/>
            <a:tailEnd/>
          </a:ln>
          <a:effectLst/>
        </p:spPr>
        <p:txBody>
          <a:bodyPr wrap="square">
            <a:spAutoFit/>
          </a:bodyPr>
          <a:lstStyle/>
          <a:p>
            <a:pPr>
              <a:spcBef>
                <a:spcPct val="50000"/>
              </a:spcBef>
            </a:pPr>
            <a:r>
              <a:rPr lang="en-US" sz="3600" dirty="0" smtClean="0">
                <a:solidFill>
                  <a:srgbClr val="96CA4B"/>
                </a:solidFill>
              </a:rPr>
              <a:t> </a:t>
            </a:r>
            <a:r>
              <a:rPr lang="en-US" sz="3600" spc="-200" dirty="0" smtClean="0">
                <a:gradFill flip="none" rotWithShape="1">
                  <a:gsLst>
                    <a:gs pos="0">
                      <a:srgbClr val="55E6ED"/>
                    </a:gs>
                    <a:gs pos="80000">
                      <a:srgbClr val="009249"/>
                    </a:gs>
                  </a:gsLst>
                  <a:lin ang="12000000" scaled="0"/>
                  <a:tileRect/>
                </a:gradFill>
                <a:latin typeface="+mj-lt"/>
                <a:ea typeface="+mj-ea"/>
                <a:cs typeface="+mj-cs"/>
              </a:rPr>
              <a:t>SOA  &amp; Web Services </a:t>
            </a:r>
            <a:endParaRPr lang="en-US" sz="3600" spc="-200" dirty="0">
              <a:gradFill flip="none" rotWithShape="1">
                <a:gsLst>
                  <a:gs pos="0">
                    <a:srgbClr val="55E6ED"/>
                  </a:gs>
                  <a:gs pos="80000">
                    <a:srgbClr val="009249"/>
                  </a:gs>
                </a:gsLst>
                <a:lin ang="12000000" scaled="0"/>
                <a:tileRect/>
              </a:gradFill>
              <a:latin typeface="+mj-lt"/>
              <a:ea typeface="+mj-ea"/>
              <a:cs typeface="+mj-cs"/>
            </a:endParaRPr>
          </a:p>
        </p:txBody>
      </p:sp>
      <p:pic>
        <p:nvPicPr>
          <p:cNvPr id="8" name="Picture 10"/>
          <p:cNvPicPr>
            <a:picLocks noChangeAspect="1" noChangeArrowheads="1"/>
          </p:cNvPicPr>
          <p:nvPr/>
        </p:nvPicPr>
        <p:blipFill>
          <a:blip r:embed="rId3" cstate="print"/>
          <a:srcRect/>
          <a:stretch>
            <a:fillRect/>
          </a:stretch>
        </p:blipFill>
        <p:spPr bwMode="auto">
          <a:xfrm>
            <a:off x="5418160" y="1600200"/>
            <a:ext cx="6332561" cy="3681484"/>
          </a:xfrm>
          <a:prstGeom prst="rect">
            <a:avLst/>
          </a:prstGeom>
          <a:noFill/>
          <a:ln w="9525" cap="flat" cmpd="sng" algn="ctr">
            <a:noFill/>
            <a:prstDash val="solid"/>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GB"/>
              <a:t>XML Messaging Using SOAP</a:t>
            </a:r>
          </a:p>
        </p:txBody>
      </p:sp>
      <p:pic>
        <p:nvPicPr>
          <p:cNvPr id="104451" name="Picture 3"/>
          <p:cNvPicPr>
            <a:picLocks noChangeAspect="1" noChangeArrowheads="1"/>
          </p:cNvPicPr>
          <p:nvPr/>
        </p:nvPicPr>
        <p:blipFill>
          <a:blip r:embed="rId3" cstate="print"/>
          <a:srcRect l="14763" t="18898" r="14763" b="30237"/>
          <a:stretch>
            <a:fillRect/>
          </a:stretch>
        </p:blipFill>
        <p:spPr bwMode="auto">
          <a:xfrm>
            <a:off x="370321" y="1600201"/>
            <a:ext cx="11452417" cy="48434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79694" y="0"/>
            <a:ext cx="10329081" cy="600501"/>
          </a:xfrm>
          <a:prstGeom prst="rect">
            <a:avLst/>
          </a:prstGeom>
        </p:spPr>
        <p:txBody>
          <a:bodyPr vert="horz" lIns="82296" tIns="45720" rIns="82296" bIns="45720" rtlCol="0" anchor="b" anchorCtr="0">
            <a:noAutofit/>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a:gsLst>
                    <a:gs pos="0">
                      <a:schemeClr val="tx1"/>
                    </a:gs>
                    <a:gs pos="44000">
                      <a:srgbClr val="01BBBB"/>
                    </a:gs>
                    <a:gs pos="100000">
                      <a:schemeClr val="accent4"/>
                    </a:gs>
                  </a:gsLst>
                  <a:lin ang="4800000" scaled="0"/>
                </a:gradFill>
                <a:effectLst/>
                <a:uLnTx/>
                <a:uFillTx/>
                <a:latin typeface="+mj-lt"/>
                <a:ea typeface="+mj-ea"/>
                <a:cs typeface="+mj-cs"/>
              </a:rPr>
              <a:t>SOAP – Simple Object</a:t>
            </a:r>
            <a:r>
              <a:rPr kumimoji="0" lang="en-US" sz="3600" b="0" i="0" u="none" strike="noStrike" kern="1200" cap="none" spc="0" normalizeH="0" noProof="0" dirty="0" smtClean="0">
                <a:ln>
                  <a:noFill/>
                </a:ln>
                <a:gradFill>
                  <a:gsLst>
                    <a:gs pos="0">
                      <a:schemeClr val="tx1"/>
                    </a:gs>
                    <a:gs pos="44000">
                      <a:srgbClr val="01BBBB"/>
                    </a:gs>
                    <a:gs pos="100000">
                      <a:schemeClr val="accent4"/>
                    </a:gs>
                  </a:gsLst>
                  <a:lin ang="4800000" scaled="0"/>
                </a:gradFill>
                <a:effectLst/>
                <a:uLnTx/>
                <a:uFillTx/>
                <a:latin typeface="+mj-lt"/>
                <a:ea typeface="+mj-ea"/>
                <a:cs typeface="+mj-cs"/>
              </a:rPr>
              <a:t> Access Protocol</a:t>
            </a:r>
            <a:endParaRPr kumimoji="0" lang="en-US" sz="3600" b="0" i="0" u="none" strike="noStrike" kern="1200" cap="none" spc="0" normalizeH="0" baseline="0" noProof="0" dirty="0">
              <a:ln>
                <a:noFill/>
              </a:ln>
              <a:gradFill>
                <a:gsLst>
                  <a:gs pos="0">
                    <a:schemeClr val="tx1"/>
                  </a:gs>
                  <a:gs pos="44000">
                    <a:srgbClr val="01BBBB"/>
                  </a:gs>
                  <a:gs pos="100000">
                    <a:schemeClr val="accent4"/>
                  </a:gs>
                </a:gsLst>
                <a:lin ang="4800000" scaled="0"/>
              </a:gradFill>
              <a:effectLst/>
              <a:uLnTx/>
              <a:uFillTx/>
              <a:latin typeface="+mj-lt"/>
              <a:ea typeface="+mj-ea"/>
              <a:cs typeface="+mj-cs"/>
            </a:endParaRPr>
          </a:p>
        </p:txBody>
      </p:sp>
      <p:sp>
        <p:nvSpPr>
          <p:cNvPr id="5" name="Rectangle 3"/>
          <p:cNvSpPr txBox="1">
            <a:spLocks noChangeArrowheads="1"/>
          </p:cNvSpPr>
          <p:nvPr/>
        </p:nvSpPr>
        <p:spPr>
          <a:xfrm>
            <a:off x="179694" y="854122"/>
            <a:ext cx="11381332" cy="5560326"/>
          </a:xfrm>
          <a:prstGeom prst="rect">
            <a:avLst/>
          </a:prstGeom>
        </p:spPr>
        <p:txBody>
          <a:bodyPr vert="horz" lIns="91440" tIns="45720" rIns="91440" bIns="45720" rtlCol="0">
            <a:noAutofit/>
          </a:bodyPr>
          <a:lstStyle/>
          <a:p>
            <a:pPr marL="228600" lvl="0" indent="-228600">
              <a:lnSpc>
                <a:spcPct val="90000"/>
              </a:lnSpc>
              <a:spcBef>
                <a:spcPts val="1440"/>
              </a:spcBef>
              <a:buClr>
                <a:schemeClr val="tx2"/>
              </a:buClr>
              <a:buSzPct val="90000"/>
              <a:buFont typeface="Arial" pitchFamily="34" charset="0"/>
              <a:buChar char="•"/>
              <a:defRPr/>
            </a:pPr>
            <a:r>
              <a:rPr lang="en-US" sz="2400" dirty="0" smtClean="0"/>
              <a:t>SOAP is  XML-based message protocol for exchanging information between computers.</a:t>
            </a:r>
          </a:p>
          <a:p>
            <a:pPr marL="228600" lvl="0" indent="-228600">
              <a:lnSpc>
                <a:spcPct val="90000"/>
              </a:lnSpc>
              <a:spcBef>
                <a:spcPts val="1440"/>
              </a:spcBef>
              <a:buClr>
                <a:schemeClr val="tx2"/>
              </a:buClr>
              <a:buSzPct val="90000"/>
              <a:buFont typeface="Arial" pitchFamily="34" charset="0"/>
              <a:buChar char="•"/>
              <a:defRPr/>
            </a:pPr>
            <a:r>
              <a:rPr kumimoji="0" lang="en-US" sz="2400" b="0" i="0" u="none" strike="noStrike" kern="1200" cap="none" spc="0" normalizeH="0" baseline="0" noProof="0" dirty="0" smtClean="0">
                <a:ln>
                  <a:noFill/>
                </a:ln>
                <a:effectLst/>
                <a:uLnTx/>
                <a:uFillTx/>
                <a:latin typeface="+mj-lt"/>
                <a:ea typeface="+mn-ea"/>
                <a:cs typeface="+mn-cs"/>
              </a:rPr>
              <a:t>SOAP message has</a:t>
            </a:r>
          </a:p>
          <a:p>
            <a:pPr lvl="1"/>
            <a:r>
              <a:rPr lang="en-US" sz="1200" b="1" dirty="0" smtClean="0"/>
              <a:t>Envelope:</a:t>
            </a:r>
            <a:r>
              <a:rPr lang="en-US" sz="1200" dirty="0" smtClean="0"/>
              <a:t> ( Mandatory )</a:t>
            </a:r>
            <a:br>
              <a:rPr lang="en-US" sz="1200" dirty="0" smtClean="0"/>
            </a:br>
            <a:r>
              <a:rPr lang="en-US" sz="1200" dirty="0" smtClean="0"/>
              <a:t>Defines the start and the end of the message.</a:t>
            </a:r>
          </a:p>
          <a:p>
            <a:pPr lvl="1"/>
            <a:r>
              <a:rPr lang="en-US" sz="1200" b="1" dirty="0" smtClean="0"/>
              <a:t>Header:</a:t>
            </a:r>
            <a:r>
              <a:rPr lang="en-US" sz="1200" dirty="0" smtClean="0"/>
              <a:t> ( Optional )</a:t>
            </a:r>
            <a:br>
              <a:rPr lang="en-US" sz="1200" dirty="0" smtClean="0"/>
            </a:br>
            <a:r>
              <a:rPr lang="en-US" sz="1200" dirty="0" smtClean="0"/>
              <a:t>Contains any optional attributes of the message used in processing the message, either at an intermediary point or at the ultimate end point.</a:t>
            </a:r>
          </a:p>
          <a:p>
            <a:pPr lvl="1"/>
            <a:r>
              <a:rPr lang="en-US" sz="1200" b="1" dirty="0" smtClean="0"/>
              <a:t>Body:</a:t>
            </a:r>
            <a:r>
              <a:rPr lang="en-US" sz="1200" dirty="0" smtClean="0"/>
              <a:t> ( Mandatory )</a:t>
            </a:r>
            <a:br>
              <a:rPr lang="en-US" sz="1200" dirty="0" smtClean="0"/>
            </a:br>
            <a:r>
              <a:rPr lang="en-US" sz="1200" dirty="0" smtClean="0"/>
              <a:t>Contains the XML data comprising the message being sent.</a:t>
            </a:r>
          </a:p>
          <a:p>
            <a:pPr lvl="1"/>
            <a:r>
              <a:rPr lang="en-US" sz="1200" b="1" dirty="0" smtClean="0"/>
              <a:t>Fault:</a:t>
            </a:r>
            <a:r>
              <a:rPr lang="en-US" sz="1200" dirty="0" smtClean="0"/>
              <a:t> ( Optional )</a:t>
            </a:r>
            <a:br>
              <a:rPr lang="en-US" sz="1200" dirty="0" smtClean="0"/>
            </a:br>
            <a:r>
              <a:rPr lang="en-US" sz="1200" dirty="0" smtClean="0"/>
              <a:t>An optional Fault element that provides information about errors that occurred while processing the message </a:t>
            </a:r>
          </a:p>
          <a:p>
            <a:pPr lvl="1"/>
            <a:endParaRPr lang="en-US" sz="1200" dirty="0" smtClean="0"/>
          </a:p>
          <a:p>
            <a:pPr marL="228600" lvl="0" indent="-228600">
              <a:lnSpc>
                <a:spcPct val="90000"/>
              </a:lnSpc>
              <a:spcBef>
                <a:spcPts val="1440"/>
              </a:spcBef>
              <a:buClr>
                <a:schemeClr val="tx2"/>
              </a:buClr>
              <a:buSzPct val="90000"/>
              <a:buFont typeface="Arial" pitchFamily="34" charset="0"/>
              <a:buChar char="•"/>
              <a:defRPr/>
            </a:pPr>
            <a:r>
              <a:rPr lang="en-US" sz="2400" dirty="0" smtClean="0"/>
              <a:t>SOAP is not tied to any one transport protocol.</a:t>
            </a:r>
          </a:p>
          <a:p>
            <a:pPr lvl="1"/>
            <a:r>
              <a:rPr lang="en-US" sz="1200" dirty="0" smtClean="0"/>
              <a:t>SOAP/HTTP</a:t>
            </a:r>
            <a:br>
              <a:rPr lang="en-US" sz="1200" dirty="0" smtClean="0"/>
            </a:br>
            <a:r>
              <a:rPr lang="en-US" sz="1200" dirty="0" smtClean="0"/>
              <a:t>SOAP/JMS</a:t>
            </a:r>
          </a:p>
          <a:p>
            <a:pPr lvl="0">
              <a:buFont typeface="Arial" pitchFamily="34" charset="0"/>
              <a:buChar char="•"/>
            </a:pPr>
            <a:r>
              <a:rPr lang="en-US" sz="2400" dirty="0" smtClean="0"/>
              <a:t>  More Information</a:t>
            </a:r>
          </a:p>
          <a:p>
            <a:pPr lvl="1"/>
            <a:r>
              <a:rPr lang="en-US" sz="1200" dirty="0" smtClean="0"/>
              <a:t>SOAP Version 1.1 is available online at</a:t>
            </a:r>
            <a:br>
              <a:rPr lang="en-US" sz="1200" dirty="0" smtClean="0"/>
            </a:br>
            <a:r>
              <a:rPr lang="en-US" sz="1200" dirty="0" smtClean="0">
                <a:hlinkClick r:id="rId2"/>
              </a:rPr>
              <a:t>http://www.w3.org/TR/SOAP/</a:t>
            </a:r>
            <a:endParaRPr lang="en-US" sz="1200" dirty="0" smtClean="0"/>
          </a:p>
          <a:p>
            <a:pPr lvl="1"/>
            <a:r>
              <a:rPr lang="en-US" sz="1200" dirty="0" smtClean="0"/>
              <a:t>The working draft of SOAP Version 1.2 is available at </a:t>
            </a:r>
            <a:br>
              <a:rPr lang="en-US" sz="1200" dirty="0" smtClean="0"/>
            </a:br>
            <a:r>
              <a:rPr lang="en-US" sz="1200" dirty="0" smtClean="0">
                <a:hlinkClick r:id="rId3"/>
              </a:rPr>
              <a:t>http://www.w3.org/TR/soap12/</a:t>
            </a:r>
            <a:endParaRPr lang="en-US" sz="1200" dirty="0" smtClean="0"/>
          </a:p>
          <a:p>
            <a:pPr lvl="1"/>
            <a:endParaRPr lang="en-US" sz="1200" dirty="0" smtClean="0"/>
          </a:p>
          <a:p>
            <a:pPr marL="228600" lvl="0" indent="-228600">
              <a:lnSpc>
                <a:spcPct val="90000"/>
              </a:lnSpc>
              <a:spcBef>
                <a:spcPts val="1440"/>
              </a:spcBef>
              <a:buClr>
                <a:schemeClr val="tx2"/>
              </a:buClr>
              <a:buSzPct val="90000"/>
              <a:defRPr/>
            </a:pPr>
            <a:r>
              <a:rPr lang="en-US" sz="2800" dirty="0" smtClean="0"/>
              <a:t> </a:t>
            </a:r>
          </a:p>
        </p:txBody>
      </p:sp>
    </p:spTree>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 y="0"/>
            <a:ext cx="9403307" cy="655093"/>
          </a:xfrm>
        </p:spPr>
        <p:txBody>
          <a:bodyPr/>
          <a:lstStyle/>
          <a:p>
            <a:r>
              <a:rPr lang="en-US" dirty="0"/>
              <a:t>The </a:t>
            </a:r>
            <a:r>
              <a:rPr lang="en-US" dirty="0" smtClean="0"/>
              <a:t>SOAP/HTTP  Message – On Wire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38003" y="859808"/>
            <a:ext cx="8420682" cy="24429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938003" y="3506335"/>
            <a:ext cx="8420681" cy="2676098"/>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half" idx="10"/>
          </p:nvPr>
        </p:nvSpPr>
        <p:spPr/>
        <p:txBody>
          <a:bodyPr/>
          <a:lstStyle/>
          <a:p>
            <a:r>
              <a:rPr lang="en-US"/>
              <a:t>Livermore July 25 2001</a:t>
            </a:r>
          </a:p>
        </p:txBody>
      </p:sp>
      <p:sp>
        <p:nvSpPr>
          <p:cNvPr id="596994" name="Rectangle 2"/>
          <p:cNvSpPr>
            <a:spLocks noGrp="1" noChangeArrowheads="1"/>
          </p:cNvSpPr>
          <p:nvPr>
            <p:ph type="title"/>
          </p:nvPr>
        </p:nvSpPr>
        <p:spPr>
          <a:xfrm>
            <a:off x="93110" y="0"/>
            <a:ext cx="10360501" cy="777922"/>
          </a:xfrm>
        </p:spPr>
        <p:txBody>
          <a:bodyPr/>
          <a:lstStyle/>
          <a:p>
            <a:r>
              <a:rPr lang="en-GB" dirty="0"/>
              <a:t>WSDL </a:t>
            </a:r>
            <a:r>
              <a:rPr lang="en-GB" dirty="0" smtClean="0"/>
              <a:t>– Web Service Description Language</a:t>
            </a:r>
            <a:endParaRPr lang="en-GB" dirty="0"/>
          </a:p>
        </p:txBody>
      </p:sp>
      <p:sp>
        <p:nvSpPr>
          <p:cNvPr id="596995" name="Rectangle 3"/>
          <p:cNvSpPr>
            <a:spLocks noGrp="1" noChangeArrowheads="1"/>
          </p:cNvSpPr>
          <p:nvPr>
            <p:ph type="body" sz="half" idx="1"/>
          </p:nvPr>
        </p:nvSpPr>
        <p:spPr>
          <a:xfrm>
            <a:off x="528886" y="1119116"/>
            <a:ext cx="10389323" cy="4940490"/>
          </a:xfrm>
        </p:spPr>
        <p:txBody>
          <a:bodyPr/>
          <a:lstStyle/>
          <a:p>
            <a:r>
              <a:rPr lang="en-US" sz="2400" dirty="0">
                <a:solidFill>
                  <a:schemeClr val="tx1"/>
                </a:solidFill>
              </a:rPr>
              <a:t>WSDL is an XML-based interface definition language </a:t>
            </a:r>
            <a:r>
              <a:rPr lang="en-US" sz="2400" dirty="0" smtClean="0">
                <a:solidFill>
                  <a:schemeClr val="tx1"/>
                </a:solidFill>
              </a:rPr>
              <a:t>that	provides </a:t>
            </a:r>
            <a:r>
              <a:rPr lang="en-US" sz="2400" b="1" dirty="0">
                <a:solidFill>
                  <a:schemeClr val="tx1"/>
                </a:solidFill>
              </a:rPr>
              <a:t>operational information about a service, such as </a:t>
            </a:r>
            <a:r>
              <a:rPr lang="en-US" sz="2400" b="1" dirty="0" smtClean="0">
                <a:solidFill>
                  <a:schemeClr val="tx1"/>
                </a:solidFill>
              </a:rPr>
              <a:t>the </a:t>
            </a:r>
            <a:r>
              <a:rPr lang="en-US" sz="2400" dirty="0" smtClean="0">
                <a:solidFill>
                  <a:schemeClr val="tx1"/>
                </a:solidFill>
              </a:rPr>
              <a:t>service </a:t>
            </a:r>
            <a:r>
              <a:rPr lang="en-US" sz="2400" dirty="0">
                <a:solidFill>
                  <a:schemeClr val="tx1"/>
                </a:solidFill>
              </a:rPr>
              <a:t>interface, implementation details, access protocol, </a:t>
            </a:r>
            <a:r>
              <a:rPr lang="en-US" sz="2400" dirty="0" smtClean="0">
                <a:solidFill>
                  <a:schemeClr val="tx1"/>
                </a:solidFill>
              </a:rPr>
              <a:t>and contact </a:t>
            </a:r>
            <a:r>
              <a:rPr lang="en-US" sz="2400" dirty="0">
                <a:solidFill>
                  <a:schemeClr val="tx1"/>
                </a:solidFill>
              </a:rPr>
              <a:t>endpoints</a:t>
            </a:r>
            <a:r>
              <a:rPr lang="en-US" sz="2400" dirty="0" smtClean="0">
                <a:solidFill>
                  <a:schemeClr val="tx1"/>
                </a:solidFill>
              </a:rPr>
              <a:t>.</a:t>
            </a:r>
          </a:p>
          <a:p>
            <a:r>
              <a:rPr lang="en-US" sz="2400" dirty="0">
                <a:solidFill>
                  <a:schemeClr val="tx1"/>
                </a:solidFill>
              </a:rPr>
              <a:t>Standard for defining Web Services</a:t>
            </a:r>
          </a:p>
          <a:p>
            <a:pPr lvl="1"/>
            <a:r>
              <a:rPr lang="en-US" dirty="0" smtClean="0"/>
              <a:t> </a:t>
            </a:r>
            <a:r>
              <a:rPr lang="en-US" dirty="0" smtClean="0">
                <a:solidFill>
                  <a:schemeClr val="tx1"/>
                </a:solidFill>
              </a:rPr>
              <a:t>Defines an abstract interface and bindings to particular message formats and protocols</a:t>
            </a:r>
          </a:p>
          <a:p>
            <a:pPr lvl="1"/>
            <a:r>
              <a:rPr lang="en-US" dirty="0" smtClean="0">
                <a:solidFill>
                  <a:schemeClr val="tx1"/>
                </a:solidFill>
              </a:rPr>
              <a:t> Defines how to locate the service (URLs for HTTP)</a:t>
            </a:r>
          </a:p>
          <a:p>
            <a:pPr lvl="1"/>
            <a:r>
              <a:rPr lang="en-US" dirty="0" smtClean="0">
                <a:solidFill>
                  <a:schemeClr val="tx1"/>
                </a:solidFill>
              </a:rPr>
              <a:t> Extensible, but only SOAP and HTTP extensions are defined</a:t>
            </a:r>
          </a:p>
          <a:p>
            <a:pPr lvl="1"/>
            <a:r>
              <a:rPr lang="en-US" dirty="0" smtClean="0">
                <a:solidFill>
                  <a:schemeClr val="tx1"/>
                </a:solidFill>
              </a:rPr>
              <a:t>Written in XML</a:t>
            </a:r>
          </a:p>
          <a:p>
            <a:r>
              <a:rPr lang="en-US" sz="2400" dirty="0" smtClean="0">
                <a:solidFill>
                  <a:schemeClr val="tx1"/>
                </a:solidFill>
              </a:rPr>
              <a:t>Tools </a:t>
            </a:r>
            <a:r>
              <a:rPr lang="en-US" sz="2400" dirty="0">
                <a:solidFill>
                  <a:schemeClr val="tx1"/>
                </a:solidFill>
              </a:rPr>
              <a:t>support:</a:t>
            </a:r>
          </a:p>
          <a:p>
            <a:pPr lvl="1"/>
            <a:r>
              <a:rPr lang="en-US" dirty="0" smtClean="0">
                <a:solidFill>
                  <a:schemeClr val="tx1"/>
                </a:solidFill>
              </a:rPr>
              <a:t> </a:t>
            </a:r>
            <a:r>
              <a:rPr lang="en-US" dirty="0">
                <a:solidFill>
                  <a:schemeClr val="tx1"/>
                </a:solidFill>
              </a:rPr>
              <a:t>Generate WSDL from a number of Java service implementations (</a:t>
            </a:r>
            <a:r>
              <a:rPr lang="en-US" dirty="0" smtClean="0">
                <a:solidFill>
                  <a:schemeClr val="tx1"/>
                </a:solidFill>
              </a:rPr>
              <a:t>Java class</a:t>
            </a:r>
            <a:r>
              <a:rPr lang="en-US" dirty="0">
                <a:solidFill>
                  <a:schemeClr val="tx1"/>
                </a:solidFill>
              </a:rPr>
              <a:t>, bean)</a:t>
            </a:r>
          </a:p>
          <a:p>
            <a:pPr lvl="1"/>
            <a:r>
              <a:rPr lang="en-US" dirty="0" smtClean="0">
                <a:solidFill>
                  <a:schemeClr val="tx1"/>
                </a:solidFill>
              </a:rPr>
              <a:t> </a:t>
            </a:r>
            <a:r>
              <a:rPr lang="en-US" dirty="0">
                <a:solidFill>
                  <a:schemeClr val="tx1"/>
                </a:solidFill>
              </a:rPr>
              <a:t>Generate client binding code from WSDL (proxy)</a:t>
            </a:r>
            <a:endParaRPr lang="en-GB" sz="1800"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half" idx="10"/>
          </p:nvPr>
        </p:nvSpPr>
        <p:spPr/>
        <p:txBody>
          <a:bodyPr/>
          <a:lstStyle/>
          <a:p>
            <a:r>
              <a:rPr lang="en-US"/>
              <a:t>Livermore July 25 2001</a:t>
            </a:r>
          </a:p>
        </p:txBody>
      </p:sp>
      <p:sp>
        <p:nvSpPr>
          <p:cNvPr id="596994" name="Rectangle 2"/>
          <p:cNvSpPr>
            <a:spLocks noGrp="1" noChangeArrowheads="1"/>
          </p:cNvSpPr>
          <p:nvPr>
            <p:ph type="title"/>
          </p:nvPr>
        </p:nvSpPr>
        <p:spPr>
          <a:xfrm>
            <a:off x="93110" y="0"/>
            <a:ext cx="10360501" cy="777922"/>
          </a:xfrm>
        </p:spPr>
        <p:txBody>
          <a:bodyPr/>
          <a:lstStyle/>
          <a:p>
            <a:r>
              <a:rPr lang="en-GB" dirty="0"/>
              <a:t>WSDL </a:t>
            </a:r>
            <a:r>
              <a:rPr lang="en-GB" dirty="0" smtClean="0"/>
              <a:t>– Structure</a:t>
            </a:r>
            <a:endParaRPr lang="en-GB" dirty="0"/>
          </a:p>
        </p:txBody>
      </p:sp>
      <p:sp>
        <p:nvSpPr>
          <p:cNvPr id="596995" name="Rectangle 3"/>
          <p:cNvSpPr>
            <a:spLocks noGrp="1" noChangeArrowheads="1"/>
          </p:cNvSpPr>
          <p:nvPr>
            <p:ph type="body" sz="half" idx="1"/>
          </p:nvPr>
        </p:nvSpPr>
        <p:spPr>
          <a:xfrm>
            <a:off x="528886" y="1917700"/>
            <a:ext cx="5078677" cy="3581400"/>
          </a:xfrm>
        </p:spPr>
        <p:txBody>
          <a:bodyPr/>
          <a:lstStyle/>
          <a:p>
            <a:pPr marL="342900" indent="-342900"/>
            <a:r>
              <a:rPr lang="en-GB" sz="2400" dirty="0">
                <a:solidFill>
                  <a:schemeClr val="tx1"/>
                </a:solidFill>
              </a:rPr>
              <a:t>portType</a:t>
            </a:r>
          </a:p>
          <a:p>
            <a:pPr marL="742950" lvl="1" indent="-285750"/>
            <a:r>
              <a:rPr lang="en-GB" sz="2000" dirty="0">
                <a:solidFill>
                  <a:schemeClr val="tx1"/>
                </a:solidFill>
              </a:rPr>
              <a:t>Abstract definition of a service (set of operations)</a:t>
            </a:r>
          </a:p>
          <a:p>
            <a:pPr marL="342900" indent="-342900"/>
            <a:r>
              <a:rPr lang="en-GB" sz="2400" dirty="0">
                <a:solidFill>
                  <a:schemeClr val="tx1"/>
                </a:solidFill>
              </a:rPr>
              <a:t>Multiple bindings per portType:</a:t>
            </a:r>
          </a:p>
          <a:p>
            <a:pPr marL="742950" lvl="1" indent="-285750"/>
            <a:r>
              <a:rPr lang="en-GB" sz="2000" dirty="0">
                <a:solidFill>
                  <a:schemeClr val="tx1"/>
                </a:solidFill>
              </a:rPr>
              <a:t>How to access it</a:t>
            </a:r>
          </a:p>
          <a:p>
            <a:pPr marL="742950" lvl="1" indent="-285750"/>
            <a:r>
              <a:rPr lang="en-GB" sz="2000" dirty="0">
                <a:solidFill>
                  <a:schemeClr val="tx1"/>
                </a:solidFill>
              </a:rPr>
              <a:t>SOAP, JMS, direct call</a:t>
            </a:r>
          </a:p>
          <a:p>
            <a:pPr marL="342900" indent="-342900"/>
            <a:r>
              <a:rPr lang="en-GB" sz="2400" dirty="0">
                <a:solidFill>
                  <a:schemeClr val="tx1"/>
                </a:solidFill>
              </a:rPr>
              <a:t>Ports</a:t>
            </a:r>
          </a:p>
          <a:p>
            <a:pPr marL="742950" lvl="1" indent="-285750"/>
            <a:r>
              <a:rPr lang="en-GB" sz="2000" dirty="0">
                <a:solidFill>
                  <a:schemeClr val="tx1"/>
                </a:solidFill>
              </a:rPr>
              <a:t>Where to access it</a:t>
            </a:r>
          </a:p>
        </p:txBody>
      </p:sp>
      <p:pic>
        <p:nvPicPr>
          <p:cNvPr id="2050" name="Picture 2"/>
          <p:cNvPicPr>
            <a:picLocks noChangeAspect="1" noChangeArrowheads="1"/>
          </p:cNvPicPr>
          <p:nvPr/>
        </p:nvPicPr>
        <p:blipFill>
          <a:blip r:embed="rId2" cstate="print"/>
          <a:srcRect/>
          <a:stretch>
            <a:fillRect/>
          </a:stretch>
        </p:blipFill>
        <p:spPr bwMode="auto">
          <a:xfrm>
            <a:off x="6203852" y="1517650"/>
            <a:ext cx="5775936" cy="398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half" idx="10"/>
          </p:nvPr>
        </p:nvSpPr>
        <p:spPr/>
        <p:txBody>
          <a:bodyPr/>
          <a:lstStyle/>
          <a:p>
            <a:r>
              <a:rPr lang="en-US"/>
              <a:t>Livermore July 25 2001</a:t>
            </a:r>
          </a:p>
        </p:txBody>
      </p:sp>
      <p:sp>
        <p:nvSpPr>
          <p:cNvPr id="596994" name="Rectangle 2"/>
          <p:cNvSpPr>
            <a:spLocks noGrp="1" noChangeArrowheads="1"/>
          </p:cNvSpPr>
          <p:nvPr>
            <p:ph type="title"/>
          </p:nvPr>
        </p:nvSpPr>
        <p:spPr>
          <a:xfrm>
            <a:off x="93110" y="341194"/>
            <a:ext cx="10360501" cy="777922"/>
          </a:xfrm>
        </p:spPr>
        <p:txBody>
          <a:bodyPr/>
          <a:lstStyle/>
          <a:p>
            <a:r>
              <a:rPr lang="en-GB" dirty="0" smtClean="0"/>
              <a:t>UDDI – Universal Description Discovery &amp; Integration</a:t>
            </a:r>
            <a:endParaRPr lang="en-GB" dirty="0"/>
          </a:p>
        </p:txBody>
      </p:sp>
      <p:sp>
        <p:nvSpPr>
          <p:cNvPr id="596995" name="Rectangle 3"/>
          <p:cNvSpPr>
            <a:spLocks noGrp="1" noChangeArrowheads="1"/>
          </p:cNvSpPr>
          <p:nvPr>
            <p:ph type="body" sz="half" idx="1"/>
          </p:nvPr>
        </p:nvSpPr>
        <p:spPr>
          <a:xfrm>
            <a:off x="324170" y="1473010"/>
            <a:ext cx="10389323" cy="4940490"/>
          </a:xfrm>
        </p:spPr>
        <p:txBody>
          <a:bodyPr/>
          <a:lstStyle/>
          <a:p>
            <a:r>
              <a:rPr lang="en-US" sz="2400" dirty="0" smtClean="0">
                <a:solidFill>
                  <a:schemeClr val="tx1"/>
                </a:solidFill>
              </a:rPr>
              <a:t>UDDI is XML based registry to list and locate Web Services</a:t>
            </a:r>
            <a:endParaRPr lang="en-US" sz="2400" dirty="0">
              <a:solidFill>
                <a:schemeClr val="tx1"/>
              </a:solidFill>
            </a:endParaRPr>
          </a:p>
        </p:txBody>
      </p:sp>
      <p:sp>
        <p:nvSpPr>
          <p:cNvPr id="5" name="Oval 4"/>
          <p:cNvSpPr>
            <a:spLocks noChangeArrowheads="1"/>
          </p:cNvSpPr>
          <p:nvPr/>
        </p:nvSpPr>
        <p:spPr bwMode="auto">
          <a:xfrm>
            <a:off x="4759325" y="2411412"/>
            <a:ext cx="2368550" cy="849313"/>
          </a:xfrm>
          <a:prstGeom prst="ellipse">
            <a:avLst/>
          </a:prstGeom>
          <a:solidFill>
            <a:srgbClr val="FFCC00"/>
          </a:solidFill>
          <a:ln w="9525" algn="ctr">
            <a:solidFill>
              <a:schemeClr val="tx2"/>
            </a:solidFill>
            <a:round/>
            <a:headEnd/>
            <a:tailEnd/>
          </a:ln>
          <a:effectLst/>
        </p:spPr>
        <p:txBody>
          <a:bodyPr lIns="82124" tIns="41061" rIns="82124" bIns="41061" anchor="ctr"/>
          <a:lstStyle/>
          <a:p>
            <a:pPr algn="ctr" defTabSz="814388"/>
            <a:r>
              <a:rPr lang="en-US" b="0" dirty="0"/>
              <a:t>Registry</a:t>
            </a:r>
          </a:p>
        </p:txBody>
      </p:sp>
      <p:sp>
        <p:nvSpPr>
          <p:cNvPr id="6" name="Oval 5"/>
          <p:cNvSpPr>
            <a:spLocks noChangeArrowheads="1"/>
          </p:cNvSpPr>
          <p:nvPr/>
        </p:nvSpPr>
        <p:spPr bwMode="auto">
          <a:xfrm>
            <a:off x="2778125" y="4697412"/>
            <a:ext cx="2368550" cy="849313"/>
          </a:xfrm>
          <a:prstGeom prst="ellipse">
            <a:avLst/>
          </a:prstGeom>
          <a:solidFill>
            <a:srgbClr val="FFFF99"/>
          </a:solidFill>
          <a:ln w="9525" algn="ctr">
            <a:solidFill>
              <a:schemeClr val="tx2"/>
            </a:solidFill>
            <a:round/>
            <a:headEnd/>
            <a:tailEnd/>
          </a:ln>
          <a:effectLst/>
        </p:spPr>
        <p:txBody>
          <a:bodyPr lIns="82124" tIns="41061" rIns="82124" bIns="41061" anchor="ctr"/>
          <a:lstStyle/>
          <a:p>
            <a:pPr algn="ctr" defTabSz="814388"/>
            <a:r>
              <a:rPr lang="en-US" b="0" dirty="0"/>
              <a:t>Service </a:t>
            </a:r>
          </a:p>
          <a:p>
            <a:pPr algn="ctr" defTabSz="814388"/>
            <a:r>
              <a:rPr lang="en-US" b="0" dirty="0"/>
              <a:t>Consumer</a:t>
            </a:r>
          </a:p>
        </p:txBody>
      </p:sp>
      <p:sp>
        <p:nvSpPr>
          <p:cNvPr id="7" name="Oval 6"/>
          <p:cNvSpPr>
            <a:spLocks noChangeArrowheads="1"/>
          </p:cNvSpPr>
          <p:nvPr/>
        </p:nvSpPr>
        <p:spPr bwMode="auto">
          <a:xfrm>
            <a:off x="7273925" y="4773612"/>
            <a:ext cx="2368550" cy="849313"/>
          </a:xfrm>
          <a:prstGeom prst="ellipse">
            <a:avLst/>
          </a:prstGeom>
          <a:solidFill>
            <a:srgbClr val="CCFFFF"/>
          </a:solidFill>
          <a:ln w="9525" algn="ctr">
            <a:solidFill>
              <a:schemeClr val="tx2"/>
            </a:solidFill>
            <a:round/>
            <a:headEnd/>
            <a:tailEnd/>
          </a:ln>
          <a:effectLst/>
        </p:spPr>
        <p:txBody>
          <a:bodyPr lIns="82124" tIns="41061" rIns="82124" bIns="41061" anchor="ctr"/>
          <a:lstStyle/>
          <a:p>
            <a:pPr algn="ctr" defTabSz="814388"/>
            <a:r>
              <a:rPr lang="en-US" b="0" dirty="0"/>
              <a:t>Service </a:t>
            </a:r>
          </a:p>
          <a:p>
            <a:pPr algn="ctr" defTabSz="814388"/>
            <a:r>
              <a:rPr lang="en-US" b="0" dirty="0"/>
              <a:t>Provider</a:t>
            </a:r>
          </a:p>
        </p:txBody>
      </p:sp>
      <p:sp>
        <p:nvSpPr>
          <p:cNvPr id="8" name="AutoShape 7"/>
          <p:cNvSpPr>
            <a:spLocks noChangeArrowheads="1"/>
          </p:cNvSpPr>
          <p:nvPr/>
        </p:nvSpPr>
        <p:spPr bwMode="auto">
          <a:xfrm rot="-3283274">
            <a:off x="3660775" y="3738562"/>
            <a:ext cx="1781175" cy="346075"/>
          </a:xfrm>
          <a:prstGeom prst="leftRightArrow">
            <a:avLst>
              <a:gd name="adj1" fmla="val 50000"/>
              <a:gd name="adj2" fmla="val 102936"/>
            </a:avLst>
          </a:prstGeom>
          <a:solidFill>
            <a:srgbClr val="C0C0C0"/>
          </a:solidFill>
          <a:ln w="9525" algn="ctr">
            <a:solidFill>
              <a:schemeClr val="tx2"/>
            </a:solidFill>
            <a:miter lim="800000"/>
            <a:headEnd/>
            <a:tailEnd/>
          </a:ln>
          <a:effectLst/>
        </p:spPr>
        <p:txBody>
          <a:bodyPr lIns="82124" tIns="41061" rIns="82124" bIns="41061" anchor="ctr">
            <a:spAutoFit/>
          </a:bodyPr>
          <a:lstStyle/>
          <a:p>
            <a:endParaRPr lang="en-US"/>
          </a:p>
        </p:txBody>
      </p:sp>
      <p:sp>
        <p:nvSpPr>
          <p:cNvPr id="9" name="AutoShape 8"/>
          <p:cNvSpPr>
            <a:spLocks noChangeArrowheads="1"/>
          </p:cNvSpPr>
          <p:nvPr/>
        </p:nvSpPr>
        <p:spPr bwMode="auto">
          <a:xfrm rot="-7316330">
            <a:off x="6286500" y="3862387"/>
            <a:ext cx="1781175" cy="346075"/>
          </a:xfrm>
          <a:prstGeom prst="leftRightArrow">
            <a:avLst>
              <a:gd name="adj1" fmla="val 50000"/>
              <a:gd name="adj2" fmla="val 102936"/>
            </a:avLst>
          </a:prstGeom>
          <a:solidFill>
            <a:srgbClr val="C0C0C0"/>
          </a:solidFill>
          <a:ln w="9525" algn="ctr">
            <a:solidFill>
              <a:schemeClr val="tx2"/>
            </a:solidFill>
            <a:miter lim="800000"/>
            <a:headEnd/>
            <a:tailEnd/>
          </a:ln>
          <a:effectLst/>
        </p:spPr>
        <p:txBody>
          <a:bodyPr lIns="82124" tIns="41061" rIns="82124" bIns="41061" anchor="ctr">
            <a:spAutoFit/>
          </a:bodyPr>
          <a:lstStyle/>
          <a:p>
            <a:endParaRPr lang="en-US"/>
          </a:p>
        </p:txBody>
      </p:sp>
      <p:sp>
        <p:nvSpPr>
          <p:cNvPr id="10" name="AutoShape 9"/>
          <p:cNvSpPr>
            <a:spLocks noChangeArrowheads="1"/>
          </p:cNvSpPr>
          <p:nvPr/>
        </p:nvSpPr>
        <p:spPr bwMode="auto">
          <a:xfrm rot="10800000">
            <a:off x="5292725" y="5002212"/>
            <a:ext cx="1781175" cy="346075"/>
          </a:xfrm>
          <a:prstGeom prst="leftRightArrow">
            <a:avLst>
              <a:gd name="adj1" fmla="val 50000"/>
              <a:gd name="adj2" fmla="val 102936"/>
            </a:avLst>
          </a:prstGeom>
          <a:solidFill>
            <a:srgbClr val="C0C0C0"/>
          </a:solidFill>
          <a:ln w="9525" algn="ctr">
            <a:solidFill>
              <a:schemeClr val="tx2"/>
            </a:solidFill>
            <a:miter lim="800000"/>
            <a:headEnd/>
            <a:tailEnd/>
          </a:ln>
          <a:effectLst/>
        </p:spPr>
        <p:txBody>
          <a:bodyPr lIns="82124" tIns="41061" rIns="82124" bIns="41061" anchor="ctr">
            <a:spAutoFit/>
          </a:bodyPr>
          <a:lstStyle/>
          <a:p>
            <a:endParaRPr lang="en-US"/>
          </a:p>
        </p:txBody>
      </p:sp>
      <p:sp>
        <p:nvSpPr>
          <p:cNvPr id="11" name="Text Box 10"/>
          <p:cNvSpPr txBox="1">
            <a:spLocks noChangeArrowheads="1"/>
          </p:cNvSpPr>
          <p:nvPr/>
        </p:nvSpPr>
        <p:spPr bwMode="auto">
          <a:xfrm>
            <a:off x="4827588" y="5611812"/>
            <a:ext cx="2844800" cy="330200"/>
          </a:xfrm>
          <a:prstGeom prst="rect">
            <a:avLst/>
          </a:prstGeom>
          <a:noFill/>
          <a:ln w="9525" algn="ctr">
            <a:noFill/>
            <a:miter lim="800000"/>
            <a:headEnd/>
            <a:tailEnd/>
          </a:ln>
          <a:effectLst/>
        </p:spPr>
        <p:txBody>
          <a:bodyPr wrap="none" lIns="82124" tIns="41061" rIns="82124" bIns="41061">
            <a:spAutoFit/>
          </a:bodyPr>
          <a:lstStyle/>
          <a:p>
            <a:pPr defTabSz="814388"/>
            <a:r>
              <a:rPr lang="en-US" sz="1800" b="0"/>
              <a:t>Bind and Invoke  (Interact)</a:t>
            </a:r>
          </a:p>
        </p:txBody>
      </p:sp>
      <p:sp>
        <p:nvSpPr>
          <p:cNvPr id="12" name="Text Box 11"/>
          <p:cNvSpPr txBox="1">
            <a:spLocks noChangeArrowheads="1"/>
          </p:cNvSpPr>
          <p:nvPr/>
        </p:nvSpPr>
        <p:spPr bwMode="auto">
          <a:xfrm>
            <a:off x="7502525" y="3619500"/>
            <a:ext cx="1981200" cy="330200"/>
          </a:xfrm>
          <a:prstGeom prst="rect">
            <a:avLst/>
          </a:prstGeom>
          <a:noFill/>
          <a:ln w="9525" algn="ctr">
            <a:noFill/>
            <a:miter lim="800000"/>
            <a:headEnd/>
            <a:tailEnd/>
          </a:ln>
          <a:effectLst/>
        </p:spPr>
        <p:txBody>
          <a:bodyPr wrap="none" lIns="82124" tIns="41061" rIns="82124" bIns="41061">
            <a:spAutoFit/>
          </a:bodyPr>
          <a:lstStyle/>
          <a:p>
            <a:pPr defTabSz="814388"/>
            <a:r>
              <a:rPr lang="en-US" sz="1800" b="0"/>
              <a:t>Publish (Register)</a:t>
            </a:r>
          </a:p>
        </p:txBody>
      </p:sp>
      <p:sp>
        <p:nvSpPr>
          <p:cNvPr id="13" name="Text Box 12"/>
          <p:cNvSpPr txBox="1">
            <a:spLocks noChangeArrowheads="1"/>
          </p:cNvSpPr>
          <p:nvPr/>
        </p:nvSpPr>
        <p:spPr bwMode="auto">
          <a:xfrm>
            <a:off x="3540125" y="3589337"/>
            <a:ext cx="609600" cy="330200"/>
          </a:xfrm>
          <a:prstGeom prst="rect">
            <a:avLst/>
          </a:prstGeom>
          <a:noFill/>
          <a:ln w="9525" algn="ctr">
            <a:noFill/>
            <a:miter lim="800000"/>
            <a:headEnd/>
            <a:tailEnd/>
          </a:ln>
          <a:effectLst/>
        </p:spPr>
        <p:txBody>
          <a:bodyPr wrap="none" lIns="82124" tIns="41061" rIns="82124" bIns="41061">
            <a:spAutoFit/>
          </a:bodyPr>
          <a:lstStyle/>
          <a:p>
            <a:pPr defTabSz="814388"/>
            <a:r>
              <a:rPr lang="en-US" sz="1800" b="0" dirty="0"/>
              <a:t>Find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4721" y="4190999"/>
            <a:ext cx="11579384" cy="1349991"/>
          </a:xfrm>
          <a:prstGeom prst="rect">
            <a:avLst/>
          </a:prstGeom>
          <a:gradFill rotWithShape="1">
            <a:gsLst>
              <a:gs pos="0">
                <a:srgbClr val="3366FF"/>
              </a:gs>
              <a:gs pos="100000">
                <a:schemeClr val="bg1"/>
              </a:gs>
            </a:gsLst>
            <a:lin ang="0" scaled="1"/>
          </a:gradFill>
          <a:ln w="50800" algn="ctr">
            <a:solidFill>
              <a:schemeClr val="tx2"/>
            </a:solidFill>
            <a:miter lim="800000"/>
            <a:headEnd/>
            <a:tailEnd/>
          </a:ln>
        </p:spPr>
        <p:txBody>
          <a:bodyPr lIns="82124" tIns="41061" rIns="82124" bIns="41061" anchor="b" anchorCtr="1"/>
          <a:lstStyle/>
          <a:p>
            <a:pPr defTabSz="814388">
              <a:spcBef>
                <a:spcPct val="0"/>
              </a:spcBef>
            </a:pPr>
            <a:r>
              <a:rPr lang="en-US" b="1" dirty="0" smtClean="0"/>
              <a:t>Web Service</a:t>
            </a:r>
            <a:endParaRPr lang="en-US" b="1" dirty="0"/>
          </a:p>
        </p:txBody>
      </p:sp>
      <p:sp>
        <p:nvSpPr>
          <p:cNvPr id="45060" name="Rectangle 4"/>
          <p:cNvSpPr>
            <a:spLocks noChangeArrowheads="1"/>
          </p:cNvSpPr>
          <p:nvPr/>
        </p:nvSpPr>
        <p:spPr bwMode="auto">
          <a:xfrm>
            <a:off x="304721" y="1066800"/>
            <a:ext cx="5992839" cy="1828800"/>
          </a:xfrm>
          <a:prstGeom prst="rect">
            <a:avLst/>
          </a:prstGeom>
          <a:gradFill rotWithShape="1">
            <a:gsLst>
              <a:gs pos="0">
                <a:srgbClr val="333399"/>
              </a:gs>
              <a:gs pos="100000">
                <a:schemeClr val="bg1"/>
              </a:gs>
            </a:gsLst>
            <a:lin ang="0" scaled="1"/>
          </a:gradFill>
          <a:ln w="50800" algn="ctr">
            <a:solidFill>
              <a:schemeClr val="tx2"/>
            </a:solidFill>
            <a:miter lim="800000"/>
            <a:headEnd/>
            <a:tailEnd/>
          </a:ln>
        </p:spPr>
        <p:txBody>
          <a:bodyPr lIns="82124" tIns="41061" rIns="82124" bIns="41061"/>
          <a:lstStyle/>
          <a:p>
            <a:pPr defTabSz="814388">
              <a:spcBef>
                <a:spcPct val="0"/>
              </a:spcBef>
            </a:pPr>
            <a:r>
              <a:rPr lang="en-US" b="1"/>
              <a:t>Human Web</a:t>
            </a:r>
          </a:p>
        </p:txBody>
      </p:sp>
      <p:sp>
        <p:nvSpPr>
          <p:cNvPr id="45061" name="Rectangle 5"/>
          <p:cNvSpPr>
            <a:spLocks noChangeArrowheads="1"/>
          </p:cNvSpPr>
          <p:nvPr/>
        </p:nvSpPr>
        <p:spPr bwMode="auto">
          <a:xfrm>
            <a:off x="7008574" y="1066800"/>
            <a:ext cx="4875530" cy="1828800"/>
          </a:xfrm>
          <a:prstGeom prst="rect">
            <a:avLst/>
          </a:prstGeom>
          <a:gradFill rotWithShape="1">
            <a:gsLst>
              <a:gs pos="0">
                <a:srgbClr val="333399"/>
              </a:gs>
              <a:gs pos="100000">
                <a:schemeClr val="bg1"/>
              </a:gs>
            </a:gsLst>
            <a:lin ang="0" scaled="1"/>
          </a:gradFill>
          <a:ln w="50800" algn="ctr">
            <a:solidFill>
              <a:schemeClr val="tx2"/>
            </a:solidFill>
            <a:miter lim="800000"/>
            <a:headEnd/>
            <a:tailEnd/>
          </a:ln>
        </p:spPr>
        <p:txBody>
          <a:bodyPr lIns="82124" tIns="41061" rIns="82124" bIns="41061"/>
          <a:lstStyle/>
          <a:p>
            <a:pPr defTabSz="814388">
              <a:spcBef>
                <a:spcPct val="0"/>
              </a:spcBef>
            </a:pPr>
            <a:r>
              <a:rPr lang="en-US" b="1"/>
              <a:t>Programmable  Web</a:t>
            </a:r>
          </a:p>
        </p:txBody>
      </p:sp>
      <p:sp>
        <p:nvSpPr>
          <p:cNvPr id="45062" name="Rectangle 6"/>
          <p:cNvSpPr>
            <a:spLocks noChangeArrowheads="1"/>
          </p:cNvSpPr>
          <p:nvPr/>
        </p:nvSpPr>
        <p:spPr bwMode="auto">
          <a:xfrm rot="-5400000">
            <a:off x="685443" y="1194025"/>
            <a:ext cx="1371600" cy="1726750"/>
          </a:xfrm>
          <a:prstGeom prst="rect">
            <a:avLst/>
          </a:prstGeom>
          <a:gradFill rotWithShape="1">
            <a:gsLst>
              <a:gs pos="0">
                <a:srgbClr val="333399"/>
              </a:gs>
              <a:gs pos="100000">
                <a:schemeClr val="bg1"/>
              </a:gs>
            </a:gsLst>
            <a:lin ang="0" scaled="1"/>
          </a:gradFill>
          <a:ln w="19050" algn="ctr">
            <a:solidFill>
              <a:schemeClr val="tx2"/>
            </a:solidFill>
            <a:miter lim="800000"/>
            <a:headEnd/>
            <a:tailEnd/>
          </a:ln>
        </p:spPr>
        <p:txBody>
          <a:bodyPr vert="eaVert" lIns="82124" tIns="41061" rIns="82124" bIns="41061" anchorCtr="1"/>
          <a:lstStyle/>
          <a:p>
            <a:pPr defTabSz="814388">
              <a:spcBef>
                <a:spcPct val="0"/>
              </a:spcBef>
            </a:pPr>
            <a:r>
              <a:rPr lang="en-US" b="1"/>
              <a:t>Portal</a:t>
            </a:r>
          </a:p>
        </p:txBody>
      </p:sp>
      <p:sp>
        <p:nvSpPr>
          <p:cNvPr id="45063" name="Rectangle 7"/>
          <p:cNvSpPr>
            <a:spLocks noChangeArrowheads="1"/>
          </p:cNvSpPr>
          <p:nvPr/>
        </p:nvSpPr>
        <p:spPr bwMode="auto">
          <a:xfrm rot="-5400000">
            <a:off x="1218843" y="1066999"/>
            <a:ext cx="304800" cy="1523603"/>
          </a:xfrm>
          <a:prstGeom prst="rect">
            <a:avLst/>
          </a:prstGeom>
          <a:gradFill rotWithShape="1">
            <a:gsLst>
              <a:gs pos="0">
                <a:srgbClr val="333399"/>
              </a:gs>
              <a:gs pos="100000">
                <a:schemeClr val="bg1"/>
              </a:gs>
            </a:gsLst>
            <a:lin ang="0" scaled="1"/>
          </a:gradFill>
          <a:ln w="9525" algn="ctr">
            <a:solidFill>
              <a:schemeClr val="tx2"/>
            </a:solidFill>
            <a:miter lim="800000"/>
            <a:headEnd/>
            <a:tailEnd/>
          </a:ln>
        </p:spPr>
        <p:txBody>
          <a:bodyPr vert="eaVert" lIns="82124" tIns="41061" rIns="82124" bIns="41061" anchor="ctr"/>
          <a:lstStyle/>
          <a:p>
            <a:pPr algn="ctr" defTabSz="814388">
              <a:spcBef>
                <a:spcPct val="0"/>
              </a:spcBef>
            </a:pPr>
            <a:r>
              <a:rPr lang="en-US" b="1" dirty="0"/>
              <a:t>View</a:t>
            </a:r>
          </a:p>
        </p:txBody>
      </p:sp>
      <p:sp>
        <p:nvSpPr>
          <p:cNvPr id="45064" name="Rectangle 8"/>
          <p:cNvSpPr>
            <a:spLocks noChangeArrowheads="1"/>
          </p:cNvSpPr>
          <p:nvPr/>
        </p:nvSpPr>
        <p:spPr bwMode="auto">
          <a:xfrm rot="-5400000">
            <a:off x="2615340" y="1194025"/>
            <a:ext cx="1371600" cy="1726750"/>
          </a:xfrm>
          <a:prstGeom prst="rect">
            <a:avLst/>
          </a:prstGeom>
          <a:gradFill rotWithShape="1">
            <a:gsLst>
              <a:gs pos="0">
                <a:srgbClr val="333399"/>
              </a:gs>
              <a:gs pos="100000">
                <a:schemeClr val="bg1"/>
              </a:gs>
            </a:gsLst>
            <a:lin ang="0" scaled="1"/>
          </a:gradFill>
          <a:ln w="19050" algn="ctr">
            <a:solidFill>
              <a:schemeClr val="tx2"/>
            </a:solidFill>
            <a:miter lim="800000"/>
            <a:headEnd/>
            <a:tailEnd/>
          </a:ln>
        </p:spPr>
        <p:txBody>
          <a:bodyPr vert="eaVert" lIns="82124" tIns="41061" rIns="82124" bIns="41061" anchorCtr="1"/>
          <a:lstStyle/>
          <a:p>
            <a:pPr defTabSz="814388">
              <a:spcBef>
                <a:spcPct val="0"/>
              </a:spcBef>
            </a:pPr>
            <a:r>
              <a:rPr lang="en-US" b="1" dirty="0"/>
              <a:t>CCX App</a:t>
            </a:r>
          </a:p>
        </p:txBody>
      </p:sp>
      <p:sp>
        <p:nvSpPr>
          <p:cNvPr id="45065" name="Rectangle 9"/>
          <p:cNvSpPr>
            <a:spLocks noChangeArrowheads="1"/>
          </p:cNvSpPr>
          <p:nvPr/>
        </p:nvSpPr>
        <p:spPr bwMode="auto">
          <a:xfrm rot="-5400000">
            <a:off x="3148740" y="1066999"/>
            <a:ext cx="304800" cy="1523603"/>
          </a:xfrm>
          <a:prstGeom prst="rect">
            <a:avLst/>
          </a:prstGeom>
          <a:gradFill rotWithShape="1">
            <a:gsLst>
              <a:gs pos="0">
                <a:srgbClr val="333399"/>
              </a:gs>
              <a:gs pos="100000">
                <a:schemeClr val="bg1"/>
              </a:gs>
            </a:gsLst>
            <a:lin ang="0" scaled="1"/>
          </a:gradFill>
          <a:ln w="9525" algn="ctr">
            <a:solidFill>
              <a:schemeClr val="tx2"/>
            </a:solidFill>
            <a:miter lim="800000"/>
            <a:headEnd/>
            <a:tailEnd/>
          </a:ln>
        </p:spPr>
        <p:txBody>
          <a:bodyPr vert="eaVert" lIns="82124" tIns="41061" rIns="82124" bIns="41061" anchor="ctr"/>
          <a:lstStyle/>
          <a:p>
            <a:pPr algn="ctr" defTabSz="814388">
              <a:spcBef>
                <a:spcPct val="0"/>
              </a:spcBef>
            </a:pPr>
            <a:r>
              <a:rPr lang="en-US" b="1"/>
              <a:t>View</a:t>
            </a:r>
          </a:p>
        </p:txBody>
      </p:sp>
      <p:sp>
        <p:nvSpPr>
          <p:cNvPr id="45066" name="Rectangle 10"/>
          <p:cNvSpPr>
            <a:spLocks noChangeArrowheads="1"/>
          </p:cNvSpPr>
          <p:nvPr/>
        </p:nvSpPr>
        <p:spPr bwMode="auto">
          <a:xfrm rot="-5400000">
            <a:off x="4545237" y="1194025"/>
            <a:ext cx="1371600" cy="1726750"/>
          </a:xfrm>
          <a:prstGeom prst="rect">
            <a:avLst/>
          </a:prstGeom>
          <a:gradFill rotWithShape="1">
            <a:gsLst>
              <a:gs pos="0">
                <a:srgbClr val="333399"/>
              </a:gs>
              <a:gs pos="100000">
                <a:schemeClr val="bg1"/>
              </a:gs>
            </a:gsLst>
            <a:lin ang="0" scaled="1"/>
          </a:gradFill>
          <a:ln w="19050" algn="ctr">
            <a:solidFill>
              <a:schemeClr val="tx2"/>
            </a:solidFill>
            <a:miter lim="800000"/>
            <a:headEnd/>
            <a:tailEnd/>
          </a:ln>
        </p:spPr>
        <p:txBody>
          <a:bodyPr vert="eaVert" lIns="82124" tIns="41061" rIns="82124" bIns="41061" anchorCtr="1"/>
          <a:lstStyle/>
          <a:p>
            <a:pPr defTabSz="814388">
              <a:spcBef>
                <a:spcPct val="0"/>
              </a:spcBef>
            </a:pPr>
            <a:r>
              <a:rPr lang="en-US" b="1"/>
              <a:t>Partner</a:t>
            </a:r>
          </a:p>
        </p:txBody>
      </p:sp>
      <p:sp>
        <p:nvSpPr>
          <p:cNvPr id="45067" name="Rectangle 11"/>
          <p:cNvSpPr>
            <a:spLocks noChangeArrowheads="1"/>
          </p:cNvSpPr>
          <p:nvPr/>
        </p:nvSpPr>
        <p:spPr bwMode="auto">
          <a:xfrm rot="-5400000">
            <a:off x="5078637" y="1066999"/>
            <a:ext cx="304800" cy="1523603"/>
          </a:xfrm>
          <a:prstGeom prst="rect">
            <a:avLst/>
          </a:prstGeom>
          <a:gradFill rotWithShape="1">
            <a:gsLst>
              <a:gs pos="0">
                <a:srgbClr val="333399"/>
              </a:gs>
              <a:gs pos="100000">
                <a:schemeClr val="bg1"/>
              </a:gs>
            </a:gsLst>
            <a:lin ang="0" scaled="1"/>
          </a:gradFill>
          <a:ln w="9525" algn="ctr">
            <a:solidFill>
              <a:schemeClr val="tx2"/>
            </a:solidFill>
            <a:miter lim="800000"/>
            <a:headEnd/>
            <a:tailEnd/>
          </a:ln>
        </p:spPr>
        <p:txBody>
          <a:bodyPr vert="eaVert" lIns="82124" tIns="41061" rIns="82124" bIns="41061" anchor="ctr"/>
          <a:lstStyle/>
          <a:p>
            <a:pPr algn="ctr" defTabSz="814388">
              <a:spcBef>
                <a:spcPct val="0"/>
              </a:spcBef>
            </a:pPr>
            <a:r>
              <a:rPr lang="en-US" b="1"/>
              <a:t>View</a:t>
            </a:r>
          </a:p>
        </p:txBody>
      </p:sp>
      <p:sp>
        <p:nvSpPr>
          <p:cNvPr id="45068" name="AutoShape 12"/>
          <p:cNvSpPr>
            <a:spLocks noChangeArrowheads="1"/>
          </p:cNvSpPr>
          <p:nvPr/>
        </p:nvSpPr>
        <p:spPr bwMode="auto">
          <a:xfrm rot="-5400000">
            <a:off x="7871830" y="1219438"/>
            <a:ext cx="914400" cy="1828324"/>
          </a:xfrm>
          <a:prstGeom prst="roundRect">
            <a:avLst>
              <a:gd name="adj" fmla="val 16667"/>
            </a:avLst>
          </a:prstGeom>
          <a:solidFill>
            <a:schemeClr val="accent1"/>
          </a:solidFill>
          <a:ln w="9525">
            <a:round/>
            <a:headEnd/>
            <a:tailEnd/>
          </a:ln>
          <a:scene3d>
            <a:camera prst="legacyObliqueTopRight"/>
            <a:lightRig rig="legacyFlat3" dir="b"/>
          </a:scene3d>
          <a:sp3d extrusionH="430200" prstMaterial="legacyWireframe">
            <a:bevelT w="13500" h="13500" prst="angle"/>
            <a:bevelB w="13500" h="13500" prst="angle"/>
            <a:extrusionClr>
              <a:schemeClr val="accent1"/>
            </a:extrusionClr>
          </a:sp3d>
        </p:spPr>
        <p:txBody>
          <a:bodyPr vert="eaVert" wrap="none" anchorCtr="1">
            <a:flatTx/>
          </a:bodyPr>
          <a:lstStyle/>
          <a:p>
            <a:pPr eaLnBrk="1" hangingPunct="1">
              <a:lnSpc>
                <a:spcPct val="100000"/>
              </a:lnSpc>
              <a:spcBef>
                <a:spcPct val="0"/>
              </a:spcBef>
            </a:pPr>
            <a:r>
              <a:rPr lang="en-US" sz="1200" b="1"/>
              <a:t>Cisco Device</a:t>
            </a:r>
          </a:p>
        </p:txBody>
      </p:sp>
      <p:sp>
        <p:nvSpPr>
          <p:cNvPr id="45069" name="AutoShape 13"/>
          <p:cNvSpPr>
            <a:spLocks noChangeArrowheads="1"/>
          </p:cNvSpPr>
          <p:nvPr/>
        </p:nvSpPr>
        <p:spPr bwMode="auto">
          <a:xfrm>
            <a:off x="9751060" y="1600200"/>
            <a:ext cx="1828324" cy="914400"/>
          </a:xfrm>
          <a:prstGeom prst="wave">
            <a:avLst>
              <a:gd name="adj1" fmla="val 13005"/>
              <a:gd name="adj2" fmla="val 0"/>
            </a:avLst>
          </a:prstGeom>
          <a:gradFill rotWithShape="1">
            <a:gsLst>
              <a:gs pos="0">
                <a:srgbClr val="333399"/>
              </a:gs>
              <a:gs pos="100000">
                <a:schemeClr val="bg1"/>
              </a:gs>
            </a:gsLst>
            <a:lin ang="0" scaled="1"/>
          </a:gradFill>
          <a:ln w="19050" algn="ctr">
            <a:solidFill>
              <a:schemeClr val="tx1"/>
            </a:solidFill>
            <a:round/>
            <a:headEnd/>
            <a:tailEnd/>
          </a:ln>
        </p:spPr>
        <p:txBody>
          <a:bodyPr wrap="none" lIns="82296" tIns="36576" rIns="82296" bIns="36576" anchor="ctr"/>
          <a:lstStyle/>
          <a:p>
            <a:pPr defTabSz="814388"/>
            <a:r>
              <a:rPr lang="en-US"/>
              <a:t>Scripted Interface</a:t>
            </a:r>
          </a:p>
        </p:txBody>
      </p:sp>
      <p:sp>
        <p:nvSpPr>
          <p:cNvPr id="45070" name="Rectangle 14"/>
          <p:cNvSpPr>
            <a:spLocks noChangeArrowheads="1"/>
          </p:cNvSpPr>
          <p:nvPr/>
        </p:nvSpPr>
        <p:spPr bwMode="auto">
          <a:xfrm rot="-5400000">
            <a:off x="5992799" y="-836811"/>
            <a:ext cx="304800" cy="10665222"/>
          </a:xfrm>
          <a:prstGeom prst="rect">
            <a:avLst/>
          </a:prstGeom>
          <a:gradFill rotWithShape="1">
            <a:gsLst>
              <a:gs pos="0">
                <a:srgbClr val="333399"/>
              </a:gs>
              <a:gs pos="100000">
                <a:schemeClr val="bg1"/>
              </a:gs>
            </a:gsLst>
            <a:lin ang="0" scaled="1"/>
          </a:gradFill>
          <a:ln w="9525" algn="ctr">
            <a:solidFill>
              <a:schemeClr val="tx2"/>
            </a:solidFill>
            <a:miter lim="800000"/>
            <a:headEnd/>
            <a:tailEnd/>
          </a:ln>
        </p:spPr>
        <p:txBody>
          <a:bodyPr vert="eaVert" lIns="82124" tIns="41061" rIns="82124" bIns="41061" anchor="ctr"/>
          <a:lstStyle/>
          <a:p>
            <a:pPr algn="ctr" defTabSz="814388">
              <a:spcBef>
                <a:spcPct val="0"/>
              </a:spcBef>
            </a:pPr>
            <a:r>
              <a:rPr lang="en-US" b="1" dirty="0"/>
              <a:t>Controller</a:t>
            </a:r>
          </a:p>
        </p:txBody>
      </p:sp>
      <p:sp>
        <p:nvSpPr>
          <p:cNvPr id="45071" name="Rectangle 15"/>
          <p:cNvSpPr>
            <a:spLocks noChangeArrowheads="1"/>
          </p:cNvSpPr>
          <p:nvPr/>
        </p:nvSpPr>
        <p:spPr bwMode="auto">
          <a:xfrm rot="-5400000">
            <a:off x="5992799" y="-340939"/>
            <a:ext cx="304800" cy="10665222"/>
          </a:xfrm>
          <a:prstGeom prst="rect">
            <a:avLst/>
          </a:prstGeom>
          <a:gradFill rotWithShape="1">
            <a:gsLst>
              <a:gs pos="0">
                <a:srgbClr val="333399"/>
              </a:gs>
              <a:gs pos="100000">
                <a:schemeClr val="bg1"/>
              </a:gs>
            </a:gsLst>
            <a:lin ang="0" scaled="1"/>
          </a:gradFill>
          <a:ln w="9525" algn="ctr">
            <a:solidFill>
              <a:schemeClr val="tx2"/>
            </a:solidFill>
            <a:miter lim="800000"/>
            <a:headEnd/>
            <a:tailEnd/>
          </a:ln>
        </p:spPr>
        <p:txBody>
          <a:bodyPr vert="eaVert" lIns="82124" tIns="41061" rIns="82124" bIns="41061" anchor="ctr"/>
          <a:lstStyle/>
          <a:p>
            <a:pPr algn="ctr" defTabSz="814388">
              <a:spcBef>
                <a:spcPct val="0"/>
              </a:spcBef>
            </a:pPr>
            <a:r>
              <a:rPr lang="en-US" b="1"/>
              <a:t>Model</a:t>
            </a:r>
          </a:p>
        </p:txBody>
      </p:sp>
      <p:sp>
        <p:nvSpPr>
          <p:cNvPr id="131088" name="Line 16"/>
          <p:cNvSpPr>
            <a:spLocks noChangeShapeType="1"/>
          </p:cNvSpPr>
          <p:nvPr/>
        </p:nvSpPr>
        <p:spPr bwMode="auto">
          <a:xfrm flipV="1">
            <a:off x="3351927" y="1981200"/>
            <a:ext cx="0" cy="2362200"/>
          </a:xfrm>
          <a:prstGeom prst="line">
            <a:avLst/>
          </a:prstGeom>
          <a:noFill/>
          <a:ln w="19050">
            <a:solidFill>
              <a:schemeClr val="tx1"/>
            </a:solidFill>
            <a:round/>
            <a:headEnd type="stealth" w="med" len="med"/>
            <a:tailEnd type="stealth" w="med" len="med"/>
          </a:ln>
        </p:spPr>
        <p:txBody>
          <a:bodyPr anchor="ctr"/>
          <a:lstStyle/>
          <a:p>
            <a:endParaRPr lang="en-US"/>
          </a:p>
        </p:txBody>
      </p:sp>
      <p:sp>
        <p:nvSpPr>
          <p:cNvPr id="131089" name="Line 17"/>
          <p:cNvSpPr>
            <a:spLocks noChangeShapeType="1"/>
          </p:cNvSpPr>
          <p:nvPr/>
        </p:nvSpPr>
        <p:spPr bwMode="auto">
          <a:xfrm flipV="1">
            <a:off x="5180251" y="1981200"/>
            <a:ext cx="0" cy="2362200"/>
          </a:xfrm>
          <a:prstGeom prst="line">
            <a:avLst/>
          </a:prstGeom>
          <a:noFill/>
          <a:ln w="19050">
            <a:solidFill>
              <a:schemeClr val="tx1"/>
            </a:solidFill>
            <a:round/>
            <a:headEnd type="stealth" w="med" len="med"/>
            <a:tailEnd type="stealth" w="med" len="med"/>
          </a:ln>
        </p:spPr>
        <p:txBody>
          <a:bodyPr anchor="ctr"/>
          <a:lstStyle/>
          <a:p>
            <a:endParaRPr lang="en-US"/>
          </a:p>
        </p:txBody>
      </p:sp>
      <p:sp>
        <p:nvSpPr>
          <p:cNvPr id="131090" name="Line 18"/>
          <p:cNvSpPr>
            <a:spLocks noChangeShapeType="1"/>
          </p:cNvSpPr>
          <p:nvPr/>
        </p:nvSpPr>
        <p:spPr bwMode="auto">
          <a:xfrm flipV="1">
            <a:off x="8329030" y="2590800"/>
            <a:ext cx="0" cy="1752600"/>
          </a:xfrm>
          <a:prstGeom prst="line">
            <a:avLst/>
          </a:prstGeom>
          <a:noFill/>
          <a:ln w="19050">
            <a:solidFill>
              <a:schemeClr val="tx1"/>
            </a:solidFill>
            <a:round/>
            <a:headEnd type="stealth" w="med" len="med"/>
            <a:tailEnd type="stealth" w="med" len="med"/>
          </a:ln>
        </p:spPr>
        <p:txBody>
          <a:bodyPr anchor="ctr"/>
          <a:lstStyle/>
          <a:p>
            <a:endParaRPr lang="en-US"/>
          </a:p>
        </p:txBody>
      </p:sp>
      <p:sp>
        <p:nvSpPr>
          <p:cNvPr id="131091" name="Line 19"/>
          <p:cNvSpPr>
            <a:spLocks noChangeShapeType="1"/>
          </p:cNvSpPr>
          <p:nvPr/>
        </p:nvSpPr>
        <p:spPr bwMode="auto">
          <a:xfrm flipV="1">
            <a:off x="10563648" y="2362200"/>
            <a:ext cx="0" cy="1981200"/>
          </a:xfrm>
          <a:prstGeom prst="line">
            <a:avLst/>
          </a:prstGeom>
          <a:noFill/>
          <a:ln w="19050">
            <a:solidFill>
              <a:schemeClr val="tx1"/>
            </a:solidFill>
            <a:round/>
            <a:headEnd type="stealth" w="med" len="med"/>
            <a:tailEnd type="stealth" w="med" len="med"/>
          </a:ln>
        </p:spPr>
        <p:txBody>
          <a:bodyPr anchor="ctr"/>
          <a:lstStyle/>
          <a:p>
            <a:endParaRPr lang="en-US"/>
          </a:p>
        </p:txBody>
      </p:sp>
      <p:sp>
        <p:nvSpPr>
          <p:cNvPr id="45076" name="AutoShape 20"/>
          <p:cNvSpPr>
            <a:spLocks noChangeArrowheads="1"/>
          </p:cNvSpPr>
          <p:nvPr/>
        </p:nvSpPr>
        <p:spPr bwMode="auto">
          <a:xfrm>
            <a:off x="4773957" y="5791200"/>
            <a:ext cx="2640912" cy="533400"/>
          </a:xfrm>
          <a:prstGeom prst="can">
            <a:avLst>
              <a:gd name="adj" fmla="val 25000"/>
            </a:avLst>
          </a:prstGeom>
          <a:gradFill rotWithShape="1">
            <a:gsLst>
              <a:gs pos="0">
                <a:srgbClr val="3366FF"/>
              </a:gs>
              <a:gs pos="100000">
                <a:schemeClr val="bg1"/>
              </a:gs>
            </a:gsLst>
            <a:lin ang="0" scaled="1"/>
          </a:gradFill>
          <a:ln w="15875">
            <a:solidFill>
              <a:schemeClr val="tx1"/>
            </a:solidFill>
            <a:round/>
            <a:headEnd/>
            <a:tailEnd/>
          </a:ln>
        </p:spPr>
        <p:txBody>
          <a:bodyPr lIns="82296" tIns="36576" rIns="82296" bIns="36576" anchor="ctr"/>
          <a:lstStyle/>
          <a:p>
            <a:pPr algn="ctr" defTabSz="814388"/>
            <a:r>
              <a:rPr lang="en-US" sz="900" b="1" dirty="0"/>
              <a:t>System of Record DB</a:t>
            </a:r>
          </a:p>
        </p:txBody>
      </p:sp>
      <p:sp>
        <p:nvSpPr>
          <p:cNvPr id="131093" name="Line 21"/>
          <p:cNvSpPr>
            <a:spLocks noChangeShapeType="1"/>
          </p:cNvSpPr>
          <p:nvPr/>
        </p:nvSpPr>
        <p:spPr bwMode="auto">
          <a:xfrm flipV="1">
            <a:off x="6094413" y="4953000"/>
            <a:ext cx="0" cy="838200"/>
          </a:xfrm>
          <a:prstGeom prst="line">
            <a:avLst/>
          </a:prstGeom>
          <a:noFill/>
          <a:ln w="19050">
            <a:solidFill>
              <a:schemeClr val="tx1"/>
            </a:solidFill>
            <a:round/>
            <a:headEnd type="stealth" w="med" len="med"/>
            <a:tailEnd type="stealth" w="med" len="med"/>
          </a:ln>
        </p:spPr>
        <p:txBody>
          <a:bodyPr anchor="ctr"/>
          <a:lstStyle/>
          <a:p>
            <a:endParaRPr lang="en-US"/>
          </a:p>
        </p:txBody>
      </p:sp>
      <p:sp>
        <p:nvSpPr>
          <p:cNvPr id="131094" name="Line 22"/>
          <p:cNvSpPr>
            <a:spLocks noChangeShapeType="1"/>
          </p:cNvSpPr>
          <p:nvPr/>
        </p:nvSpPr>
        <p:spPr bwMode="auto">
          <a:xfrm flipV="1">
            <a:off x="1320456" y="1981200"/>
            <a:ext cx="0" cy="2362200"/>
          </a:xfrm>
          <a:prstGeom prst="line">
            <a:avLst/>
          </a:prstGeom>
          <a:noFill/>
          <a:ln w="19050">
            <a:solidFill>
              <a:schemeClr val="tx1"/>
            </a:solidFill>
            <a:round/>
            <a:headEnd type="stealth" w="med" len="med"/>
            <a:tailEnd type="stealth" w="med" len="med"/>
          </a:ln>
        </p:spPr>
        <p:txBody>
          <a:bodyPr anchor="ctr"/>
          <a:lstStyle/>
          <a:p>
            <a:endParaRPr lang="en-US"/>
          </a:p>
        </p:txBody>
      </p:sp>
      <p:sp>
        <p:nvSpPr>
          <p:cNvPr id="45079" name="Rectangle 23"/>
          <p:cNvSpPr>
            <a:spLocks noChangeArrowheads="1"/>
          </p:cNvSpPr>
          <p:nvPr/>
        </p:nvSpPr>
        <p:spPr bwMode="auto">
          <a:xfrm>
            <a:off x="203147" y="3200400"/>
            <a:ext cx="11782531" cy="609600"/>
          </a:xfrm>
          <a:prstGeom prst="rect">
            <a:avLst/>
          </a:prstGeom>
          <a:noFill/>
          <a:ln w="3175" algn="ctr">
            <a:solidFill>
              <a:schemeClr val="tx1"/>
            </a:solidFill>
            <a:prstDash val="dash"/>
            <a:miter lim="800000"/>
            <a:headEnd/>
            <a:tailEnd/>
          </a:ln>
        </p:spPr>
        <p:txBody>
          <a:bodyPr wrap="none" lIns="82296" tIns="36576" rIns="82296" bIns="36576" anchor="ctr"/>
          <a:lstStyle/>
          <a:p>
            <a:pPr algn="ctr" defTabSz="814388"/>
            <a:r>
              <a:rPr lang="en-US" sz="1400" b="1" dirty="0"/>
              <a:t>One unique addressable interface. Standard set of methods (GET, PUT, POST, DEL, HEAD) </a:t>
            </a:r>
          </a:p>
        </p:txBody>
      </p:sp>
      <p:sp>
        <p:nvSpPr>
          <p:cNvPr id="25" name="Rectangle 2"/>
          <p:cNvSpPr txBox="1">
            <a:spLocks noChangeArrowheads="1"/>
          </p:cNvSpPr>
          <p:nvPr/>
        </p:nvSpPr>
        <p:spPr>
          <a:xfrm>
            <a:off x="10581" y="0"/>
            <a:ext cx="8318449" cy="533400"/>
          </a:xfrm>
          <a:prstGeom prst="rect">
            <a:avLst/>
          </a:prstGeom>
        </p:spPr>
        <p:txBody>
          <a:bodyPr vert="horz" lIns="82296" tIns="45720" rIns="82296" bIns="45720" rtlCol="0" anchor="b" anchorCtr="0">
            <a:noAutofit/>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200" b="0" i="0" u="none" strike="noStrike" kern="1200" cap="none" spc="0" normalizeH="0" baseline="0" noProof="0" dirty="0" smtClean="0">
                <a:ln>
                  <a:noFill/>
                </a:ln>
                <a:gradFill>
                  <a:gsLst>
                    <a:gs pos="0">
                      <a:schemeClr val="tx1"/>
                    </a:gs>
                    <a:gs pos="44000">
                      <a:srgbClr val="01BBBB"/>
                    </a:gs>
                    <a:gs pos="100000">
                      <a:schemeClr val="accent4"/>
                    </a:gs>
                  </a:gsLst>
                  <a:lin ang="4800000" scaled="0"/>
                </a:gradFill>
                <a:effectLst/>
                <a:uLnTx/>
                <a:uFillTx/>
                <a:latin typeface="+mj-lt"/>
                <a:ea typeface="+mj-ea"/>
                <a:cs typeface="+mj-cs"/>
              </a:rPr>
              <a:t>REST Implementation Overview</a:t>
            </a:r>
            <a:endParaRPr kumimoji="0" lang="en-US" sz="32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79694" y="0"/>
            <a:ext cx="10329081" cy="600501"/>
          </a:xfrm>
          <a:prstGeom prst="rect">
            <a:avLst/>
          </a:prstGeom>
        </p:spPr>
        <p:txBody>
          <a:bodyPr vert="horz" lIns="82296" tIns="45720" rIns="82296" bIns="45720" rtlCol="0" anchor="b" anchorCtr="0">
            <a:noAutofit/>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a:gsLst>
                    <a:gs pos="0">
                      <a:schemeClr val="tx1"/>
                    </a:gs>
                    <a:gs pos="44000">
                      <a:srgbClr val="01BBBB"/>
                    </a:gs>
                    <a:gs pos="100000">
                      <a:schemeClr val="accent4"/>
                    </a:gs>
                  </a:gsLst>
                  <a:lin ang="4800000" scaled="0"/>
                </a:gradFill>
                <a:effectLst/>
                <a:uLnTx/>
                <a:uFillTx/>
                <a:latin typeface="+mj-lt"/>
                <a:ea typeface="+mj-ea"/>
                <a:cs typeface="+mj-cs"/>
              </a:rPr>
              <a:t>REST – REpresentational State Transfer</a:t>
            </a:r>
            <a:endParaRPr kumimoji="0" lang="en-US" sz="3600" b="0" i="0" u="none" strike="noStrike" kern="1200" cap="none" spc="0" normalizeH="0" baseline="0" noProof="0" dirty="0">
              <a:ln>
                <a:noFill/>
              </a:ln>
              <a:gradFill>
                <a:gsLst>
                  <a:gs pos="0">
                    <a:schemeClr val="tx1"/>
                  </a:gs>
                  <a:gs pos="44000">
                    <a:srgbClr val="01BBBB"/>
                  </a:gs>
                  <a:gs pos="100000">
                    <a:schemeClr val="accent4"/>
                  </a:gs>
                </a:gsLst>
                <a:lin ang="4800000" scaled="0"/>
              </a:gradFill>
              <a:effectLst/>
              <a:uLnTx/>
              <a:uFillTx/>
              <a:latin typeface="+mj-lt"/>
              <a:ea typeface="+mj-ea"/>
              <a:cs typeface="+mj-cs"/>
            </a:endParaRPr>
          </a:p>
        </p:txBody>
      </p:sp>
      <p:sp>
        <p:nvSpPr>
          <p:cNvPr id="5" name="Rectangle 3"/>
          <p:cNvSpPr txBox="1">
            <a:spLocks noChangeArrowheads="1"/>
          </p:cNvSpPr>
          <p:nvPr/>
        </p:nvSpPr>
        <p:spPr>
          <a:xfrm>
            <a:off x="179694" y="854122"/>
            <a:ext cx="11381332" cy="5560326"/>
          </a:xfrm>
          <a:prstGeom prst="rect">
            <a:avLst/>
          </a:prstGeom>
        </p:spPr>
        <p:txBody>
          <a:bodyPr vert="horz" lIns="91440" tIns="45720" rIns="91440" bIns="45720" rtlCol="0">
            <a:noAutofit/>
          </a:bodyPr>
          <a:lstStyle/>
          <a:p>
            <a:pPr marL="228600" lvl="0" indent="-228600">
              <a:lnSpc>
                <a:spcPct val="90000"/>
              </a:lnSpc>
              <a:spcBef>
                <a:spcPts val="1440"/>
              </a:spcBef>
              <a:buClr>
                <a:schemeClr val="tx2"/>
              </a:buClr>
              <a:buSzPct val="90000"/>
              <a:buFont typeface="Arial" pitchFamily="34" charset="0"/>
              <a:buChar char="•"/>
              <a:defRPr/>
            </a:pPr>
            <a:r>
              <a:rPr lang="en-US" sz="2400" dirty="0" smtClean="0"/>
              <a:t>REST  is  an architectural style  and not a toolkit.</a:t>
            </a:r>
          </a:p>
          <a:p>
            <a:pPr marL="228600" lvl="0" indent="-228600">
              <a:lnSpc>
                <a:spcPct val="90000"/>
              </a:lnSpc>
              <a:spcBef>
                <a:spcPts val="1440"/>
              </a:spcBef>
              <a:buClr>
                <a:schemeClr val="tx2"/>
              </a:buClr>
              <a:buSzPct val="90000"/>
              <a:buFont typeface="Arial" pitchFamily="34" charset="0"/>
              <a:buChar char="•"/>
              <a:defRPr/>
            </a:pPr>
            <a:r>
              <a:rPr kumimoji="0" lang="en-US" sz="2400" b="0" i="0" u="none" strike="noStrike" kern="1200" cap="none" spc="0" normalizeH="0" baseline="0" noProof="0" dirty="0" smtClean="0">
                <a:ln>
                  <a:noFill/>
                </a:ln>
                <a:effectLst/>
                <a:uLnTx/>
                <a:uFillTx/>
                <a:latin typeface="+mj-lt"/>
                <a:ea typeface="+mn-ea"/>
                <a:cs typeface="+mn-cs"/>
              </a:rPr>
              <a:t>REST </a:t>
            </a:r>
            <a:r>
              <a:rPr kumimoji="0" lang="en-US" sz="2400" b="0" i="0" u="none" strike="noStrike" kern="1200" cap="none" spc="0" normalizeH="0" noProof="0" dirty="0" smtClean="0">
                <a:ln>
                  <a:noFill/>
                </a:ln>
                <a:effectLst/>
                <a:uLnTx/>
                <a:uFillTx/>
                <a:latin typeface="+mj-lt"/>
                <a:ea typeface="+mn-ea"/>
                <a:cs typeface="+mn-cs"/>
              </a:rPr>
              <a:t> has</a:t>
            </a:r>
            <a:endParaRPr kumimoji="0" lang="en-US" sz="2400" b="0" i="0" u="none" strike="noStrike" kern="1200" cap="none" spc="0" normalizeH="0" baseline="0" noProof="0" dirty="0" smtClean="0">
              <a:ln>
                <a:noFill/>
              </a:ln>
              <a:effectLst/>
              <a:uLnTx/>
              <a:uFillTx/>
              <a:latin typeface="+mj-lt"/>
              <a:ea typeface="+mn-ea"/>
              <a:cs typeface="+mn-cs"/>
            </a:endParaRP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200" dirty="0" smtClean="0"/>
              <a:t>Resources are identified by uniform resource identifiers (</a:t>
            </a:r>
            <a:r>
              <a:rPr lang="en-GB" sz="1200" dirty="0" err="1" smtClean="0"/>
              <a:t>URIs</a:t>
            </a:r>
            <a:r>
              <a:rPr lang="en-GB" sz="1200" dirty="0" smtClean="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200" dirty="0" smtClean="0"/>
              <a:t>Resources are manipulated through their representations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200" dirty="0" smtClean="0"/>
              <a:t>Messages are self-descriptive and stateless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200" dirty="0" smtClean="0"/>
              <a:t>Multiple representations are accepted or sent</a:t>
            </a:r>
          </a:p>
          <a:p>
            <a:pPr lvl="1"/>
            <a:endParaRPr lang="en-US" sz="1200" dirty="0" smtClean="0"/>
          </a:p>
          <a:p>
            <a:pPr marL="228600" lvl="0" indent="-228600">
              <a:lnSpc>
                <a:spcPct val="90000"/>
              </a:lnSpc>
              <a:spcBef>
                <a:spcPts val="1440"/>
              </a:spcBef>
              <a:buClr>
                <a:schemeClr val="tx2"/>
              </a:buClr>
              <a:buSzPct val="90000"/>
              <a:buFont typeface="Arial" pitchFamily="34" charset="0"/>
              <a:buChar char="•"/>
              <a:defRPr/>
            </a:pPr>
            <a:r>
              <a:rPr lang="en-US" sz="2400" dirty="0" smtClean="0"/>
              <a:t>Representations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200" dirty="0" smtClean="0"/>
              <a:t>Resources are first-class objects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200" dirty="0" smtClean="0"/>
              <a:t>Resources are retrieved not as character strings or BLOBs but as complete representations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200" dirty="0" smtClean="0"/>
          </a:p>
          <a:p>
            <a:pPr lvl="0">
              <a:buFont typeface="Arial" pitchFamily="34" charset="0"/>
              <a:buChar char="•"/>
            </a:pPr>
            <a:r>
              <a:rPr lang="en-US" sz="2400" dirty="0" smtClean="0"/>
              <a:t>  Restful</a:t>
            </a:r>
          </a:p>
          <a:p>
            <a:pPr lvl="1"/>
            <a:endParaRPr lang="en-US" sz="1200" dirty="0" smtClean="0"/>
          </a:p>
          <a:p>
            <a:pPr marL="228600" lvl="0" indent="-228600">
              <a:lnSpc>
                <a:spcPct val="90000"/>
              </a:lnSpc>
              <a:spcBef>
                <a:spcPts val="1440"/>
              </a:spcBef>
              <a:buClr>
                <a:schemeClr val="tx2"/>
              </a:buClr>
              <a:buSzPct val="90000"/>
              <a:defRPr/>
            </a:pPr>
            <a:r>
              <a:rPr lang="en-US" sz="2800" dirty="0" smtClean="0"/>
              <a:t> </a:t>
            </a:r>
          </a:p>
        </p:txBody>
      </p:sp>
    </p:spTree>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ChangeArrowheads="1"/>
          </p:cNvSpPr>
          <p:nvPr/>
        </p:nvSpPr>
        <p:spPr bwMode="auto">
          <a:xfrm>
            <a:off x="607872" y="1433848"/>
            <a:ext cx="11071516" cy="4074962"/>
          </a:xfrm>
          <a:prstGeom prst="rect">
            <a:avLst/>
          </a:prstGeom>
          <a:noFill/>
          <a:ln w="9525" algn="ctr">
            <a:noFill/>
            <a:miter lim="800000"/>
            <a:headEnd/>
            <a:tailEnd/>
          </a:ln>
        </p:spPr>
        <p:txBody>
          <a:bodyPr wrap="square" lIns="82296" tIns="36576" rIns="82296" bIns="36576">
            <a:spAutoFit/>
          </a:bodyPr>
          <a:lstStyle/>
          <a:p>
            <a:pPr marL="457200" indent="-457200" algn="l" defTabSz="814388"/>
            <a:r>
              <a:rPr lang="en-US" sz="1400" b="1" dirty="0"/>
              <a:t>3 Core Tasks</a:t>
            </a:r>
          </a:p>
          <a:p>
            <a:pPr marL="457200" indent="-457200" algn="l" defTabSz="814388">
              <a:buFontTx/>
              <a:buAutoNum type="arabicPeriod"/>
            </a:pPr>
            <a:r>
              <a:rPr lang="en-US" sz="1200" b="1" dirty="0"/>
              <a:t>Addressability</a:t>
            </a:r>
            <a:r>
              <a:rPr lang="en-US" sz="1200" dirty="0"/>
              <a:t>: Identify and Scope a Resource by creating a URI</a:t>
            </a:r>
          </a:p>
          <a:p>
            <a:pPr marL="914400" lvl="1" indent="-457200" algn="l" defTabSz="814388">
              <a:buFontTx/>
              <a:buAutoNum type="arabicPeriod"/>
            </a:pPr>
            <a:r>
              <a:rPr lang="en-US" sz="1200" dirty="0"/>
              <a:t>The resource must be a specific representation of a physical/logical data object and must map to a requisite business function</a:t>
            </a:r>
          </a:p>
          <a:p>
            <a:pPr marL="1371600" lvl="2" indent="-457200" algn="l" defTabSz="814388">
              <a:buFontTx/>
              <a:buAutoNum type="arabicPeriod"/>
            </a:pPr>
            <a:r>
              <a:rPr lang="en-US" sz="1200" dirty="0"/>
              <a:t>For example, </a:t>
            </a:r>
            <a:r>
              <a:rPr lang="en-US" sz="1200" dirty="0">
                <a:hlinkClick r:id="rId3"/>
              </a:rPr>
              <a:t>http://support.cisco.com/mdf/6500/6501/6502/IOS/release/latest</a:t>
            </a:r>
            <a:r>
              <a:rPr lang="en-US" sz="1200" dirty="0"/>
              <a:t> maps to the latest software release for specific product and software type. It is not the same as </a:t>
            </a:r>
            <a:r>
              <a:rPr lang="en-US" dirty="0"/>
              <a:t> </a:t>
            </a:r>
            <a:r>
              <a:rPr lang="en-US" sz="1200" dirty="0">
                <a:hlinkClick r:id="rId4"/>
              </a:rPr>
              <a:t>http://support.cisco.com/mdf/6500/6501/6502/IOS/release/12.2.2</a:t>
            </a:r>
            <a:r>
              <a:rPr lang="en-US" sz="1200" dirty="0"/>
              <a:t>  even though 12.2.2 may be the latest at a specific point. The second URI represents a data object always identified by 12.2.2 while the first URL represents a data object that always points to the latest release.</a:t>
            </a:r>
          </a:p>
          <a:p>
            <a:pPr marL="914400" lvl="1" indent="-457200" algn="l" defTabSz="814388">
              <a:buFontTx/>
              <a:buAutoNum type="arabicPeriod"/>
            </a:pPr>
            <a:r>
              <a:rPr lang="en-US" sz="1200" dirty="0" smtClean="0"/>
              <a:t>The </a:t>
            </a:r>
            <a:r>
              <a:rPr lang="en-US" sz="1200" dirty="0"/>
              <a:t>URI must be used to strictly identify and scope a resource</a:t>
            </a:r>
          </a:p>
          <a:p>
            <a:pPr marL="1371600" lvl="2" indent="-457200" algn="l" defTabSz="814388">
              <a:buFontTx/>
              <a:buAutoNum type="arabicPeriod"/>
            </a:pPr>
            <a:r>
              <a:rPr lang="en-US" sz="1200" dirty="0"/>
              <a:t>Methods, functions and actions must be avoided in the URI. These will be defined as the HTTP method described below</a:t>
            </a:r>
          </a:p>
          <a:p>
            <a:pPr marL="1371600" lvl="2" indent="-457200" algn="l" defTabSz="814388">
              <a:buFontTx/>
              <a:buAutoNum type="arabicPeriod"/>
            </a:pPr>
            <a:r>
              <a:rPr lang="en-US" sz="1200" dirty="0"/>
              <a:t>For example, </a:t>
            </a:r>
            <a:r>
              <a:rPr lang="en-US" sz="1200" dirty="0">
                <a:hlinkClick r:id="rId5"/>
              </a:rPr>
              <a:t>http://support.cisco.com/cns/subscribe/customer=johndoe;action=update</a:t>
            </a:r>
            <a:r>
              <a:rPr lang="en-US" sz="1200" dirty="0"/>
              <a:t> is not good practice </a:t>
            </a:r>
            <a:endParaRPr lang="en-US" sz="1200" dirty="0" smtClean="0"/>
          </a:p>
          <a:p>
            <a:pPr marL="1371600" lvl="2" indent="-457200" algn="l" defTabSz="814388"/>
            <a:endParaRPr lang="en-US" sz="1200" dirty="0"/>
          </a:p>
          <a:p>
            <a:pPr marL="457200" indent="-457200" algn="l" defTabSz="814388">
              <a:buFontTx/>
              <a:buAutoNum type="arabicPeriod"/>
            </a:pPr>
            <a:r>
              <a:rPr lang="en-US" sz="1200" b="1" dirty="0"/>
              <a:t>Methods</a:t>
            </a:r>
            <a:r>
              <a:rPr lang="en-US" sz="1200" dirty="0"/>
              <a:t>: Identify and outline the methods that will be supported on this URI</a:t>
            </a:r>
          </a:p>
          <a:p>
            <a:pPr marL="914400" lvl="1" indent="-457200" algn="l" defTabSz="814388">
              <a:buFontTx/>
              <a:buAutoNum type="arabicPeriod"/>
            </a:pPr>
            <a:r>
              <a:rPr lang="en-US" sz="1200" dirty="0"/>
              <a:t>The supported methods are GET, POST, PUT &amp; DELETE and they map to the standard CRUD paradigm</a:t>
            </a:r>
          </a:p>
          <a:p>
            <a:pPr marL="914400" lvl="1" indent="-457200" algn="l" defTabSz="814388">
              <a:buFontTx/>
              <a:buAutoNum type="arabicPeriod"/>
            </a:pPr>
            <a:r>
              <a:rPr lang="en-US" sz="1200" dirty="0"/>
              <a:t>The other supported method will be HEAD which will be used to fetch attributes or metadata for a specific object and not the object itself</a:t>
            </a:r>
          </a:p>
          <a:p>
            <a:pPr marL="914400" lvl="1" indent="-457200" algn="l" defTabSz="814388">
              <a:buFontTx/>
              <a:buAutoNum type="arabicPeriod"/>
            </a:pPr>
            <a:r>
              <a:rPr lang="en-US" sz="1200" dirty="0"/>
              <a:t>All URIs will not support all five methods. For example, since we have no way of creating or updating a </a:t>
            </a:r>
            <a:r>
              <a:rPr lang="en-US" sz="1200" dirty="0" err="1"/>
              <a:t>MDF</a:t>
            </a:r>
            <a:r>
              <a:rPr lang="en-US" sz="1200" dirty="0"/>
              <a:t> category, the </a:t>
            </a:r>
            <a:r>
              <a:rPr lang="en-US" sz="1200" dirty="0" err="1"/>
              <a:t>PSA</a:t>
            </a:r>
            <a:r>
              <a:rPr lang="en-US" sz="1200" dirty="0"/>
              <a:t> will strictly support GET &amp; HEAD</a:t>
            </a:r>
          </a:p>
          <a:p>
            <a:pPr marL="457200" indent="-457200" algn="l" defTabSz="814388">
              <a:buFontTx/>
              <a:buAutoNum type="arabicPeriod"/>
            </a:pPr>
            <a:r>
              <a:rPr lang="en-US" sz="1200" b="1" dirty="0"/>
              <a:t>Content Negotiation</a:t>
            </a:r>
            <a:r>
              <a:rPr lang="en-US" sz="1200" dirty="0"/>
              <a:t>: Identify the types of content this URI can provide in its response. This is the response MIME-type requested by a client and could be any accepted MIME type (Default support will be provided for HTML, XML,JSON &amp; , possibly, PDF)</a:t>
            </a:r>
          </a:p>
          <a:p>
            <a:pPr marL="457200" indent="-457200" algn="l" defTabSz="814388"/>
            <a:endParaRPr lang="en-US" dirty="0"/>
          </a:p>
          <a:p>
            <a:pPr marL="457200" indent="-457200" algn="l" defTabSz="814388">
              <a:buFontTx/>
              <a:buAutoNum type="arabicPeriod"/>
            </a:pPr>
            <a:endParaRPr lang="en-US" dirty="0"/>
          </a:p>
        </p:txBody>
      </p:sp>
      <p:sp>
        <p:nvSpPr>
          <p:cNvPr id="5" name="Rectangle 2"/>
          <p:cNvSpPr txBox="1">
            <a:spLocks noChangeArrowheads="1"/>
          </p:cNvSpPr>
          <p:nvPr/>
        </p:nvSpPr>
        <p:spPr>
          <a:xfrm>
            <a:off x="0" y="266700"/>
            <a:ext cx="10045201" cy="533400"/>
          </a:xfrm>
          <a:prstGeom prst="rect">
            <a:avLst/>
          </a:prstGeom>
        </p:spPr>
        <p:txBody>
          <a:bodyPr vert="horz" lIns="82296" tIns="45720" rIns="82296" bIns="45720" rtlCol="0" anchor="b" anchorCtr="0">
            <a:noAutofit/>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a:gsLst>
                    <a:gs pos="0">
                      <a:schemeClr val="tx1"/>
                    </a:gs>
                    <a:gs pos="44000">
                      <a:srgbClr val="01BBBB"/>
                    </a:gs>
                    <a:gs pos="100000">
                      <a:schemeClr val="accent4"/>
                    </a:gs>
                  </a:gsLst>
                  <a:lin ang="4800000" scaled="0"/>
                </a:gradFill>
                <a:effectLst/>
                <a:uLnTx/>
                <a:uFillTx/>
                <a:latin typeface="+mj-lt"/>
                <a:ea typeface="+mj-ea"/>
                <a:cs typeface="+mj-cs"/>
              </a:rPr>
              <a:t>Resource Abstraction - Fundamentals</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498689" y="1528549"/>
            <a:ext cx="11071516" cy="4136517"/>
          </a:xfrm>
          <a:prstGeom prst="rect">
            <a:avLst/>
          </a:prstGeom>
          <a:noFill/>
          <a:ln w="9525" algn="ctr">
            <a:noFill/>
            <a:miter lim="800000"/>
            <a:headEnd/>
            <a:tailEnd/>
          </a:ln>
        </p:spPr>
        <p:txBody>
          <a:bodyPr lIns="82296" tIns="36576" rIns="82296" bIns="36576">
            <a:spAutoFit/>
          </a:bodyPr>
          <a:lstStyle/>
          <a:p>
            <a:pPr marL="457200" indent="-457200" algn="l" defTabSz="814388">
              <a:buFontTx/>
              <a:buAutoNum type="arabicPeriod"/>
            </a:pPr>
            <a:r>
              <a:rPr lang="en-US" sz="1200" dirty="0"/>
              <a:t>There are only two types of resources</a:t>
            </a:r>
          </a:p>
          <a:p>
            <a:pPr marL="914400" lvl="1" indent="-457200" algn="l" defTabSz="814388">
              <a:buFontTx/>
              <a:buAutoNum type="arabicPeriod"/>
            </a:pPr>
            <a:r>
              <a:rPr lang="en-US" sz="1200" b="1" dirty="0"/>
              <a:t>Datasets</a:t>
            </a:r>
            <a:r>
              <a:rPr lang="en-US" sz="1200" dirty="0"/>
              <a:t>: These are containers that hold collections of data elements or </a:t>
            </a:r>
            <a:r>
              <a:rPr lang="en-US" sz="1200" b="1" dirty="0"/>
              <a:t>other Datasets</a:t>
            </a:r>
            <a:r>
              <a:rPr lang="en-US" sz="1200" dirty="0"/>
              <a:t>. For example, the </a:t>
            </a:r>
            <a:r>
              <a:rPr lang="en-US" sz="1200" dirty="0" err="1"/>
              <a:t>MDF</a:t>
            </a:r>
            <a:r>
              <a:rPr lang="en-US" sz="1200" dirty="0"/>
              <a:t> category </a:t>
            </a:r>
            <a:r>
              <a:rPr lang="en-US" sz="1200" b="1" i="1" dirty="0"/>
              <a:t>Switches</a:t>
            </a:r>
            <a:r>
              <a:rPr lang="en-US" sz="1200" dirty="0"/>
              <a:t>, is a container that contains various data elements of type </a:t>
            </a:r>
            <a:r>
              <a:rPr lang="en-US" sz="1200" b="1" i="1" dirty="0"/>
              <a:t>Switches</a:t>
            </a:r>
            <a:r>
              <a:rPr lang="en-US" sz="1200" dirty="0"/>
              <a:t>.</a:t>
            </a:r>
          </a:p>
          <a:p>
            <a:pPr marL="914400" lvl="1" indent="-457200" algn="l" defTabSz="814388">
              <a:buFontTx/>
              <a:buAutoNum type="arabicPeriod"/>
            </a:pPr>
            <a:r>
              <a:rPr lang="en-US" sz="1200" b="1" dirty="0"/>
              <a:t>Data Elements</a:t>
            </a:r>
            <a:r>
              <a:rPr lang="en-US" sz="1200" dirty="0"/>
              <a:t>: These are the actual elements contained inside Datasets and of interest as a resource. For example the data elements under </a:t>
            </a:r>
            <a:r>
              <a:rPr lang="en-US" sz="1200" b="1" i="1" dirty="0"/>
              <a:t>Switches</a:t>
            </a:r>
            <a:r>
              <a:rPr lang="en-US" sz="1200" dirty="0"/>
              <a:t> may include </a:t>
            </a:r>
            <a:r>
              <a:rPr lang="en-US" sz="1200" b="1" i="1" dirty="0"/>
              <a:t>ATM Switches, Blade Switches, LAN Switches </a:t>
            </a:r>
            <a:r>
              <a:rPr lang="en-US" sz="1200" dirty="0"/>
              <a:t>etc.</a:t>
            </a:r>
          </a:p>
          <a:p>
            <a:pPr marL="457200" indent="-457200" algn="l" defTabSz="814388">
              <a:buFontTx/>
              <a:buAutoNum type="arabicPeriod"/>
            </a:pPr>
            <a:r>
              <a:rPr lang="en-US" sz="1200" dirty="0"/>
              <a:t>Each dataset is a simple collection and must not provide complex inter-relationships and mappings</a:t>
            </a:r>
          </a:p>
          <a:p>
            <a:pPr marL="457200" indent="-457200" algn="l" defTabSz="814388">
              <a:buFontTx/>
              <a:buAutoNum type="arabicPeriod"/>
            </a:pPr>
            <a:r>
              <a:rPr lang="en-US" sz="1200" dirty="0"/>
              <a:t>Resources can be exposed by a standard URI interface expressed as follows</a:t>
            </a:r>
          </a:p>
          <a:p>
            <a:pPr marL="914400" lvl="1" indent="-457200" algn="l" defTabSz="814388">
              <a:buFontTx/>
              <a:buAutoNum type="arabicPeriod"/>
            </a:pPr>
            <a:r>
              <a:rPr lang="en-US" sz="1200" dirty="0"/>
              <a:t>http://&lt;Cisco domain name&gt;/{resource 1}/{resource 2}/..</a:t>
            </a:r>
          </a:p>
          <a:p>
            <a:pPr marL="914400" lvl="1" indent="-457200" algn="l" defTabSz="814388">
              <a:buFontTx/>
              <a:buAutoNum type="arabicPeriod"/>
            </a:pPr>
            <a:r>
              <a:rPr lang="en-US" sz="1200" dirty="0"/>
              <a:t>For example, </a:t>
            </a:r>
            <a:r>
              <a:rPr lang="en-US" sz="1200" dirty="0">
                <a:hlinkClick r:id="rId3"/>
              </a:rPr>
              <a:t>http://support.cisco.com/mdf/switches/ATMswitches</a:t>
            </a:r>
            <a:r>
              <a:rPr lang="en-US" sz="1200" dirty="0"/>
              <a:t> </a:t>
            </a:r>
          </a:p>
          <a:p>
            <a:pPr marL="457200" indent="-457200" algn="l" defTabSz="814388">
              <a:buFontTx/>
              <a:buAutoNum type="arabicPeriod"/>
            </a:pPr>
            <a:r>
              <a:rPr lang="en-US" sz="1200" dirty="0"/>
              <a:t>Distinguishing between a dataset resource and a data element resource. Since the URI itself is a standard format, some extra information needs to be in the response to identify if a URI returns a dataset or a specific element. This can be done in 2 ways</a:t>
            </a:r>
          </a:p>
          <a:p>
            <a:pPr marL="914400" lvl="1" indent="-457200" algn="l" defTabSz="814388">
              <a:buFontTx/>
              <a:buAutoNum type="arabicPeriod"/>
            </a:pPr>
            <a:r>
              <a:rPr lang="en-US" sz="1200" dirty="0"/>
              <a:t>The response can contain an element type id returning either </a:t>
            </a:r>
            <a:r>
              <a:rPr lang="en-US" sz="1200" b="1" i="1" dirty="0"/>
              <a:t>dataset </a:t>
            </a:r>
            <a:r>
              <a:rPr lang="en-US" sz="1200" dirty="0"/>
              <a:t>or </a:t>
            </a:r>
            <a:r>
              <a:rPr lang="en-US" sz="1200" b="1" i="1" dirty="0"/>
              <a:t>element</a:t>
            </a:r>
            <a:endParaRPr lang="en-US" sz="1200" dirty="0"/>
          </a:p>
          <a:p>
            <a:pPr marL="914400" lvl="1" indent="-457200" algn="l" defTabSz="814388">
              <a:buFontTx/>
              <a:buAutoNum type="arabicPeriod"/>
            </a:pPr>
            <a:r>
              <a:rPr lang="en-US" sz="1200" dirty="0"/>
              <a:t>A GET response to a dataset will return its underlying elements while a GET response to an element will return the same URI in the response.</a:t>
            </a:r>
          </a:p>
          <a:p>
            <a:pPr marL="914400" lvl="1" indent="-457200" algn="l" defTabSz="814388">
              <a:buFontTx/>
              <a:buAutoNum type="arabicPeriod"/>
            </a:pPr>
            <a:r>
              <a:rPr lang="en-US" sz="1200" dirty="0"/>
              <a:t>Example</a:t>
            </a:r>
          </a:p>
          <a:p>
            <a:pPr marL="1371600" lvl="2" indent="-457200" algn="l" defTabSz="814388">
              <a:buFontTx/>
              <a:buAutoNum type="arabicPeriod"/>
            </a:pPr>
            <a:r>
              <a:rPr lang="en-US" sz="1200" dirty="0">
                <a:hlinkClick r:id="rId4"/>
              </a:rPr>
              <a:t>http://support.cisco.com/mdf/switches/</a:t>
            </a:r>
            <a:r>
              <a:rPr lang="en-US" sz="1200" dirty="0"/>
              <a:t> will return the following in the XML response</a:t>
            </a:r>
          </a:p>
          <a:p>
            <a:pPr marL="1828800" lvl="3" indent="-457200" algn="l" defTabSz="814388">
              <a:buFontTx/>
              <a:buAutoNum type="arabicPeriod"/>
            </a:pPr>
            <a:r>
              <a:rPr lang="en-US" sz="1200" dirty="0">
                <a:hlinkClick r:id="rId3"/>
              </a:rPr>
              <a:t>http://support.cisco.com/mdf/switches/ATMswitches</a:t>
            </a:r>
            <a:r>
              <a:rPr lang="en-US" sz="1200" dirty="0"/>
              <a:t> </a:t>
            </a:r>
          </a:p>
          <a:p>
            <a:pPr marL="1828800" lvl="3" indent="-457200" algn="l" defTabSz="814388">
              <a:buFontTx/>
              <a:buAutoNum type="arabicPeriod"/>
            </a:pPr>
            <a:r>
              <a:rPr lang="en-US" sz="1200" dirty="0">
                <a:hlinkClick r:id="rId5"/>
              </a:rPr>
              <a:t>http://support.cisco.com/mdf/switches/LANswitches</a:t>
            </a:r>
            <a:r>
              <a:rPr lang="en-US" sz="1200" dirty="0"/>
              <a:t> </a:t>
            </a:r>
          </a:p>
          <a:p>
            <a:pPr marL="1371600" lvl="2" indent="-457200" algn="l" defTabSz="814388">
              <a:buFontTx/>
              <a:buAutoNum type="arabicPeriod"/>
            </a:pPr>
            <a:r>
              <a:rPr lang="en-US" sz="1200" dirty="0">
                <a:hlinkClick r:id="rId3"/>
              </a:rPr>
              <a:t>http://support.cisco.com/mdf/switches/ATMswitches</a:t>
            </a:r>
            <a:r>
              <a:rPr lang="en-US" sz="1200" dirty="0"/>
              <a:t> will return</a:t>
            </a:r>
          </a:p>
          <a:p>
            <a:pPr marL="1828800" lvl="3" indent="-457200" algn="l" defTabSz="814388">
              <a:buFontTx/>
              <a:buAutoNum type="arabicPeriod"/>
            </a:pPr>
            <a:r>
              <a:rPr lang="en-US" sz="1200" dirty="0">
                <a:hlinkClick r:id="rId6"/>
              </a:rPr>
              <a:t>http://support.cisco.com/mdsf/switches/catalyst8500</a:t>
            </a:r>
            <a:endParaRPr lang="en-US" sz="1200" dirty="0"/>
          </a:p>
          <a:p>
            <a:pPr marL="1828800" lvl="3" indent="-457200" algn="l" defTabSz="814388">
              <a:buFontTx/>
              <a:buAutoNum type="arabicPeriod"/>
            </a:pPr>
            <a:r>
              <a:rPr lang="en-US" sz="1200" dirty="0">
                <a:hlinkClick r:id="rId7"/>
              </a:rPr>
              <a:t>http://support.cisco.com/mdf/switches/lightstreamswitches</a:t>
            </a:r>
            <a:r>
              <a:rPr lang="en-US" sz="1200" dirty="0"/>
              <a:t> </a:t>
            </a:r>
          </a:p>
          <a:p>
            <a:pPr marL="1371600" lvl="2" indent="-457200" algn="l" defTabSz="814388">
              <a:buFontTx/>
              <a:buAutoNum type="arabicPeriod"/>
            </a:pPr>
            <a:r>
              <a:rPr lang="en-US" sz="1200" dirty="0"/>
              <a:t>Finally </a:t>
            </a:r>
            <a:r>
              <a:rPr lang="en-US" sz="1200" dirty="0">
                <a:hlinkClick r:id="rId8"/>
              </a:rPr>
              <a:t>http://support,cisco.com/mdf/switches/ATMswitches/catalyst8500/</a:t>
            </a:r>
            <a:r>
              <a:rPr lang="en-US" sz="1200" dirty="0"/>
              <a:t> will return an element without the URL: catalyst 8510</a:t>
            </a:r>
          </a:p>
          <a:p>
            <a:pPr marL="457200" indent="-457200" algn="l" defTabSz="814388">
              <a:buFontTx/>
              <a:buAutoNum type="arabicPeriod"/>
            </a:pPr>
            <a:endParaRPr lang="en-US" sz="1200" dirty="0"/>
          </a:p>
        </p:txBody>
      </p:sp>
      <p:sp>
        <p:nvSpPr>
          <p:cNvPr id="5" name="Rectangle 2"/>
          <p:cNvSpPr txBox="1">
            <a:spLocks noChangeArrowheads="1"/>
          </p:cNvSpPr>
          <p:nvPr/>
        </p:nvSpPr>
        <p:spPr>
          <a:xfrm>
            <a:off x="0" y="533400"/>
            <a:ext cx="10045201" cy="533400"/>
          </a:xfrm>
          <a:prstGeom prst="rect">
            <a:avLst/>
          </a:prstGeom>
        </p:spPr>
        <p:txBody>
          <a:bodyPr vert="horz" lIns="82296" tIns="45720" rIns="82296" bIns="45720" rtlCol="0" anchor="b" anchorCtr="0">
            <a:noAutofit/>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a:gsLst>
                    <a:gs pos="0">
                      <a:schemeClr val="tx1"/>
                    </a:gs>
                    <a:gs pos="44000">
                      <a:srgbClr val="01BBBB"/>
                    </a:gs>
                    <a:gs pos="100000">
                      <a:schemeClr val="accent4"/>
                    </a:gs>
                  </a:gsLst>
                  <a:lin ang="4800000" scaled="0"/>
                </a:gradFill>
                <a:effectLst/>
                <a:uLnTx/>
                <a:uFillTx/>
                <a:latin typeface="+mj-lt"/>
                <a:ea typeface="+mj-ea"/>
                <a:cs typeface="+mj-cs"/>
              </a:rPr>
              <a:t>Resource Abstraction – Dataset &amp; Data Elements</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319534" y="1678675"/>
            <a:ext cx="11424906" cy="3023116"/>
          </a:xfrm>
        </p:spPr>
        <p:txBody>
          <a:bodyPr/>
          <a:lstStyle/>
          <a:p>
            <a:r>
              <a:rPr lang="en-US" dirty="0" smtClean="0"/>
              <a:t>SOA Overview</a:t>
            </a:r>
          </a:p>
          <a:p>
            <a:r>
              <a:rPr lang="en-US" dirty="0" smtClean="0"/>
              <a:t>Web Service Overview</a:t>
            </a:r>
          </a:p>
          <a:p>
            <a:r>
              <a:rPr lang="en-US" dirty="0" smtClean="0"/>
              <a:t>SOAP and REST </a:t>
            </a:r>
          </a:p>
          <a:p>
            <a:r>
              <a:rPr lang="en-US" dirty="0" smtClean="0"/>
              <a:t>SDF 3.0 </a:t>
            </a:r>
          </a:p>
          <a:p>
            <a:r>
              <a:rPr lang="en-US" dirty="0" smtClean="0"/>
              <a:t>Exercise </a:t>
            </a:r>
            <a:endParaRPr lang="en-US"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451708" y="1705970"/>
            <a:ext cx="11071516" cy="2843855"/>
          </a:xfrm>
          <a:prstGeom prst="rect">
            <a:avLst/>
          </a:prstGeom>
          <a:noFill/>
          <a:ln w="9525" algn="ctr">
            <a:noFill/>
            <a:miter lim="800000"/>
            <a:headEnd/>
            <a:tailEnd/>
          </a:ln>
        </p:spPr>
        <p:txBody>
          <a:bodyPr lIns="82296" tIns="36576" rIns="82296" bIns="36576">
            <a:spAutoFit/>
          </a:bodyPr>
          <a:lstStyle/>
          <a:p>
            <a:pPr marL="457200" indent="-457200" algn="l" defTabSz="814388">
              <a:buFontTx/>
              <a:buAutoNum type="arabicPeriod"/>
            </a:pPr>
            <a:r>
              <a:rPr lang="en-US" sz="1200" dirty="0"/>
              <a:t>The set of Methods include </a:t>
            </a:r>
          </a:p>
          <a:p>
            <a:pPr marL="914400" lvl="1" indent="-457200" algn="l" defTabSz="814388">
              <a:buFontTx/>
              <a:buAutoNum type="arabicPeriod"/>
            </a:pPr>
            <a:r>
              <a:rPr lang="en-US" sz="1200" dirty="0"/>
              <a:t>GET (read or fetch resource content)</a:t>
            </a:r>
          </a:p>
          <a:p>
            <a:pPr marL="914400" lvl="1" indent="-457200" algn="l" defTabSz="814388">
              <a:buFontTx/>
              <a:buAutoNum type="arabicPeriod"/>
            </a:pPr>
            <a:r>
              <a:rPr lang="en-US" sz="1200" dirty="0"/>
              <a:t>HEAD (read or fetch resource metadata or attributes)</a:t>
            </a:r>
          </a:p>
          <a:p>
            <a:pPr marL="914400" lvl="1" indent="-457200" algn="l" defTabSz="814388">
              <a:buFontTx/>
              <a:buAutoNum type="arabicPeriod"/>
            </a:pPr>
            <a:r>
              <a:rPr lang="en-US" sz="1200" dirty="0"/>
              <a:t>PUT ( create  a resource)</a:t>
            </a:r>
          </a:p>
          <a:p>
            <a:pPr marL="914400" lvl="1" indent="-457200" algn="l" defTabSz="814388">
              <a:buFontTx/>
              <a:buAutoNum type="arabicPeriod"/>
            </a:pPr>
            <a:r>
              <a:rPr lang="en-US" sz="1200" dirty="0"/>
              <a:t>POST (update a resource)</a:t>
            </a:r>
          </a:p>
          <a:p>
            <a:pPr marL="914400" lvl="1" indent="-457200" algn="l" defTabSz="814388">
              <a:buFontTx/>
              <a:buAutoNum type="arabicPeriod"/>
            </a:pPr>
            <a:r>
              <a:rPr lang="en-US" sz="1200" dirty="0"/>
              <a:t>DELETE (delete a resource)</a:t>
            </a:r>
          </a:p>
          <a:p>
            <a:pPr marL="457200" indent="-457200" algn="l" defTabSz="814388">
              <a:buFontTx/>
              <a:buAutoNum type="arabicPeriod"/>
            </a:pPr>
            <a:r>
              <a:rPr lang="en-US" sz="1200" dirty="0"/>
              <a:t>Not all methods will be exposed for all resources</a:t>
            </a:r>
          </a:p>
          <a:p>
            <a:pPr marL="457200" indent="-457200" algn="l" defTabSz="814388">
              <a:buFontTx/>
              <a:buAutoNum type="arabicPeriod"/>
            </a:pPr>
            <a:r>
              <a:rPr lang="en-US" sz="1200" b="1" dirty="0"/>
              <a:t>The framework will not allow a PUT, POST or DELETE method on a dataset. In other words datasets cannot be created through a support framework</a:t>
            </a:r>
          </a:p>
          <a:p>
            <a:pPr marL="457200" indent="-457200" algn="l" defTabSz="814388">
              <a:buFontTx/>
              <a:buAutoNum type="arabicPeriod"/>
            </a:pPr>
            <a:r>
              <a:rPr lang="en-US" sz="1200" b="1" dirty="0"/>
              <a:t>Data elements resources may implement a PUT, POST or DELETE, but only for very specific and pre-defined functions. For e.g. a new </a:t>
            </a:r>
            <a:r>
              <a:rPr lang="en-US" sz="1200" b="1" dirty="0" err="1"/>
              <a:t>MDF</a:t>
            </a:r>
            <a:r>
              <a:rPr lang="en-US" sz="1200" b="1" dirty="0"/>
              <a:t> model element cannot be created, but a CNS user element can.</a:t>
            </a:r>
          </a:p>
          <a:p>
            <a:pPr marL="457200" indent="-457200" algn="l" defTabSz="814388">
              <a:buFontTx/>
              <a:buAutoNum type="arabicPeriod"/>
            </a:pPr>
            <a:r>
              <a:rPr lang="en-US" sz="1200" b="1" dirty="0"/>
              <a:t>Data elements exposed through PUT, POST or DELETE must not be identified as part of the URI. The URI must stop at the parent dataset and the POST, PUT or DELETE request will include the actual element id, named </a:t>
            </a:r>
            <a:r>
              <a:rPr lang="en-US" sz="1200" b="1" i="1" dirty="0" err="1"/>
              <a:t>elementID</a:t>
            </a:r>
            <a:endParaRPr lang="en-US" sz="1200" b="1" dirty="0"/>
          </a:p>
          <a:p>
            <a:pPr marL="914400" lvl="1" indent="-457200" algn="l" defTabSz="814388">
              <a:buFontTx/>
              <a:buAutoNum type="arabicPeriod"/>
            </a:pPr>
            <a:endParaRPr lang="en-US" sz="1200" dirty="0"/>
          </a:p>
          <a:p>
            <a:pPr marL="457200" indent="-457200" algn="l" defTabSz="814388">
              <a:buFontTx/>
              <a:buAutoNum type="arabicPeriod"/>
            </a:pPr>
            <a:endParaRPr lang="en-US" sz="1200" dirty="0"/>
          </a:p>
        </p:txBody>
      </p:sp>
      <p:sp>
        <p:nvSpPr>
          <p:cNvPr id="5" name="Rectangle 2"/>
          <p:cNvSpPr txBox="1">
            <a:spLocks noChangeArrowheads="1"/>
          </p:cNvSpPr>
          <p:nvPr/>
        </p:nvSpPr>
        <p:spPr>
          <a:xfrm>
            <a:off x="0" y="266700"/>
            <a:ext cx="10045201" cy="533400"/>
          </a:xfrm>
          <a:prstGeom prst="rect">
            <a:avLst/>
          </a:prstGeom>
        </p:spPr>
        <p:txBody>
          <a:bodyPr vert="horz" lIns="82296" tIns="45720" rIns="82296" bIns="45720" rtlCol="0" anchor="b" anchorCtr="0">
            <a:noAutofit/>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a:gsLst>
                    <a:gs pos="0">
                      <a:schemeClr val="tx1"/>
                    </a:gs>
                    <a:gs pos="44000">
                      <a:srgbClr val="01BBBB"/>
                    </a:gs>
                    <a:gs pos="100000">
                      <a:schemeClr val="accent4"/>
                    </a:gs>
                  </a:gsLst>
                  <a:lin ang="4800000" scaled="0"/>
                </a:gradFill>
                <a:effectLst/>
                <a:uLnTx/>
                <a:uFillTx/>
                <a:latin typeface="+mj-lt"/>
                <a:ea typeface="+mj-ea"/>
                <a:cs typeface="+mj-cs"/>
              </a:rPr>
              <a:t>REST – Standard</a:t>
            </a:r>
            <a:r>
              <a:rPr kumimoji="0" lang="en-US" sz="3600" b="0" i="0" u="none" strike="noStrike" kern="1200" cap="none" spc="0" normalizeH="0" noProof="0" dirty="0" smtClean="0">
                <a:ln>
                  <a:noFill/>
                </a:ln>
                <a:gradFill>
                  <a:gsLst>
                    <a:gs pos="0">
                      <a:schemeClr val="tx1"/>
                    </a:gs>
                    <a:gs pos="44000">
                      <a:srgbClr val="01BBBB"/>
                    </a:gs>
                    <a:gs pos="100000">
                      <a:schemeClr val="accent4"/>
                    </a:gs>
                  </a:gsLst>
                  <a:lin ang="4800000" scaled="0"/>
                </a:gradFill>
                <a:effectLst/>
                <a:uLnTx/>
                <a:uFillTx/>
                <a:latin typeface="+mj-lt"/>
                <a:ea typeface="+mj-ea"/>
                <a:cs typeface="+mj-cs"/>
              </a:rPr>
              <a:t> Methods</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266700"/>
            <a:ext cx="10045201" cy="533400"/>
          </a:xfrm>
        </p:spPr>
        <p:txBody>
          <a:bodyPr/>
          <a:lstStyle/>
          <a:p>
            <a:pPr lvl="0">
              <a:defRPr/>
            </a:pPr>
            <a:r>
              <a:rPr lang="en-US" dirty="0" smtClean="0"/>
              <a:t>SOAP v/s REST</a:t>
            </a:r>
            <a:endParaRPr lang="en-US" dirty="0" smtClean="0">
              <a:solidFill>
                <a:schemeClr val="tx1"/>
              </a:solidFill>
            </a:endParaRPr>
          </a:p>
        </p:txBody>
      </p:sp>
      <p:sp>
        <p:nvSpPr>
          <p:cNvPr id="46083" name="Rectangle 3"/>
          <p:cNvSpPr>
            <a:spLocks noChangeArrowheads="1"/>
          </p:cNvSpPr>
          <p:nvPr/>
        </p:nvSpPr>
        <p:spPr bwMode="auto">
          <a:xfrm>
            <a:off x="293972" y="1023582"/>
            <a:ext cx="11071516" cy="5583067"/>
          </a:xfrm>
          <a:prstGeom prst="rect">
            <a:avLst/>
          </a:prstGeom>
          <a:noFill/>
          <a:ln w="9525" algn="ctr">
            <a:noFill/>
            <a:miter lim="800000"/>
            <a:headEnd/>
            <a:tailEnd/>
          </a:ln>
        </p:spPr>
        <p:txBody>
          <a:bodyPr wrap="square" lIns="82296" tIns="36576" rIns="82296" bIns="36576">
            <a:spAutoFit/>
          </a:bodyPr>
          <a:lstStyle/>
          <a:p>
            <a:pPr marL="457200" indent="-457200" algn="l" defTabSz="814388"/>
            <a:r>
              <a:rPr lang="en-US" sz="1400" b="1" dirty="0"/>
              <a:t>Fundamental Difference</a:t>
            </a:r>
          </a:p>
          <a:p>
            <a:pPr marL="457200" indent="-457200" algn="l" defTabSz="814388"/>
            <a:r>
              <a:rPr lang="en-US" sz="1200" dirty="0"/>
              <a:t>A traditional RPC style SOA service adds extra envelopes for every transaction. (e.g. SOAP envelope over HTTP )</a:t>
            </a:r>
          </a:p>
          <a:p>
            <a:pPr marL="457200" indent="-457200" algn="l" defTabSz="814388">
              <a:buFontTx/>
              <a:buAutoNum type="arabicPeriod"/>
            </a:pPr>
            <a:r>
              <a:rPr lang="en-US" sz="1200" dirty="0"/>
              <a:t>Is this justified in a strictly read-only system</a:t>
            </a:r>
            <a:r>
              <a:rPr lang="en-US" sz="1200" dirty="0" smtClean="0"/>
              <a:t>?</a:t>
            </a:r>
          </a:p>
          <a:p>
            <a:pPr marL="457200" indent="-457200" algn="l" defTabSz="814388"/>
            <a:endParaRPr lang="en-US" sz="1200" dirty="0"/>
          </a:p>
          <a:p>
            <a:pPr marL="457200" indent="-457200" algn="l" defTabSz="814388"/>
            <a:r>
              <a:rPr lang="en-US" sz="1400" b="1" dirty="0"/>
              <a:t>Adaptability</a:t>
            </a:r>
          </a:p>
          <a:p>
            <a:pPr marL="457200" indent="-457200" algn="l" defTabSz="814388">
              <a:buFontTx/>
              <a:buAutoNum type="arabicPeriod"/>
            </a:pPr>
            <a:r>
              <a:rPr lang="en-US" sz="1200" dirty="0"/>
              <a:t>How to account for functions that are never planned for? </a:t>
            </a:r>
          </a:p>
          <a:p>
            <a:pPr marL="457200" indent="-457200" algn="l" defTabSz="814388">
              <a:buFontTx/>
              <a:buAutoNum type="arabicPeriod"/>
            </a:pPr>
            <a:r>
              <a:rPr lang="en-US" sz="1200" dirty="0" smtClean="0"/>
              <a:t>REST, </a:t>
            </a:r>
            <a:r>
              <a:rPr lang="en-US" sz="1200" dirty="0"/>
              <a:t>by  abstracting the resource, lets you create more representations that can be uniquely addressed</a:t>
            </a:r>
          </a:p>
          <a:p>
            <a:pPr marL="457200" indent="-457200" algn="l" defTabSz="814388">
              <a:buFontTx/>
              <a:buAutoNum type="arabicPeriod"/>
            </a:pPr>
            <a:r>
              <a:rPr lang="en-US" sz="1200" dirty="0" smtClean="0"/>
              <a:t>SOAP </a:t>
            </a:r>
            <a:r>
              <a:rPr lang="en-US" sz="1200" dirty="0"/>
              <a:t>is a bit more complex since the model has to be modified to create new </a:t>
            </a:r>
            <a:r>
              <a:rPr lang="en-US" sz="1200" dirty="0" smtClean="0"/>
              <a:t>methods</a:t>
            </a:r>
          </a:p>
          <a:p>
            <a:pPr marL="457200" indent="-457200" algn="l" defTabSz="814388">
              <a:buFontTx/>
              <a:buAutoNum type="arabicPeriod"/>
            </a:pPr>
            <a:endParaRPr lang="en-US" sz="1200" dirty="0" smtClean="0"/>
          </a:p>
          <a:p>
            <a:pPr marL="457200" indent="-457200" algn="l" defTabSz="814388"/>
            <a:endParaRPr lang="en-US" sz="1200" dirty="0"/>
          </a:p>
          <a:p>
            <a:pPr marL="457200" indent="-457200" algn="l" defTabSz="814388"/>
            <a:r>
              <a:rPr lang="en-US" sz="1400" b="1" dirty="0"/>
              <a:t>Scalability</a:t>
            </a:r>
            <a:endParaRPr lang="en-US" dirty="0"/>
          </a:p>
          <a:p>
            <a:pPr marL="457200" indent="-457200" algn="l" defTabSz="814388">
              <a:buFontTx/>
              <a:buAutoNum type="arabicPeriod"/>
            </a:pPr>
            <a:r>
              <a:rPr lang="en-US" sz="1200" dirty="0" smtClean="0"/>
              <a:t>REST inherently </a:t>
            </a:r>
            <a:r>
              <a:rPr lang="en-US" sz="1200" dirty="0"/>
              <a:t>more scalable than RPC-SOA since it </a:t>
            </a:r>
          </a:p>
          <a:p>
            <a:pPr marL="914400" lvl="1" indent="-457200" algn="l" defTabSz="814388">
              <a:buFontTx/>
              <a:buAutoNum type="arabicPeriod"/>
            </a:pPr>
            <a:r>
              <a:rPr lang="en-US" sz="1200" dirty="0"/>
              <a:t>strictly implements HTTP methods &amp; Uses HTTP </a:t>
            </a:r>
            <a:r>
              <a:rPr lang="en-US" sz="1200" dirty="0" smtClean="0"/>
              <a:t>content-negotiation</a:t>
            </a:r>
          </a:p>
          <a:p>
            <a:pPr marL="914400" lvl="1" indent="-457200" algn="l" defTabSz="814388"/>
            <a:endParaRPr lang="en-US" sz="1200" dirty="0"/>
          </a:p>
          <a:p>
            <a:pPr marL="457200" indent="-457200" algn="l" defTabSz="814388"/>
            <a:r>
              <a:rPr lang="en-US" sz="1400" b="1" dirty="0"/>
              <a:t>Maintainability</a:t>
            </a:r>
            <a:endParaRPr lang="en-US" dirty="0"/>
          </a:p>
          <a:p>
            <a:pPr marL="457200" indent="-457200" algn="l" defTabSz="814388">
              <a:buFontTx/>
              <a:buAutoNum type="arabicPeriod"/>
            </a:pPr>
            <a:r>
              <a:rPr lang="en-US" sz="1200" dirty="0"/>
              <a:t>In </a:t>
            </a:r>
            <a:r>
              <a:rPr lang="en-US" sz="1200" dirty="0" smtClean="0"/>
              <a:t>REST, </a:t>
            </a:r>
            <a:r>
              <a:rPr lang="en-US" sz="1200" dirty="0"/>
              <a:t>most of the complexity is built into resource definition and methods are standard HTTP methods. Code base is thus much smaller</a:t>
            </a:r>
            <a:r>
              <a:rPr lang="en-US" dirty="0"/>
              <a:t> </a:t>
            </a:r>
          </a:p>
          <a:p>
            <a:pPr marL="457200" indent="-457200" algn="l" defTabSz="814388">
              <a:buFontTx/>
              <a:buAutoNum type="arabicPeriod"/>
            </a:pPr>
            <a:endParaRPr lang="en-US" dirty="0"/>
          </a:p>
          <a:p>
            <a:pPr marL="457200" indent="-457200" algn="l" defTabSz="814388"/>
            <a:r>
              <a:rPr lang="en-US" sz="1400" b="1" dirty="0"/>
              <a:t>Appropriate Use – Rule of Thumb</a:t>
            </a:r>
          </a:p>
          <a:p>
            <a:pPr marL="914400" lvl="1" indent="-457200" algn="l" defTabSz="814388">
              <a:buFontTx/>
              <a:buAutoNum type="arabicPeriod"/>
            </a:pPr>
            <a:r>
              <a:rPr lang="en-US" sz="1200" dirty="0" smtClean="0"/>
              <a:t>SOAP</a:t>
            </a:r>
            <a:endParaRPr lang="en-US" sz="1200" dirty="0"/>
          </a:p>
          <a:p>
            <a:pPr marL="1371600" lvl="2" indent="-457200" algn="l" defTabSz="814388"/>
            <a:r>
              <a:rPr lang="en-US" sz="1200" dirty="0"/>
              <a:t>Requirement to control inherent data objects by exposing specific methods </a:t>
            </a:r>
          </a:p>
          <a:p>
            <a:pPr marL="1371600" lvl="2" indent="-457200" algn="l" defTabSz="814388"/>
            <a:r>
              <a:rPr lang="en-US" sz="1200" dirty="0"/>
              <a:t>Specific transaction contracts are in place (TXN awareness, reliable messaging, non-repudiation etc</a:t>
            </a:r>
            <a:r>
              <a:rPr lang="en-US" sz="1200" dirty="0" smtClean="0"/>
              <a:t>.)</a:t>
            </a:r>
          </a:p>
          <a:p>
            <a:pPr marL="1371600" lvl="2" indent="-457200" algn="l" defTabSz="814388"/>
            <a:endParaRPr lang="en-US" sz="1200" dirty="0"/>
          </a:p>
          <a:p>
            <a:pPr marL="914400" lvl="1" indent="-457200" algn="l" defTabSz="814388">
              <a:buFontTx/>
              <a:buAutoNum type="arabicPeriod"/>
            </a:pPr>
            <a:r>
              <a:rPr lang="en-US" sz="1200" dirty="0" smtClean="0"/>
              <a:t>REST</a:t>
            </a:r>
            <a:endParaRPr lang="en-US" sz="1200" dirty="0"/>
          </a:p>
          <a:p>
            <a:pPr marL="1371600" lvl="2" indent="-457200" algn="l" defTabSz="814388"/>
            <a:r>
              <a:rPr lang="en-US" sz="1200" dirty="0"/>
              <a:t>Inherent data objects used as-is. Little or no transformation requirements </a:t>
            </a:r>
          </a:p>
          <a:p>
            <a:pPr marL="1371600" lvl="2" indent="-457200" algn="l" defTabSz="814388"/>
            <a:r>
              <a:rPr lang="en-US" sz="1200" dirty="0"/>
              <a:t>TXN requirement, not to be confused with UI requirements</a:t>
            </a:r>
          </a:p>
          <a:p>
            <a:pPr marL="1371600" lvl="2" indent="-457200" algn="l" defTabSz="814388"/>
            <a:r>
              <a:rPr lang="en-US" sz="1200" dirty="0"/>
              <a:t>Resource usage is diffuse, uncontrolled and needs to be inherently adaptable</a:t>
            </a:r>
          </a:p>
          <a:p>
            <a:pPr marL="457200" indent="-457200" algn="l" defTabSz="814388">
              <a:buFontTx/>
              <a:buAutoNum type="arabicPeriod"/>
            </a:pPr>
            <a:endParaRPr lang="en-US" sz="1200" dirty="0"/>
          </a:p>
          <a:p>
            <a:pPr marL="1371600" lvl="2" indent="-457200" algn="l" defTabSz="814388">
              <a:buFontTx/>
              <a:buAutoNum type="arabicPeriod"/>
            </a:pPr>
            <a:endParaRPr lang="en-US" sz="1200" dirty="0"/>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2137" y="1572419"/>
            <a:ext cx="11806687" cy="3144838"/>
            <a:chOff x="0" y="0"/>
            <a:chExt cx="5760" cy="1981"/>
          </a:xfrm>
        </p:grpSpPr>
        <p:sp>
          <p:nvSpPr>
            <p:cNvPr id="17411" name="Rectangle 3"/>
            <p:cNvSpPr>
              <a:spLocks noChangeArrowheads="1"/>
            </p:cNvSpPr>
            <p:nvPr/>
          </p:nvSpPr>
          <p:spPr bwMode="auto">
            <a:xfrm>
              <a:off x="0" y="871"/>
              <a:ext cx="78" cy="227"/>
            </a:xfrm>
            <a:prstGeom prst="rect">
              <a:avLst/>
            </a:prstGeom>
            <a:solidFill>
              <a:schemeClr val="accent1"/>
            </a:solidFill>
            <a:ln w="9525" algn="ctr">
              <a:noFill/>
              <a:miter lim="800000"/>
              <a:headEnd/>
              <a:tailEnd/>
            </a:ln>
            <a:effectLst/>
          </p:spPr>
          <p:txBody>
            <a:bodyPr wrap="none" lIns="82124" tIns="41061" rIns="82124" bIns="41061" anchor="ctr">
              <a:spAutoFit/>
            </a:bodyPr>
            <a:lstStyle/>
            <a:p>
              <a:endParaRPr lang="en-US"/>
            </a:p>
          </p:txBody>
        </p:sp>
        <p:pic>
          <p:nvPicPr>
            <p:cNvPr id="17412" name="Picture 4" descr="XX7F0989"/>
            <p:cNvPicPr>
              <a:picLocks noChangeAspect="1" noChangeArrowheads="1"/>
            </p:cNvPicPr>
            <p:nvPr/>
          </p:nvPicPr>
          <p:blipFill>
            <a:blip r:embed="rId2" cstate="print"/>
            <a:srcRect/>
            <a:stretch>
              <a:fillRect/>
            </a:stretch>
          </p:blipFill>
          <p:spPr bwMode="auto">
            <a:xfrm>
              <a:off x="2256" y="0"/>
              <a:ext cx="3504" cy="1981"/>
            </a:xfrm>
            <a:prstGeom prst="rect">
              <a:avLst/>
            </a:prstGeom>
            <a:noFill/>
          </p:spPr>
        </p:pic>
      </p:grpSp>
      <p:sp>
        <p:nvSpPr>
          <p:cNvPr id="17413" name="Rectangle 5"/>
          <p:cNvSpPr>
            <a:spLocks noGrp="1" noChangeArrowheads="1"/>
          </p:cNvSpPr>
          <p:nvPr>
            <p:ph type="title"/>
          </p:nvPr>
        </p:nvSpPr>
        <p:spPr bwMode="white">
          <a:xfrm>
            <a:off x="207583" y="2116932"/>
            <a:ext cx="4570809" cy="838200"/>
          </a:xfrm>
          <a:noFill/>
          <a:ln/>
        </p:spPr>
        <p:txBody>
          <a:bodyPr anchor="ctr"/>
          <a:lstStyle/>
          <a:p>
            <a:r>
              <a:rPr lang="en-US" sz="3000" dirty="0" smtClean="0">
                <a:solidFill>
                  <a:schemeClr val="tx1"/>
                </a:solidFill>
              </a:rPr>
              <a:t>Workshop - SDF3.0 </a:t>
            </a:r>
            <a:endParaRPr lang="en-US" sz="3000" dirty="0">
              <a:solidFill>
                <a:schemeClr val="tx1"/>
              </a:solidFill>
            </a:endParaRPr>
          </a:p>
        </p:txBody>
      </p:sp>
    </p:spTree>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14" y="1"/>
            <a:ext cx="11438252" cy="700576"/>
          </a:xfrm>
        </p:spPr>
        <p:txBody>
          <a:bodyPr/>
          <a:lstStyle/>
          <a:p>
            <a:r>
              <a:rPr lang="en-US" dirty="0" smtClean="0"/>
              <a:t>SOA Reference Architecture</a:t>
            </a:r>
            <a:endParaRPr lang="en-US" dirty="0"/>
          </a:p>
        </p:txBody>
      </p:sp>
      <p:grpSp>
        <p:nvGrpSpPr>
          <p:cNvPr id="111" name="Group 110"/>
          <p:cNvGrpSpPr/>
          <p:nvPr/>
        </p:nvGrpSpPr>
        <p:grpSpPr>
          <a:xfrm>
            <a:off x="977540" y="863923"/>
            <a:ext cx="8305800" cy="5543882"/>
            <a:chOff x="1320440" y="624376"/>
            <a:chExt cx="8305800" cy="5543882"/>
          </a:xfrm>
        </p:grpSpPr>
        <p:sp>
          <p:nvSpPr>
            <p:cNvPr id="4" name="Rectangle 2"/>
            <p:cNvSpPr>
              <a:spLocks noChangeArrowheads="1"/>
            </p:cNvSpPr>
            <p:nvPr/>
          </p:nvSpPr>
          <p:spPr bwMode="auto">
            <a:xfrm>
              <a:off x="8075253" y="776776"/>
              <a:ext cx="1322387" cy="288925"/>
            </a:xfrm>
            <a:prstGeom prst="rect">
              <a:avLst/>
            </a:prstGeom>
            <a:solidFill>
              <a:srgbClr val="A0C02A"/>
            </a:solidFill>
            <a:ln w="9525">
              <a:noFill/>
              <a:miter lim="800000"/>
              <a:headEnd/>
              <a:tailEnd/>
            </a:ln>
          </p:spPr>
          <p:txBody>
            <a:bodyPr lIns="82124" tIns="41061" rIns="82124" bIns="41061" anchor="ctr">
              <a:spAutoFit/>
            </a:bodyPr>
            <a:lstStyle/>
            <a:p>
              <a:endParaRPr lang="en-US"/>
            </a:p>
          </p:txBody>
        </p:sp>
        <p:sp>
          <p:nvSpPr>
            <p:cNvPr id="5" name="AutoShape 6"/>
            <p:cNvSpPr>
              <a:spLocks noChangeArrowheads="1"/>
            </p:cNvSpPr>
            <p:nvPr/>
          </p:nvSpPr>
          <p:spPr bwMode="auto">
            <a:xfrm>
              <a:off x="1320440" y="2072176"/>
              <a:ext cx="3429000" cy="3124200"/>
            </a:xfrm>
            <a:prstGeom prst="roundRect">
              <a:avLst>
                <a:gd name="adj" fmla="val 9769"/>
              </a:avLst>
            </a:prstGeom>
            <a:solidFill>
              <a:srgbClr val="02B6FE">
                <a:alpha val="5098"/>
              </a:srgbClr>
            </a:solidFill>
            <a:ln w="3175">
              <a:solidFill>
                <a:srgbClr val="0183B7">
                  <a:alpha val="58823"/>
                </a:srgbClr>
              </a:solidFill>
              <a:round/>
              <a:headEnd/>
              <a:tailEnd/>
            </a:ln>
          </p:spPr>
          <p:txBody>
            <a:bodyPr lIns="82124" tIns="41061" rIns="82124" bIns="41061" anchor="ctr">
              <a:spAutoFit/>
            </a:bodyPr>
            <a:lstStyle/>
            <a:p>
              <a:endParaRPr lang="en-US"/>
            </a:p>
          </p:txBody>
        </p:sp>
        <p:sp>
          <p:nvSpPr>
            <p:cNvPr id="6" name="Line 7"/>
            <p:cNvSpPr>
              <a:spLocks noChangeShapeType="1"/>
            </p:cNvSpPr>
            <p:nvPr/>
          </p:nvSpPr>
          <p:spPr bwMode="auto">
            <a:xfrm rot="-5400000">
              <a:off x="2145147" y="2214257"/>
              <a:ext cx="1758950" cy="1587"/>
            </a:xfrm>
            <a:prstGeom prst="line">
              <a:avLst/>
            </a:prstGeom>
            <a:noFill/>
            <a:ln w="44450">
              <a:solidFill>
                <a:schemeClr val="tx1"/>
              </a:solidFill>
              <a:round/>
              <a:headEnd/>
              <a:tailEnd/>
            </a:ln>
          </p:spPr>
          <p:txBody>
            <a:bodyPr lIns="82124" tIns="41061" rIns="82124" bIns="41061" anchor="ctr">
              <a:spAutoFit/>
            </a:bodyPr>
            <a:lstStyle/>
            <a:p>
              <a:endParaRPr lang="en-US"/>
            </a:p>
          </p:txBody>
        </p:sp>
        <p:sp>
          <p:nvSpPr>
            <p:cNvPr id="7" name="Line 8"/>
            <p:cNvSpPr>
              <a:spLocks noChangeShapeType="1"/>
            </p:cNvSpPr>
            <p:nvPr/>
          </p:nvSpPr>
          <p:spPr bwMode="auto">
            <a:xfrm>
              <a:off x="2158640" y="1233976"/>
              <a:ext cx="914400" cy="17463"/>
            </a:xfrm>
            <a:prstGeom prst="line">
              <a:avLst/>
            </a:prstGeom>
            <a:noFill/>
            <a:ln w="44450">
              <a:solidFill>
                <a:schemeClr val="tx1"/>
              </a:solidFill>
              <a:round/>
              <a:headEnd/>
              <a:tailEnd/>
            </a:ln>
          </p:spPr>
          <p:txBody>
            <a:bodyPr lIns="82124" tIns="41061" rIns="82124" bIns="41061" anchor="ctr">
              <a:spAutoFit/>
            </a:bodyPr>
            <a:lstStyle/>
            <a:p>
              <a:endParaRPr lang="en-US"/>
            </a:p>
          </p:txBody>
        </p:sp>
        <p:grpSp>
          <p:nvGrpSpPr>
            <p:cNvPr id="8" name="Group 9"/>
            <p:cNvGrpSpPr>
              <a:grpSpLocks/>
            </p:cNvGrpSpPr>
            <p:nvPr/>
          </p:nvGrpSpPr>
          <p:grpSpPr bwMode="auto">
            <a:xfrm>
              <a:off x="2463440" y="624376"/>
              <a:ext cx="1217613" cy="1295400"/>
              <a:chOff x="1488" y="1323"/>
              <a:chExt cx="1056" cy="1021"/>
            </a:xfrm>
          </p:grpSpPr>
          <p:pic>
            <p:nvPicPr>
              <p:cNvPr id="9" name="Picture 10" descr="Wall 3 copy"/>
              <p:cNvPicPr>
                <a:picLocks noChangeAspect="1" noChangeArrowheads="1"/>
              </p:cNvPicPr>
              <p:nvPr/>
            </p:nvPicPr>
            <p:blipFill>
              <a:blip r:embed="rId2" cstate="print">
                <a:lum bright="-12000"/>
              </a:blip>
              <a:srcRect/>
              <a:stretch>
                <a:fillRect/>
              </a:stretch>
            </p:blipFill>
            <p:spPr bwMode="auto">
              <a:xfrm>
                <a:off x="1937" y="1323"/>
                <a:ext cx="607" cy="712"/>
              </a:xfrm>
              <a:prstGeom prst="rect">
                <a:avLst/>
              </a:prstGeom>
              <a:noFill/>
              <a:ln w="9525">
                <a:noFill/>
                <a:miter lim="800000"/>
                <a:headEnd/>
                <a:tailEnd/>
              </a:ln>
            </p:spPr>
          </p:pic>
          <p:pic>
            <p:nvPicPr>
              <p:cNvPr id="10" name="Picture 11" descr="Wall 3 copy"/>
              <p:cNvPicPr>
                <a:picLocks noChangeAspect="1" noChangeArrowheads="1"/>
              </p:cNvPicPr>
              <p:nvPr/>
            </p:nvPicPr>
            <p:blipFill>
              <a:blip r:embed="rId2" cstate="print">
                <a:lum bright="-12000"/>
              </a:blip>
              <a:srcRect/>
              <a:stretch>
                <a:fillRect/>
              </a:stretch>
            </p:blipFill>
            <p:spPr bwMode="auto">
              <a:xfrm>
                <a:off x="1488" y="1632"/>
                <a:ext cx="607" cy="712"/>
              </a:xfrm>
              <a:prstGeom prst="rect">
                <a:avLst/>
              </a:prstGeom>
              <a:noFill/>
              <a:ln w="9525">
                <a:noFill/>
                <a:miter lim="800000"/>
                <a:headEnd/>
                <a:tailEnd/>
              </a:ln>
            </p:spPr>
          </p:pic>
        </p:grpSp>
        <p:sp>
          <p:nvSpPr>
            <p:cNvPr id="11" name="Text Box 12"/>
            <p:cNvSpPr txBox="1">
              <a:spLocks noChangeArrowheads="1"/>
            </p:cNvSpPr>
            <p:nvPr/>
          </p:nvSpPr>
          <p:spPr bwMode="auto">
            <a:xfrm>
              <a:off x="1396640" y="651364"/>
              <a:ext cx="990600" cy="192087"/>
            </a:xfrm>
            <a:prstGeom prst="rect">
              <a:avLst/>
            </a:prstGeom>
            <a:noFill/>
            <a:ln w="9525">
              <a:noFill/>
              <a:miter lim="800000"/>
              <a:headEnd/>
              <a:tailEnd/>
            </a:ln>
          </p:spPr>
          <p:txBody>
            <a:bodyPr lIns="82124" tIns="41061" rIns="82124" bIns="41061">
              <a:spAutoFit/>
            </a:bodyPr>
            <a:lstStyle/>
            <a:p>
              <a:pPr defTabSz="814388">
                <a:lnSpc>
                  <a:spcPct val="90000"/>
                </a:lnSpc>
                <a:spcBef>
                  <a:spcPct val="50000"/>
                </a:spcBef>
              </a:pPr>
              <a:r>
                <a:rPr lang="en-US" sz="800"/>
                <a:t>    CONSUMER</a:t>
              </a:r>
            </a:p>
          </p:txBody>
        </p:sp>
        <p:sp>
          <p:nvSpPr>
            <p:cNvPr id="12" name="Line 14"/>
            <p:cNvSpPr>
              <a:spLocks noChangeShapeType="1"/>
            </p:cNvSpPr>
            <p:nvPr/>
          </p:nvSpPr>
          <p:spPr bwMode="auto">
            <a:xfrm>
              <a:off x="2920640" y="2200764"/>
              <a:ext cx="0" cy="246062"/>
            </a:xfrm>
            <a:prstGeom prst="line">
              <a:avLst/>
            </a:prstGeom>
            <a:noFill/>
            <a:ln w="9525">
              <a:solidFill>
                <a:schemeClr val="tx1"/>
              </a:solidFill>
              <a:round/>
              <a:headEnd/>
              <a:tailEnd type="triangle" w="med" len="med"/>
            </a:ln>
          </p:spPr>
          <p:txBody>
            <a:bodyPr lIns="82124" tIns="41061" rIns="82124" bIns="41061" anchor="ctr">
              <a:spAutoFit/>
            </a:bodyPr>
            <a:lstStyle/>
            <a:p>
              <a:endParaRPr lang="en-US"/>
            </a:p>
          </p:txBody>
        </p:sp>
        <p:sp>
          <p:nvSpPr>
            <p:cNvPr id="13" name="Rectangle 15"/>
            <p:cNvSpPr>
              <a:spLocks noChangeArrowheads="1"/>
            </p:cNvSpPr>
            <p:nvPr/>
          </p:nvSpPr>
          <p:spPr bwMode="auto">
            <a:xfrm>
              <a:off x="3149240" y="2148376"/>
              <a:ext cx="1447800" cy="344488"/>
            </a:xfrm>
            <a:prstGeom prst="rect">
              <a:avLst/>
            </a:prstGeom>
            <a:solidFill>
              <a:srgbClr val="A0C02A"/>
            </a:solidFill>
            <a:ln w="9525">
              <a:noFill/>
              <a:miter lim="800000"/>
              <a:headEnd/>
              <a:tailEnd/>
            </a:ln>
          </p:spPr>
          <p:txBody>
            <a:bodyPr lIns="82124" tIns="41061" rIns="82124" bIns="41061" anchor="ctr">
              <a:spAutoFit/>
            </a:bodyPr>
            <a:lstStyle/>
            <a:p>
              <a:endParaRPr lang="en-US"/>
            </a:p>
          </p:txBody>
        </p:sp>
        <p:grpSp>
          <p:nvGrpSpPr>
            <p:cNvPr id="14" name="Group 16"/>
            <p:cNvGrpSpPr>
              <a:grpSpLocks/>
            </p:cNvGrpSpPr>
            <p:nvPr/>
          </p:nvGrpSpPr>
          <p:grpSpPr bwMode="auto">
            <a:xfrm>
              <a:off x="3225440" y="2200764"/>
              <a:ext cx="119063" cy="252412"/>
              <a:chOff x="1704" y="2104"/>
              <a:chExt cx="144" cy="304"/>
            </a:xfrm>
          </p:grpSpPr>
          <p:sp>
            <p:nvSpPr>
              <p:cNvPr id="15" name="Line 17"/>
              <p:cNvSpPr>
                <a:spLocks noChangeShapeType="1"/>
              </p:cNvSpPr>
              <p:nvPr/>
            </p:nvSpPr>
            <p:spPr bwMode="auto">
              <a:xfrm>
                <a:off x="1776" y="2104"/>
                <a:ext cx="0" cy="96"/>
              </a:xfrm>
              <a:prstGeom prst="line">
                <a:avLst/>
              </a:prstGeom>
              <a:noFill/>
              <a:ln w="9525">
                <a:solidFill>
                  <a:schemeClr val="tx1"/>
                </a:solidFill>
                <a:round/>
                <a:headEnd/>
                <a:tailEnd/>
              </a:ln>
            </p:spPr>
            <p:txBody>
              <a:bodyPr lIns="82124" tIns="41061" rIns="82124" bIns="41061" anchor="ctr">
                <a:spAutoFit/>
              </a:bodyPr>
              <a:lstStyle/>
              <a:p>
                <a:endParaRPr lang="en-US"/>
              </a:p>
            </p:txBody>
          </p:sp>
          <p:sp>
            <p:nvSpPr>
              <p:cNvPr id="16" name="Line 18"/>
              <p:cNvSpPr>
                <a:spLocks noChangeShapeType="1"/>
              </p:cNvSpPr>
              <p:nvPr/>
            </p:nvSpPr>
            <p:spPr bwMode="auto">
              <a:xfrm>
                <a:off x="1776" y="2328"/>
                <a:ext cx="0" cy="80"/>
              </a:xfrm>
              <a:prstGeom prst="line">
                <a:avLst/>
              </a:prstGeom>
              <a:noFill/>
              <a:ln w="9525">
                <a:solidFill>
                  <a:schemeClr val="tx1"/>
                </a:solidFill>
                <a:round/>
                <a:headEnd/>
                <a:tailEnd/>
              </a:ln>
            </p:spPr>
            <p:txBody>
              <a:bodyPr lIns="82124" tIns="41061" rIns="82124" bIns="41061" anchor="ctr">
                <a:spAutoFit/>
              </a:bodyPr>
              <a:lstStyle/>
              <a:p>
                <a:endParaRPr lang="en-US"/>
              </a:p>
            </p:txBody>
          </p:sp>
          <p:sp>
            <p:nvSpPr>
              <p:cNvPr id="17" name="AutoShape 19"/>
              <p:cNvSpPr>
                <a:spLocks noChangeArrowheads="1"/>
              </p:cNvSpPr>
              <p:nvPr/>
            </p:nvSpPr>
            <p:spPr bwMode="auto">
              <a:xfrm rot="10800000">
                <a:off x="1704" y="2208"/>
                <a:ext cx="144" cy="127"/>
              </a:xfrm>
              <a:prstGeom prst="triangle">
                <a:avLst>
                  <a:gd name="adj" fmla="val 50000"/>
                </a:avLst>
              </a:prstGeom>
              <a:solidFill>
                <a:srgbClr val="01415B"/>
              </a:solidFill>
              <a:ln w="9525">
                <a:solidFill>
                  <a:schemeClr val="tx1"/>
                </a:solidFill>
                <a:miter lim="800000"/>
                <a:headEnd/>
                <a:tailEnd/>
              </a:ln>
            </p:spPr>
            <p:txBody>
              <a:bodyPr lIns="82124" tIns="41061" rIns="82124" bIns="41061" anchor="ctr">
                <a:spAutoFit/>
              </a:bodyPr>
              <a:lstStyle/>
              <a:p>
                <a:endParaRPr lang="en-US"/>
              </a:p>
            </p:txBody>
          </p:sp>
        </p:grpSp>
        <p:sp>
          <p:nvSpPr>
            <p:cNvPr id="18" name="Text Box 20"/>
            <p:cNvSpPr txBox="1">
              <a:spLocks noChangeArrowheads="1"/>
            </p:cNvSpPr>
            <p:nvPr/>
          </p:nvSpPr>
          <p:spPr bwMode="auto">
            <a:xfrm>
              <a:off x="3301640" y="2224576"/>
              <a:ext cx="1371600" cy="192088"/>
            </a:xfrm>
            <a:prstGeom prst="rect">
              <a:avLst/>
            </a:prstGeom>
            <a:noFill/>
            <a:ln w="9525">
              <a:noFill/>
              <a:miter lim="800000"/>
              <a:headEnd/>
              <a:tailEnd/>
            </a:ln>
          </p:spPr>
          <p:txBody>
            <a:bodyPr lIns="82124" tIns="41061" rIns="82124" bIns="41061">
              <a:spAutoFit/>
            </a:bodyPr>
            <a:lstStyle/>
            <a:p>
              <a:pPr algn="l" defTabSz="814388">
                <a:lnSpc>
                  <a:spcPct val="90000"/>
                </a:lnSpc>
                <a:spcBef>
                  <a:spcPct val="50000"/>
                </a:spcBef>
              </a:pPr>
              <a:r>
                <a:rPr lang="en-US" sz="800">
                  <a:cs typeface="Arial" charset="0"/>
                </a:rPr>
                <a:t> EXTERNAL GATEWAY</a:t>
              </a:r>
            </a:p>
          </p:txBody>
        </p:sp>
        <p:sp>
          <p:nvSpPr>
            <p:cNvPr id="19" name="Line 21"/>
            <p:cNvSpPr>
              <a:spLocks noChangeShapeType="1"/>
            </p:cNvSpPr>
            <p:nvPr/>
          </p:nvSpPr>
          <p:spPr bwMode="auto">
            <a:xfrm>
              <a:off x="3225440" y="2935776"/>
              <a:ext cx="1157288" cy="0"/>
            </a:xfrm>
            <a:prstGeom prst="line">
              <a:avLst/>
            </a:prstGeom>
            <a:noFill/>
            <a:ln w="44450">
              <a:solidFill>
                <a:schemeClr val="tx1"/>
              </a:solidFill>
              <a:round/>
              <a:headEnd/>
              <a:tailEnd/>
            </a:ln>
          </p:spPr>
          <p:txBody>
            <a:bodyPr lIns="82124" tIns="41061" rIns="82124" bIns="41061" anchor="ctr">
              <a:spAutoFit/>
            </a:bodyPr>
            <a:lstStyle/>
            <a:p>
              <a:endParaRPr lang="en-US"/>
            </a:p>
          </p:txBody>
        </p:sp>
        <p:sp>
          <p:nvSpPr>
            <p:cNvPr id="20" name="Line 22"/>
            <p:cNvSpPr>
              <a:spLocks noChangeShapeType="1"/>
            </p:cNvSpPr>
            <p:nvPr/>
          </p:nvSpPr>
          <p:spPr bwMode="auto">
            <a:xfrm>
              <a:off x="3517540" y="2786551"/>
              <a:ext cx="401638" cy="0"/>
            </a:xfrm>
            <a:prstGeom prst="line">
              <a:avLst/>
            </a:prstGeom>
            <a:noFill/>
            <a:ln w="9525">
              <a:solidFill>
                <a:schemeClr val="tx1"/>
              </a:solidFill>
              <a:round/>
              <a:headEnd/>
              <a:tailEnd type="triangle" w="med" len="med"/>
            </a:ln>
          </p:spPr>
          <p:txBody>
            <a:bodyPr wrap="none" lIns="82124" tIns="41061" rIns="82124" bIns="41061" anchor="ctr">
              <a:spAutoFit/>
            </a:bodyPr>
            <a:lstStyle/>
            <a:p>
              <a:endParaRPr lang="en-US"/>
            </a:p>
          </p:txBody>
        </p:sp>
        <p:sp>
          <p:nvSpPr>
            <p:cNvPr id="21" name="Line 24"/>
            <p:cNvSpPr>
              <a:spLocks noChangeShapeType="1"/>
            </p:cNvSpPr>
            <p:nvPr/>
          </p:nvSpPr>
          <p:spPr bwMode="auto">
            <a:xfrm rot="-5400000">
              <a:off x="2578534" y="3506482"/>
              <a:ext cx="990600" cy="1588"/>
            </a:xfrm>
            <a:prstGeom prst="line">
              <a:avLst/>
            </a:prstGeom>
            <a:noFill/>
            <a:ln w="44450">
              <a:solidFill>
                <a:schemeClr val="tx1"/>
              </a:solidFill>
              <a:round/>
              <a:headEnd/>
              <a:tailEnd/>
            </a:ln>
          </p:spPr>
          <p:txBody>
            <a:bodyPr lIns="82124" tIns="41061" rIns="82124" bIns="41061" anchor="ctr">
              <a:spAutoFit/>
            </a:bodyPr>
            <a:lstStyle/>
            <a:p>
              <a:endParaRPr lang="en-US"/>
            </a:p>
          </p:txBody>
        </p:sp>
        <p:sp>
          <p:nvSpPr>
            <p:cNvPr id="22" name="Oval 25"/>
            <p:cNvSpPr>
              <a:spLocks noChangeArrowheads="1"/>
            </p:cNvSpPr>
            <p:nvPr/>
          </p:nvSpPr>
          <p:spPr bwMode="auto">
            <a:xfrm>
              <a:off x="1320440" y="1538776"/>
              <a:ext cx="1219200" cy="457200"/>
            </a:xfrm>
            <a:prstGeom prst="ellipse">
              <a:avLst/>
            </a:prstGeom>
            <a:gradFill rotWithShape="1">
              <a:gsLst>
                <a:gs pos="0">
                  <a:schemeClr val="tx1"/>
                </a:gs>
                <a:gs pos="100000">
                  <a:schemeClr val="tx1">
                    <a:alpha val="0"/>
                  </a:schemeClr>
                </a:gs>
              </a:gsLst>
              <a:path path="shape">
                <a:fillToRect l="50000" t="50000" r="50000" b="50000"/>
              </a:path>
            </a:gradFill>
            <a:ln w="9525">
              <a:noFill/>
              <a:round/>
              <a:headEnd/>
              <a:tailEnd/>
            </a:ln>
          </p:spPr>
          <p:txBody>
            <a:bodyPr lIns="82124" tIns="41061" rIns="82124" bIns="41061" anchor="ctr">
              <a:spAutoFit/>
            </a:bodyPr>
            <a:lstStyle/>
            <a:p>
              <a:endParaRPr lang="en-US"/>
            </a:p>
          </p:txBody>
        </p:sp>
        <p:pic>
          <p:nvPicPr>
            <p:cNvPr id="23" name="Picture 26" descr="2 men shaking hands"/>
            <p:cNvPicPr>
              <a:picLocks noChangeAspect="1" noChangeArrowheads="1"/>
            </p:cNvPicPr>
            <p:nvPr/>
          </p:nvPicPr>
          <p:blipFill>
            <a:blip r:embed="rId3" cstate="print"/>
            <a:srcRect/>
            <a:stretch>
              <a:fillRect/>
            </a:stretch>
          </p:blipFill>
          <p:spPr bwMode="auto">
            <a:xfrm>
              <a:off x="1549040" y="852976"/>
              <a:ext cx="963613" cy="976313"/>
            </a:xfrm>
            <a:prstGeom prst="rect">
              <a:avLst/>
            </a:prstGeom>
            <a:noFill/>
            <a:ln w="9525">
              <a:noFill/>
              <a:miter lim="800000"/>
              <a:headEnd/>
              <a:tailEnd/>
            </a:ln>
          </p:spPr>
        </p:pic>
        <p:sp>
          <p:nvSpPr>
            <p:cNvPr id="24" name="Rectangle 27"/>
            <p:cNvSpPr>
              <a:spLocks noChangeArrowheads="1"/>
            </p:cNvSpPr>
            <p:nvPr/>
          </p:nvSpPr>
          <p:spPr bwMode="auto">
            <a:xfrm>
              <a:off x="1396640" y="2727814"/>
              <a:ext cx="1409700" cy="411162"/>
            </a:xfrm>
            <a:prstGeom prst="rect">
              <a:avLst/>
            </a:prstGeom>
            <a:solidFill>
              <a:srgbClr val="333333">
                <a:alpha val="58823"/>
              </a:srgbClr>
            </a:solidFill>
            <a:ln w="9525">
              <a:noFill/>
              <a:miter lim="800000"/>
              <a:headEnd/>
              <a:tailEnd/>
            </a:ln>
          </p:spPr>
          <p:txBody>
            <a:bodyPr lIns="82124" tIns="41061" rIns="82124" bIns="41061" anchor="ctr">
              <a:spAutoFit/>
            </a:bodyPr>
            <a:lstStyle/>
            <a:p>
              <a:pPr defTabSz="814388">
                <a:lnSpc>
                  <a:spcPct val="90000"/>
                </a:lnSpc>
              </a:pPr>
              <a:endParaRPr lang="en-US" sz="2400" b="0"/>
            </a:p>
          </p:txBody>
        </p:sp>
        <p:sp>
          <p:nvSpPr>
            <p:cNvPr id="25" name="AutoShape 28"/>
            <p:cNvSpPr>
              <a:spLocks noChangeArrowheads="1"/>
            </p:cNvSpPr>
            <p:nvPr/>
          </p:nvSpPr>
          <p:spPr bwMode="auto">
            <a:xfrm>
              <a:off x="1447440" y="2859576"/>
              <a:ext cx="177800" cy="177800"/>
            </a:xfrm>
            <a:prstGeom prst="flowChartMagneticDisk">
              <a:avLst/>
            </a:prstGeom>
            <a:gradFill rotWithShape="1">
              <a:gsLst>
                <a:gs pos="0">
                  <a:srgbClr val="012F42"/>
                </a:gs>
                <a:gs pos="100000">
                  <a:srgbClr val="01415B"/>
                </a:gs>
              </a:gsLst>
              <a:lin ang="0" scaled="1"/>
            </a:gradFill>
            <a:ln w="9525">
              <a:solidFill>
                <a:srgbClr val="99CCFF"/>
              </a:solidFill>
              <a:round/>
              <a:headEnd/>
              <a:tailEnd/>
            </a:ln>
          </p:spPr>
          <p:txBody>
            <a:bodyPr lIns="82124" tIns="41061" rIns="82124" bIns="41061" anchor="ctr">
              <a:spAutoFit/>
            </a:bodyPr>
            <a:lstStyle/>
            <a:p>
              <a:endParaRPr lang="en-US"/>
            </a:p>
          </p:txBody>
        </p:sp>
        <p:sp>
          <p:nvSpPr>
            <p:cNvPr id="26" name="Text Box 29"/>
            <p:cNvSpPr txBox="1">
              <a:spLocks noChangeArrowheads="1"/>
            </p:cNvSpPr>
            <p:nvPr/>
          </p:nvSpPr>
          <p:spPr bwMode="auto">
            <a:xfrm>
              <a:off x="1510940" y="2805601"/>
              <a:ext cx="1295400" cy="301625"/>
            </a:xfrm>
            <a:prstGeom prst="rect">
              <a:avLst/>
            </a:prstGeom>
            <a:noFill/>
            <a:ln w="9525">
              <a:noFill/>
              <a:miter lim="800000"/>
              <a:headEnd/>
              <a:tailEnd/>
            </a:ln>
          </p:spPr>
          <p:txBody>
            <a:bodyPr lIns="82124" tIns="41061" rIns="82124" bIns="41061">
              <a:spAutoFit/>
            </a:bodyPr>
            <a:lstStyle/>
            <a:p>
              <a:pPr marL="63500" algn="l" defTabSz="814388">
                <a:lnSpc>
                  <a:spcPct val="90000"/>
                </a:lnSpc>
                <a:spcBef>
                  <a:spcPct val="50000"/>
                </a:spcBef>
              </a:pPr>
              <a:r>
                <a:rPr lang="en-US" sz="800" dirty="0">
                  <a:solidFill>
                    <a:schemeClr val="bg1"/>
                  </a:solidFill>
                  <a:cs typeface="Arial" charset="0"/>
                </a:rPr>
                <a:t>EXTERNAL SERVICES REGISTRY</a:t>
              </a:r>
            </a:p>
          </p:txBody>
        </p:sp>
        <p:grpSp>
          <p:nvGrpSpPr>
            <p:cNvPr id="27" name="Group 30"/>
            <p:cNvGrpSpPr>
              <a:grpSpLocks/>
            </p:cNvGrpSpPr>
            <p:nvPr/>
          </p:nvGrpSpPr>
          <p:grpSpPr bwMode="auto">
            <a:xfrm>
              <a:off x="1549040" y="2605576"/>
              <a:ext cx="1384300" cy="268288"/>
              <a:chOff x="288" y="1968"/>
              <a:chExt cx="864" cy="144"/>
            </a:xfrm>
          </p:grpSpPr>
          <p:sp>
            <p:nvSpPr>
              <p:cNvPr id="28" name="Line 31"/>
              <p:cNvSpPr>
                <a:spLocks noChangeShapeType="1"/>
              </p:cNvSpPr>
              <p:nvPr/>
            </p:nvSpPr>
            <p:spPr bwMode="auto">
              <a:xfrm>
                <a:off x="1152" y="1968"/>
                <a:ext cx="0" cy="96"/>
              </a:xfrm>
              <a:prstGeom prst="line">
                <a:avLst/>
              </a:prstGeom>
              <a:noFill/>
              <a:ln w="9525">
                <a:solidFill>
                  <a:schemeClr val="tx1"/>
                </a:solidFill>
                <a:round/>
                <a:headEnd/>
                <a:tailEnd/>
              </a:ln>
            </p:spPr>
            <p:txBody>
              <a:bodyPr wrap="none" lIns="82124" tIns="41061" rIns="82124" bIns="41061" anchor="ctr">
                <a:spAutoFit/>
              </a:bodyPr>
              <a:lstStyle/>
              <a:p>
                <a:endParaRPr lang="en-US"/>
              </a:p>
            </p:txBody>
          </p:sp>
          <p:sp>
            <p:nvSpPr>
              <p:cNvPr id="29" name="Line 32"/>
              <p:cNvSpPr>
                <a:spLocks noChangeShapeType="1"/>
              </p:cNvSpPr>
              <p:nvPr/>
            </p:nvSpPr>
            <p:spPr bwMode="auto">
              <a:xfrm flipH="1">
                <a:off x="288" y="1968"/>
                <a:ext cx="864" cy="0"/>
              </a:xfrm>
              <a:prstGeom prst="line">
                <a:avLst/>
              </a:prstGeom>
              <a:noFill/>
              <a:ln w="9525">
                <a:solidFill>
                  <a:schemeClr val="tx1"/>
                </a:solidFill>
                <a:round/>
                <a:headEnd/>
                <a:tailEnd/>
              </a:ln>
            </p:spPr>
            <p:txBody>
              <a:bodyPr lIns="82124" tIns="41061" rIns="82124" bIns="41061" anchor="ctr">
                <a:spAutoFit/>
              </a:bodyPr>
              <a:lstStyle/>
              <a:p>
                <a:endParaRPr lang="en-US"/>
              </a:p>
            </p:txBody>
          </p:sp>
          <p:sp>
            <p:nvSpPr>
              <p:cNvPr id="30" name="Line 33"/>
              <p:cNvSpPr>
                <a:spLocks noChangeShapeType="1"/>
              </p:cNvSpPr>
              <p:nvPr/>
            </p:nvSpPr>
            <p:spPr bwMode="auto">
              <a:xfrm>
                <a:off x="288" y="1968"/>
                <a:ext cx="0" cy="144"/>
              </a:xfrm>
              <a:prstGeom prst="line">
                <a:avLst/>
              </a:prstGeom>
              <a:noFill/>
              <a:ln w="9525">
                <a:solidFill>
                  <a:schemeClr val="tx1"/>
                </a:solidFill>
                <a:round/>
                <a:headEnd/>
                <a:tailEnd/>
              </a:ln>
            </p:spPr>
            <p:txBody>
              <a:bodyPr wrap="none" lIns="82124" tIns="41061" rIns="82124" bIns="41061" anchor="ctr">
                <a:spAutoFit/>
              </a:bodyPr>
              <a:lstStyle/>
              <a:p>
                <a:endParaRPr lang="en-US"/>
              </a:p>
            </p:txBody>
          </p:sp>
        </p:grpSp>
        <p:sp>
          <p:nvSpPr>
            <p:cNvPr id="31" name="Line 34"/>
            <p:cNvSpPr>
              <a:spLocks noChangeShapeType="1"/>
            </p:cNvSpPr>
            <p:nvPr/>
          </p:nvSpPr>
          <p:spPr bwMode="auto">
            <a:xfrm>
              <a:off x="2082440" y="4002576"/>
              <a:ext cx="1016000" cy="0"/>
            </a:xfrm>
            <a:prstGeom prst="line">
              <a:avLst/>
            </a:prstGeom>
            <a:noFill/>
            <a:ln w="44450">
              <a:solidFill>
                <a:schemeClr val="tx1"/>
              </a:solidFill>
              <a:round/>
              <a:headEnd/>
              <a:tailEnd/>
            </a:ln>
          </p:spPr>
          <p:txBody>
            <a:bodyPr lIns="82124" tIns="41061" rIns="82124" bIns="41061" anchor="ctr">
              <a:spAutoFit/>
            </a:bodyPr>
            <a:lstStyle/>
            <a:p>
              <a:endParaRPr lang="en-US"/>
            </a:p>
          </p:txBody>
        </p:sp>
        <p:sp>
          <p:nvSpPr>
            <p:cNvPr id="32" name="Text Box 35"/>
            <p:cNvSpPr txBox="1">
              <a:spLocks noChangeArrowheads="1"/>
            </p:cNvSpPr>
            <p:nvPr/>
          </p:nvSpPr>
          <p:spPr bwMode="auto">
            <a:xfrm>
              <a:off x="1396640" y="3443776"/>
              <a:ext cx="990600" cy="192088"/>
            </a:xfrm>
            <a:prstGeom prst="rect">
              <a:avLst/>
            </a:prstGeom>
            <a:noFill/>
            <a:ln w="9525">
              <a:noFill/>
              <a:miter lim="800000"/>
              <a:headEnd/>
              <a:tailEnd/>
            </a:ln>
          </p:spPr>
          <p:txBody>
            <a:bodyPr lIns="82124" tIns="41061" rIns="82124" bIns="41061">
              <a:spAutoFit/>
            </a:bodyPr>
            <a:lstStyle/>
            <a:p>
              <a:pPr defTabSz="814388">
                <a:lnSpc>
                  <a:spcPct val="90000"/>
                </a:lnSpc>
                <a:spcBef>
                  <a:spcPct val="50000"/>
                </a:spcBef>
              </a:pPr>
              <a:r>
                <a:rPr lang="en-US" sz="800"/>
                <a:t> CONSUMER</a:t>
              </a:r>
            </a:p>
          </p:txBody>
        </p:sp>
        <p:sp>
          <p:nvSpPr>
            <p:cNvPr id="33" name="Oval 36"/>
            <p:cNvSpPr>
              <a:spLocks noChangeArrowheads="1"/>
            </p:cNvSpPr>
            <p:nvPr/>
          </p:nvSpPr>
          <p:spPr bwMode="auto">
            <a:xfrm>
              <a:off x="1320440" y="4358176"/>
              <a:ext cx="1219200" cy="533400"/>
            </a:xfrm>
            <a:prstGeom prst="ellipse">
              <a:avLst/>
            </a:prstGeom>
            <a:gradFill rotWithShape="1">
              <a:gsLst>
                <a:gs pos="0">
                  <a:schemeClr val="tx1"/>
                </a:gs>
                <a:gs pos="100000">
                  <a:schemeClr val="tx1">
                    <a:alpha val="0"/>
                  </a:schemeClr>
                </a:gs>
              </a:gsLst>
              <a:path path="shape">
                <a:fillToRect l="50000" t="50000" r="50000" b="50000"/>
              </a:path>
            </a:gradFill>
            <a:ln w="9525">
              <a:noFill/>
              <a:round/>
              <a:headEnd/>
              <a:tailEnd/>
            </a:ln>
          </p:spPr>
          <p:txBody>
            <a:bodyPr lIns="82124" tIns="41061" rIns="82124" bIns="41061" anchor="ctr">
              <a:spAutoFit/>
            </a:bodyPr>
            <a:lstStyle/>
            <a:p>
              <a:endParaRPr lang="en-US"/>
            </a:p>
          </p:txBody>
        </p:sp>
        <p:pic>
          <p:nvPicPr>
            <p:cNvPr id="34" name="Picture 37" descr="2 men shaking hands"/>
            <p:cNvPicPr>
              <a:picLocks noChangeAspect="1" noChangeArrowheads="1"/>
            </p:cNvPicPr>
            <p:nvPr/>
          </p:nvPicPr>
          <p:blipFill>
            <a:blip r:embed="rId3" cstate="print"/>
            <a:srcRect/>
            <a:stretch>
              <a:fillRect/>
            </a:stretch>
          </p:blipFill>
          <p:spPr bwMode="auto">
            <a:xfrm>
              <a:off x="1549040" y="3672376"/>
              <a:ext cx="963613" cy="976313"/>
            </a:xfrm>
            <a:prstGeom prst="rect">
              <a:avLst/>
            </a:prstGeom>
            <a:noFill/>
            <a:ln w="9525">
              <a:noFill/>
              <a:miter lim="800000"/>
              <a:headEnd/>
              <a:tailEnd/>
            </a:ln>
          </p:spPr>
        </p:pic>
        <p:sp>
          <p:nvSpPr>
            <p:cNvPr id="35" name="Rectangle 38"/>
            <p:cNvSpPr>
              <a:spLocks noChangeArrowheads="1"/>
            </p:cNvSpPr>
            <p:nvPr/>
          </p:nvSpPr>
          <p:spPr bwMode="auto">
            <a:xfrm>
              <a:off x="5816240" y="2148376"/>
              <a:ext cx="1447800" cy="344488"/>
            </a:xfrm>
            <a:prstGeom prst="rect">
              <a:avLst/>
            </a:prstGeom>
            <a:solidFill>
              <a:srgbClr val="A0C02A"/>
            </a:solidFill>
            <a:ln w="9525">
              <a:noFill/>
              <a:miter lim="800000"/>
              <a:headEnd/>
              <a:tailEnd/>
            </a:ln>
          </p:spPr>
          <p:txBody>
            <a:bodyPr lIns="82124" tIns="41061" rIns="82124" bIns="41061" anchor="ctr">
              <a:spAutoFit/>
            </a:bodyPr>
            <a:lstStyle/>
            <a:p>
              <a:endParaRPr lang="en-US"/>
            </a:p>
          </p:txBody>
        </p:sp>
        <p:grpSp>
          <p:nvGrpSpPr>
            <p:cNvPr id="36" name="Group 39"/>
            <p:cNvGrpSpPr>
              <a:grpSpLocks/>
            </p:cNvGrpSpPr>
            <p:nvPr/>
          </p:nvGrpSpPr>
          <p:grpSpPr bwMode="auto">
            <a:xfrm>
              <a:off x="7068778" y="2200764"/>
              <a:ext cx="119062" cy="252412"/>
              <a:chOff x="1704" y="2104"/>
              <a:chExt cx="144" cy="304"/>
            </a:xfrm>
          </p:grpSpPr>
          <p:sp>
            <p:nvSpPr>
              <p:cNvPr id="37" name="Line 40"/>
              <p:cNvSpPr>
                <a:spLocks noChangeShapeType="1"/>
              </p:cNvSpPr>
              <p:nvPr/>
            </p:nvSpPr>
            <p:spPr bwMode="auto">
              <a:xfrm>
                <a:off x="1776" y="2104"/>
                <a:ext cx="0" cy="96"/>
              </a:xfrm>
              <a:prstGeom prst="line">
                <a:avLst/>
              </a:prstGeom>
              <a:noFill/>
              <a:ln w="9525">
                <a:solidFill>
                  <a:schemeClr val="tx1"/>
                </a:solidFill>
                <a:round/>
                <a:headEnd/>
                <a:tailEnd/>
              </a:ln>
            </p:spPr>
            <p:txBody>
              <a:bodyPr lIns="82124" tIns="41061" rIns="82124" bIns="41061" anchor="ctr">
                <a:spAutoFit/>
              </a:bodyPr>
              <a:lstStyle/>
              <a:p>
                <a:endParaRPr lang="en-US"/>
              </a:p>
            </p:txBody>
          </p:sp>
          <p:sp>
            <p:nvSpPr>
              <p:cNvPr id="38" name="Line 41"/>
              <p:cNvSpPr>
                <a:spLocks noChangeShapeType="1"/>
              </p:cNvSpPr>
              <p:nvPr/>
            </p:nvSpPr>
            <p:spPr bwMode="auto">
              <a:xfrm>
                <a:off x="1776" y="2328"/>
                <a:ext cx="0" cy="80"/>
              </a:xfrm>
              <a:prstGeom prst="line">
                <a:avLst/>
              </a:prstGeom>
              <a:noFill/>
              <a:ln w="9525">
                <a:solidFill>
                  <a:schemeClr val="tx1"/>
                </a:solidFill>
                <a:round/>
                <a:headEnd/>
                <a:tailEnd/>
              </a:ln>
            </p:spPr>
            <p:txBody>
              <a:bodyPr lIns="82124" tIns="41061" rIns="82124" bIns="41061" anchor="ctr">
                <a:spAutoFit/>
              </a:bodyPr>
              <a:lstStyle/>
              <a:p>
                <a:endParaRPr lang="en-US"/>
              </a:p>
            </p:txBody>
          </p:sp>
          <p:sp>
            <p:nvSpPr>
              <p:cNvPr id="39" name="AutoShape 42"/>
              <p:cNvSpPr>
                <a:spLocks noChangeArrowheads="1"/>
              </p:cNvSpPr>
              <p:nvPr/>
            </p:nvSpPr>
            <p:spPr bwMode="auto">
              <a:xfrm rot="10800000">
                <a:off x="1704" y="2208"/>
                <a:ext cx="144" cy="127"/>
              </a:xfrm>
              <a:prstGeom prst="triangle">
                <a:avLst>
                  <a:gd name="adj" fmla="val 50000"/>
                </a:avLst>
              </a:prstGeom>
              <a:solidFill>
                <a:srgbClr val="01415B"/>
              </a:solidFill>
              <a:ln w="9525">
                <a:solidFill>
                  <a:schemeClr val="tx1"/>
                </a:solidFill>
                <a:miter lim="800000"/>
                <a:headEnd/>
                <a:tailEnd/>
              </a:ln>
            </p:spPr>
            <p:txBody>
              <a:bodyPr lIns="82124" tIns="41061" rIns="82124" bIns="41061" anchor="ctr">
                <a:spAutoFit/>
              </a:bodyPr>
              <a:lstStyle/>
              <a:p>
                <a:endParaRPr lang="en-US"/>
              </a:p>
            </p:txBody>
          </p:sp>
        </p:grpSp>
        <p:sp>
          <p:nvSpPr>
            <p:cNvPr id="40" name="Text Box 43"/>
            <p:cNvSpPr txBox="1">
              <a:spLocks noChangeArrowheads="1"/>
            </p:cNvSpPr>
            <p:nvPr/>
          </p:nvSpPr>
          <p:spPr bwMode="auto">
            <a:xfrm>
              <a:off x="5816240" y="2224576"/>
              <a:ext cx="1371600" cy="192088"/>
            </a:xfrm>
            <a:prstGeom prst="rect">
              <a:avLst/>
            </a:prstGeom>
            <a:noFill/>
            <a:ln w="9525">
              <a:noFill/>
              <a:miter lim="800000"/>
              <a:headEnd/>
              <a:tailEnd/>
            </a:ln>
          </p:spPr>
          <p:txBody>
            <a:bodyPr lIns="82124" tIns="41061" rIns="82124" bIns="41061">
              <a:spAutoFit/>
            </a:bodyPr>
            <a:lstStyle/>
            <a:p>
              <a:pPr algn="l" defTabSz="814388">
                <a:lnSpc>
                  <a:spcPct val="90000"/>
                </a:lnSpc>
                <a:spcBef>
                  <a:spcPct val="50000"/>
                </a:spcBef>
              </a:pPr>
              <a:r>
                <a:rPr lang="en-US" sz="800" dirty="0">
                  <a:cs typeface="Arial" charset="0"/>
                </a:rPr>
                <a:t>  INTERNAL GATEWAY</a:t>
              </a:r>
            </a:p>
          </p:txBody>
        </p:sp>
        <p:sp>
          <p:nvSpPr>
            <p:cNvPr id="41" name="Text Box 44"/>
            <p:cNvSpPr txBox="1">
              <a:spLocks noChangeArrowheads="1"/>
            </p:cNvSpPr>
            <p:nvPr/>
          </p:nvSpPr>
          <p:spPr bwMode="auto">
            <a:xfrm>
              <a:off x="5130440" y="929176"/>
              <a:ext cx="1981200" cy="526122"/>
            </a:xfrm>
            <a:prstGeom prst="rect">
              <a:avLst/>
            </a:prstGeom>
            <a:noFill/>
            <a:ln w="9525">
              <a:noFill/>
              <a:miter lim="800000"/>
              <a:headEnd/>
              <a:tailEnd/>
            </a:ln>
          </p:spPr>
          <p:txBody>
            <a:bodyPr lIns="82124" tIns="41061" rIns="82124" bIns="41061">
              <a:spAutoFit/>
            </a:bodyPr>
            <a:lstStyle/>
            <a:p>
              <a:pPr defTabSz="814388">
                <a:lnSpc>
                  <a:spcPct val="90000"/>
                </a:lnSpc>
                <a:spcBef>
                  <a:spcPct val="50000"/>
                </a:spcBef>
              </a:pPr>
              <a:r>
                <a:rPr lang="en-US" sz="1600" dirty="0" smtClean="0"/>
                <a:t>INTERNAL NETWORK</a:t>
              </a:r>
              <a:endParaRPr lang="en-US" sz="1600" dirty="0"/>
            </a:p>
          </p:txBody>
        </p:sp>
        <p:sp>
          <p:nvSpPr>
            <p:cNvPr id="42" name="Rectangle 45"/>
            <p:cNvSpPr>
              <a:spLocks noChangeArrowheads="1"/>
            </p:cNvSpPr>
            <p:nvPr/>
          </p:nvSpPr>
          <p:spPr bwMode="auto">
            <a:xfrm>
              <a:off x="7721240" y="2818301"/>
              <a:ext cx="1447800" cy="295275"/>
            </a:xfrm>
            <a:prstGeom prst="rect">
              <a:avLst/>
            </a:prstGeom>
            <a:solidFill>
              <a:srgbClr val="A0C02A"/>
            </a:solidFill>
            <a:ln w="9525">
              <a:noFill/>
              <a:miter lim="800000"/>
              <a:headEnd/>
              <a:tailEnd/>
            </a:ln>
          </p:spPr>
          <p:txBody>
            <a:bodyPr lIns="82124" tIns="41061" rIns="82124" bIns="41061" anchor="ctr">
              <a:spAutoFit/>
            </a:bodyPr>
            <a:lstStyle/>
            <a:p>
              <a:endParaRPr lang="en-US"/>
            </a:p>
          </p:txBody>
        </p:sp>
        <p:sp>
          <p:nvSpPr>
            <p:cNvPr id="43" name="Text Box 46"/>
            <p:cNvSpPr txBox="1">
              <a:spLocks noChangeArrowheads="1"/>
            </p:cNvSpPr>
            <p:nvPr/>
          </p:nvSpPr>
          <p:spPr bwMode="auto">
            <a:xfrm>
              <a:off x="7702190" y="2835764"/>
              <a:ext cx="1371600" cy="301625"/>
            </a:xfrm>
            <a:prstGeom prst="rect">
              <a:avLst/>
            </a:prstGeom>
            <a:noFill/>
            <a:ln w="9525">
              <a:noFill/>
              <a:miter lim="800000"/>
              <a:headEnd/>
              <a:tailEnd/>
            </a:ln>
          </p:spPr>
          <p:txBody>
            <a:bodyPr lIns="82124" tIns="41061" rIns="82124" bIns="41061">
              <a:spAutoFit/>
            </a:bodyPr>
            <a:lstStyle/>
            <a:p>
              <a:pPr algn="l" defTabSz="814388">
                <a:lnSpc>
                  <a:spcPct val="90000"/>
                </a:lnSpc>
                <a:spcBef>
                  <a:spcPct val="50000"/>
                </a:spcBef>
              </a:pPr>
              <a:r>
                <a:rPr lang="en-US" sz="800" dirty="0">
                  <a:cs typeface="Arial" charset="0"/>
                </a:rPr>
                <a:t>INTERNAL SERVICES REGISTRY</a:t>
              </a:r>
            </a:p>
          </p:txBody>
        </p:sp>
        <p:sp>
          <p:nvSpPr>
            <p:cNvPr id="44" name="AutoShape 47"/>
            <p:cNvSpPr>
              <a:spLocks noChangeArrowheads="1"/>
            </p:cNvSpPr>
            <p:nvPr/>
          </p:nvSpPr>
          <p:spPr bwMode="auto">
            <a:xfrm>
              <a:off x="8915040" y="2870689"/>
              <a:ext cx="177800" cy="177800"/>
            </a:xfrm>
            <a:prstGeom prst="flowChartMagneticDisk">
              <a:avLst/>
            </a:prstGeom>
            <a:gradFill rotWithShape="1">
              <a:gsLst>
                <a:gs pos="0">
                  <a:srgbClr val="012F42"/>
                </a:gs>
                <a:gs pos="100000">
                  <a:srgbClr val="01415B"/>
                </a:gs>
              </a:gsLst>
              <a:lin ang="0" scaled="1"/>
            </a:gradFill>
            <a:ln w="9525">
              <a:solidFill>
                <a:srgbClr val="99CCFF"/>
              </a:solidFill>
              <a:round/>
              <a:headEnd/>
              <a:tailEnd/>
            </a:ln>
          </p:spPr>
          <p:txBody>
            <a:bodyPr lIns="82124" tIns="41061" rIns="82124" bIns="41061" anchor="ctr">
              <a:spAutoFit/>
            </a:bodyPr>
            <a:lstStyle/>
            <a:p>
              <a:endParaRPr lang="en-US"/>
            </a:p>
          </p:txBody>
        </p:sp>
        <p:sp>
          <p:nvSpPr>
            <p:cNvPr id="45" name="Line 48"/>
            <p:cNvSpPr>
              <a:spLocks noChangeShapeType="1"/>
            </p:cNvSpPr>
            <p:nvPr/>
          </p:nvSpPr>
          <p:spPr bwMode="auto">
            <a:xfrm rot="-5400000">
              <a:off x="6771915" y="2437301"/>
              <a:ext cx="1289050" cy="0"/>
            </a:xfrm>
            <a:prstGeom prst="line">
              <a:avLst/>
            </a:prstGeom>
            <a:noFill/>
            <a:ln w="44450">
              <a:solidFill>
                <a:srgbClr val="4ECAFC"/>
              </a:solidFill>
              <a:round/>
              <a:headEnd/>
              <a:tailEnd/>
            </a:ln>
          </p:spPr>
          <p:txBody>
            <a:bodyPr lIns="82124" tIns="41061" rIns="82124" bIns="41061" anchor="ctr">
              <a:spAutoFit/>
            </a:bodyPr>
            <a:lstStyle/>
            <a:p>
              <a:endParaRPr lang="en-US"/>
            </a:p>
          </p:txBody>
        </p:sp>
        <p:sp>
          <p:nvSpPr>
            <p:cNvPr id="46" name="Line 49"/>
            <p:cNvSpPr>
              <a:spLocks noChangeShapeType="1"/>
            </p:cNvSpPr>
            <p:nvPr/>
          </p:nvSpPr>
          <p:spPr bwMode="auto">
            <a:xfrm>
              <a:off x="6197240" y="2973876"/>
              <a:ext cx="1157288" cy="0"/>
            </a:xfrm>
            <a:prstGeom prst="line">
              <a:avLst/>
            </a:prstGeom>
            <a:noFill/>
            <a:ln w="44450">
              <a:solidFill>
                <a:schemeClr val="tx1"/>
              </a:solidFill>
              <a:round/>
              <a:headEnd/>
              <a:tailEnd/>
            </a:ln>
          </p:spPr>
          <p:txBody>
            <a:bodyPr lIns="82124" tIns="41061" rIns="82124" bIns="41061" anchor="ctr">
              <a:spAutoFit/>
            </a:bodyPr>
            <a:lstStyle/>
            <a:p>
              <a:endParaRPr lang="en-US"/>
            </a:p>
          </p:txBody>
        </p:sp>
        <p:sp>
          <p:nvSpPr>
            <p:cNvPr id="47" name="Rectangle 50"/>
            <p:cNvSpPr>
              <a:spLocks noChangeArrowheads="1"/>
            </p:cNvSpPr>
            <p:nvPr/>
          </p:nvSpPr>
          <p:spPr bwMode="auto">
            <a:xfrm>
              <a:off x="4292240" y="2823064"/>
              <a:ext cx="1981200" cy="265112"/>
            </a:xfrm>
            <a:prstGeom prst="rect">
              <a:avLst/>
            </a:prstGeom>
            <a:gradFill rotWithShape="1">
              <a:gsLst>
                <a:gs pos="0">
                  <a:schemeClr val="tx1">
                    <a:gamma/>
                    <a:shade val="0"/>
                    <a:invGamma/>
                  </a:schemeClr>
                </a:gs>
                <a:gs pos="50000">
                  <a:schemeClr val="tx1"/>
                </a:gs>
                <a:gs pos="100000">
                  <a:schemeClr val="tx1">
                    <a:gamma/>
                    <a:shade val="0"/>
                    <a:invGamma/>
                  </a:schemeClr>
                </a:gs>
              </a:gsLst>
              <a:lin ang="5400000" scaled="1"/>
            </a:gradFill>
            <a:ln w="9525">
              <a:noFill/>
              <a:miter lim="800000"/>
              <a:headEnd/>
              <a:tailEnd/>
            </a:ln>
            <a:effectLst/>
          </p:spPr>
          <p:txBody>
            <a:bodyPr lIns="82124" tIns="41061" rIns="82124" bIns="41061" anchor="ctr">
              <a:spAutoFit/>
            </a:bodyPr>
            <a:lstStyle/>
            <a:p>
              <a:endParaRPr lang="en-US"/>
            </a:p>
          </p:txBody>
        </p:sp>
        <p:sp>
          <p:nvSpPr>
            <p:cNvPr id="48" name="Text Box 51"/>
            <p:cNvSpPr txBox="1">
              <a:spLocks noChangeArrowheads="1"/>
            </p:cNvSpPr>
            <p:nvPr/>
          </p:nvSpPr>
          <p:spPr bwMode="auto">
            <a:xfrm>
              <a:off x="5130440" y="2857989"/>
              <a:ext cx="1447800" cy="204787"/>
            </a:xfrm>
            <a:prstGeom prst="rect">
              <a:avLst/>
            </a:prstGeom>
            <a:noFill/>
            <a:ln w="9525">
              <a:noFill/>
              <a:miter lim="800000"/>
              <a:headEnd/>
              <a:tailEnd/>
            </a:ln>
          </p:spPr>
          <p:txBody>
            <a:bodyPr lIns="82124" tIns="41061" rIns="82124" bIns="41061">
              <a:spAutoFit/>
            </a:bodyPr>
            <a:lstStyle/>
            <a:p>
              <a:pPr algn="l" defTabSz="814388">
                <a:lnSpc>
                  <a:spcPct val="90000"/>
                </a:lnSpc>
                <a:spcBef>
                  <a:spcPct val="50000"/>
                </a:spcBef>
              </a:pPr>
              <a:r>
                <a:rPr lang="en-US" sz="900">
                  <a:solidFill>
                    <a:schemeClr val="bg1"/>
                  </a:solidFill>
                  <a:cs typeface="Arial" charset="0"/>
                </a:rPr>
                <a:t>HTTP 2-way SSL</a:t>
              </a:r>
            </a:p>
          </p:txBody>
        </p:sp>
        <p:pic>
          <p:nvPicPr>
            <p:cNvPr id="49" name="Picture 52" descr="Wall 3 copy"/>
            <p:cNvPicPr>
              <a:picLocks noChangeAspect="1" noChangeArrowheads="1"/>
            </p:cNvPicPr>
            <p:nvPr/>
          </p:nvPicPr>
          <p:blipFill>
            <a:blip r:embed="rId2" cstate="print">
              <a:lum bright="-12000"/>
            </a:blip>
            <a:srcRect/>
            <a:stretch>
              <a:fillRect/>
            </a:stretch>
          </p:blipFill>
          <p:spPr bwMode="auto">
            <a:xfrm>
              <a:off x="4444640" y="2453176"/>
              <a:ext cx="746125" cy="874713"/>
            </a:xfrm>
            <a:prstGeom prst="rect">
              <a:avLst/>
            </a:prstGeom>
            <a:noFill/>
            <a:ln w="9525">
              <a:noFill/>
              <a:miter lim="800000"/>
              <a:headEnd/>
              <a:tailEnd/>
            </a:ln>
          </p:spPr>
        </p:pic>
        <p:sp>
          <p:nvSpPr>
            <p:cNvPr id="50" name="Text Box 53"/>
            <p:cNvSpPr txBox="1">
              <a:spLocks noChangeArrowheads="1"/>
            </p:cNvSpPr>
            <p:nvPr/>
          </p:nvSpPr>
          <p:spPr bwMode="auto">
            <a:xfrm>
              <a:off x="6883040" y="700576"/>
              <a:ext cx="990600" cy="192088"/>
            </a:xfrm>
            <a:prstGeom prst="rect">
              <a:avLst/>
            </a:prstGeom>
            <a:noFill/>
            <a:ln w="9525">
              <a:noFill/>
              <a:miter lim="800000"/>
              <a:headEnd/>
              <a:tailEnd/>
            </a:ln>
          </p:spPr>
          <p:txBody>
            <a:bodyPr lIns="82124" tIns="41061" rIns="82124" bIns="41061">
              <a:spAutoFit/>
            </a:bodyPr>
            <a:lstStyle/>
            <a:p>
              <a:pPr defTabSz="814388">
                <a:lnSpc>
                  <a:spcPct val="90000"/>
                </a:lnSpc>
                <a:spcBef>
                  <a:spcPct val="50000"/>
                </a:spcBef>
              </a:pPr>
              <a:r>
                <a:rPr lang="en-US" sz="800"/>
                <a:t> CONSUMER</a:t>
              </a:r>
            </a:p>
          </p:txBody>
        </p:sp>
        <p:sp>
          <p:nvSpPr>
            <p:cNvPr id="51" name="Oval 54"/>
            <p:cNvSpPr>
              <a:spLocks noChangeArrowheads="1"/>
            </p:cNvSpPr>
            <p:nvPr/>
          </p:nvSpPr>
          <p:spPr bwMode="auto">
            <a:xfrm>
              <a:off x="6757628" y="1640376"/>
              <a:ext cx="1219200" cy="457200"/>
            </a:xfrm>
            <a:prstGeom prst="ellipse">
              <a:avLst/>
            </a:prstGeom>
            <a:gradFill rotWithShape="1">
              <a:gsLst>
                <a:gs pos="0">
                  <a:schemeClr val="tx1"/>
                </a:gs>
                <a:gs pos="100000">
                  <a:schemeClr val="tx1">
                    <a:alpha val="0"/>
                  </a:schemeClr>
                </a:gs>
              </a:gsLst>
              <a:path path="shape">
                <a:fillToRect l="50000" t="50000" r="50000" b="50000"/>
              </a:path>
            </a:gradFill>
            <a:ln w="9525">
              <a:noFill/>
              <a:round/>
              <a:headEnd/>
              <a:tailEnd/>
            </a:ln>
          </p:spPr>
          <p:txBody>
            <a:bodyPr lIns="82124" tIns="41061" rIns="82124" bIns="41061" anchor="ctr">
              <a:spAutoFit/>
            </a:bodyPr>
            <a:lstStyle/>
            <a:p>
              <a:endParaRPr lang="en-US"/>
            </a:p>
          </p:txBody>
        </p:sp>
        <p:pic>
          <p:nvPicPr>
            <p:cNvPr id="52" name="Picture 55" descr="2 men shaking hands"/>
            <p:cNvPicPr>
              <a:picLocks noChangeAspect="1" noChangeArrowheads="1"/>
            </p:cNvPicPr>
            <p:nvPr/>
          </p:nvPicPr>
          <p:blipFill>
            <a:blip r:embed="rId3" cstate="print"/>
            <a:srcRect/>
            <a:stretch>
              <a:fillRect/>
            </a:stretch>
          </p:blipFill>
          <p:spPr bwMode="auto">
            <a:xfrm>
              <a:off x="7035440" y="992676"/>
              <a:ext cx="963613" cy="976313"/>
            </a:xfrm>
            <a:prstGeom prst="rect">
              <a:avLst/>
            </a:prstGeom>
            <a:noFill/>
            <a:ln w="9525">
              <a:noFill/>
              <a:miter lim="800000"/>
              <a:headEnd/>
              <a:tailEnd/>
            </a:ln>
          </p:spPr>
        </p:pic>
        <p:sp>
          <p:nvSpPr>
            <p:cNvPr id="53" name="Line 56"/>
            <p:cNvSpPr>
              <a:spLocks noChangeShapeType="1"/>
            </p:cNvSpPr>
            <p:nvPr/>
          </p:nvSpPr>
          <p:spPr bwMode="auto">
            <a:xfrm rot="-5400000">
              <a:off x="7000515" y="3332651"/>
              <a:ext cx="527050" cy="0"/>
            </a:xfrm>
            <a:prstGeom prst="line">
              <a:avLst/>
            </a:prstGeom>
            <a:noFill/>
            <a:ln w="44450">
              <a:solidFill>
                <a:srgbClr val="4ECAFC"/>
              </a:solidFill>
              <a:round/>
              <a:headEnd/>
              <a:tailEnd/>
            </a:ln>
          </p:spPr>
          <p:txBody>
            <a:bodyPr lIns="82124" tIns="41061" rIns="82124" bIns="41061" anchor="ctr">
              <a:spAutoFit/>
            </a:bodyPr>
            <a:lstStyle/>
            <a:p>
              <a:endParaRPr lang="en-US"/>
            </a:p>
          </p:txBody>
        </p:sp>
        <p:sp>
          <p:nvSpPr>
            <p:cNvPr id="54" name="Line 57"/>
            <p:cNvSpPr>
              <a:spLocks noChangeShapeType="1"/>
            </p:cNvSpPr>
            <p:nvPr/>
          </p:nvSpPr>
          <p:spPr bwMode="auto">
            <a:xfrm rot="-5400000">
              <a:off x="6238515" y="3694601"/>
              <a:ext cx="222250" cy="0"/>
            </a:xfrm>
            <a:prstGeom prst="line">
              <a:avLst/>
            </a:prstGeom>
            <a:noFill/>
            <a:ln w="44450">
              <a:solidFill>
                <a:srgbClr val="4ECAFC"/>
              </a:solidFill>
              <a:round/>
              <a:headEnd/>
              <a:tailEnd/>
            </a:ln>
          </p:spPr>
          <p:txBody>
            <a:bodyPr lIns="82124" tIns="41061" rIns="82124" bIns="41061" anchor="ctr">
              <a:spAutoFit/>
            </a:bodyPr>
            <a:lstStyle/>
            <a:p>
              <a:endParaRPr lang="en-US"/>
            </a:p>
          </p:txBody>
        </p:sp>
        <p:sp>
          <p:nvSpPr>
            <p:cNvPr id="55" name="Line 58"/>
            <p:cNvSpPr>
              <a:spLocks noChangeShapeType="1"/>
            </p:cNvSpPr>
            <p:nvPr/>
          </p:nvSpPr>
          <p:spPr bwMode="auto">
            <a:xfrm rot="-5400000">
              <a:off x="8254640" y="3735876"/>
              <a:ext cx="304800" cy="0"/>
            </a:xfrm>
            <a:prstGeom prst="line">
              <a:avLst/>
            </a:prstGeom>
            <a:noFill/>
            <a:ln w="44450">
              <a:solidFill>
                <a:srgbClr val="4ECAFC"/>
              </a:solidFill>
              <a:round/>
              <a:headEnd/>
              <a:tailEnd/>
            </a:ln>
          </p:spPr>
          <p:txBody>
            <a:bodyPr lIns="82124" tIns="41061" rIns="82124" bIns="41061" anchor="ctr">
              <a:spAutoFit/>
            </a:bodyPr>
            <a:lstStyle/>
            <a:p>
              <a:endParaRPr lang="en-US"/>
            </a:p>
          </p:txBody>
        </p:sp>
        <p:pic>
          <p:nvPicPr>
            <p:cNvPr id="56" name="Picture 59" descr="External Gateway 5 copy"/>
            <p:cNvPicPr>
              <a:picLocks noChangeAspect="1" noChangeArrowheads="1"/>
            </p:cNvPicPr>
            <p:nvPr/>
          </p:nvPicPr>
          <p:blipFill>
            <a:blip r:embed="rId4" cstate="print"/>
            <a:srcRect/>
            <a:stretch>
              <a:fillRect/>
            </a:stretch>
          </p:blipFill>
          <p:spPr bwMode="auto">
            <a:xfrm>
              <a:off x="2768240" y="2592876"/>
              <a:ext cx="663575" cy="776288"/>
            </a:xfrm>
            <a:prstGeom prst="rect">
              <a:avLst/>
            </a:prstGeom>
            <a:noFill/>
            <a:ln w="9525">
              <a:noFill/>
              <a:miter lim="800000"/>
              <a:headEnd/>
              <a:tailEnd/>
            </a:ln>
          </p:spPr>
        </p:pic>
        <p:sp>
          <p:nvSpPr>
            <p:cNvPr id="57" name="Text Box 60"/>
            <p:cNvSpPr txBox="1">
              <a:spLocks noChangeArrowheads="1"/>
            </p:cNvSpPr>
            <p:nvPr/>
          </p:nvSpPr>
          <p:spPr bwMode="auto">
            <a:xfrm>
              <a:off x="5663840" y="5829789"/>
              <a:ext cx="1447800" cy="204787"/>
            </a:xfrm>
            <a:prstGeom prst="rect">
              <a:avLst/>
            </a:prstGeom>
            <a:noFill/>
            <a:ln w="9525">
              <a:noFill/>
              <a:miter lim="800000"/>
              <a:headEnd/>
              <a:tailEnd/>
            </a:ln>
          </p:spPr>
          <p:txBody>
            <a:bodyPr lIns="82124" tIns="41061" rIns="82124" bIns="41061">
              <a:spAutoFit/>
            </a:bodyPr>
            <a:lstStyle/>
            <a:p>
              <a:pPr defTabSz="814388">
                <a:lnSpc>
                  <a:spcPct val="90000"/>
                </a:lnSpc>
                <a:spcBef>
                  <a:spcPct val="50000"/>
                </a:spcBef>
              </a:pPr>
              <a:r>
                <a:rPr lang="en-US" sz="900">
                  <a:solidFill>
                    <a:schemeClr val="bg1"/>
                  </a:solidFill>
                  <a:cs typeface="Arial" charset="0"/>
                </a:rPr>
                <a:t>  BUSINESS SERVICES</a:t>
              </a:r>
            </a:p>
          </p:txBody>
        </p:sp>
        <p:sp>
          <p:nvSpPr>
            <p:cNvPr id="68" name="Line 71"/>
            <p:cNvSpPr>
              <a:spLocks noChangeShapeType="1"/>
            </p:cNvSpPr>
            <p:nvPr/>
          </p:nvSpPr>
          <p:spPr bwMode="auto">
            <a:xfrm>
              <a:off x="6349640" y="3596176"/>
              <a:ext cx="2057400" cy="0"/>
            </a:xfrm>
            <a:prstGeom prst="line">
              <a:avLst/>
            </a:prstGeom>
            <a:noFill/>
            <a:ln w="44450">
              <a:solidFill>
                <a:srgbClr val="4ECAFC"/>
              </a:solidFill>
              <a:round/>
              <a:headEnd/>
              <a:tailEnd/>
            </a:ln>
          </p:spPr>
          <p:txBody>
            <a:bodyPr lIns="82124" tIns="41061" rIns="82124" bIns="41061" anchor="ctr">
              <a:spAutoFit/>
            </a:bodyPr>
            <a:lstStyle/>
            <a:p>
              <a:endParaRPr lang="en-US"/>
            </a:p>
          </p:txBody>
        </p:sp>
        <p:sp>
          <p:nvSpPr>
            <p:cNvPr id="69" name="AutoShape 72"/>
            <p:cNvSpPr>
              <a:spLocks noChangeArrowheads="1"/>
            </p:cNvSpPr>
            <p:nvPr/>
          </p:nvSpPr>
          <p:spPr bwMode="auto">
            <a:xfrm>
              <a:off x="7416440" y="3824776"/>
              <a:ext cx="2209800" cy="2222500"/>
            </a:xfrm>
            <a:prstGeom prst="roundRect">
              <a:avLst>
                <a:gd name="adj" fmla="val 9722"/>
              </a:avLst>
            </a:prstGeom>
            <a:solidFill>
              <a:srgbClr val="FFFFFF">
                <a:alpha val="30980"/>
              </a:srgbClr>
            </a:solidFill>
            <a:ln w="3175">
              <a:noFill/>
              <a:round/>
              <a:headEnd/>
              <a:tailEnd/>
            </a:ln>
            <a:effectLst>
              <a:prstShdw prst="shdw17" dist="17961" dir="13500000">
                <a:srgbClr val="999999">
                  <a:alpha val="74997"/>
                </a:srgbClr>
              </a:prstShdw>
            </a:effectLst>
          </p:spPr>
          <p:txBody>
            <a:bodyPr lIns="82124" tIns="41061" rIns="82124" bIns="41061" anchor="ctr">
              <a:spAutoFit/>
            </a:bodyPr>
            <a:lstStyle/>
            <a:p>
              <a:endParaRPr lang="en-US"/>
            </a:p>
          </p:txBody>
        </p:sp>
        <p:grpSp>
          <p:nvGrpSpPr>
            <p:cNvPr id="70" name="Group 73"/>
            <p:cNvGrpSpPr>
              <a:grpSpLocks/>
            </p:cNvGrpSpPr>
            <p:nvPr/>
          </p:nvGrpSpPr>
          <p:grpSpPr bwMode="auto">
            <a:xfrm>
              <a:off x="7645040" y="3900975"/>
              <a:ext cx="1676400" cy="1917700"/>
              <a:chOff x="4128" y="3072"/>
              <a:chExt cx="1056" cy="1056"/>
            </a:xfrm>
          </p:grpSpPr>
          <p:sp>
            <p:nvSpPr>
              <p:cNvPr id="71" name="Rectangle 74"/>
              <p:cNvSpPr>
                <a:spLocks noChangeArrowheads="1"/>
              </p:cNvSpPr>
              <p:nvPr/>
            </p:nvSpPr>
            <p:spPr bwMode="auto">
              <a:xfrm>
                <a:off x="4128" y="3072"/>
                <a:ext cx="1056" cy="384"/>
              </a:xfrm>
              <a:prstGeom prst="rect">
                <a:avLst/>
              </a:prstGeom>
              <a:solidFill>
                <a:srgbClr val="333333">
                  <a:alpha val="58823"/>
                </a:srgbClr>
              </a:solidFill>
              <a:ln w="0">
                <a:solidFill>
                  <a:srgbClr val="FFFFFF"/>
                </a:solidFill>
                <a:miter lim="800000"/>
                <a:headEnd/>
                <a:tailEnd/>
              </a:ln>
            </p:spPr>
            <p:txBody>
              <a:bodyPr lIns="82124" tIns="41061" rIns="82124" bIns="41061" anchor="ctr">
                <a:spAutoFit/>
              </a:bodyPr>
              <a:lstStyle/>
              <a:p>
                <a:endParaRPr lang="en-US"/>
              </a:p>
            </p:txBody>
          </p:sp>
          <p:sp>
            <p:nvSpPr>
              <p:cNvPr id="72" name="Rectangle 75"/>
              <p:cNvSpPr>
                <a:spLocks noChangeArrowheads="1"/>
              </p:cNvSpPr>
              <p:nvPr/>
            </p:nvSpPr>
            <p:spPr bwMode="auto">
              <a:xfrm>
                <a:off x="4128" y="3408"/>
                <a:ext cx="1056" cy="384"/>
              </a:xfrm>
              <a:prstGeom prst="rect">
                <a:avLst/>
              </a:prstGeom>
              <a:solidFill>
                <a:srgbClr val="333333">
                  <a:alpha val="58823"/>
                </a:srgbClr>
              </a:solidFill>
              <a:ln w="0">
                <a:solidFill>
                  <a:srgbClr val="FFFFFF"/>
                </a:solidFill>
                <a:miter lim="800000"/>
                <a:headEnd/>
                <a:tailEnd/>
              </a:ln>
            </p:spPr>
            <p:txBody>
              <a:bodyPr lIns="82124" tIns="41061" rIns="82124" bIns="41061" anchor="ctr">
                <a:spAutoFit/>
              </a:bodyPr>
              <a:lstStyle/>
              <a:p>
                <a:endParaRPr lang="en-US"/>
              </a:p>
            </p:txBody>
          </p:sp>
          <p:sp>
            <p:nvSpPr>
              <p:cNvPr id="73" name="Rectangle 76"/>
              <p:cNvSpPr>
                <a:spLocks noChangeArrowheads="1"/>
              </p:cNvSpPr>
              <p:nvPr/>
            </p:nvSpPr>
            <p:spPr bwMode="auto">
              <a:xfrm>
                <a:off x="4128" y="3744"/>
                <a:ext cx="1056" cy="384"/>
              </a:xfrm>
              <a:prstGeom prst="rect">
                <a:avLst/>
              </a:prstGeom>
              <a:solidFill>
                <a:srgbClr val="333333">
                  <a:alpha val="58823"/>
                </a:srgbClr>
              </a:solidFill>
              <a:ln w="0">
                <a:solidFill>
                  <a:srgbClr val="FFFFFF"/>
                </a:solidFill>
                <a:miter lim="800000"/>
                <a:headEnd/>
                <a:tailEnd/>
              </a:ln>
            </p:spPr>
            <p:txBody>
              <a:bodyPr lIns="82124" tIns="41061" rIns="82124" bIns="41061" anchor="ctr">
                <a:spAutoFit/>
              </a:bodyPr>
              <a:lstStyle/>
              <a:p>
                <a:endParaRPr lang="en-US"/>
              </a:p>
            </p:txBody>
          </p:sp>
        </p:grpSp>
        <p:sp>
          <p:nvSpPr>
            <p:cNvPr id="74" name="Text Box 77"/>
            <p:cNvSpPr txBox="1">
              <a:spLocks noChangeArrowheads="1"/>
            </p:cNvSpPr>
            <p:nvPr/>
          </p:nvSpPr>
          <p:spPr bwMode="auto">
            <a:xfrm>
              <a:off x="7721240" y="4789976"/>
              <a:ext cx="1600200" cy="195775"/>
            </a:xfrm>
            <a:prstGeom prst="rect">
              <a:avLst/>
            </a:prstGeom>
            <a:noFill/>
            <a:ln w="9525">
              <a:noFill/>
              <a:miter lim="800000"/>
              <a:headEnd/>
              <a:tailEnd/>
            </a:ln>
          </p:spPr>
          <p:txBody>
            <a:bodyPr lIns="82124" tIns="41061" rIns="82124" bIns="41061">
              <a:spAutoFit/>
            </a:bodyPr>
            <a:lstStyle/>
            <a:p>
              <a:pPr algn="ctr" defTabSz="814388">
                <a:lnSpc>
                  <a:spcPct val="90000"/>
                </a:lnSpc>
                <a:spcBef>
                  <a:spcPct val="50000"/>
                </a:spcBef>
              </a:pPr>
              <a:r>
                <a:rPr lang="en-US" sz="800" dirty="0">
                  <a:solidFill>
                    <a:srgbClr val="000000"/>
                  </a:solidFill>
                  <a:cs typeface="Arial" charset="0"/>
                </a:rPr>
                <a:t>BAM</a:t>
              </a:r>
            </a:p>
          </p:txBody>
        </p:sp>
        <p:sp>
          <p:nvSpPr>
            <p:cNvPr id="75" name="Text Box 78"/>
            <p:cNvSpPr txBox="1">
              <a:spLocks noChangeArrowheads="1"/>
            </p:cNvSpPr>
            <p:nvPr/>
          </p:nvSpPr>
          <p:spPr bwMode="auto">
            <a:xfrm>
              <a:off x="7721240" y="5424976"/>
              <a:ext cx="1600200" cy="195775"/>
            </a:xfrm>
            <a:prstGeom prst="rect">
              <a:avLst/>
            </a:prstGeom>
            <a:noFill/>
            <a:ln w="9525">
              <a:noFill/>
              <a:miter lim="800000"/>
              <a:headEnd/>
              <a:tailEnd/>
            </a:ln>
          </p:spPr>
          <p:txBody>
            <a:bodyPr lIns="82124" tIns="41061" rIns="82124" bIns="41061">
              <a:spAutoFit/>
            </a:bodyPr>
            <a:lstStyle/>
            <a:p>
              <a:pPr algn="ctr" defTabSz="814388">
                <a:lnSpc>
                  <a:spcPct val="90000"/>
                </a:lnSpc>
                <a:spcBef>
                  <a:spcPct val="50000"/>
                </a:spcBef>
              </a:pPr>
              <a:r>
                <a:rPr lang="en-US" sz="800" dirty="0">
                  <a:solidFill>
                    <a:srgbClr val="000000"/>
                  </a:solidFill>
                  <a:cs typeface="Arial" charset="0"/>
                </a:rPr>
                <a:t>BPA</a:t>
              </a:r>
            </a:p>
          </p:txBody>
        </p:sp>
        <p:sp>
          <p:nvSpPr>
            <p:cNvPr id="76" name="AutoShape 79"/>
            <p:cNvSpPr>
              <a:spLocks noChangeArrowheads="1"/>
            </p:cNvSpPr>
            <p:nvPr/>
          </p:nvSpPr>
          <p:spPr bwMode="auto">
            <a:xfrm>
              <a:off x="5511440" y="3824776"/>
              <a:ext cx="1714500" cy="2225675"/>
            </a:xfrm>
            <a:prstGeom prst="roundRect">
              <a:avLst>
                <a:gd name="adj" fmla="val 9722"/>
              </a:avLst>
            </a:prstGeom>
            <a:solidFill>
              <a:srgbClr val="FFFFFF">
                <a:alpha val="30980"/>
              </a:srgbClr>
            </a:solidFill>
            <a:ln w="3175">
              <a:noFill/>
              <a:round/>
              <a:headEnd/>
              <a:tailEnd/>
            </a:ln>
            <a:effectLst>
              <a:prstShdw prst="shdw17" dist="17961" dir="13500000">
                <a:srgbClr val="999999">
                  <a:alpha val="74997"/>
                </a:srgbClr>
              </a:prstShdw>
            </a:effectLst>
          </p:spPr>
          <p:txBody>
            <a:bodyPr lIns="82124" tIns="41061" rIns="82124" bIns="41061" anchor="ctr">
              <a:spAutoFit/>
            </a:bodyPr>
            <a:lstStyle/>
            <a:p>
              <a:endParaRPr lang="en-US"/>
            </a:p>
          </p:txBody>
        </p:sp>
        <p:sp>
          <p:nvSpPr>
            <p:cNvPr id="77" name="Rectangle 80"/>
            <p:cNvSpPr>
              <a:spLocks noChangeArrowheads="1"/>
            </p:cNvSpPr>
            <p:nvPr/>
          </p:nvSpPr>
          <p:spPr bwMode="auto">
            <a:xfrm>
              <a:off x="5892438" y="3900976"/>
              <a:ext cx="533402" cy="865189"/>
            </a:xfrm>
            <a:prstGeom prst="rect">
              <a:avLst/>
            </a:prstGeom>
            <a:solidFill>
              <a:srgbClr val="333333">
                <a:alpha val="58823"/>
              </a:srgbClr>
            </a:solidFill>
            <a:ln w="0">
              <a:solidFill>
                <a:srgbClr val="FFFFFF"/>
              </a:solidFill>
              <a:miter lim="800000"/>
              <a:headEnd/>
              <a:tailEnd/>
            </a:ln>
          </p:spPr>
          <p:txBody>
            <a:bodyPr wrap="square" lIns="82124" tIns="41061" rIns="82124" bIns="41061" anchor="ctr">
              <a:noAutofit/>
            </a:bodyPr>
            <a:lstStyle/>
            <a:p>
              <a:endParaRPr lang="en-US"/>
            </a:p>
          </p:txBody>
        </p:sp>
        <p:sp>
          <p:nvSpPr>
            <p:cNvPr id="78" name="Rectangle 81"/>
            <p:cNvSpPr>
              <a:spLocks noChangeArrowheads="1"/>
            </p:cNvSpPr>
            <p:nvPr/>
          </p:nvSpPr>
          <p:spPr bwMode="auto">
            <a:xfrm>
              <a:off x="6425840" y="3900976"/>
              <a:ext cx="533400" cy="865189"/>
            </a:xfrm>
            <a:prstGeom prst="rect">
              <a:avLst/>
            </a:prstGeom>
            <a:solidFill>
              <a:srgbClr val="333333">
                <a:alpha val="58823"/>
              </a:srgbClr>
            </a:solidFill>
            <a:ln w="0">
              <a:solidFill>
                <a:srgbClr val="FFFFFF"/>
              </a:solidFill>
              <a:miter lim="800000"/>
              <a:headEnd/>
              <a:tailEnd/>
            </a:ln>
          </p:spPr>
          <p:txBody>
            <a:bodyPr wrap="square" lIns="82124" tIns="41061" rIns="82124" bIns="41061" anchor="ctr">
              <a:noAutofit/>
            </a:bodyPr>
            <a:lstStyle/>
            <a:p>
              <a:endParaRPr lang="en-US"/>
            </a:p>
          </p:txBody>
        </p:sp>
        <p:sp>
          <p:nvSpPr>
            <p:cNvPr id="79" name="Rectangle 82"/>
            <p:cNvSpPr>
              <a:spLocks noChangeArrowheads="1"/>
            </p:cNvSpPr>
            <p:nvPr/>
          </p:nvSpPr>
          <p:spPr bwMode="auto">
            <a:xfrm rot="5400000">
              <a:off x="6261267" y="4827549"/>
              <a:ext cx="329145" cy="1066800"/>
            </a:xfrm>
            <a:prstGeom prst="rect">
              <a:avLst/>
            </a:prstGeom>
            <a:solidFill>
              <a:srgbClr val="333333">
                <a:alpha val="58823"/>
              </a:srgbClr>
            </a:solidFill>
            <a:ln w="0">
              <a:solidFill>
                <a:srgbClr val="FFFFFF"/>
              </a:solidFill>
              <a:miter lim="800000"/>
              <a:headEnd/>
              <a:tailEnd/>
            </a:ln>
          </p:spPr>
          <p:txBody>
            <a:bodyPr wrap="square" lIns="82124" tIns="41061" rIns="82124" bIns="41061" anchor="ctr">
              <a:noAutofit/>
            </a:bodyPr>
            <a:lstStyle/>
            <a:p>
              <a:endParaRPr lang="en-US"/>
            </a:p>
          </p:txBody>
        </p:sp>
        <p:sp>
          <p:nvSpPr>
            <p:cNvPr id="80" name="Rectangle 83"/>
            <p:cNvSpPr>
              <a:spLocks noChangeArrowheads="1"/>
            </p:cNvSpPr>
            <p:nvPr/>
          </p:nvSpPr>
          <p:spPr bwMode="auto">
            <a:xfrm rot="5400000">
              <a:off x="6207557" y="4444693"/>
              <a:ext cx="436563" cy="1066802"/>
            </a:xfrm>
            <a:prstGeom prst="rect">
              <a:avLst/>
            </a:prstGeom>
            <a:solidFill>
              <a:srgbClr val="333333">
                <a:alpha val="58823"/>
              </a:srgbClr>
            </a:solidFill>
            <a:ln w="0">
              <a:solidFill>
                <a:srgbClr val="FFFFFF"/>
              </a:solidFill>
              <a:miter lim="800000"/>
              <a:headEnd/>
              <a:tailEnd/>
            </a:ln>
          </p:spPr>
          <p:txBody>
            <a:bodyPr wrap="square" lIns="82124" tIns="41061" rIns="82124" bIns="41061" anchor="ctr">
              <a:noAutofit/>
            </a:bodyPr>
            <a:lstStyle/>
            <a:p>
              <a:endParaRPr lang="en-US"/>
            </a:p>
          </p:txBody>
        </p:sp>
        <p:sp>
          <p:nvSpPr>
            <p:cNvPr id="81" name="Text Box 84"/>
            <p:cNvSpPr txBox="1">
              <a:spLocks noChangeArrowheads="1"/>
            </p:cNvSpPr>
            <p:nvPr/>
          </p:nvSpPr>
          <p:spPr bwMode="auto">
            <a:xfrm rot="-5400000">
              <a:off x="6277314" y="4123927"/>
              <a:ext cx="904876" cy="306575"/>
            </a:xfrm>
            <a:prstGeom prst="rect">
              <a:avLst/>
            </a:prstGeom>
            <a:noFill/>
            <a:ln w="9525">
              <a:noFill/>
              <a:miter lim="800000"/>
              <a:headEnd/>
              <a:tailEnd/>
            </a:ln>
          </p:spPr>
          <p:txBody>
            <a:bodyPr wrap="square" lIns="82124" tIns="41061" rIns="82124" bIns="41061">
              <a:spAutoFit/>
            </a:bodyPr>
            <a:lstStyle/>
            <a:p>
              <a:pPr algn="l" defTabSz="814388">
                <a:lnSpc>
                  <a:spcPct val="90000"/>
                </a:lnSpc>
                <a:spcBef>
                  <a:spcPct val="50000"/>
                </a:spcBef>
              </a:pPr>
              <a:r>
                <a:rPr lang="en-US" sz="800" dirty="0">
                  <a:solidFill>
                    <a:srgbClr val="000000"/>
                  </a:solidFill>
                  <a:cs typeface="Arial" charset="0"/>
                </a:rPr>
                <a:t>ATOMIC SERVICES</a:t>
              </a:r>
            </a:p>
          </p:txBody>
        </p:sp>
        <p:sp>
          <p:nvSpPr>
            <p:cNvPr id="82" name="Text Box 85"/>
            <p:cNvSpPr txBox="1">
              <a:spLocks noChangeArrowheads="1"/>
            </p:cNvSpPr>
            <p:nvPr/>
          </p:nvSpPr>
          <p:spPr bwMode="auto">
            <a:xfrm>
              <a:off x="5587640" y="5958376"/>
              <a:ext cx="1676400" cy="209882"/>
            </a:xfrm>
            <a:prstGeom prst="rect">
              <a:avLst/>
            </a:prstGeom>
            <a:noFill/>
            <a:ln w="9525">
              <a:noFill/>
              <a:miter lim="800000"/>
              <a:headEnd/>
              <a:tailEnd/>
            </a:ln>
          </p:spPr>
          <p:txBody>
            <a:bodyPr lIns="82124" tIns="41061" rIns="82124" bIns="41061">
              <a:spAutoFit/>
            </a:bodyPr>
            <a:lstStyle/>
            <a:p>
              <a:pPr defTabSz="814388">
                <a:lnSpc>
                  <a:spcPct val="90000"/>
                </a:lnSpc>
                <a:spcBef>
                  <a:spcPct val="50000"/>
                </a:spcBef>
              </a:pPr>
              <a:r>
                <a:rPr lang="en-US" sz="900" dirty="0">
                  <a:solidFill>
                    <a:srgbClr val="000000"/>
                  </a:solidFill>
                  <a:cs typeface="Arial" charset="0"/>
                </a:rPr>
                <a:t>   BUSINESS SERVICES</a:t>
              </a:r>
            </a:p>
          </p:txBody>
        </p:sp>
        <p:sp>
          <p:nvSpPr>
            <p:cNvPr id="83" name="Rectangle 86"/>
            <p:cNvSpPr>
              <a:spLocks noChangeArrowheads="1"/>
            </p:cNvSpPr>
            <p:nvPr/>
          </p:nvSpPr>
          <p:spPr bwMode="auto">
            <a:xfrm>
              <a:off x="5892436" y="5148751"/>
              <a:ext cx="1066803" cy="352425"/>
            </a:xfrm>
            <a:prstGeom prst="rect">
              <a:avLst/>
            </a:prstGeom>
            <a:solidFill>
              <a:srgbClr val="A0C02A"/>
            </a:solidFill>
            <a:ln w="9525">
              <a:noFill/>
              <a:miter lim="800000"/>
              <a:headEnd/>
              <a:tailEnd/>
            </a:ln>
          </p:spPr>
          <p:txBody>
            <a:bodyPr wrap="square" lIns="82124" tIns="41061" rIns="82124" bIns="41061" anchor="ctr">
              <a:noAutofit/>
            </a:bodyPr>
            <a:lstStyle/>
            <a:p>
              <a:endParaRPr lang="en-US"/>
            </a:p>
          </p:txBody>
        </p:sp>
        <p:sp>
          <p:nvSpPr>
            <p:cNvPr id="84" name="Text Box 87"/>
            <p:cNvSpPr txBox="1">
              <a:spLocks noChangeArrowheads="1"/>
            </p:cNvSpPr>
            <p:nvPr/>
          </p:nvSpPr>
          <p:spPr bwMode="auto">
            <a:xfrm>
              <a:off x="5892440" y="5120176"/>
              <a:ext cx="1028699" cy="329145"/>
            </a:xfrm>
            <a:prstGeom prst="rect">
              <a:avLst/>
            </a:prstGeom>
            <a:noFill/>
            <a:ln w="9525">
              <a:noFill/>
              <a:miter lim="800000"/>
              <a:headEnd/>
              <a:tailEnd/>
            </a:ln>
          </p:spPr>
          <p:txBody>
            <a:bodyPr wrap="square" lIns="82124" tIns="41061" rIns="82124" bIns="41061">
              <a:spAutoFit/>
            </a:bodyPr>
            <a:lstStyle/>
            <a:p>
              <a:pPr defTabSz="814388">
                <a:spcBef>
                  <a:spcPct val="50000"/>
                </a:spcBef>
              </a:pPr>
              <a:r>
                <a:rPr lang="en-US" sz="800" dirty="0" smtClean="0">
                  <a:solidFill>
                    <a:schemeClr val="bg1"/>
                  </a:solidFill>
                  <a:cs typeface="Arial" charset="0"/>
                </a:rPr>
                <a:t>SERVICES DEV. </a:t>
              </a:r>
              <a:r>
                <a:rPr lang="en-US" sz="800" dirty="0">
                  <a:solidFill>
                    <a:schemeClr val="bg1"/>
                  </a:solidFill>
                  <a:cs typeface="Arial" charset="0"/>
                </a:rPr>
                <a:t>FRAMEWORK</a:t>
              </a:r>
            </a:p>
          </p:txBody>
        </p:sp>
        <p:sp>
          <p:nvSpPr>
            <p:cNvPr id="85" name="Rectangle 88"/>
            <p:cNvSpPr>
              <a:spLocks noChangeArrowheads="1"/>
            </p:cNvSpPr>
            <p:nvPr/>
          </p:nvSpPr>
          <p:spPr bwMode="auto">
            <a:xfrm>
              <a:off x="5892438" y="4739176"/>
              <a:ext cx="1066802" cy="376238"/>
            </a:xfrm>
            <a:prstGeom prst="rect">
              <a:avLst/>
            </a:prstGeom>
            <a:solidFill>
              <a:srgbClr val="A0C02A"/>
            </a:solidFill>
            <a:ln w="9525">
              <a:noFill/>
              <a:miter lim="800000"/>
              <a:headEnd/>
              <a:tailEnd/>
            </a:ln>
          </p:spPr>
          <p:txBody>
            <a:bodyPr wrap="square" lIns="82124" tIns="41061" rIns="82124" bIns="41061" anchor="ctr">
              <a:noAutofit/>
            </a:bodyPr>
            <a:lstStyle/>
            <a:p>
              <a:endParaRPr lang="en-US"/>
            </a:p>
          </p:txBody>
        </p:sp>
        <p:sp>
          <p:nvSpPr>
            <p:cNvPr id="86" name="Text Box 89"/>
            <p:cNvSpPr txBox="1">
              <a:spLocks noChangeArrowheads="1"/>
            </p:cNvSpPr>
            <p:nvPr/>
          </p:nvSpPr>
          <p:spPr bwMode="auto">
            <a:xfrm>
              <a:off x="5892440" y="4813602"/>
              <a:ext cx="990600" cy="306575"/>
            </a:xfrm>
            <a:prstGeom prst="rect">
              <a:avLst/>
            </a:prstGeom>
            <a:noFill/>
            <a:ln w="9525">
              <a:noFill/>
              <a:miter lim="800000"/>
              <a:headEnd/>
              <a:tailEnd/>
            </a:ln>
          </p:spPr>
          <p:txBody>
            <a:bodyPr wrap="square" lIns="82124" tIns="41061" rIns="82124" bIns="41061">
              <a:spAutoFit/>
            </a:bodyPr>
            <a:lstStyle/>
            <a:p>
              <a:pPr defTabSz="814388">
                <a:lnSpc>
                  <a:spcPct val="90000"/>
                </a:lnSpc>
                <a:spcBef>
                  <a:spcPct val="50000"/>
                </a:spcBef>
              </a:pPr>
              <a:r>
                <a:rPr lang="en-US" sz="800" dirty="0">
                  <a:solidFill>
                    <a:srgbClr val="000000"/>
                  </a:solidFill>
                  <a:cs typeface="Arial" charset="0"/>
                </a:rPr>
                <a:t>BUSINESS </a:t>
              </a:r>
              <a:r>
                <a:rPr lang="en-US" sz="800" dirty="0" smtClean="0">
                  <a:solidFill>
                    <a:srgbClr val="000000"/>
                  </a:solidFill>
                  <a:cs typeface="Arial" charset="0"/>
                </a:rPr>
                <a:t>RULES ENGINE</a:t>
              </a:r>
              <a:endParaRPr lang="en-US" sz="800" dirty="0">
                <a:solidFill>
                  <a:srgbClr val="000000"/>
                </a:solidFill>
                <a:cs typeface="Arial" charset="0"/>
              </a:endParaRPr>
            </a:p>
          </p:txBody>
        </p:sp>
        <p:sp>
          <p:nvSpPr>
            <p:cNvPr id="87" name="Rectangle 92"/>
            <p:cNvSpPr>
              <a:spLocks noChangeArrowheads="1"/>
            </p:cNvSpPr>
            <p:nvPr/>
          </p:nvSpPr>
          <p:spPr bwMode="auto">
            <a:xfrm>
              <a:off x="7668853" y="3900975"/>
              <a:ext cx="1652587" cy="610177"/>
            </a:xfrm>
            <a:prstGeom prst="rect">
              <a:avLst/>
            </a:prstGeom>
            <a:solidFill>
              <a:srgbClr val="A0C02A"/>
            </a:solidFill>
            <a:ln w="9525">
              <a:noFill/>
              <a:miter lim="800000"/>
              <a:headEnd/>
              <a:tailEnd/>
            </a:ln>
          </p:spPr>
          <p:txBody>
            <a:bodyPr wrap="square" lIns="82124" tIns="41061" rIns="82124" bIns="41061" anchor="ctr">
              <a:noAutofit/>
            </a:bodyPr>
            <a:lstStyle/>
            <a:p>
              <a:endParaRPr lang="en-US"/>
            </a:p>
          </p:txBody>
        </p:sp>
        <p:sp>
          <p:nvSpPr>
            <p:cNvPr id="88" name="Text Box 93"/>
            <p:cNvSpPr txBox="1">
              <a:spLocks noChangeArrowheads="1"/>
            </p:cNvSpPr>
            <p:nvPr/>
          </p:nvSpPr>
          <p:spPr bwMode="auto">
            <a:xfrm>
              <a:off x="7702190" y="4162401"/>
              <a:ext cx="1600200" cy="195775"/>
            </a:xfrm>
            <a:prstGeom prst="rect">
              <a:avLst/>
            </a:prstGeom>
            <a:noFill/>
            <a:ln w="9525">
              <a:noFill/>
              <a:miter lim="800000"/>
              <a:headEnd/>
              <a:tailEnd/>
            </a:ln>
          </p:spPr>
          <p:txBody>
            <a:bodyPr lIns="82124" tIns="41061" rIns="82124" bIns="41061">
              <a:spAutoFit/>
            </a:bodyPr>
            <a:lstStyle/>
            <a:p>
              <a:pPr algn="ctr" defTabSz="814388">
                <a:lnSpc>
                  <a:spcPct val="90000"/>
                </a:lnSpc>
                <a:spcBef>
                  <a:spcPct val="50000"/>
                </a:spcBef>
              </a:pPr>
              <a:r>
                <a:rPr lang="en-US" sz="800" dirty="0">
                  <a:solidFill>
                    <a:srgbClr val="000000"/>
                  </a:solidFill>
                  <a:cs typeface="Arial" charset="0"/>
                </a:rPr>
                <a:t>BPEL</a:t>
              </a:r>
            </a:p>
          </p:txBody>
        </p:sp>
        <p:grpSp>
          <p:nvGrpSpPr>
            <p:cNvPr id="92" name="Group 103"/>
            <p:cNvGrpSpPr>
              <a:grpSpLocks/>
            </p:cNvGrpSpPr>
            <p:nvPr/>
          </p:nvGrpSpPr>
          <p:grpSpPr bwMode="auto">
            <a:xfrm rot="10800000">
              <a:off x="7556140" y="3062776"/>
              <a:ext cx="1460500" cy="352425"/>
              <a:chOff x="288" y="1968"/>
              <a:chExt cx="864" cy="144"/>
            </a:xfrm>
          </p:grpSpPr>
          <p:sp>
            <p:nvSpPr>
              <p:cNvPr id="93" name="Line 104"/>
              <p:cNvSpPr>
                <a:spLocks noChangeShapeType="1"/>
              </p:cNvSpPr>
              <p:nvPr/>
            </p:nvSpPr>
            <p:spPr bwMode="auto">
              <a:xfrm>
                <a:off x="1152" y="1968"/>
                <a:ext cx="0" cy="96"/>
              </a:xfrm>
              <a:prstGeom prst="line">
                <a:avLst/>
              </a:prstGeom>
              <a:noFill/>
              <a:ln w="9525">
                <a:solidFill>
                  <a:schemeClr val="tx1"/>
                </a:solidFill>
                <a:round/>
                <a:headEnd/>
                <a:tailEnd/>
              </a:ln>
            </p:spPr>
            <p:txBody>
              <a:bodyPr wrap="none" lIns="82124" tIns="41061" rIns="82124" bIns="41061" anchor="ctr">
                <a:spAutoFit/>
              </a:bodyPr>
              <a:lstStyle/>
              <a:p>
                <a:endParaRPr lang="en-US"/>
              </a:p>
            </p:txBody>
          </p:sp>
          <p:sp>
            <p:nvSpPr>
              <p:cNvPr id="94" name="Line 105"/>
              <p:cNvSpPr>
                <a:spLocks noChangeShapeType="1"/>
              </p:cNvSpPr>
              <p:nvPr/>
            </p:nvSpPr>
            <p:spPr bwMode="auto">
              <a:xfrm flipH="1">
                <a:off x="288" y="1968"/>
                <a:ext cx="864" cy="0"/>
              </a:xfrm>
              <a:prstGeom prst="line">
                <a:avLst/>
              </a:prstGeom>
              <a:noFill/>
              <a:ln w="9525">
                <a:solidFill>
                  <a:schemeClr val="tx1"/>
                </a:solidFill>
                <a:round/>
                <a:headEnd/>
                <a:tailEnd/>
              </a:ln>
            </p:spPr>
            <p:txBody>
              <a:bodyPr lIns="82124" tIns="41061" rIns="82124" bIns="41061" anchor="ctr">
                <a:spAutoFit/>
              </a:bodyPr>
              <a:lstStyle/>
              <a:p>
                <a:endParaRPr lang="en-US"/>
              </a:p>
            </p:txBody>
          </p:sp>
          <p:sp>
            <p:nvSpPr>
              <p:cNvPr id="95" name="Line 106"/>
              <p:cNvSpPr>
                <a:spLocks noChangeShapeType="1"/>
              </p:cNvSpPr>
              <p:nvPr/>
            </p:nvSpPr>
            <p:spPr bwMode="auto">
              <a:xfrm>
                <a:off x="288" y="1968"/>
                <a:ext cx="0" cy="144"/>
              </a:xfrm>
              <a:prstGeom prst="line">
                <a:avLst/>
              </a:prstGeom>
              <a:noFill/>
              <a:ln w="9525">
                <a:solidFill>
                  <a:schemeClr val="tx1"/>
                </a:solidFill>
                <a:round/>
                <a:headEnd/>
                <a:tailEnd/>
              </a:ln>
            </p:spPr>
            <p:txBody>
              <a:bodyPr wrap="none" lIns="82124" tIns="41061" rIns="82124" bIns="41061" anchor="ctr">
                <a:spAutoFit/>
              </a:bodyPr>
              <a:lstStyle/>
              <a:p>
                <a:endParaRPr lang="en-US"/>
              </a:p>
            </p:txBody>
          </p:sp>
        </p:grpSp>
        <p:sp>
          <p:nvSpPr>
            <p:cNvPr id="96" name="Text Box 107"/>
            <p:cNvSpPr txBox="1">
              <a:spLocks noChangeArrowheads="1"/>
            </p:cNvSpPr>
            <p:nvPr/>
          </p:nvSpPr>
          <p:spPr bwMode="auto">
            <a:xfrm>
              <a:off x="8178440" y="776776"/>
              <a:ext cx="1387475" cy="288925"/>
            </a:xfrm>
            <a:prstGeom prst="rect">
              <a:avLst/>
            </a:prstGeom>
            <a:noFill/>
            <a:ln w="9525">
              <a:noFill/>
              <a:miter lim="800000"/>
              <a:headEnd/>
              <a:tailEnd/>
            </a:ln>
          </p:spPr>
          <p:txBody>
            <a:bodyPr lIns="82124" tIns="41061" rIns="82124" bIns="41061">
              <a:spAutoFit/>
            </a:bodyPr>
            <a:lstStyle/>
            <a:p>
              <a:pPr algn="l" defTabSz="814388">
                <a:lnSpc>
                  <a:spcPct val="85000"/>
                </a:lnSpc>
                <a:spcBef>
                  <a:spcPct val="50000"/>
                </a:spcBef>
              </a:pPr>
              <a:r>
                <a:rPr lang="en-US" sz="800" dirty="0"/>
                <a:t>SOA  OPERATIONS DASHBOARD</a:t>
              </a:r>
            </a:p>
          </p:txBody>
        </p:sp>
        <p:sp>
          <p:nvSpPr>
            <p:cNvPr id="97" name="Line 108"/>
            <p:cNvSpPr>
              <a:spLocks noChangeShapeType="1"/>
            </p:cNvSpPr>
            <p:nvPr/>
          </p:nvSpPr>
          <p:spPr bwMode="auto">
            <a:xfrm>
              <a:off x="7486290" y="2681776"/>
              <a:ext cx="1228725" cy="0"/>
            </a:xfrm>
            <a:prstGeom prst="line">
              <a:avLst/>
            </a:prstGeom>
            <a:noFill/>
            <a:ln w="44450">
              <a:solidFill>
                <a:schemeClr val="tx2"/>
              </a:solidFill>
              <a:round/>
              <a:headEnd/>
              <a:tailEnd/>
            </a:ln>
          </p:spPr>
          <p:txBody>
            <a:bodyPr lIns="82124" tIns="41061" rIns="82124" bIns="41061" anchor="ctr">
              <a:spAutoFit/>
            </a:bodyPr>
            <a:lstStyle/>
            <a:p>
              <a:endParaRPr lang="en-US"/>
            </a:p>
          </p:txBody>
        </p:sp>
        <p:pic>
          <p:nvPicPr>
            <p:cNvPr id="98" name="Picture 109" descr="Frame 2 copy"/>
            <p:cNvPicPr>
              <a:picLocks noChangeAspect="1" noChangeArrowheads="1"/>
            </p:cNvPicPr>
            <p:nvPr/>
          </p:nvPicPr>
          <p:blipFill>
            <a:blip r:embed="rId5" cstate="print"/>
            <a:srcRect/>
            <a:stretch>
              <a:fillRect/>
            </a:stretch>
          </p:blipFill>
          <p:spPr bwMode="auto">
            <a:xfrm>
              <a:off x="8240353" y="1114914"/>
              <a:ext cx="928687" cy="576262"/>
            </a:xfrm>
            <a:prstGeom prst="rect">
              <a:avLst/>
            </a:prstGeom>
            <a:noFill/>
            <a:ln w="9525">
              <a:noFill/>
              <a:miter lim="800000"/>
              <a:headEnd/>
              <a:tailEnd/>
            </a:ln>
          </p:spPr>
        </p:pic>
        <p:sp>
          <p:nvSpPr>
            <p:cNvPr id="99" name="Line 110"/>
            <p:cNvSpPr>
              <a:spLocks noChangeShapeType="1"/>
            </p:cNvSpPr>
            <p:nvPr/>
          </p:nvSpPr>
          <p:spPr bwMode="auto">
            <a:xfrm rot="-5400000" flipH="1" flipV="1">
              <a:off x="8195902" y="2186477"/>
              <a:ext cx="1014413" cy="23812"/>
            </a:xfrm>
            <a:prstGeom prst="line">
              <a:avLst/>
            </a:prstGeom>
            <a:noFill/>
            <a:ln w="44450">
              <a:solidFill>
                <a:schemeClr val="tx2"/>
              </a:solidFill>
              <a:round/>
              <a:headEnd type="triangle" w="med" len="sm"/>
              <a:tailEnd/>
            </a:ln>
          </p:spPr>
          <p:txBody>
            <a:bodyPr lIns="82124" tIns="41061" rIns="82124" bIns="41061" anchor="ctr">
              <a:spAutoFit/>
            </a:bodyPr>
            <a:lstStyle/>
            <a:p>
              <a:endParaRPr lang="en-US"/>
            </a:p>
          </p:txBody>
        </p:sp>
        <p:pic>
          <p:nvPicPr>
            <p:cNvPr id="100" name="Picture 111" descr="External Gateway 6 copy"/>
            <p:cNvPicPr>
              <a:picLocks noChangeAspect="1" noChangeArrowheads="1"/>
            </p:cNvPicPr>
            <p:nvPr/>
          </p:nvPicPr>
          <p:blipFill>
            <a:blip r:embed="rId6" cstate="print"/>
            <a:srcRect/>
            <a:stretch>
              <a:fillRect/>
            </a:stretch>
          </p:blipFill>
          <p:spPr bwMode="auto">
            <a:xfrm>
              <a:off x="7111640" y="2529376"/>
              <a:ext cx="604838" cy="776288"/>
            </a:xfrm>
            <a:prstGeom prst="rect">
              <a:avLst/>
            </a:prstGeom>
            <a:noFill/>
            <a:ln w="9525">
              <a:noFill/>
              <a:miter lim="800000"/>
              <a:headEnd/>
              <a:tailEnd/>
            </a:ln>
          </p:spPr>
        </p:pic>
        <p:sp>
          <p:nvSpPr>
            <p:cNvPr id="101" name="AutoShape 112"/>
            <p:cNvSpPr>
              <a:spLocks noChangeArrowheads="1"/>
            </p:cNvSpPr>
            <p:nvPr/>
          </p:nvSpPr>
          <p:spPr bwMode="auto">
            <a:xfrm>
              <a:off x="7073540" y="2529376"/>
              <a:ext cx="266700" cy="133350"/>
            </a:xfrm>
            <a:prstGeom prst="roundRect">
              <a:avLst>
                <a:gd name="adj" fmla="val 50000"/>
              </a:avLst>
            </a:prstGeom>
            <a:solidFill>
              <a:srgbClr val="CC2A0A"/>
            </a:solidFill>
            <a:ln w="9525">
              <a:solidFill>
                <a:schemeClr val="bg2"/>
              </a:solidFill>
              <a:round/>
              <a:headEnd/>
              <a:tailEnd/>
            </a:ln>
          </p:spPr>
          <p:txBody>
            <a:bodyPr lIns="82124" tIns="41061" rIns="82124" bIns="41061" anchor="ctr">
              <a:spAutoFit/>
            </a:bodyPr>
            <a:lstStyle/>
            <a:p>
              <a:endParaRPr lang="en-US"/>
            </a:p>
          </p:txBody>
        </p:sp>
        <p:pic>
          <p:nvPicPr>
            <p:cNvPr id="102" name="Picture 113" descr="Graph 3 copy"/>
            <p:cNvPicPr>
              <a:picLocks noChangeAspect="1" noChangeArrowheads="1"/>
            </p:cNvPicPr>
            <p:nvPr/>
          </p:nvPicPr>
          <p:blipFill>
            <a:blip r:embed="rId7" cstate="print"/>
            <a:srcRect/>
            <a:stretch>
              <a:fillRect/>
            </a:stretch>
          </p:blipFill>
          <p:spPr bwMode="auto">
            <a:xfrm>
              <a:off x="8365765" y="1160951"/>
              <a:ext cx="708025" cy="490538"/>
            </a:xfrm>
            <a:prstGeom prst="rect">
              <a:avLst/>
            </a:prstGeom>
            <a:noFill/>
            <a:ln w="9525">
              <a:noFill/>
              <a:miter lim="800000"/>
              <a:headEnd/>
              <a:tailEnd/>
            </a:ln>
          </p:spPr>
        </p:pic>
        <p:sp>
          <p:nvSpPr>
            <p:cNvPr id="106" name="Rectangle 117"/>
            <p:cNvSpPr>
              <a:spLocks noChangeArrowheads="1"/>
            </p:cNvSpPr>
            <p:nvPr/>
          </p:nvSpPr>
          <p:spPr bwMode="auto">
            <a:xfrm>
              <a:off x="7635515" y="5844076"/>
              <a:ext cx="1727200" cy="149225"/>
            </a:xfrm>
            <a:prstGeom prst="rect">
              <a:avLst/>
            </a:prstGeom>
            <a:noFill/>
            <a:ln w="9525">
              <a:noFill/>
              <a:miter lim="800000"/>
              <a:headEnd/>
              <a:tailEnd/>
            </a:ln>
          </p:spPr>
          <p:txBody>
            <a:bodyPr lIns="82124" tIns="41061" rIns="82124" bIns="41061" anchor="ctr">
              <a:spAutoFit/>
            </a:bodyPr>
            <a:lstStyle/>
            <a:p>
              <a:endParaRPr lang="en-US"/>
            </a:p>
          </p:txBody>
        </p:sp>
        <p:sp>
          <p:nvSpPr>
            <p:cNvPr id="107" name="Text Box 119"/>
            <p:cNvSpPr txBox="1">
              <a:spLocks noChangeArrowheads="1"/>
            </p:cNvSpPr>
            <p:nvPr/>
          </p:nvSpPr>
          <p:spPr bwMode="auto">
            <a:xfrm rot="-5400000">
              <a:off x="5713753" y="4154088"/>
              <a:ext cx="965199" cy="306575"/>
            </a:xfrm>
            <a:prstGeom prst="rect">
              <a:avLst/>
            </a:prstGeom>
            <a:noFill/>
            <a:ln w="9525">
              <a:noFill/>
              <a:miter lim="800000"/>
              <a:headEnd/>
              <a:tailEnd/>
            </a:ln>
          </p:spPr>
          <p:txBody>
            <a:bodyPr wrap="square" lIns="82124" tIns="41061" rIns="82124" bIns="41061">
              <a:spAutoFit/>
            </a:bodyPr>
            <a:lstStyle/>
            <a:p>
              <a:pPr algn="l" defTabSz="814388">
                <a:lnSpc>
                  <a:spcPct val="90000"/>
                </a:lnSpc>
                <a:spcBef>
                  <a:spcPct val="50000"/>
                </a:spcBef>
              </a:pPr>
              <a:r>
                <a:rPr lang="en-US" sz="800" dirty="0" smtClean="0">
                  <a:solidFill>
                    <a:srgbClr val="000000"/>
                  </a:solidFill>
                  <a:cs typeface="Arial" charset="0"/>
                </a:rPr>
                <a:t>COMPOSITE SERVICES</a:t>
              </a:r>
              <a:endParaRPr lang="en-US" sz="800" dirty="0">
                <a:solidFill>
                  <a:srgbClr val="000000"/>
                </a:solidFill>
                <a:cs typeface="Arial" charset="0"/>
              </a:endParaRPr>
            </a:p>
          </p:txBody>
        </p:sp>
        <p:sp>
          <p:nvSpPr>
            <p:cNvPr id="108" name="Text Box 120"/>
            <p:cNvSpPr txBox="1">
              <a:spLocks noChangeArrowheads="1"/>
            </p:cNvSpPr>
            <p:nvPr/>
          </p:nvSpPr>
          <p:spPr bwMode="auto">
            <a:xfrm>
              <a:off x="7718968" y="5911677"/>
              <a:ext cx="1676400" cy="209882"/>
            </a:xfrm>
            <a:prstGeom prst="rect">
              <a:avLst/>
            </a:prstGeom>
            <a:noFill/>
            <a:ln w="9525">
              <a:noFill/>
              <a:miter lim="800000"/>
              <a:headEnd/>
              <a:tailEnd/>
            </a:ln>
          </p:spPr>
          <p:txBody>
            <a:bodyPr lIns="82124" tIns="41061" rIns="82124" bIns="41061">
              <a:spAutoFit/>
            </a:bodyPr>
            <a:lstStyle/>
            <a:p>
              <a:pPr defTabSz="814388">
                <a:lnSpc>
                  <a:spcPct val="90000"/>
                </a:lnSpc>
                <a:spcBef>
                  <a:spcPct val="50000"/>
                </a:spcBef>
              </a:pPr>
              <a:r>
                <a:rPr lang="en-US" sz="900" dirty="0">
                  <a:solidFill>
                    <a:srgbClr val="000000"/>
                  </a:solidFill>
                  <a:cs typeface="Arial" charset="0"/>
                </a:rPr>
                <a:t>BUSINESS PROCESSES</a:t>
              </a:r>
            </a:p>
          </p:txBody>
        </p:sp>
        <p:sp>
          <p:nvSpPr>
            <p:cNvPr id="109" name="Rectangle 86"/>
            <p:cNvSpPr>
              <a:spLocks noChangeArrowheads="1"/>
            </p:cNvSpPr>
            <p:nvPr/>
          </p:nvSpPr>
          <p:spPr bwMode="auto">
            <a:xfrm>
              <a:off x="5892436" y="5525521"/>
              <a:ext cx="1066803" cy="356655"/>
            </a:xfrm>
            <a:prstGeom prst="rect">
              <a:avLst/>
            </a:prstGeom>
            <a:solidFill>
              <a:srgbClr val="A0C02A"/>
            </a:solidFill>
            <a:ln w="9525">
              <a:noFill/>
              <a:miter lim="800000"/>
              <a:headEnd/>
              <a:tailEnd/>
            </a:ln>
          </p:spPr>
          <p:txBody>
            <a:bodyPr wrap="square" lIns="82124" tIns="41061" rIns="82124" bIns="41061" anchor="ctr">
              <a:noAutofit/>
            </a:bodyPr>
            <a:lstStyle/>
            <a:p>
              <a:r>
                <a:rPr lang="en-US" sz="800" dirty="0" smtClean="0">
                  <a:solidFill>
                    <a:srgbClr val="000000"/>
                  </a:solidFill>
                </a:rPr>
                <a:t>QUERY ACCELERATION FRAMEWORK</a:t>
              </a:r>
              <a:endParaRPr lang="en-US" sz="800" dirty="0">
                <a:solidFill>
                  <a:srgbClr val="000000"/>
                </a:solidFill>
              </a:endParaRPr>
            </a:p>
          </p:txBody>
        </p:sp>
        <p:sp>
          <p:nvSpPr>
            <p:cNvPr id="110" name="Text Box 13"/>
            <p:cNvSpPr txBox="1">
              <a:spLocks noChangeArrowheads="1"/>
            </p:cNvSpPr>
            <p:nvPr/>
          </p:nvSpPr>
          <p:spPr bwMode="auto">
            <a:xfrm>
              <a:off x="2844440" y="1422889"/>
              <a:ext cx="1695450" cy="192087"/>
            </a:xfrm>
            <a:prstGeom prst="rect">
              <a:avLst/>
            </a:prstGeom>
            <a:noFill/>
            <a:ln w="9525">
              <a:noFill/>
              <a:miter lim="800000"/>
              <a:headEnd/>
              <a:tailEnd/>
            </a:ln>
          </p:spPr>
          <p:txBody>
            <a:bodyPr lIns="82124" tIns="41061" rIns="82124" bIns="41061">
              <a:spAutoFit/>
            </a:bodyPr>
            <a:lstStyle/>
            <a:p>
              <a:pPr defTabSz="814388">
                <a:lnSpc>
                  <a:spcPct val="90000"/>
                </a:lnSpc>
                <a:spcBef>
                  <a:spcPct val="50000"/>
                </a:spcBef>
              </a:pPr>
              <a:r>
                <a:rPr lang="en-US" sz="800" dirty="0"/>
                <a:t>CORPORATE FIREWALL</a:t>
              </a:r>
            </a:p>
          </p:txBody>
        </p:sp>
      </p:grpSp>
    </p:spTree>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306189" y="432215"/>
            <a:ext cx="11438252" cy="838200"/>
          </a:xfrm>
        </p:spPr>
        <p:txBody>
          <a:bodyPr/>
          <a:lstStyle/>
          <a:p>
            <a:r>
              <a:rPr lang="en-US" dirty="0"/>
              <a:t>Services Development Framework (SDF)</a:t>
            </a:r>
          </a:p>
        </p:txBody>
      </p:sp>
      <p:sp>
        <p:nvSpPr>
          <p:cNvPr id="360451" name="Rectangle 3"/>
          <p:cNvSpPr>
            <a:spLocks noGrp="1" noChangeArrowheads="1"/>
          </p:cNvSpPr>
          <p:nvPr>
            <p:ph type="body" idx="1"/>
          </p:nvPr>
        </p:nvSpPr>
        <p:spPr>
          <a:xfrm>
            <a:off x="873957" y="1520825"/>
            <a:ext cx="10584809" cy="4575175"/>
          </a:xfrm>
        </p:spPr>
        <p:txBody>
          <a:bodyPr/>
          <a:lstStyle/>
          <a:p>
            <a:r>
              <a:rPr lang="en-US"/>
              <a:t>Services Development Framework is an Architecture that helps and simplifies development efforts in creating and consuming </a:t>
            </a:r>
            <a:r>
              <a:rPr lang="en-US" b="1"/>
              <a:t>enterprise-ready java business services</a:t>
            </a:r>
            <a:r>
              <a:rPr lang="en-US"/>
              <a:t>. At the same time it provides capabilities like management, monitoring, reusable components which otherwise would have to be implemented along with every application. </a:t>
            </a:r>
          </a:p>
          <a:p>
            <a:r>
              <a:rPr lang="en-US"/>
              <a:t>Service Framework is based totally on </a:t>
            </a:r>
            <a:r>
              <a:rPr lang="en-US" b="1"/>
              <a:t>Standards</a:t>
            </a:r>
            <a:r>
              <a:rPr lang="en-US"/>
              <a:t> like J2EE, XML, Web services, </a:t>
            </a:r>
            <a:r>
              <a:rPr lang="en-US" b="1"/>
              <a:t>Best practices and principles</a:t>
            </a:r>
            <a:r>
              <a:rPr lang="en-US"/>
              <a:t> like proven design patterns, </a:t>
            </a:r>
            <a:r>
              <a:rPr lang="en-US" b="1"/>
              <a:t>Open source</a:t>
            </a:r>
            <a:r>
              <a:rPr lang="en-US"/>
              <a:t> tools etc </a:t>
            </a:r>
          </a:p>
        </p:txBody>
      </p:sp>
    </p:spTree>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189" y="432215"/>
            <a:ext cx="11438252" cy="838200"/>
          </a:xfrm>
        </p:spPr>
        <p:txBody>
          <a:bodyPr>
            <a:normAutofit/>
          </a:bodyPr>
          <a:lstStyle/>
          <a:p>
            <a:r>
              <a:rPr lang="en-US" sz="3100" dirty="0" smtClean="0"/>
              <a:t>Creating a SOAP and REST Service using  SDF 3.0</a:t>
            </a:r>
            <a:endParaRPr lang="en-US" sz="3100" dirty="0"/>
          </a:p>
        </p:txBody>
      </p:sp>
      <p:sp>
        <p:nvSpPr>
          <p:cNvPr id="3" name="Content Placeholder 2"/>
          <p:cNvSpPr>
            <a:spLocks noGrp="1"/>
          </p:cNvSpPr>
          <p:nvPr>
            <p:ph idx="1"/>
          </p:nvPr>
        </p:nvSpPr>
        <p:spPr/>
        <p:txBody>
          <a:bodyPr>
            <a:normAutofit/>
          </a:bodyPr>
          <a:lstStyle/>
          <a:p>
            <a:pPr marL="457200" indent="-457200">
              <a:buFont typeface="Wingdings" pitchFamily="2" charset="2"/>
              <a:buAutoNum type="arabicPeriod"/>
            </a:pPr>
            <a:r>
              <a:rPr lang="en-US" sz="2400" dirty="0" smtClean="0"/>
              <a:t>Define Information Model using XML Schema.</a:t>
            </a:r>
          </a:p>
          <a:p>
            <a:pPr marL="457200" indent="-457200">
              <a:buFontTx/>
              <a:buAutoNum type="arabicPeriod"/>
            </a:pPr>
            <a:r>
              <a:rPr lang="en-US" sz="2400" dirty="0" smtClean="0"/>
              <a:t>Generate Binding Objects.</a:t>
            </a:r>
          </a:p>
          <a:p>
            <a:pPr marL="457200" indent="-457200">
              <a:buFontTx/>
              <a:buAutoNum type="arabicPeriod"/>
            </a:pPr>
            <a:r>
              <a:rPr lang="en-US" sz="2400" dirty="0" smtClean="0"/>
              <a:t>Define Service Interface.</a:t>
            </a:r>
          </a:p>
          <a:p>
            <a:pPr marL="457200" indent="-457200">
              <a:buFontTx/>
              <a:buAutoNum type="arabicPeriod"/>
            </a:pPr>
            <a:r>
              <a:rPr lang="en-US" sz="2400" dirty="0" smtClean="0"/>
              <a:t>Implement Service.</a:t>
            </a:r>
          </a:p>
          <a:p>
            <a:pPr marL="457200" indent="-457200">
              <a:buFontTx/>
              <a:buAutoNum type="arabicPeriod"/>
            </a:pPr>
            <a:r>
              <a:rPr lang="en-US" sz="2400" dirty="0" smtClean="0"/>
              <a:t>Register Service.</a:t>
            </a:r>
            <a:endParaRPr lang="en-US" sz="2400" dirty="0"/>
          </a:p>
        </p:txBody>
      </p:sp>
    </p:spTree>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189" y="432215"/>
            <a:ext cx="11438252" cy="838200"/>
          </a:xfrm>
        </p:spPr>
        <p:txBody>
          <a:bodyPr>
            <a:normAutofit/>
          </a:bodyPr>
          <a:lstStyle/>
          <a:p>
            <a:r>
              <a:rPr lang="en-US" sz="3100" dirty="0" smtClean="0"/>
              <a:t>Demo: SOAP Service </a:t>
            </a:r>
            <a:endParaRPr lang="en-US" sz="3100" dirty="0"/>
          </a:p>
        </p:txBody>
      </p:sp>
      <p:sp>
        <p:nvSpPr>
          <p:cNvPr id="3" name="Content Placeholder 2"/>
          <p:cNvSpPr>
            <a:spLocks noGrp="1"/>
          </p:cNvSpPr>
          <p:nvPr>
            <p:ph idx="1"/>
          </p:nvPr>
        </p:nvSpPr>
        <p:spPr/>
        <p:txBody>
          <a:bodyPr>
            <a:normAutofit/>
          </a:bodyPr>
          <a:lstStyle/>
          <a:p>
            <a:pPr marL="624078" indent="-514350">
              <a:buFont typeface="+mj-lt"/>
              <a:buAutoNum type="arabicPeriod"/>
            </a:pPr>
            <a:r>
              <a:rPr lang="en-US" sz="2400" dirty="0" smtClean="0"/>
              <a:t>Schema </a:t>
            </a:r>
            <a:r>
              <a:rPr lang="en-US" sz="2400" dirty="0"/>
              <a:t>: </a:t>
            </a:r>
            <a:r>
              <a:rPr lang="en-US" sz="2400" dirty="0" smtClean="0"/>
              <a:t>EmployeeInfoModel1.xsd</a:t>
            </a:r>
          </a:p>
          <a:p>
            <a:pPr marL="624078" indent="-514350">
              <a:buFont typeface="+mj-lt"/>
              <a:buAutoNum type="arabicPeriod"/>
            </a:pPr>
            <a:r>
              <a:rPr lang="en-US" sz="2400" dirty="0" smtClean="0"/>
              <a:t>Binding Objects</a:t>
            </a:r>
          </a:p>
          <a:p>
            <a:pPr marL="1031875" lvl="1" indent="-457200">
              <a:buNone/>
            </a:pPr>
            <a:r>
              <a:rPr lang="en-US" sz="2400" dirty="0" smtClean="0"/>
              <a:t>  JAXB Binding</a:t>
            </a:r>
          </a:p>
          <a:p>
            <a:pPr marL="457200" indent="-457200">
              <a:buNone/>
            </a:pPr>
            <a:r>
              <a:rPr lang="en-US" sz="2400" dirty="0" smtClean="0"/>
              <a:t>	   xjc.bat -d {outDir} -p {package} -xmlschema {</a:t>
            </a:r>
            <a:r>
              <a:rPr lang="en-US" sz="2400" dirty="0" err="1" smtClean="0"/>
              <a:t>schemaLoc</a:t>
            </a:r>
            <a:r>
              <a:rPr lang="en-US" sz="2400" dirty="0" smtClean="0"/>
              <a:t>}.</a:t>
            </a:r>
          </a:p>
          <a:p>
            <a:pPr>
              <a:buNone/>
            </a:pPr>
            <a:endParaRPr lang="en-US" sz="2400" dirty="0" smtClean="0"/>
          </a:p>
          <a:p>
            <a:pPr>
              <a:buNone/>
            </a:pPr>
            <a:r>
              <a:rPr lang="en-US" sz="2400" dirty="0"/>
              <a:t>Example : xjc.bat -d C:\Projects\FY11\GCEIT\Employee\src -p com.cisco.rest.employee.test.info.model -xmlschema C:\Projects\FY11\GCEIT\Employee\src\schema\EmployeeInfoModel1.xsd</a:t>
            </a:r>
          </a:p>
        </p:txBody>
      </p:sp>
    </p:spTree>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189" y="232012"/>
            <a:ext cx="11438252" cy="838200"/>
          </a:xfrm>
        </p:spPr>
        <p:txBody>
          <a:bodyPr>
            <a:normAutofit/>
          </a:bodyPr>
          <a:lstStyle/>
          <a:p>
            <a:r>
              <a:rPr lang="en-US" sz="3100" dirty="0" smtClean="0"/>
              <a:t>Demo  - SOAP Service </a:t>
            </a:r>
            <a:endParaRPr lang="en-US" sz="3100" dirty="0"/>
          </a:p>
        </p:txBody>
      </p:sp>
      <p:sp>
        <p:nvSpPr>
          <p:cNvPr id="3" name="Content Placeholder 2"/>
          <p:cNvSpPr>
            <a:spLocks noGrp="1"/>
          </p:cNvSpPr>
          <p:nvPr>
            <p:ph idx="1"/>
          </p:nvPr>
        </p:nvSpPr>
        <p:spPr/>
        <p:txBody>
          <a:bodyPr/>
          <a:lstStyle/>
          <a:p>
            <a:pPr marL="457200" indent="-457200">
              <a:buFont typeface="+mj-lt"/>
              <a:buAutoNum type="arabicPeriod" startAt="3"/>
            </a:pPr>
            <a:r>
              <a:rPr lang="en-US" sz="2400" dirty="0" smtClean="0"/>
              <a:t>Define Service Interface</a:t>
            </a:r>
          </a:p>
          <a:p>
            <a:pPr marL="457200" indent="-457200"/>
            <a:endParaRPr lang="en-US" sz="1800" dirty="0" smtClean="0"/>
          </a:p>
          <a:p>
            <a:pPr marL="955675" lvl="1" indent="-381000"/>
            <a:r>
              <a:rPr lang="en-US" sz="1600" dirty="0"/>
              <a:t>public interface </a:t>
            </a:r>
            <a:r>
              <a:rPr lang="en-US" sz="1600" dirty="0" err="1"/>
              <a:t>ISOAPEmployeeService</a:t>
            </a:r>
            <a:r>
              <a:rPr lang="en-US" sz="1600" dirty="0"/>
              <a:t> extends Service {</a:t>
            </a:r>
          </a:p>
          <a:p>
            <a:pPr marL="955675" lvl="1" indent="-381000"/>
            <a:r>
              <a:rPr lang="en-US" sz="1600" dirty="0"/>
              <a:t>	</a:t>
            </a:r>
          </a:p>
          <a:p>
            <a:pPr marL="955675" lvl="1" indent="-381000"/>
            <a:r>
              <a:rPr lang="en-US" sz="1600" dirty="0"/>
              <a:t>	public </a:t>
            </a:r>
            <a:r>
              <a:rPr lang="en-US" sz="1600" dirty="0" err="1"/>
              <a:t>JAXBElement</a:t>
            </a:r>
            <a:r>
              <a:rPr lang="en-US" sz="1600" dirty="0"/>
              <a:t>&lt;</a:t>
            </a:r>
            <a:r>
              <a:rPr lang="en-US" sz="1600" dirty="0" err="1"/>
              <a:t>EmployeeInfoRequestResponseType</a:t>
            </a:r>
            <a:r>
              <a:rPr lang="en-US" sz="1600" dirty="0"/>
              <a:t>&gt; </a:t>
            </a:r>
            <a:r>
              <a:rPr lang="en-US" sz="1600" dirty="0" err="1"/>
              <a:t>getEmployees</a:t>
            </a:r>
            <a:r>
              <a:rPr lang="en-US" sz="1600" dirty="0"/>
              <a:t>(</a:t>
            </a:r>
            <a:r>
              <a:rPr lang="en-US" sz="1600" dirty="0" err="1"/>
              <a:t>JAXBElement</a:t>
            </a:r>
            <a:r>
              <a:rPr lang="en-US" sz="1600" dirty="0"/>
              <a:t>&lt;</a:t>
            </a:r>
            <a:r>
              <a:rPr lang="en-US" sz="1600" dirty="0" err="1"/>
              <a:t>EmployeeInfoRequestType</a:t>
            </a:r>
            <a:r>
              <a:rPr lang="en-US" sz="1600" dirty="0"/>
              <a:t>&gt; </a:t>
            </a:r>
            <a:r>
              <a:rPr lang="en-US" sz="1600" dirty="0" err="1"/>
              <a:t>reqType</a:t>
            </a:r>
            <a:r>
              <a:rPr lang="en-US" sz="1600" dirty="0"/>
              <a:t>) throws Exception</a:t>
            </a:r>
            <a:r>
              <a:rPr lang="en-US" sz="1600" dirty="0" smtClean="0"/>
              <a:t>;</a:t>
            </a:r>
          </a:p>
          <a:p>
            <a:pPr marL="955675" lvl="1" indent="-381000"/>
            <a:r>
              <a:rPr lang="en-US" sz="1600" dirty="0"/>
              <a:t>}</a:t>
            </a:r>
          </a:p>
        </p:txBody>
      </p:sp>
    </p:spTree>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189" y="13115"/>
            <a:ext cx="11438252" cy="838200"/>
          </a:xfrm>
        </p:spPr>
        <p:txBody>
          <a:bodyPr>
            <a:normAutofit/>
          </a:bodyPr>
          <a:lstStyle/>
          <a:p>
            <a:r>
              <a:rPr lang="en-US" sz="3100" dirty="0" smtClean="0"/>
              <a:t>Demo - SOAP Service</a:t>
            </a:r>
            <a:endParaRPr lang="en-US" sz="3100" dirty="0"/>
          </a:p>
        </p:txBody>
      </p:sp>
      <p:sp>
        <p:nvSpPr>
          <p:cNvPr id="3" name="Content Placeholder 2"/>
          <p:cNvSpPr>
            <a:spLocks noGrp="1"/>
          </p:cNvSpPr>
          <p:nvPr>
            <p:ph idx="1"/>
          </p:nvPr>
        </p:nvSpPr>
        <p:spPr>
          <a:xfrm>
            <a:off x="609441" y="1409132"/>
            <a:ext cx="10969943" cy="4525963"/>
          </a:xfrm>
        </p:spPr>
        <p:txBody>
          <a:bodyPr/>
          <a:lstStyle/>
          <a:p>
            <a:pPr marL="457200" indent="-457200">
              <a:buFontTx/>
              <a:buAutoNum type="arabicPeriod" startAt="4"/>
            </a:pPr>
            <a:r>
              <a:rPr lang="en-US" sz="2400" dirty="0" smtClean="0"/>
              <a:t>Implement Service business logic</a:t>
            </a:r>
          </a:p>
          <a:p>
            <a:pPr marL="457200" indent="-457200"/>
            <a:endParaRPr lang="en-US" sz="2400" dirty="0" smtClean="0"/>
          </a:p>
          <a:p>
            <a:pPr>
              <a:buNone/>
            </a:pPr>
            <a:r>
              <a:rPr lang="en-US" sz="1600" dirty="0"/>
              <a:t>public class </a:t>
            </a:r>
            <a:r>
              <a:rPr lang="en-US" sz="1600" dirty="0" err="1"/>
              <a:t>SOAPEmployeeServiceImpl</a:t>
            </a:r>
            <a:r>
              <a:rPr lang="en-US" sz="1600" dirty="0"/>
              <a:t> extends </a:t>
            </a:r>
            <a:r>
              <a:rPr lang="en-US" sz="1600" dirty="0" err="1"/>
              <a:t>AbstractService</a:t>
            </a:r>
            <a:r>
              <a:rPr lang="en-US" sz="1600" dirty="0"/>
              <a:t> </a:t>
            </a:r>
            <a:r>
              <a:rPr lang="en-US" sz="1600" dirty="0" smtClean="0"/>
              <a:t>implements </a:t>
            </a:r>
            <a:r>
              <a:rPr lang="en-US" sz="1600" dirty="0" err="1" smtClean="0"/>
              <a:t>ISOAPEmployeeService</a:t>
            </a:r>
            <a:r>
              <a:rPr lang="en-US" sz="1600" dirty="0" smtClean="0"/>
              <a:t> </a:t>
            </a:r>
            <a:r>
              <a:rPr lang="en-US" sz="1600" dirty="0"/>
              <a:t>{</a:t>
            </a:r>
          </a:p>
          <a:p>
            <a:pPr>
              <a:buNone/>
            </a:pPr>
            <a:r>
              <a:rPr lang="en-US" sz="1600" dirty="0" smtClean="0"/>
              <a:t>    </a:t>
            </a:r>
            <a:r>
              <a:rPr lang="en-US" sz="1600" dirty="0"/>
              <a:t>public </a:t>
            </a:r>
            <a:r>
              <a:rPr lang="en-US" sz="1600" dirty="0" err="1"/>
              <a:t>JAXBElement</a:t>
            </a:r>
            <a:r>
              <a:rPr lang="en-US" sz="1600" dirty="0"/>
              <a:t>&lt;</a:t>
            </a:r>
            <a:r>
              <a:rPr lang="en-US" sz="1600" dirty="0" err="1"/>
              <a:t>EmployeeInfoRequestResponseType</a:t>
            </a:r>
            <a:r>
              <a:rPr lang="en-US" sz="1600" dirty="0"/>
              <a:t>&gt; </a:t>
            </a:r>
            <a:r>
              <a:rPr lang="en-US" sz="1600" dirty="0" err="1"/>
              <a:t>getEmployees</a:t>
            </a:r>
            <a:r>
              <a:rPr lang="en-US" sz="1600" dirty="0"/>
              <a:t>(</a:t>
            </a:r>
            <a:r>
              <a:rPr lang="en-US" sz="1600" dirty="0" err="1"/>
              <a:t>JAXBElement</a:t>
            </a:r>
            <a:r>
              <a:rPr lang="en-US" sz="1600" dirty="0"/>
              <a:t>&lt;</a:t>
            </a:r>
            <a:r>
              <a:rPr lang="en-US" sz="1600" dirty="0" err="1"/>
              <a:t>EmployeeInfoRequestType</a:t>
            </a:r>
            <a:r>
              <a:rPr lang="en-US" sz="1600" dirty="0"/>
              <a:t>&gt; </a:t>
            </a:r>
            <a:r>
              <a:rPr lang="en-US" sz="1600" dirty="0" err="1"/>
              <a:t>empReqType</a:t>
            </a:r>
            <a:r>
              <a:rPr lang="en-US" sz="1600" dirty="0"/>
              <a:t>) throws Exception</a:t>
            </a:r>
          </a:p>
          <a:p>
            <a:pPr>
              <a:buNone/>
            </a:pPr>
            <a:r>
              <a:rPr lang="en-US" sz="1600" dirty="0"/>
              <a:t>    {</a:t>
            </a:r>
          </a:p>
          <a:p>
            <a:pPr>
              <a:buNone/>
            </a:pPr>
            <a:r>
              <a:rPr lang="en-US" sz="1600" dirty="0"/>
              <a:t>    	</a:t>
            </a:r>
            <a:r>
              <a:rPr lang="en-US" sz="1600" dirty="0" err="1" smtClean="0"/>
              <a:t>EmployeeInfoRequestType</a:t>
            </a:r>
            <a:r>
              <a:rPr lang="en-US" sz="1600" dirty="0" smtClean="0"/>
              <a:t> </a:t>
            </a:r>
            <a:r>
              <a:rPr lang="en-US" sz="1600" dirty="0" err="1"/>
              <a:t>objType</a:t>
            </a:r>
            <a:r>
              <a:rPr lang="en-US" sz="1600" dirty="0"/>
              <a:t> = </a:t>
            </a:r>
            <a:r>
              <a:rPr lang="en-US" sz="1600" dirty="0" err="1"/>
              <a:t>empReqType.getValue</a:t>
            </a:r>
            <a:r>
              <a:rPr lang="en-US" sz="1600" dirty="0"/>
              <a:t>();</a:t>
            </a:r>
          </a:p>
          <a:p>
            <a:pPr>
              <a:buNone/>
            </a:pPr>
            <a:r>
              <a:rPr lang="en-US" sz="1600" dirty="0"/>
              <a:t>    	String </a:t>
            </a:r>
            <a:r>
              <a:rPr lang="en-US" sz="1600" dirty="0" err="1"/>
              <a:t>reqType</a:t>
            </a:r>
            <a:r>
              <a:rPr lang="en-US" sz="1600" dirty="0"/>
              <a:t> = </a:t>
            </a:r>
            <a:r>
              <a:rPr lang="en-US" sz="1600" dirty="0" err="1"/>
              <a:t>objType.getEmpRequest</a:t>
            </a:r>
            <a:r>
              <a:rPr lang="en-US" sz="1600" dirty="0"/>
              <a:t>().</a:t>
            </a:r>
            <a:r>
              <a:rPr lang="en-US" sz="1600" dirty="0" err="1"/>
              <a:t>getReqType</a:t>
            </a:r>
            <a:r>
              <a:rPr lang="en-US" sz="1600" dirty="0"/>
              <a:t>();</a:t>
            </a:r>
          </a:p>
          <a:p>
            <a:pPr>
              <a:buNone/>
            </a:pPr>
            <a:r>
              <a:rPr lang="en-US" sz="1600" dirty="0"/>
              <a:t>    	String </a:t>
            </a:r>
            <a:r>
              <a:rPr lang="en-US" sz="1600" dirty="0" err="1"/>
              <a:t>reqId</a:t>
            </a:r>
            <a:r>
              <a:rPr lang="en-US" sz="1600" dirty="0"/>
              <a:t> = </a:t>
            </a:r>
            <a:r>
              <a:rPr lang="en-US" sz="1600" dirty="0" err="1"/>
              <a:t>objType.getEmpRequest</a:t>
            </a:r>
            <a:r>
              <a:rPr lang="en-US" sz="1600" dirty="0"/>
              <a:t>().</a:t>
            </a:r>
            <a:r>
              <a:rPr lang="en-US" sz="1600" dirty="0" err="1"/>
              <a:t>getId</a:t>
            </a:r>
            <a:r>
              <a:rPr lang="en-US" sz="1600" dirty="0"/>
              <a:t>();</a:t>
            </a:r>
          </a:p>
          <a:p>
            <a:pPr>
              <a:buNone/>
            </a:pPr>
            <a:r>
              <a:rPr lang="en-US" sz="1600" dirty="0"/>
              <a:t>    	</a:t>
            </a:r>
            <a:r>
              <a:rPr lang="en-US" sz="1600" dirty="0" smtClean="0"/>
              <a:t>…</a:t>
            </a:r>
          </a:p>
          <a:p>
            <a:pPr>
              <a:buNone/>
            </a:pPr>
            <a:r>
              <a:rPr lang="en-US" sz="1600" dirty="0"/>
              <a:t> </a:t>
            </a:r>
            <a:r>
              <a:rPr lang="en-US" sz="1600" dirty="0" smtClean="0"/>
              <a:t>                …</a:t>
            </a:r>
            <a:r>
              <a:rPr lang="en-US" sz="1600" dirty="0"/>
              <a:t/>
            </a:r>
            <a:br>
              <a:rPr lang="en-US" sz="1600" dirty="0"/>
            </a:br>
            <a:r>
              <a:rPr lang="en-US" sz="1600" dirty="0" smtClean="0"/>
              <a:t>.</a:t>
            </a:r>
          </a:p>
          <a:p>
            <a:pPr>
              <a:buNone/>
            </a:pPr>
            <a:r>
              <a:rPr lang="en-US" sz="1600" dirty="0"/>
              <a:t>	</a:t>
            </a:r>
            <a:r>
              <a:rPr lang="en-US" sz="1600" dirty="0" smtClean="0"/>
              <a:t>.</a:t>
            </a:r>
          </a:p>
          <a:p>
            <a:pPr>
              <a:buNone/>
            </a:pPr>
            <a:r>
              <a:rPr lang="en-US" sz="1600" dirty="0"/>
              <a:t> </a:t>
            </a:r>
            <a:r>
              <a:rPr lang="en-US" sz="1600" dirty="0" smtClean="0"/>
              <a:t>    .</a:t>
            </a:r>
            <a:endParaRPr lang="en-US" sz="1600" dirty="0"/>
          </a:p>
        </p:txBody>
      </p:sp>
    </p:spTree>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20515" y="0"/>
            <a:ext cx="11438252" cy="838200"/>
          </a:xfrm>
        </p:spPr>
        <p:txBody>
          <a:bodyPr>
            <a:normAutofit/>
          </a:bodyPr>
          <a:lstStyle/>
          <a:p>
            <a:r>
              <a:rPr lang="en-US" sz="3100" dirty="0" smtClean="0"/>
              <a:t>Demo - SOAP  Service</a:t>
            </a:r>
            <a:endParaRPr lang="en-US" sz="3100" dirty="0"/>
          </a:p>
        </p:txBody>
      </p:sp>
      <p:sp>
        <p:nvSpPr>
          <p:cNvPr id="241667" name="Rectangle 3"/>
          <p:cNvSpPr>
            <a:spLocks noGrp="1" noChangeArrowheads="1"/>
          </p:cNvSpPr>
          <p:nvPr>
            <p:ph idx="1"/>
          </p:nvPr>
        </p:nvSpPr>
        <p:spPr>
          <a:xfrm>
            <a:off x="203148" y="1050878"/>
            <a:ext cx="11255619" cy="4876800"/>
          </a:xfrm>
        </p:spPr>
        <p:txBody>
          <a:bodyPr/>
          <a:lstStyle/>
          <a:p>
            <a:pPr marL="457200" indent="-457200">
              <a:buFontTx/>
              <a:buAutoNum type="arabicPeriod" startAt="5"/>
            </a:pPr>
            <a:r>
              <a:rPr lang="en-US" sz="2400" dirty="0"/>
              <a:t>Register Service</a:t>
            </a:r>
          </a:p>
          <a:p>
            <a:pPr marL="457200" indent="-457200">
              <a:buFontTx/>
              <a:buNone/>
            </a:pPr>
            <a:endParaRPr lang="en-US" dirty="0"/>
          </a:p>
        </p:txBody>
      </p:sp>
      <p:sp>
        <p:nvSpPr>
          <p:cNvPr id="5" name="Rectangle 4"/>
          <p:cNvSpPr/>
          <p:nvPr/>
        </p:nvSpPr>
        <p:spPr>
          <a:xfrm>
            <a:off x="203148" y="1583140"/>
            <a:ext cx="10822534" cy="2954655"/>
          </a:xfrm>
          <a:prstGeom prst="rect">
            <a:avLst/>
          </a:prstGeom>
        </p:spPr>
        <p:txBody>
          <a:bodyPr wrap="square">
            <a:spAutoFit/>
          </a:bodyPr>
          <a:lstStyle/>
          <a:p>
            <a:r>
              <a:rPr lang="en-US" sz="1400" dirty="0" smtClean="0"/>
              <a:t>&lt;</a:t>
            </a:r>
            <a:r>
              <a:rPr lang="en-US" sz="1400" dirty="0" err="1" smtClean="0"/>
              <a:t>ServiceRegistry</a:t>
            </a:r>
            <a:endParaRPr lang="en-US" sz="1400" dirty="0" smtClean="0"/>
          </a:p>
          <a:p>
            <a:r>
              <a:rPr lang="en-US" sz="1400" dirty="0" smtClean="0"/>
              <a:t>	</a:t>
            </a:r>
            <a:r>
              <a:rPr lang="en-US" sz="1400" dirty="0" err="1" smtClean="0"/>
              <a:t>xmlns</a:t>
            </a:r>
            <a:r>
              <a:rPr lang="en-US" sz="1400" dirty="0" smtClean="0"/>
              <a:t>="http://www.cisco.com/serviceframework/serviceregistry"</a:t>
            </a:r>
          </a:p>
          <a:p>
            <a:r>
              <a:rPr lang="en-US" sz="1400" dirty="0" smtClean="0"/>
              <a:t>	</a:t>
            </a:r>
            <a:r>
              <a:rPr lang="en-US" sz="1400" dirty="0" err="1" smtClean="0"/>
              <a:t>xmlns:xsi</a:t>
            </a:r>
            <a:r>
              <a:rPr lang="en-US" sz="1400" dirty="0" smtClean="0"/>
              <a:t>="http://www.w3.org/2001/XMLSchema-instance"</a:t>
            </a:r>
          </a:p>
          <a:p>
            <a:r>
              <a:rPr lang="en-US" sz="1400" dirty="0" smtClean="0"/>
              <a:t>	</a:t>
            </a:r>
            <a:r>
              <a:rPr lang="en-US" sz="1400" dirty="0" err="1" smtClean="0"/>
              <a:t>xsi:schemaLocation</a:t>
            </a:r>
            <a:r>
              <a:rPr lang="en-US" sz="1400" dirty="0" smtClean="0"/>
              <a:t>="http://www.cisco.com/serviceframework/serviceregistry/serviceregistry.xsd"&gt;</a:t>
            </a:r>
          </a:p>
          <a:p>
            <a:r>
              <a:rPr lang="en-US" sz="1400" dirty="0" smtClean="0"/>
              <a:t>&lt;!-- Start of the Service Definition --&gt;</a:t>
            </a:r>
          </a:p>
          <a:p>
            <a:endParaRPr lang="en-US" sz="1400" dirty="0" smtClean="0"/>
          </a:p>
          <a:p>
            <a:r>
              <a:rPr lang="en-US" sz="1400" dirty="0" smtClean="0"/>
              <a:t>&lt;</a:t>
            </a:r>
            <a:r>
              <a:rPr lang="en-US" sz="1400" dirty="0" err="1" smtClean="0"/>
              <a:t>ServiceMeta</a:t>
            </a:r>
            <a:r>
              <a:rPr lang="en-US" sz="1400" dirty="0" smtClean="0"/>
              <a:t> </a:t>
            </a:r>
            <a:r>
              <a:rPr lang="en-US" sz="1400" dirty="0" err="1" smtClean="0"/>
              <a:t>serviceName</a:t>
            </a:r>
            <a:r>
              <a:rPr lang="en-US" sz="1400" dirty="0" smtClean="0"/>
              <a:t>="</a:t>
            </a:r>
            <a:r>
              <a:rPr lang="en-US" sz="1400" dirty="0" err="1" smtClean="0"/>
              <a:t>RestService</a:t>
            </a:r>
            <a:r>
              <a:rPr lang="en-US" sz="1400" dirty="0" smtClean="0"/>
              <a:t>" type="</a:t>
            </a:r>
            <a:r>
              <a:rPr lang="en-US" sz="1400" dirty="0" err="1" smtClean="0"/>
              <a:t>pojo</a:t>
            </a:r>
            <a:r>
              <a:rPr lang="en-US" sz="1400" dirty="0" smtClean="0"/>
              <a:t>" </a:t>
            </a:r>
            <a:r>
              <a:rPr lang="en-US" sz="1400" dirty="0" err="1" smtClean="0"/>
              <a:t>domainName</a:t>
            </a:r>
            <a:r>
              <a:rPr lang="en-US" sz="1400" dirty="0" smtClean="0"/>
              <a:t>="</a:t>
            </a:r>
            <a:r>
              <a:rPr lang="en-US" sz="1400" dirty="0" err="1" smtClean="0"/>
              <a:t>BusinessService</a:t>
            </a:r>
            <a:r>
              <a:rPr lang="en-US" sz="1400" dirty="0" smtClean="0"/>
              <a:t>"&gt;</a:t>
            </a:r>
          </a:p>
          <a:p>
            <a:r>
              <a:rPr lang="en-US" sz="1400" dirty="0" smtClean="0"/>
              <a:t>	&lt;</a:t>
            </a:r>
            <a:r>
              <a:rPr lang="en-US" sz="1400" dirty="0" err="1" smtClean="0"/>
              <a:t>ClassName</a:t>
            </a:r>
            <a:r>
              <a:rPr lang="en-US" sz="1400" dirty="0" smtClean="0"/>
              <a:t>&gt;</a:t>
            </a:r>
            <a:r>
              <a:rPr lang="en-US" sz="1400" dirty="0" err="1" smtClean="0"/>
              <a:t>com.cisco.test.RESTEmployeeServiceImpl</a:t>
            </a:r>
            <a:r>
              <a:rPr lang="en-US" sz="1400" dirty="0" smtClean="0"/>
              <a:t>&lt;/</a:t>
            </a:r>
            <a:r>
              <a:rPr lang="en-US" sz="1400" dirty="0" err="1" smtClean="0"/>
              <a:t>ClassName</a:t>
            </a:r>
            <a:r>
              <a:rPr lang="en-US" sz="1400" dirty="0" smtClean="0"/>
              <a:t>&gt;</a:t>
            </a:r>
          </a:p>
          <a:p>
            <a:r>
              <a:rPr lang="en-US" sz="1400" dirty="0" smtClean="0"/>
              <a:t>	&lt;</a:t>
            </a:r>
            <a:r>
              <a:rPr lang="en-US" sz="1400" dirty="0" err="1" smtClean="0"/>
              <a:t>SchemaLocation</a:t>
            </a:r>
            <a:r>
              <a:rPr lang="en-US" sz="1400" dirty="0" smtClean="0"/>
              <a:t>&gt;schema/EmployeeInfoModel1.xsd&lt;/</a:t>
            </a:r>
            <a:r>
              <a:rPr lang="en-US" sz="1400" dirty="0" err="1" smtClean="0"/>
              <a:t>SchemaLocation</a:t>
            </a:r>
            <a:r>
              <a:rPr lang="en-US" sz="1400" dirty="0" smtClean="0"/>
              <a:t>&gt;</a:t>
            </a:r>
          </a:p>
          <a:p>
            <a:r>
              <a:rPr lang="en-US" sz="1400" dirty="0" smtClean="0"/>
              <a:t>	&lt;Transport&gt;http&lt;/Transport&gt;</a:t>
            </a:r>
          </a:p>
          <a:p>
            <a:r>
              <a:rPr lang="en-US" sz="1400" dirty="0" smtClean="0"/>
              <a:t>	&lt;Parameter name="</a:t>
            </a:r>
            <a:r>
              <a:rPr lang="en-US" sz="1400" dirty="0" err="1" smtClean="0"/>
              <a:t>doclitBare</a:t>
            </a:r>
            <a:r>
              <a:rPr lang="en-US" sz="1400" dirty="0" smtClean="0"/>
              <a:t>" value="true"&gt;&lt;/Parameter&gt;</a:t>
            </a:r>
          </a:p>
          <a:p>
            <a:r>
              <a:rPr lang="en-US" sz="1400" dirty="0" smtClean="0"/>
              <a:t>&lt;/</a:t>
            </a:r>
            <a:r>
              <a:rPr lang="en-US" sz="1400" dirty="0" err="1" smtClean="0"/>
              <a:t>ServiceMeta</a:t>
            </a:r>
            <a:r>
              <a:rPr lang="en-US" sz="1400" dirty="0" smtClean="0"/>
              <a:t>&gt;</a:t>
            </a:r>
            <a:r>
              <a:rPr lang="en-US" dirty="0" smtClean="0"/>
              <a:t/>
            </a:r>
            <a:br>
              <a:rPr lang="en-US" dirty="0" smtClean="0"/>
            </a:br>
            <a:endParaRPr lang="en-US" dirty="0"/>
          </a:p>
        </p:txBody>
      </p:sp>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189" y="177421"/>
            <a:ext cx="11438251" cy="838200"/>
          </a:xfrm>
        </p:spPr>
        <p:txBody>
          <a:bodyPr/>
          <a:lstStyle/>
          <a:p>
            <a:r>
              <a:rPr lang="en-US" dirty="0" smtClean="0"/>
              <a:t>Perquisites</a:t>
            </a:r>
            <a:endParaRPr lang="en-US" dirty="0"/>
          </a:p>
        </p:txBody>
      </p:sp>
      <p:sp>
        <p:nvSpPr>
          <p:cNvPr id="3" name="Text Placeholder 2"/>
          <p:cNvSpPr>
            <a:spLocks noGrp="1"/>
          </p:cNvSpPr>
          <p:nvPr>
            <p:ph type="body" sz="quarter" idx="10"/>
          </p:nvPr>
        </p:nvSpPr>
        <p:spPr>
          <a:xfrm>
            <a:off x="319534" y="1678675"/>
            <a:ext cx="11424906" cy="4449170"/>
          </a:xfrm>
        </p:spPr>
        <p:txBody>
          <a:bodyPr/>
          <a:lstStyle/>
          <a:p>
            <a:pPr lvl="0"/>
            <a:r>
              <a:rPr lang="en-US" dirty="0" err="1" smtClean="0"/>
              <a:t>LDE</a:t>
            </a:r>
            <a:r>
              <a:rPr lang="en-US" dirty="0" smtClean="0"/>
              <a:t> 3.0 (</a:t>
            </a:r>
            <a:r>
              <a:rPr lang="en-US" u="sng" dirty="0" smtClean="0">
                <a:hlinkClick r:id="rId2"/>
              </a:rPr>
              <a:t>http://dft.cisco.com/wps/myportal/dft/download/lde30</a:t>
            </a:r>
            <a:r>
              <a:rPr lang="en-US" dirty="0" smtClean="0"/>
              <a:t> ) or eclipse (</a:t>
            </a:r>
            <a:r>
              <a:rPr lang="en-US" u="sng" dirty="0" smtClean="0">
                <a:hlinkClick r:id="rId3"/>
              </a:rPr>
              <a:t>http://www.eclipse.org/downloads/</a:t>
            </a:r>
            <a:r>
              <a:rPr lang="en-US" dirty="0" smtClean="0"/>
              <a:t> )</a:t>
            </a:r>
          </a:p>
          <a:p>
            <a:pPr lvl="0"/>
            <a:r>
              <a:rPr lang="en-US" dirty="0" smtClean="0"/>
              <a:t>A Web server preferable Tomcat (</a:t>
            </a:r>
            <a:r>
              <a:rPr lang="en-US" dirty="0" err="1" smtClean="0"/>
              <a:t>LDE</a:t>
            </a:r>
            <a:r>
              <a:rPr lang="en-US" dirty="0" smtClean="0"/>
              <a:t> 3.0 has inbuilt tomcat server) (</a:t>
            </a:r>
            <a:r>
              <a:rPr lang="en-US" u="sng" dirty="0" smtClean="0">
                <a:hlinkClick r:id="rId4"/>
              </a:rPr>
              <a:t>http://tomcat.apache.org/download-70.cgi</a:t>
            </a:r>
            <a:r>
              <a:rPr lang="en-US" dirty="0" smtClean="0"/>
              <a:t> )</a:t>
            </a:r>
          </a:p>
          <a:p>
            <a:pPr lvl="0"/>
            <a:r>
              <a:rPr lang="en-US" dirty="0" err="1" smtClean="0"/>
              <a:t>SDF</a:t>
            </a:r>
            <a:r>
              <a:rPr lang="en-US" dirty="0" smtClean="0"/>
              <a:t> 3.0 Library    (</a:t>
            </a:r>
            <a:r>
              <a:rPr lang="en-US" u="sng" dirty="0" smtClean="0">
                <a:hlinkClick r:id="rId5"/>
              </a:rPr>
              <a:t>http://ework.cisco.com/Livelink/livelink.exe?func=ll&amp;objId=44894878&amp;objAction=Open</a:t>
            </a:r>
            <a:r>
              <a:rPr lang="en-US" dirty="0" smtClean="0"/>
              <a:t> )</a:t>
            </a:r>
          </a:p>
          <a:p>
            <a:pPr lvl="0"/>
            <a:r>
              <a:rPr lang="en-US" dirty="0" smtClean="0"/>
              <a:t>Rest Client Add on for Firefox (</a:t>
            </a:r>
            <a:r>
              <a:rPr lang="en-US" u="sng" dirty="0" smtClean="0">
                <a:hlinkClick r:id="rId6"/>
              </a:rPr>
              <a:t>https://addons.mozilla.org/en-US/firefox/addon/restclient/</a:t>
            </a:r>
            <a:r>
              <a:rPr lang="en-US" dirty="0" smtClean="0"/>
              <a:t>)</a:t>
            </a:r>
          </a:p>
          <a:p>
            <a:pPr lvl="0"/>
            <a:r>
              <a:rPr lang="en-US" dirty="0" smtClean="0"/>
              <a:t>SOAP UI  : </a:t>
            </a:r>
            <a:r>
              <a:rPr lang="en-US" u="sng" dirty="0" smtClean="0">
                <a:hlinkClick r:id="rId7"/>
              </a:rPr>
              <a:t>http://sourceforge.net/projects/soapui/files/soapui/3.6.1/soapUI-x32-3_6_1.exe/download</a:t>
            </a:r>
            <a:endParaRPr lang="en-US" dirty="0" smtClean="0"/>
          </a:p>
          <a:p>
            <a:endParaRPr lang="en-US" dirty="0"/>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203148" y="177421"/>
            <a:ext cx="11438252" cy="838200"/>
          </a:xfrm>
        </p:spPr>
        <p:txBody>
          <a:bodyPr>
            <a:normAutofit/>
          </a:bodyPr>
          <a:lstStyle/>
          <a:p>
            <a:r>
              <a:rPr lang="en-US" sz="3100" dirty="0" smtClean="0"/>
              <a:t>Demo – SOAP Service          </a:t>
            </a:r>
            <a:endParaRPr lang="en-US" sz="3100" dirty="0"/>
          </a:p>
        </p:txBody>
      </p:sp>
      <p:sp>
        <p:nvSpPr>
          <p:cNvPr id="243715" name="Rectangle 3"/>
          <p:cNvSpPr>
            <a:spLocks noGrp="1" noChangeArrowheads="1"/>
          </p:cNvSpPr>
          <p:nvPr>
            <p:ph idx="1"/>
          </p:nvPr>
        </p:nvSpPr>
        <p:spPr>
          <a:xfrm>
            <a:off x="203148" y="1447800"/>
            <a:ext cx="11255619" cy="3629167"/>
          </a:xfrm>
        </p:spPr>
        <p:txBody>
          <a:bodyPr>
            <a:normAutofit/>
          </a:bodyPr>
          <a:lstStyle/>
          <a:p>
            <a:pPr marL="457200" indent="-457200">
              <a:buNone/>
            </a:pPr>
            <a:r>
              <a:rPr lang="en-US" sz="2400" dirty="0" smtClean="0"/>
              <a:t>Deploy And Generate WSDL </a:t>
            </a:r>
          </a:p>
          <a:p>
            <a:pPr marL="457200" indent="-457200">
              <a:buNone/>
            </a:pPr>
            <a:endParaRPr lang="en-US" sz="1600" dirty="0" smtClean="0">
              <a:latin typeface="Times New Roman" pitchFamily="18" charset="0"/>
            </a:endParaRPr>
          </a:p>
          <a:p>
            <a:pPr marL="624078" indent="-514350"/>
            <a:r>
              <a:rPr lang="en-US" sz="1600" dirty="0" smtClean="0">
                <a:latin typeface="Times New Roman" pitchFamily="18" charset="0"/>
              </a:rPr>
              <a:t> Generate  WAR / EAR file and deploy in server environment </a:t>
            </a:r>
          </a:p>
          <a:p>
            <a:pPr marL="624078" indent="-514350"/>
            <a:r>
              <a:rPr lang="en-US" sz="1600" dirty="0" smtClean="0">
                <a:solidFill>
                  <a:srgbClr val="002060"/>
                </a:solidFill>
                <a:latin typeface="Times New Roman" pitchFamily="18" charset="0"/>
              </a:rPr>
              <a:t>Generate the WSDL</a:t>
            </a:r>
          </a:p>
          <a:p>
            <a:pPr marL="624078" indent="-514350">
              <a:buNone/>
            </a:pPr>
            <a:r>
              <a:rPr lang="en-US" sz="1600" dirty="0" smtClean="0">
                <a:solidFill>
                  <a:schemeClr val="accent2"/>
                </a:solidFill>
                <a:latin typeface="Times New Roman" pitchFamily="18" charset="0"/>
              </a:rPr>
              <a:t>Example :   http</a:t>
            </a:r>
            <a:r>
              <a:rPr lang="en-US" sz="1600" dirty="0">
                <a:solidFill>
                  <a:schemeClr val="accent2"/>
                </a:solidFill>
                <a:latin typeface="Times New Roman" pitchFamily="18" charset="0"/>
              </a:rPr>
              <a:t>://svastrad-wxp01.cisco.com:8080/Employee/services/SoapService?wsdl</a:t>
            </a:r>
          </a:p>
        </p:txBody>
      </p:sp>
    </p:spTree>
  </p:cSld>
  <p:clrMapOvr>
    <a:masterClrMapping/>
  </p:clrMapOvr>
  <p:transition spd="med">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203148" y="177421"/>
            <a:ext cx="11438252" cy="286603"/>
          </a:xfrm>
        </p:spPr>
        <p:txBody>
          <a:bodyPr>
            <a:normAutofit fontScale="90000"/>
          </a:bodyPr>
          <a:lstStyle/>
          <a:p>
            <a:r>
              <a:rPr lang="en-US" sz="3100" dirty="0" smtClean="0"/>
              <a:t>Demo – SOAP Service          </a:t>
            </a:r>
            <a:endParaRPr lang="en-US" sz="3100" dirty="0"/>
          </a:p>
        </p:txBody>
      </p:sp>
      <p:sp>
        <p:nvSpPr>
          <p:cNvPr id="243715" name="Rectangle 3"/>
          <p:cNvSpPr>
            <a:spLocks noGrp="1" noChangeArrowheads="1"/>
          </p:cNvSpPr>
          <p:nvPr>
            <p:ph idx="1"/>
          </p:nvPr>
        </p:nvSpPr>
        <p:spPr>
          <a:xfrm>
            <a:off x="203148" y="464024"/>
            <a:ext cx="11255619" cy="5977719"/>
          </a:xfrm>
        </p:spPr>
        <p:txBody>
          <a:bodyPr>
            <a:normAutofit/>
          </a:bodyPr>
          <a:lstStyle/>
          <a:p>
            <a:pPr marL="457200" indent="-457200">
              <a:buNone/>
            </a:pPr>
            <a:r>
              <a:rPr lang="en-US" sz="2400" dirty="0" smtClean="0"/>
              <a:t>Test the SOAP service </a:t>
            </a:r>
          </a:p>
          <a:p>
            <a:pPr marL="457200" indent="-457200">
              <a:buNone/>
            </a:pPr>
            <a:endParaRPr lang="en-US" sz="1600" dirty="0" smtClean="0">
              <a:latin typeface="Times New Roman" pitchFamily="18" charset="0"/>
            </a:endParaRPr>
          </a:p>
          <a:p>
            <a:pPr marL="624078" indent="-514350"/>
            <a:r>
              <a:rPr lang="en-US" sz="1600" dirty="0" smtClean="0">
                <a:latin typeface="Times New Roman" pitchFamily="18" charset="0"/>
              </a:rPr>
              <a:t> SOAP UI </a:t>
            </a:r>
            <a:endParaRPr lang="en-US" sz="1600" dirty="0">
              <a:solidFill>
                <a:schemeClr val="accent2"/>
              </a:solidFill>
              <a:latin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101755" y="1086268"/>
            <a:ext cx="8740870" cy="5128795"/>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32" y="0"/>
            <a:ext cx="11438252" cy="838200"/>
          </a:xfrm>
        </p:spPr>
        <p:txBody>
          <a:bodyPr>
            <a:normAutofit/>
          </a:bodyPr>
          <a:lstStyle/>
          <a:p>
            <a:r>
              <a:rPr lang="en-US" sz="3100" dirty="0" smtClean="0"/>
              <a:t>Demo – REST Service </a:t>
            </a:r>
            <a:endParaRPr lang="en-US" sz="3100" dirty="0"/>
          </a:p>
        </p:txBody>
      </p:sp>
      <p:sp>
        <p:nvSpPr>
          <p:cNvPr id="3" name="Content Placeholder 2"/>
          <p:cNvSpPr>
            <a:spLocks noGrp="1"/>
          </p:cNvSpPr>
          <p:nvPr>
            <p:ph idx="1"/>
          </p:nvPr>
        </p:nvSpPr>
        <p:spPr>
          <a:xfrm>
            <a:off x="391077" y="1173707"/>
            <a:ext cx="10969943" cy="4525963"/>
          </a:xfrm>
        </p:spPr>
        <p:txBody>
          <a:bodyPr>
            <a:normAutofit/>
          </a:bodyPr>
          <a:lstStyle/>
          <a:p>
            <a:r>
              <a:rPr lang="en-US" sz="2800" dirty="0" smtClean="0"/>
              <a:t>Define Service Interface </a:t>
            </a:r>
          </a:p>
          <a:p>
            <a:endParaRPr lang="en-US" sz="2800" dirty="0"/>
          </a:p>
          <a:p>
            <a:pPr>
              <a:buNone/>
            </a:pPr>
            <a:r>
              <a:rPr lang="en-US" dirty="0" smtClean="0"/>
              <a:t/>
            </a:r>
            <a:br>
              <a:rPr lang="en-US" dirty="0" smtClean="0"/>
            </a:br>
            <a:r>
              <a:rPr lang="en-US" dirty="0"/>
              <a:t>public interface </a:t>
            </a:r>
            <a:r>
              <a:rPr lang="en-US" dirty="0" err="1"/>
              <a:t>IRESTEmployeeService</a:t>
            </a:r>
            <a:r>
              <a:rPr lang="en-US" dirty="0"/>
              <a:t> extends Service {</a:t>
            </a:r>
          </a:p>
          <a:p>
            <a:pPr>
              <a:buNone/>
            </a:pPr>
            <a:r>
              <a:rPr lang="en-US" dirty="0"/>
              <a:t>	</a:t>
            </a:r>
          </a:p>
          <a:p>
            <a:pPr>
              <a:buNone/>
            </a:pPr>
            <a:r>
              <a:rPr lang="en-US" dirty="0"/>
              <a:t>	public </a:t>
            </a:r>
            <a:r>
              <a:rPr lang="en-US" dirty="0" err="1"/>
              <a:t>JAXBElement</a:t>
            </a:r>
            <a:r>
              <a:rPr lang="en-US" dirty="0"/>
              <a:t>&lt;</a:t>
            </a:r>
            <a:r>
              <a:rPr lang="en-US" dirty="0" err="1"/>
              <a:t>EmployeeInfoRequestResponseType</a:t>
            </a:r>
            <a:r>
              <a:rPr lang="en-US" dirty="0"/>
              <a:t>&gt; </a:t>
            </a:r>
            <a:r>
              <a:rPr lang="en-US" dirty="0" err="1"/>
              <a:t>getEmployees</a:t>
            </a:r>
            <a:r>
              <a:rPr lang="en-US" dirty="0"/>
              <a:t>(</a:t>
            </a:r>
            <a:r>
              <a:rPr lang="en-US" dirty="0" err="1"/>
              <a:t>PathParameter</a:t>
            </a:r>
            <a:r>
              <a:rPr lang="en-US" dirty="0"/>
              <a:t> </a:t>
            </a:r>
            <a:r>
              <a:rPr lang="en-US" dirty="0" err="1"/>
              <a:t>params,QueryParameter</a:t>
            </a:r>
            <a:r>
              <a:rPr lang="en-US" dirty="0"/>
              <a:t> query);</a:t>
            </a:r>
          </a:p>
          <a:p>
            <a:pPr>
              <a:buNone/>
            </a:pPr>
            <a:r>
              <a:rPr lang="en-US" dirty="0"/>
              <a:t>	</a:t>
            </a:r>
          </a:p>
          <a:p>
            <a:pPr>
              <a:buNone/>
            </a:pPr>
            <a:r>
              <a:rPr lang="en-US" dirty="0"/>
              <a:t>}</a:t>
            </a:r>
          </a:p>
        </p:txBody>
      </p:sp>
    </p:spTree>
  </p:cSld>
  <p:clrMapOvr>
    <a:masterClrMapping/>
  </p:clrMapOvr>
  <p:transition spd="med">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32" y="0"/>
            <a:ext cx="11438252" cy="838200"/>
          </a:xfrm>
        </p:spPr>
        <p:txBody>
          <a:bodyPr>
            <a:normAutofit/>
          </a:bodyPr>
          <a:lstStyle/>
          <a:p>
            <a:r>
              <a:rPr lang="en-US" sz="3100" dirty="0" smtClean="0"/>
              <a:t>Demo – REST Service </a:t>
            </a:r>
            <a:endParaRPr lang="en-US" sz="3100" dirty="0"/>
          </a:p>
        </p:txBody>
      </p:sp>
      <p:sp>
        <p:nvSpPr>
          <p:cNvPr id="3" name="Content Placeholder 2"/>
          <p:cNvSpPr>
            <a:spLocks noGrp="1"/>
          </p:cNvSpPr>
          <p:nvPr>
            <p:ph idx="1"/>
          </p:nvPr>
        </p:nvSpPr>
        <p:spPr>
          <a:xfrm>
            <a:off x="391077" y="1173707"/>
            <a:ext cx="10969943" cy="5172502"/>
          </a:xfrm>
        </p:spPr>
        <p:txBody>
          <a:bodyPr>
            <a:normAutofit fontScale="77500" lnSpcReduction="20000"/>
          </a:bodyPr>
          <a:lstStyle/>
          <a:p>
            <a:r>
              <a:rPr lang="en-US" sz="2800" dirty="0" smtClean="0"/>
              <a:t>Implement Service Business Logic </a:t>
            </a:r>
          </a:p>
          <a:p>
            <a:pPr>
              <a:buNone/>
            </a:pPr>
            <a:endParaRPr lang="en-US" sz="2800" dirty="0"/>
          </a:p>
          <a:p>
            <a:pPr>
              <a:buNone/>
            </a:pPr>
            <a:r>
              <a:rPr lang="en-US" dirty="0" smtClean="0"/>
              <a:t/>
            </a:r>
            <a:br>
              <a:rPr lang="en-US" dirty="0" smtClean="0"/>
            </a:br>
            <a:r>
              <a:rPr lang="en-US" dirty="0"/>
              <a:t>public class </a:t>
            </a:r>
            <a:r>
              <a:rPr lang="en-US" dirty="0" err="1"/>
              <a:t>RESTEmployeeServiceImpl</a:t>
            </a:r>
            <a:r>
              <a:rPr lang="en-US" dirty="0"/>
              <a:t> extends </a:t>
            </a:r>
            <a:r>
              <a:rPr lang="en-US" dirty="0" err="1"/>
              <a:t>AbstractService</a:t>
            </a:r>
            <a:r>
              <a:rPr lang="en-US" dirty="0"/>
              <a:t> implements</a:t>
            </a:r>
          </a:p>
          <a:p>
            <a:pPr>
              <a:buNone/>
            </a:pPr>
            <a:r>
              <a:rPr lang="en-US" dirty="0"/>
              <a:t>		</a:t>
            </a:r>
            <a:r>
              <a:rPr lang="en-US" dirty="0" err="1"/>
              <a:t>IRESTEmployeeService</a:t>
            </a:r>
            <a:r>
              <a:rPr lang="en-US" dirty="0"/>
              <a:t> {</a:t>
            </a:r>
          </a:p>
          <a:p>
            <a:pPr>
              <a:buNone/>
            </a:pPr>
            <a:r>
              <a:rPr lang="en-US" dirty="0" smtClean="0"/>
              <a:t>   </a:t>
            </a:r>
            <a:endParaRPr lang="en-US" dirty="0"/>
          </a:p>
          <a:p>
            <a:pPr>
              <a:buNone/>
            </a:pPr>
            <a:r>
              <a:rPr lang="en-US" dirty="0"/>
              <a:t>	public </a:t>
            </a:r>
            <a:r>
              <a:rPr lang="en-US" dirty="0" err="1"/>
              <a:t>JAXBElement</a:t>
            </a:r>
            <a:r>
              <a:rPr lang="en-US" dirty="0"/>
              <a:t>&lt;</a:t>
            </a:r>
            <a:r>
              <a:rPr lang="en-US" dirty="0" err="1"/>
              <a:t>EmployeeInfoRequestResponseType</a:t>
            </a:r>
            <a:r>
              <a:rPr lang="en-US" dirty="0"/>
              <a:t>&gt; </a:t>
            </a:r>
            <a:r>
              <a:rPr lang="en-US" dirty="0" err="1"/>
              <a:t>getEmployees</a:t>
            </a:r>
            <a:r>
              <a:rPr lang="en-US" dirty="0"/>
              <a:t>(</a:t>
            </a:r>
            <a:r>
              <a:rPr lang="en-US" dirty="0" err="1"/>
              <a:t>PathParameter</a:t>
            </a:r>
            <a:r>
              <a:rPr lang="en-US" dirty="0"/>
              <a:t> </a:t>
            </a:r>
            <a:r>
              <a:rPr lang="en-US" dirty="0" err="1"/>
              <a:t>params</a:t>
            </a:r>
            <a:r>
              <a:rPr lang="en-US" dirty="0"/>
              <a:t>, </a:t>
            </a:r>
            <a:r>
              <a:rPr lang="en-US" dirty="0" err="1"/>
              <a:t>QueryParameter</a:t>
            </a:r>
            <a:r>
              <a:rPr lang="en-US" dirty="0"/>
              <a:t> query) {</a:t>
            </a:r>
          </a:p>
          <a:p>
            <a:pPr>
              <a:buNone/>
            </a:pPr>
            <a:r>
              <a:rPr lang="en-US" dirty="0"/>
              <a:t>		// </a:t>
            </a:r>
            <a:r>
              <a:rPr lang="en-US" dirty="0" err="1"/>
              <a:t>TODO</a:t>
            </a:r>
            <a:r>
              <a:rPr lang="en-US" dirty="0"/>
              <a:t> Auto-generated method stub</a:t>
            </a:r>
          </a:p>
          <a:p>
            <a:pPr>
              <a:buNone/>
            </a:pPr>
            <a:r>
              <a:rPr lang="en-US" dirty="0"/>
              <a:t>		</a:t>
            </a:r>
          </a:p>
          <a:p>
            <a:pPr>
              <a:buNone/>
            </a:pPr>
            <a:r>
              <a:rPr lang="en-US" dirty="0"/>
              <a:t>		</a:t>
            </a:r>
            <a:r>
              <a:rPr lang="en-US" dirty="0" err="1"/>
              <a:t>System.out.println</a:t>
            </a:r>
            <a:r>
              <a:rPr lang="en-US" dirty="0"/>
              <a:t>("parameters count: "+</a:t>
            </a:r>
            <a:r>
              <a:rPr lang="en-US" dirty="0" err="1"/>
              <a:t>params.getCount</a:t>
            </a:r>
            <a:r>
              <a:rPr lang="en-US" dirty="0"/>
              <a:t>());</a:t>
            </a:r>
          </a:p>
          <a:p>
            <a:pPr>
              <a:buNone/>
            </a:pPr>
            <a:r>
              <a:rPr lang="en-US" dirty="0"/>
              <a:t>					</a:t>
            </a:r>
          </a:p>
          <a:p>
            <a:pPr>
              <a:buNone/>
            </a:pPr>
            <a:r>
              <a:rPr lang="en-US" dirty="0"/>
              <a:t>		String </a:t>
            </a:r>
            <a:r>
              <a:rPr lang="en-US" dirty="0" err="1"/>
              <a:t>queryParam</a:t>
            </a:r>
            <a:r>
              <a:rPr lang="en-US" dirty="0"/>
              <a:t> = null;</a:t>
            </a:r>
          </a:p>
          <a:p>
            <a:pPr>
              <a:buNone/>
            </a:pPr>
            <a:r>
              <a:rPr lang="en-US" dirty="0"/>
              <a:t>		</a:t>
            </a:r>
            <a:r>
              <a:rPr lang="en-US" dirty="0" err="1"/>
              <a:t>queryParam</a:t>
            </a:r>
            <a:r>
              <a:rPr lang="en-US" dirty="0"/>
              <a:t>	=	</a:t>
            </a:r>
            <a:r>
              <a:rPr lang="en-US" dirty="0" err="1"/>
              <a:t>query.value</a:t>
            </a:r>
            <a:r>
              <a:rPr lang="en-US" dirty="0"/>
              <a:t>("id");</a:t>
            </a:r>
          </a:p>
          <a:p>
            <a:pPr>
              <a:buNone/>
            </a:pPr>
            <a:r>
              <a:rPr lang="en-US" dirty="0"/>
              <a:t>		</a:t>
            </a:r>
          </a:p>
        </p:txBody>
      </p:sp>
    </p:spTree>
  </p:cSld>
  <p:clrMapOvr>
    <a:masterClrMapping/>
  </p:clrMapOvr>
  <p:transition spd="med">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20515" y="0"/>
            <a:ext cx="11438252" cy="838200"/>
          </a:xfrm>
        </p:spPr>
        <p:txBody>
          <a:bodyPr>
            <a:normAutofit/>
          </a:bodyPr>
          <a:lstStyle/>
          <a:p>
            <a:r>
              <a:rPr lang="en-US" sz="3100" dirty="0" smtClean="0"/>
              <a:t>Demo - REST  Service</a:t>
            </a:r>
            <a:endParaRPr lang="en-US" sz="3100" dirty="0"/>
          </a:p>
        </p:txBody>
      </p:sp>
      <p:sp>
        <p:nvSpPr>
          <p:cNvPr id="241667" name="Rectangle 3"/>
          <p:cNvSpPr>
            <a:spLocks noGrp="1" noChangeArrowheads="1"/>
          </p:cNvSpPr>
          <p:nvPr>
            <p:ph idx="1"/>
          </p:nvPr>
        </p:nvSpPr>
        <p:spPr>
          <a:xfrm>
            <a:off x="203148" y="1050878"/>
            <a:ext cx="11255619" cy="4876800"/>
          </a:xfrm>
        </p:spPr>
        <p:txBody>
          <a:bodyPr/>
          <a:lstStyle/>
          <a:p>
            <a:pPr marL="457200" indent="-457200">
              <a:buFontTx/>
              <a:buNone/>
            </a:pPr>
            <a:r>
              <a:rPr lang="en-US" sz="2400" dirty="0" smtClean="0"/>
              <a:t>Register  Service </a:t>
            </a:r>
            <a:endParaRPr lang="en-US" sz="2400" dirty="0"/>
          </a:p>
        </p:txBody>
      </p:sp>
      <p:sp>
        <p:nvSpPr>
          <p:cNvPr id="5" name="Rectangle 4"/>
          <p:cNvSpPr/>
          <p:nvPr/>
        </p:nvSpPr>
        <p:spPr>
          <a:xfrm>
            <a:off x="203148" y="1583140"/>
            <a:ext cx="10822534" cy="4616648"/>
          </a:xfrm>
          <a:prstGeom prst="rect">
            <a:avLst/>
          </a:prstGeom>
        </p:spPr>
        <p:txBody>
          <a:bodyPr wrap="square">
            <a:spAutoFit/>
          </a:bodyPr>
          <a:lstStyle/>
          <a:p>
            <a:r>
              <a:rPr lang="en-US" sz="1400" dirty="0" smtClean="0"/>
              <a:t>&lt;</a:t>
            </a:r>
            <a:r>
              <a:rPr lang="en-US" sz="1400" dirty="0" err="1" smtClean="0"/>
              <a:t>ServiceRegistry</a:t>
            </a:r>
            <a:endParaRPr lang="en-US" sz="1400" dirty="0" smtClean="0"/>
          </a:p>
          <a:p>
            <a:r>
              <a:rPr lang="en-US" sz="1400" dirty="0" smtClean="0"/>
              <a:t>	</a:t>
            </a:r>
            <a:r>
              <a:rPr lang="en-US" sz="1400" dirty="0" err="1" smtClean="0"/>
              <a:t>xmlns</a:t>
            </a:r>
            <a:r>
              <a:rPr lang="en-US" sz="1400" dirty="0" smtClean="0"/>
              <a:t>="http://www.cisco.com/serviceframework/serviceregistry"</a:t>
            </a:r>
          </a:p>
          <a:p>
            <a:r>
              <a:rPr lang="en-US" sz="1400" dirty="0" smtClean="0"/>
              <a:t>	</a:t>
            </a:r>
            <a:r>
              <a:rPr lang="en-US" sz="1400" dirty="0" err="1" smtClean="0"/>
              <a:t>xmlns:xsi</a:t>
            </a:r>
            <a:r>
              <a:rPr lang="en-US" sz="1400" dirty="0" smtClean="0"/>
              <a:t>="http://www.w3.org/2001/XMLSchema-instance"</a:t>
            </a:r>
          </a:p>
          <a:p>
            <a:r>
              <a:rPr lang="en-US" sz="1400" dirty="0" smtClean="0"/>
              <a:t>	</a:t>
            </a:r>
            <a:r>
              <a:rPr lang="en-US" sz="1400" dirty="0" err="1" smtClean="0"/>
              <a:t>xsi:schemaLocation</a:t>
            </a:r>
            <a:r>
              <a:rPr lang="en-US" sz="1400" dirty="0" smtClean="0"/>
              <a:t>="http://www.cisco.com/serviceframework/serviceregistry/serviceregistry.xsd"&gt;</a:t>
            </a:r>
          </a:p>
          <a:p>
            <a:r>
              <a:rPr lang="en-US" sz="1400" dirty="0" smtClean="0"/>
              <a:t>&lt;!-- Start of the Service Definition --&gt;</a:t>
            </a:r>
          </a:p>
          <a:p>
            <a:endParaRPr lang="en-US" sz="1400" dirty="0" smtClean="0"/>
          </a:p>
          <a:p>
            <a:r>
              <a:rPr lang="en-US" sz="1400" dirty="0" smtClean="0"/>
              <a:t>&lt;</a:t>
            </a:r>
            <a:r>
              <a:rPr lang="en-US" sz="1400" dirty="0" err="1" smtClean="0"/>
              <a:t>ServiceMeta</a:t>
            </a:r>
            <a:r>
              <a:rPr lang="en-US" sz="1400" dirty="0" smtClean="0"/>
              <a:t> </a:t>
            </a:r>
            <a:r>
              <a:rPr lang="en-US" sz="1400" dirty="0" err="1" smtClean="0"/>
              <a:t>serviceName</a:t>
            </a:r>
            <a:r>
              <a:rPr lang="en-US" sz="1400" dirty="0" smtClean="0"/>
              <a:t>="</a:t>
            </a:r>
            <a:r>
              <a:rPr lang="en-US" sz="1400" dirty="0" err="1" smtClean="0"/>
              <a:t>RestService</a:t>
            </a:r>
            <a:r>
              <a:rPr lang="en-US" sz="1400" dirty="0" smtClean="0"/>
              <a:t>" type="</a:t>
            </a:r>
            <a:r>
              <a:rPr lang="en-US" sz="1400" dirty="0" err="1" smtClean="0"/>
              <a:t>pojo</a:t>
            </a:r>
            <a:r>
              <a:rPr lang="en-US" sz="1400" dirty="0" smtClean="0"/>
              <a:t>" </a:t>
            </a:r>
            <a:r>
              <a:rPr lang="en-US" sz="1400" dirty="0" err="1" smtClean="0"/>
              <a:t>domainName</a:t>
            </a:r>
            <a:r>
              <a:rPr lang="en-US" sz="1400" dirty="0" smtClean="0"/>
              <a:t>="</a:t>
            </a:r>
            <a:r>
              <a:rPr lang="en-US" sz="1400" dirty="0" err="1" smtClean="0"/>
              <a:t>BusinessService</a:t>
            </a:r>
            <a:r>
              <a:rPr lang="en-US" sz="1400" dirty="0" smtClean="0"/>
              <a:t>"&gt;</a:t>
            </a:r>
          </a:p>
          <a:p>
            <a:r>
              <a:rPr lang="en-US" sz="1400" dirty="0" smtClean="0"/>
              <a:t>	&lt;</a:t>
            </a:r>
            <a:r>
              <a:rPr lang="en-US" sz="1400" dirty="0" err="1" smtClean="0"/>
              <a:t>ClassName</a:t>
            </a:r>
            <a:r>
              <a:rPr lang="en-US" sz="1400" dirty="0" smtClean="0"/>
              <a:t>&gt;</a:t>
            </a:r>
            <a:r>
              <a:rPr lang="en-US" sz="1400" dirty="0" err="1" smtClean="0"/>
              <a:t>com.cisco.test.RESTEmployeeServiceImpl</a:t>
            </a:r>
            <a:r>
              <a:rPr lang="en-US" sz="1400" dirty="0" smtClean="0"/>
              <a:t>&lt;/</a:t>
            </a:r>
            <a:r>
              <a:rPr lang="en-US" sz="1400" dirty="0" err="1" smtClean="0"/>
              <a:t>ClassName</a:t>
            </a:r>
            <a:r>
              <a:rPr lang="en-US" sz="1400" dirty="0" smtClean="0"/>
              <a:t>&gt;</a:t>
            </a:r>
          </a:p>
          <a:p>
            <a:r>
              <a:rPr lang="en-US" sz="1400" dirty="0" smtClean="0"/>
              <a:t>	&lt;</a:t>
            </a:r>
            <a:r>
              <a:rPr lang="en-US" sz="1400" dirty="0" err="1" smtClean="0"/>
              <a:t>SchemaLocation</a:t>
            </a:r>
            <a:r>
              <a:rPr lang="en-US" sz="1400" dirty="0" smtClean="0"/>
              <a:t>&gt;schema/EmployeeInfoModel1.xsd&lt;/</a:t>
            </a:r>
            <a:r>
              <a:rPr lang="en-US" sz="1400" dirty="0" err="1" smtClean="0"/>
              <a:t>SchemaLocation</a:t>
            </a:r>
            <a:r>
              <a:rPr lang="en-US" sz="1400" dirty="0" smtClean="0"/>
              <a:t>&gt;</a:t>
            </a:r>
          </a:p>
          <a:p>
            <a:r>
              <a:rPr lang="en-US" sz="1400" dirty="0" smtClean="0"/>
              <a:t>	&lt;Transport&gt;http&lt;/Transport&gt;</a:t>
            </a:r>
          </a:p>
          <a:p>
            <a:r>
              <a:rPr lang="en-US" sz="1400" dirty="0" smtClean="0"/>
              <a:t>	&lt;Parameter name="</a:t>
            </a:r>
            <a:r>
              <a:rPr lang="en-US" sz="1400" dirty="0" err="1" smtClean="0"/>
              <a:t>doclitBare</a:t>
            </a:r>
            <a:r>
              <a:rPr lang="en-US" sz="1400" dirty="0" smtClean="0"/>
              <a:t>" value="true"&gt;&lt;/Parameter&gt;</a:t>
            </a:r>
          </a:p>
          <a:p>
            <a:r>
              <a:rPr lang="en-US" sz="1400" dirty="0" smtClean="0"/>
              <a:t>&lt;/</a:t>
            </a:r>
            <a:r>
              <a:rPr lang="en-US" sz="1400" dirty="0" err="1" smtClean="0"/>
              <a:t>ServiceMeta</a:t>
            </a:r>
            <a:r>
              <a:rPr lang="en-US" sz="1400" dirty="0" smtClean="0"/>
              <a:t>&gt;</a:t>
            </a:r>
          </a:p>
          <a:p>
            <a:endParaRPr lang="en-US" sz="1400" dirty="0" smtClean="0"/>
          </a:p>
          <a:p>
            <a:r>
              <a:rPr lang="en-US" sz="1400" b="1" dirty="0" smtClean="0"/>
              <a:t>&lt;</a:t>
            </a:r>
            <a:r>
              <a:rPr lang="en-US" sz="1400" b="1" dirty="0" err="1" smtClean="0"/>
              <a:t>ServiceMeta</a:t>
            </a:r>
            <a:r>
              <a:rPr lang="en-US" sz="1400" b="1" dirty="0" smtClean="0"/>
              <a:t> </a:t>
            </a:r>
            <a:r>
              <a:rPr lang="en-US" sz="1400" b="1" dirty="0" err="1" smtClean="0"/>
              <a:t>serviceName</a:t>
            </a:r>
            <a:r>
              <a:rPr lang="en-US" sz="1400" b="1" dirty="0" smtClean="0"/>
              <a:t>="</a:t>
            </a:r>
            <a:r>
              <a:rPr lang="en-US" sz="1400" b="1" dirty="0" err="1" smtClean="0"/>
              <a:t>SoapService</a:t>
            </a:r>
            <a:r>
              <a:rPr lang="en-US" sz="1400" b="1" dirty="0" smtClean="0"/>
              <a:t>" type="</a:t>
            </a:r>
            <a:r>
              <a:rPr lang="en-US" sz="1400" b="1" dirty="0" err="1" smtClean="0"/>
              <a:t>pojo</a:t>
            </a:r>
            <a:r>
              <a:rPr lang="en-US" sz="1400" b="1" dirty="0" smtClean="0"/>
              <a:t>" </a:t>
            </a:r>
            <a:r>
              <a:rPr lang="en-US" sz="1400" b="1" dirty="0" err="1" smtClean="0"/>
              <a:t>domainName</a:t>
            </a:r>
            <a:r>
              <a:rPr lang="en-US" sz="1400" b="1" dirty="0" smtClean="0"/>
              <a:t>="</a:t>
            </a:r>
            <a:r>
              <a:rPr lang="en-US" sz="1400" b="1" dirty="0" err="1" smtClean="0"/>
              <a:t>BusinessService</a:t>
            </a:r>
            <a:r>
              <a:rPr lang="en-US" sz="1400" b="1" dirty="0" smtClean="0"/>
              <a:t>"&gt;</a:t>
            </a:r>
          </a:p>
          <a:p>
            <a:r>
              <a:rPr lang="en-US" sz="1400" b="1" dirty="0" smtClean="0"/>
              <a:t>	&lt;</a:t>
            </a:r>
            <a:r>
              <a:rPr lang="en-US" sz="1400" b="1" dirty="0" err="1" smtClean="0"/>
              <a:t>ClassName</a:t>
            </a:r>
            <a:r>
              <a:rPr lang="en-US" sz="1400" b="1" dirty="0" smtClean="0"/>
              <a:t>&gt;</a:t>
            </a:r>
            <a:r>
              <a:rPr lang="en-US" sz="1400" b="1" dirty="0" err="1" smtClean="0"/>
              <a:t>com.cisco.test.SOAPEmployeeServiceImpl</a:t>
            </a:r>
            <a:r>
              <a:rPr lang="en-US" sz="1400" b="1" dirty="0" smtClean="0"/>
              <a:t>&lt;/</a:t>
            </a:r>
            <a:r>
              <a:rPr lang="en-US" sz="1400" b="1" dirty="0" err="1" smtClean="0"/>
              <a:t>ClassName</a:t>
            </a:r>
            <a:r>
              <a:rPr lang="en-US" sz="1400" b="1" dirty="0" smtClean="0"/>
              <a:t>&gt;</a:t>
            </a:r>
          </a:p>
          <a:p>
            <a:r>
              <a:rPr lang="en-US" sz="1400" b="1" dirty="0" smtClean="0"/>
              <a:t>	&lt;</a:t>
            </a:r>
            <a:r>
              <a:rPr lang="en-US" sz="1400" b="1" dirty="0" err="1" smtClean="0"/>
              <a:t>SchemaLocation</a:t>
            </a:r>
            <a:r>
              <a:rPr lang="en-US" sz="1400" b="1" dirty="0" smtClean="0"/>
              <a:t>&gt;schema/EmployeeInfoModel1.xsd&lt;/</a:t>
            </a:r>
            <a:r>
              <a:rPr lang="en-US" sz="1400" b="1" dirty="0" err="1" smtClean="0"/>
              <a:t>SchemaLocation</a:t>
            </a:r>
            <a:r>
              <a:rPr lang="en-US" sz="1400" b="1" dirty="0" smtClean="0"/>
              <a:t>&gt;</a:t>
            </a:r>
          </a:p>
          <a:p>
            <a:r>
              <a:rPr lang="en-US" sz="1400" b="1" dirty="0" smtClean="0"/>
              <a:t>	&lt;Parameter name="</a:t>
            </a:r>
            <a:r>
              <a:rPr lang="en-US" sz="1400" b="1" dirty="0" err="1" smtClean="0"/>
              <a:t>doclitBare</a:t>
            </a:r>
            <a:r>
              <a:rPr lang="en-US" sz="1400" b="1" dirty="0" smtClean="0"/>
              <a:t>" value="true"&gt;&lt;/Parameter&gt;</a:t>
            </a:r>
          </a:p>
          <a:p>
            <a:r>
              <a:rPr lang="en-US" sz="1400" b="1" dirty="0" smtClean="0"/>
              <a:t>&lt;/</a:t>
            </a:r>
            <a:r>
              <a:rPr lang="en-US" sz="1400" b="1" dirty="0" err="1" smtClean="0"/>
              <a:t>ServiceMeta</a:t>
            </a:r>
            <a:r>
              <a:rPr lang="en-US" sz="1400" b="1" dirty="0" smtClean="0"/>
              <a:t>&gt;</a:t>
            </a:r>
          </a:p>
          <a:p>
            <a:endParaRPr lang="en-US" sz="1400" dirty="0" smtClean="0"/>
          </a:p>
          <a:p>
            <a:r>
              <a:rPr lang="en-US" sz="1400" dirty="0" smtClean="0"/>
              <a:t>&lt;!-- End of the Service Definition --&gt;</a:t>
            </a:r>
          </a:p>
          <a:p>
            <a:r>
              <a:rPr lang="en-US" sz="1400" dirty="0" smtClean="0"/>
              <a:t>&lt;/</a:t>
            </a:r>
            <a:r>
              <a:rPr lang="en-US" sz="1400" dirty="0" err="1" smtClean="0"/>
              <a:t>ServiceRegistry</a:t>
            </a:r>
            <a:r>
              <a:rPr lang="en-US" sz="1400" dirty="0" smtClean="0"/>
              <a:t>&gt;</a:t>
            </a:r>
            <a:endParaRPr lang="en-US" dirty="0"/>
          </a:p>
        </p:txBody>
      </p:sp>
    </p:spTree>
  </p:cSld>
  <p:clrMapOvr>
    <a:masterClrMapping/>
  </p:clrMapOvr>
  <p:transition spd="med">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203148" y="177421"/>
            <a:ext cx="11438252" cy="641445"/>
          </a:xfrm>
        </p:spPr>
        <p:txBody>
          <a:bodyPr>
            <a:normAutofit/>
          </a:bodyPr>
          <a:lstStyle/>
          <a:p>
            <a:r>
              <a:rPr lang="en-US" sz="3100" dirty="0" smtClean="0"/>
              <a:t>Demo – REST Service          </a:t>
            </a:r>
            <a:endParaRPr lang="en-US" sz="3100" dirty="0"/>
          </a:p>
        </p:txBody>
      </p:sp>
      <p:sp>
        <p:nvSpPr>
          <p:cNvPr id="243715" name="Rectangle 3"/>
          <p:cNvSpPr>
            <a:spLocks noGrp="1" noChangeArrowheads="1"/>
          </p:cNvSpPr>
          <p:nvPr>
            <p:ph idx="1"/>
          </p:nvPr>
        </p:nvSpPr>
        <p:spPr>
          <a:xfrm>
            <a:off x="955344" y="1015622"/>
            <a:ext cx="6946710" cy="1359088"/>
          </a:xfrm>
        </p:spPr>
        <p:txBody>
          <a:bodyPr>
            <a:normAutofit fontScale="85000" lnSpcReduction="20000"/>
          </a:bodyPr>
          <a:lstStyle/>
          <a:p>
            <a:pPr marL="457200" indent="-457200">
              <a:buNone/>
            </a:pPr>
            <a:r>
              <a:rPr lang="en-US" sz="2400" dirty="0" smtClean="0"/>
              <a:t>Deploy And Test REST Service</a:t>
            </a:r>
            <a:endParaRPr lang="en-US" sz="1600" dirty="0" smtClean="0">
              <a:latin typeface="Times New Roman" pitchFamily="18" charset="0"/>
            </a:endParaRPr>
          </a:p>
          <a:p>
            <a:pPr marL="624078" indent="-514350"/>
            <a:r>
              <a:rPr lang="en-US" sz="1600" dirty="0" smtClean="0">
                <a:latin typeface="Times New Roman" pitchFamily="18" charset="0"/>
              </a:rPr>
              <a:t> REST Client </a:t>
            </a:r>
          </a:p>
          <a:p>
            <a:pPr>
              <a:buNone/>
            </a:pPr>
            <a:r>
              <a:rPr lang="en-US" sz="1600" dirty="0" smtClean="0">
                <a:solidFill>
                  <a:schemeClr val="accent2"/>
                </a:solidFill>
                <a:latin typeface="Times New Roman" pitchFamily="18" charset="0"/>
              </a:rPr>
              <a:t>	 	</a:t>
            </a:r>
            <a:r>
              <a:rPr lang="en-US" sz="1600" dirty="0" smtClean="0">
                <a:hlinkClick r:id="rId2" tooltip="http://localhost:8080/Employee/services/RestService/employees"/>
              </a:rPr>
              <a:t>http</a:t>
            </a:r>
            <a:r>
              <a:rPr lang="en-US" sz="1600" dirty="0">
                <a:hlinkClick r:id="rId2" tooltip="http://localhost:8080/Employee/services/RestService/employees"/>
              </a:rPr>
              <a:t>://</a:t>
            </a:r>
            <a:r>
              <a:rPr lang="en-US" sz="1600" dirty="0" smtClean="0">
                <a:hlinkClick r:id="rId2" tooltip="http://localhost:8080/Employee/services/RestService/employees"/>
              </a:rPr>
              <a:t>localhost:8080/Employee/services/RestService/getEmployees</a:t>
            </a:r>
            <a:r>
              <a:rPr lang="en-US" sz="1600" dirty="0" smtClean="0"/>
              <a:t> </a:t>
            </a:r>
            <a:endParaRPr lang="en-US" sz="1600" dirty="0"/>
          </a:p>
          <a:p>
            <a:pPr>
              <a:buNone/>
            </a:pPr>
            <a:r>
              <a:rPr lang="en-US" sz="1600" dirty="0" smtClean="0"/>
              <a:t>		</a:t>
            </a:r>
            <a:r>
              <a:rPr lang="en-US" sz="1600" dirty="0" smtClean="0">
                <a:hlinkClick r:id="rId3"/>
              </a:rPr>
              <a:t>http</a:t>
            </a:r>
            <a:r>
              <a:rPr lang="en-US" sz="1600" dirty="0">
                <a:hlinkClick r:id="rId3"/>
              </a:rPr>
              <a:t>://</a:t>
            </a:r>
            <a:r>
              <a:rPr lang="en-US" sz="1600" dirty="0" smtClean="0">
                <a:hlinkClick r:id="rId3"/>
              </a:rPr>
              <a:t>localhost:8080/Employee/services/RestService/getEmployees?id</a:t>
            </a:r>
            <a:r>
              <a:rPr lang="en-US" sz="1600" dirty="0" smtClean="0"/>
              <a:t> = 3</a:t>
            </a:r>
            <a:endParaRPr lang="en-US" sz="1600" dirty="0"/>
          </a:p>
          <a:p>
            <a:pPr marL="624078" indent="-514350">
              <a:buNone/>
            </a:pPr>
            <a:endParaRPr lang="en-US" sz="1600" dirty="0">
              <a:solidFill>
                <a:schemeClr val="accent2"/>
              </a:solidFill>
              <a:latin typeface="Times New Roman" pitchFamily="18" charset="0"/>
            </a:endParaRPr>
          </a:p>
          <a:p>
            <a:pPr marL="624078" indent="-514350">
              <a:buNone/>
            </a:pPr>
            <a:endParaRPr lang="en-US" sz="1600" dirty="0">
              <a:solidFill>
                <a:schemeClr val="accent2"/>
              </a:solidFill>
              <a:latin typeface="Times New Roman" pitchFamily="18" charset="0"/>
            </a:endParaRPr>
          </a:p>
        </p:txBody>
      </p:sp>
      <p:pic>
        <p:nvPicPr>
          <p:cNvPr id="2050" name="Picture 2"/>
          <p:cNvPicPr>
            <a:picLocks noChangeAspect="1" noChangeArrowheads="1"/>
          </p:cNvPicPr>
          <p:nvPr/>
        </p:nvPicPr>
        <p:blipFill>
          <a:blip r:embed="rId4" cstate="print"/>
          <a:srcRect/>
          <a:stretch>
            <a:fillRect/>
          </a:stretch>
        </p:blipFill>
        <p:spPr bwMode="auto">
          <a:xfrm>
            <a:off x="1296538" y="2606722"/>
            <a:ext cx="7110484" cy="3736928"/>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06190" y="1918741"/>
            <a:ext cx="3756752" cy="3020518"/>
          </a:xfrm>
        </p:spPr>
        <p:txBody>
          <a:bodyPr/>
          <a:lstStyle/>
          <a:p>
            <a:r>
              <a:rPr lang="en-US" dirty="0" smtClean="0"/>
              <a:t>What’s Not SOA?</a:t>
            </a:r>
            <a:endParaRPr lang="en-US" dirty="0"/>
          </a:p>
        </p:txBody>
      </p:sp>
      <p:sp>
        <p:nvSpPr>
          <p:cNvPr id="12" name="Text Placeholder 11"/>
          <p:cNvSpPr>
            <a:spLocks noGrp="1"/>
          </p:cNvSpPr>
          <p:nvPr>
            <p:ph type="body" sz="quarter" idx="11"/>
          </p:nvPr>
        </p:nvSpPr>
        <p:spPr>
          <a:xfrm>
            <a:off x="6460077" y="152400"/>
            <a:ext cx="4408292" cy="6208776"/>
          </a:xfrm>
        </p:spPr>
        <p:txBody>
          <a:bodyPr/>
          <a:lstStyle/>
          <a:p>
            <a:pPr marL="0" indent="0">
              <a:buNone/>
            </a:pPr>
            <a:r>
              <a:rPr lang="en-US" dirty="0" smtClean="0">
                <a:solidFill>
                  <a:schemeClr val="tx1">
                    <a:lumMod val="60000"/>
                    <a:lumOff val="40000"/>
                  </a:schemeClr>
                </a:solidFill>
              </a:rPr>
              <a:t>SOA doesn’t necessarily mean Web Services .</a:t>
            </a:r>
          </a:p>
          <a:p>
            <a:pPr marL="0" indent="0">
              <a:buNone/>
            </a:pPr>
            <a:r>
              <a:rPr lang="en-US" dirty="0" smtClean="0"/>
              <a:t>SOA is not just Technology Architecture or an out-of-box technology</a:t>
            </a:r>
          </a:p>
          <a:p>
            <a:pPr marL="0" indent="0">
              <a:buNone/>
            </a:pPr>
            <a:r>
              <a:rPr lang="en-US" dirty="0" smtClean="0">
                <a:solidFill>
                  <a:schemeClr val="accent2"/>
                </a:solidFill>
              </a:rPr>
              <a:t>SOA is not one time approach , implement and done</a:t>
            </a:r>
          </a:p>
          <a:p>
            <a:pPr marL="0" indent="0">
              <a:buNone/>
            </a:pPr>
            <a:r>
              <a:rPr lang="en-US" dirty="0" smtClean="0">
                <a:solidFill>
                  <a:schemeClr val="accent2"/>
                </a:solidFill>
              </a:rPr>
              <a:t> </a:t>
            </a:r>
            <a:r>
              <a:rPr lang="en-US" dirty="0" smtClean="0">
                <a:solidFill>
                  <a:srgbClr val="FFC000"/>
                </a:solidFill>
              </a:rPr>
              <a:t>SOA is not just applications integration</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06190" y="1918741"/>
            <a:ext cx="3756752" cy="3020518"/>
          </a:xfrm>
        </p:spPr>
        <p:txBody>
          <a:bodyPr/>
          <a:lstStyle/>
          <a:p>
            <a:r>
              <a:rPr lang="en-US" dirty="0" smtClean="0"/>
              <a:t>What’s SOA?</a:t>
            </a:r>
            <a:endParaRPr lang="en-US" dirty="0"/>
          </a:p>
        </p:txBody>
      </p:sp>
      <p:sp>
        <p:nvSpPr>
          <p:cNvPr id="12" name="Text Placeholder 11"/>
          <p:cNvSpPr>
            <a:spLocks noGrp="1"/>
          </p:cNvSpPr>
          <p:nvPr>
            <p:ph type="body" sz="quarter" idx="11"/>
          </p:nvPr>
        </p:nvSpPr>
        <p:spPr>
          <a:xfrm>
            <a:off x="6216301" y="152400"/>
            <a:ext cx="4652068" cy="6208776"/>
          </a:xfrm>
        </p:spPr>
        <p:txBody>
          <a:bodyPr/>
          <a:lstStyle/>
          <a:p>
            <a:pPr marL="0" indent="0">
              <a:buNone/>
            </a:pPr>
            <a:r>
              <a:rPr lang="en-US" dirty="0" smtClean="0">
                <a:solidFill>
                  <a:schemeClr val="tx1">
                    <a:lumMod val="60000"/>
                    <a:lumOff val="40000"/>
                  </a:schemeClr>
                </a:solidFill>
              </a:rPr>
              <a:t>SOA is foundation for strategic business transformation .  Its about modeling business processes.</a:t>
            </a:r>
          </a:p>
          <a:p>
            <a:pPr marL="0" indent="0">
              <a:buNone/>
            </a:pPr>
            <a:r>
              <a:rPr lang="en-US" dirty="0" smtClean="0"/>
              <a:t>SOA is set of design principles. Its way of architecting &amp; organizing IT infrastructure and business functionality</a:t>
            </a:r>
          </a:p>
          <a:p>
            <a:pPr marL="0" indent="0">
              <a:buNone/>
            </a:pPr>
            <a:r>
              <a:rPr lang="en-US" dirty="0" smtClean="0">
                <a:solidFill>
                  <a:schemeClr val="accent2"/>
                </a:solidFill>
              </a:rPr>
              <a:t>SOA is an  evolutionary approach</a:t>
            </a:r>
          </a:p>
          <a:p>
            <a:pPr marL="0" indent="0">
              <a:buNone/>
            </a:pPr>
            <a:r>
              <a:rPr lang="en-US" dirty="0" smtClean="0">
                <a:solidFill>
                  <a:srgbClr val="FFC000"/>
                </a:solidFill>
              </a:rPr>
              <a:t>SOA involves effective governance framework, standards and  processes.</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482964" cy="609600"/>
          </a:xfrm>
        </p:spPr>
        <p:txBody>
          <a:bodyPr/>
          <a:lstStyle/>
          <a:p>
            <a:r>
              <a:rPr lang="en-US" sz="3200" dirty="0" smtClean="0"/>
              <a:t>Service In Different Contexts ..</a:t>
            </a:r>
            <a:endParaRPr lang="en-US" sz="3200" dirty="0"/>
          </a:p>
        </p:txBody>
      </p:sp>
      <p:sp>
        <p:nvSpPr>
          <p:cNvPr id="4" name="TextBox 3"/>
          <p:cNvSpPr txBox="1"/>
          <p:nvPr/>
        </p:nvSpPr>
        <p:spPr>
          <a:xfrm>
            <a:off x="304721" y="1297673"/>
            <a:ext cx="7922736" cy="1066058"/>
          </a:xfrm>
          <a:prstGeom prst="rect">
            <a:avLst/>
          </a:prstGeom>
          <a:solidFill>
            <a:schemeClr val="accent1">
              <a:lumMod val="75000"/>
            </a:schemeClr>
          </a:solidFill>
          <a:effectLst>
            <a:glow rad="101600">
              <a:schemeClr val="tx1">
                <a:alpha val="75000"/>
              </a:schemeClr>
            </a:glow>
          </a:effectLst>
        </p:spPr>
        <p:txBody>
          <a:bodyPr wrap="square" rtlCol="0">
            <a:noAutofit/>
          </a:bodyPr>
          <a:lstStyle/>
          <a:p>
            <a:pPr algn="l"/>
            <a:r>
              <a:rPr lang="en-US" sz="2000" b="0" dirty="0" smtClean="0">
                <a:solidFill>
                  <a:schemeClr val="bg1"/>
                </a:solidFill>
              </a:rPr>
              <a:t>The means of </a:t>
            </a:r>
            <a:r>
              <a:rPr lang="en-US" sz="2000" b="0" dirty="0" smtClean="0">
                <a:solidFill>
                  <a:srgbClr val="FFC000"/>
                </a:solidFill>
              </a:rPr>
              <a:t>delivering value to Customers </a:t>
            </a:r>
            <a:r>
              <a:rPr lang="en-US" sz="2000" b="0" dirty="0" smtClean="0">
                <a:solidFill>
                  <a:schemeClr val="bg1"/>
                </a:solidFill>
              </a:rPr>
              <a:t>…</a:t>
            </a:r>
            <a:r>
              <a:rPr lang="en-US" sz="2000" b="0" dirty="0" smtClean="0">
                <a:solidFill>
                  <a:srgbClr val="FFC000"/>
                </a:solidFill>
              </a:rPr>
              <a:t>without the ownership </a:t>
            </a:r>
            <a:r>
              <a:rPr lang="en-US" sz="2000" b="0" dirty="0" smtClean="0">
                <a:solidFill>
                  <a:schemeClr val="bg1"/>
                </a:solidFill>
              </a:rPr>
              <a:t>of specific </a:t>
            </a:r>
            <a:r>
              <a:rPr lang="en-US" sz="2000" b="0" dirty="0" smtClean="0">
                <a:solidFill>
                  <a:srgbClr val="FFC000"/>
                </a:solidFill>
              </a:rPr>
              <a:t>costs and risks. </a:t>
            </a:r>
            <a:r>
              <a:rPr lang="en-US" sz="1200" b="0" dirty="0" smtClean="0">
                <a:solidFill>
                  <a:schemeClr val="bg1"/>
                </a:solidFill>
              </a:rPr>
              <a:t>ITIL V3</a:t>
            </a:r>
          </a:p>
          <a:p>
            <a:pPr algn="l"/>
            <a:endParaRPr lang="en-US" sz="1200" dirty="0" smtClean="0">
              <a:solidFill>
                <a:schemeClr val="bg1"/>
              </a:solidFill>
            </a:endParaRPr>
          </a:p>
          <a:p>
            <a:pPr algn="l"/>
            <a:r>
              <a:rPr lang="en-US" sz="1200" b="0" dirty="0" smtClean="0">
                <a:solidFill>
                  <a:schemeClr val="bg1"/>
                </a:solidFill>
              </a:rPr>
              <a:t>Example : Tax Paying Service</a:t>
            </a:r>
          </a:p>
          <a:p>
            <a:endParaRPr lang="en-US" sz="1600" dirty="0"/>
          </a:p>
        </p:txBody>
      </p:sp>
      <p:sp>
        <p:nvSpPr>
          <p:cNvPr id="7" name="Rectangle 6"/>
          <p:cNvSpPr/>
          <p:nvPr/>
        </p:nvSpPr>
        <p:spPr>
          <a:xfrm>
            <a:off x="304721" y="3223058"/>
            <a:ext cx="7922736" cy="1200329"/>
          </a:xfrm>
          <a:prstGeom prst="rect">
            <a:avLst/>
          </a:prstGeom>
          <a:solidFill>
            <a:schemeClr val="accent2"/>
          </a:solidFill>
          <a:effectLst>
            <a:glow rad="101600">
              <a:schemeClr val="tx1">
                <a:alpha val="75000"/>
              </a:schemeClr>
            </a:glow>
          </a:effectLst>
        </p:spPr>
        <p:txBody>
          <a:bodyPr wrap="square">
            <a:spAutoFit/>
          </a:bodyPr>
          <a:lstStyle/>
          <a:p>
            <a:pPr algn="l"/>
            <a:r>
              <a:rPr lang="en-US" sz="2000" b="0" dirty="0" smtClean="0">
                <a:solidFill>
                  <a:schemeClr val="bg1"/>
                </a:solidFill>
              </a:rPr>
              <a:t>Identifiable </a:t>
            </a:r>
            <a:r>
              <a:rPr lang="en-US" sz="2000" b="0" dirty="0" smtClean="0">
                <a:solidFill>
                  <a:srgbClr val="FFC000"/>
                </a:solidFill>
              </a:rPr>
              <a:t>technology-related solutions </a:t>
            </a:r>
            <a:r>
              <a:rPr lang="en-US" sz="2000" b="0" dirty="0" smtClean="0">
                <a:solidFill>
                  <a:schemeClr val="bg1"/>
                </a:solidFill>
              </a:rPr>
              <a:t>with</a:t>
            </a:r>
            <a:r>
              <a:rPr lang="en-US" sz="2000" b="0" dirty="0" smtClean="0"/>
              <a:t> </a:t>
            </a:r>
            <a:r>
              <a:rPr lang="en-US" sz="2000" b="0" dirty="0" smtClean="0">
                <a:solidFill>
                  <a:srgbClr val="FFC000"/>
                </a:solidFill>
              </a:rPr>
              <a:t>well-defined</a:t>
            </a:r>
            <a:r>
              <a:rPr lang="en-US" sz="2000" b="0" dirty="0" smtClean="0"/>
              <a:t> </a:t>
            </a:r>
            <a:r>
              <a:rPr lang="en-US" sz="2000" b="0" dirty="0" smtClean="0">
                <a:solidFill>
                  <a:schemeClr val="bg1"/>
                </a:solidFill>
              </a:rPr>
              <a:t>functional</a:t>
            </a:r>
            <a:r>
              <a:rPr lang="en-US" sz="2000" b="0" dirty="0" smtClean="0"/>
              <a:t> </a:t>
            </a:r>
            <a:r>
              <a:rPr lang="en-US" sz="2000" b="0" dirty="0" smtClean="0">
                <a:solidFill>
                  <a:schemeClr val="bg1"/>
                </a:solidFill>
              </a:rPr>
              <a:t>and operational </a:t>
            </a:r>
            <a:r>
              <a:rPr lang="en-US" sz="2000" b="0" dirty="0" smtClean="0">
                <a:solidFill>
                  <a:srgbClr val="FFC000"/>
                </a:solidFill>
              </a:rPr>
              <a:t>characteristics.</a:t>
            </a:r>
          </a:p>
          <a:p>
            <a:pPr algn="l"/>
            <a:endParaRPr lang="en-US" sz="2000" dirty="0" smtClean="0">
              <a:solidFill>
                <a:schemeClr val="bg1"/>
              </a:solidFill>
            </a:endParaRPr>
          </a:p>
          <a:p>
            <a:pPr algn="l"/>
            <a:r>
              <a:rPr lang="en-US" sz="1200" b="0" dirty="0" smtClean="0">
                <a:solidFill>
                  <a:schemeClr val="bg1"/>
                </a:solidFill>
              </a:rPr>
              <a:t>Example :  Sales IT , Marketing IT </a:t>
            </a:r>
            <a:endParaRPr lang="en-US" sz="1200" b="0" dirty="0" smtClean="0"/>
          </a:p>
        </p:txBody>
      </p:sp>
      <p:sp>
        <p:nvSpPr>
          <p:cNvPr id="8" name="Rectangle 7"/>
          <p:cNvSpPr/>
          <p:nvPr/>
        </p:nvSpPr>
        <p:spPr>
          <a:xfrm>
            <a:off x="304721" y="5133824"/>
            <a:ext cx="7922736" cy="1200329"/>
          </a:xfrm>
          <a:prstGeom prst="rect">
            <a:avLst/>
          </a:prstGeom>
          <a:solidFill>
            <a:schemeClr val="tx1">
              <a:lumMod val="40000"/>
              <a:lumOff val="60000"/>
            </a:schemeClr>
          </a:solidFill>
          <a:effectLst>
            <a:glow rad="101600">
              <a:schemeClr val="tx1">
                <a:alpha val="75000"/>
              </a:schemeClr>
            </a:glow>
          </a:effectLst>
        </p:spPr>
        <p:txBody>
          <a:bodyPr wrap="square">
            <a:spAutoFit/>
          </a:bodyPr>
          <a:lstStyle/>
          <a:p>
            <a:pPr algn="l"/>
            <a:r>
              <a:rPr lang="en-US" sz="2000" b="0" dirty="0" smtClean="0">
                <a:solidFill>
                  <a:srgbClr val="FFC000"/>
                </a:solidFill>
              </a:rPr>
              <a:t>Modular application components </a:t>
            </a:r>
            <a:r>
              <a:rPr lang="en-US" sz="2000" b="0" dirty="0" smtClean="0">
                <a:solidFill>
                  <a:schemeClr val="bg1"/>
                </a:solidFill>
              </a:rPr>
              <a:t>with</a:t>
            </a:r>
            <a:r>
              <a:rPr lang="en-US" sz="2000" b="0" dirty="0" smtClean="0"/>
              <a:t> </a:t>
            </a:r>
            <a:r>
              <a:rPr lang="en-US" sz="2000" b="0" dirty="0" smtClean="0">
                <a:solidFill>
                  <a:srgbClr val="FFC000"/>
                </a:solidFill>
              </a:rPr>
              <a:t>well-defined interfaces </a:t>
            </a:r>
            <a:r>
              <a:rPr lang="en-US" sz="2000" b="0" dirty="0" smtClean="0">
                <a:solidFill>
                  <a:schemeClr val="bg1"/>
                </a:solidFill>
              </a:rPr>
              <a:t>that</a:t>
            </a:r>
            <a:r>
              <a:rPr lang="en-US" sz="2000" b="0" dirty="0" smtClean="0"/>
              <a:t> </a:t>
            </a:r>
            <a:r>
              <a:rPr lang="en-US" sz="2000" b="0" dirty="0" smtClean="0">
                <a:solidFill>
                  <a:schemeClr val="bg1"/>
                </a:solidFill>
              </a:rPr>
              <a:t>can be </a:t>
            </a:r>
            <a:r>
              <a:rPr lang="en-US" sz="2000" b="0" dirty="0" smtClean="0">
                <a:solidFill>
                  <a:srgbClr val="FFC000"/>
                </a:solidFill>
              </a:rPr>
              <a:t>invoked</a:t>
            </a:r>
            <a:r>
              <a:rPr lang="en-US" sz="2000" b="0" dirty="0" smtClean="0"/>
              <a:t> </a:t>
            </a:r>
            <a:r>
              <a:rPr lang="en-US" sz="2000" b="0" dirty="0" smtClean="0">
                <a:solidFill>
                  <a:schemeClr val="bg1"/>
                </a:solidFill>
              </a:rPr>
              <a:t>over the </a:t>
            </a:r>
            <a:r>
              <a:rPr lang="en-US" sz="2000" b="0" dirty="0" smtClean="0">
                <a:solidFill>
                  <a:srgbClr val="FFC000"/>
                </a:solidFill>
              </a:rPr>
              <a:t>Internet.</a:t>
            </a:r>
          </a:p>
          <a:p>
            <a:pPr algn="l"/>
            <a:endParaRPr lang="en-US" sz="2000" b="0" dirty="0" smtClean="0">
              <a:solidFill>
                <a:srgbClr val="FFC000"/>
              </a:solidFill>
            </a:endParaRPr>
          </a:p>
          <a:p>
            <a:pPr algn="l"/>
            <a:r>
              <a:rPr lang="en-US" sz="1200" dirty="0" smtClean="0">
                <a:solidFill>
                  <a:schemeClr val="bg1"/>
                </a:solidFill>
              </a:rPr>
              <a:t>Example : Pricing service </a:t>
            </a:r>
            <a:endParaRPr lang="en-US" sz="1200" b="0" dirty="0">
              <a:solidFill>
                <a:schemeClr val="bg1"/>
              </a:solidFill>
            </a:endParaRPr>
          </a:p>
        </p:txBody>
      </p:sp>
      <p:grpSp>
        <p:nvGrpSpPr>
          <p:cNvPr id="17" name="Group 16"/>
          <p:cNvGrpSpPr/>
          <p:nvPr/>
        </p:nvGrpSpPr>
        <p:grpSpPr>
          <a:xfrm>
            <a:off x="8532178" y="2412862"/>
            <a:ext cx="3453500" cy="2438400"/>
            <a:chOff x="8532178" y="163744"/>
            <a:chExt cx="3453500" cy="2438400"/>
          </a:xfrm>
        </p:grpSpPr>
        <p:sp>
          <p:nvSpPr>
            <p:cNvPr id="11" name="Oval 2"/>
            <p:cNvSpPr>
              <a:spLocks noChangeArrowheads="1"/>
            </p:cNvSpPr>
            <p:nvPr/>
          </p:nvSpPr>
          <p:spPr bwMode="auto">
            <a:xfrm>
              <a:off x="8532178" y="163744"/>
              <a:ext cx="3453500" cy="2438400"/>
            </a:xfrm>
            <a:prstGeom prst="ellipse">
              <a:avLst/>
            </a:prstGeom>
            <a:solidFill>
              <a:schemeClr val="accent1">
                <a:lumMod val="75000"/>
              </a:schemeClr>
            </a:solidFill>
            <a:ln w="9525" algn="ctr">
              <a:solidFill>
                <a:schemeClr val="tx1"/>
              </a:solidFill>
              <a:round/>
              <a:headEnd/>
              <a:tailEnd/>
            </a:ln>
            <a:effectLst>
              <a:glow rad="101600">
                <a:schemeClr val="tx1">
                  <a:alpha val="75000"/>
                </a:schemeClr>
              </a:glow>
            </a:effectLst>
            <a:scene3d>
              <a:camera prst="orthographicFront"/>
              <a:lightRig rig="threePt" dir="t"/>
            </a:scene3d>
            <a:sp3d>
              <a:bevelT/>
            </a:sp3d>
          </p:spPr>
          <p:txBody>
            <a:bodyPr/>
            <a:lstStyle/>
            <a:p>
              <a:pPr algn="ctr" eaLnBrk="0" hangingPunct="0">
                <a:lnSpc>
                  <a:spcPct val="86000"/>
                </a:lnSpc>
                <a:buClr>
                  <a:srgbClr val="000000"/>
                </a:buClr>
                <a:buSzPct val="100000"/>
                <a:buFont typeface="Arial" charset="0"/>
                <a:buNone/>
              </a:pPr>
              <a:endParaRPr lang="en-US">
                <a:cs typeface="ＭＳ Ｐゴシック"/>
              </a:endParaRPr>
            </a:p>
          </p:txBody>
        </p:sp>
        <p:sp>
          <p:nvSpPr>
            <p:cNvPr id="12" name="Oval 3"/>
            <p:cNvSpPr>
              <a:spLocks noChangeArrowheads="1"/>
            </p:cNvSpPr>
            <p:nvPr/>
          </p:nvSpPr>
          <p:spPr bwMode="auto">
            <a:xfrm>
              <a:off x="9040045" y="620945"/>
              <a:ext cx="2539336" cy="1791917"/>
            </a:xfrm>
            <a:prstGeom prst="ellipse">
              <a:avLst/>
            </a:prstGeom>
            <a:solidFill>
              <a:schemeClr val="accent2"/>
            </a:solidFill>
            <a:ln w="9525" algn="ctr">
              <a:solidFill>
                <a:schemeClr val="tx1"/>
              </a:solidFill>
              <a:round/>
              <a:headEnd/>
              <a:tailEnd/>
            </a:ln>
            <a:effectLst>
              <a:glow rad="101600">
                <a:schemeClr val="tx1">
                  <a:alpha val="75000"/>
                </a:schemeClr>
              </a:glow>
            </a:effectLst>
            <a:scene3d>
              <a:camera prst="orthographicFront"/>
              <a:lightRig rig="threePt" dir="t"/>
            </a:scene3d>
            <a:sp3d>
              <a:bevelT/>
              <a:bevelB/>
            </a:sp3d>
          </p:spPr>
          <p:txBody>
            <a:bodyPr/>
            <a:lstStyle/>
            <a:p>
              <a:pPr algn="ctr" eaLnBrk="0" hangingPunct="0">
                <a:lnSpc>
                  <a:spcPct val="86000"/>
                </a:lnSpc>
                <a:buClr>
                  <a:srgbClr val="000000"/>
                </a:buClr>
                <a:buSzPct val="100000"/>
                <a:buFont typeface="Arial" charset="0"/>
                <a:buNone/>
              </a:pPr>
              <a:endParaRPr lang="en-US">
                <a:cs typeface="ＭＳ Ｐゴシック"/>
              </a:endParaRPr>
            </a:p>
          </p:txBody>
        </p:sp>
        <p:sp>
          <p:nvSpPr>
            <p:cNvPr id="13" name="Oval 4"/>
            <p:cNvSpPr>
              <a:spLocks noChangeArrowheads="1"/>
            </p:cNvSpPr>
            <p:nvPr/>
          </p:nvSpPr>
          <p:spPr bwMode="auto">
            <a:xfrm>
              <a:off x="9456092" y="1118730"/>
              <a:ext cx="1713502" cy="1102414"/>
            </a:xfrm>
            <a:prstGeom prst="ellipse">
              <a:avLst/>
            </a:prstGeom>
            <a:solidFill>
              <a:schemeClr val="tx1">
                <a:lumMod val="40000"/>
                <a:lumOff val="60000"/>
              </a:schemeClr>
            </a:solidFill>
            <a:ln w="9525" algn="ctr">
              <a:solidFill>
                <a:schemeClr val="tx1"/>
              </a:solidFill>
              <a:round/>
              <a:headEnd/>
              <a:tailEnd/>
            </a:ln>
            <a:effectLst>
              <a:glow rad="101600">
                <a:schemeClr val="tx1">
                  <a:alpha val="75000"/>
                </a:schemeClr>
              </a:glow>
            </a:effectLst>
            <a:scene3d>
              <a:camera prst="orthographicFront">
                <a:rot lat="0" lon="0" rev="0"/>
              </a:camera>
              <a:lightRig rig="threePt" dir="t"/>
            </a:scene3d>
            <a:sp3d>
              <a:bevelT/>
              <a:bevelB/>
            </a:sp3d>
          </p:spPr>
          <p:txBody>
            <a:bodyPr/>
            <a:lstStyle/>
            <a:p>
              <a:pPr algn="ctr" eaLnBrk="0" hangingPunct="0">
                <a:lnSpc>
                  <a:spcPct val="86000"/>
                </a:lnSpc>
                <a:buClr>
                  <a:srgbClr val="000000"/>
                </a:buClr>
                <a:buSzPct val="100000"/>
                <a:buFont typeface="Arial" charset="0"/>
                <a:buNone/>
              </a:pPr>
              <a:endParaRPr lang="en-US" sz="1600">
                <a:cs typeface="ＭＳ Ｐゴシック"/>
              </a:endParaRPr>
            </a:p>
          </p:txBody>
        </p:sp>
        <p:sp>
          <p:nvSpPr>
            <p:cNvPr id="14" name="TextBox 5"/>
            <p:cNvSpPr txBox="1">
              <a:spLocks noChangeArrowheads="1"/>
            </p:cNvSpPr>
            <p:nvPr/>
          </p:nvSpPr>
          <p:spPr bwMode="auto">
            <a:xfrm>
              <a:off x="9810422" y="316144"/>
              <a:ext cx="1027845" cy="304058"/>
            </a:xfrm>
            <a:prstGeom prst="rect">
              <a:avLst/>
            </a:prstGeom>
            <a:noFill/>
            <a:ln w="9525">
              <a:noFill/>
              <a:miter lim="800000"/>
              <a:headEnd/>
              <a:tailEnd/>
            </a:ln>
          </p:spPr>
          <p:txBody>
            <a:bodyPr wrap="none">
              <a:spAutoFit/>
            </a:bodyPr>
            <a:lstStyle/>
            <a:p>
              <a:pPr algn="ctr" eaLnBrk="0" hangingPunct="0">
                <a:lnSpc>
                  <a:spcPct val="86000"/>
                </a:lnSpc>
                <a:buClr>
                  <a:srgbClr val="000000"/>
                </a:buClr>
                <a:buSzPct val="100000"/>
                <a:buFont typeface="Arial" charset="0"/>
                <a:buNone/>
              </a:pPr>
              <a:r>
                <a:rPr lang="en-US" sz="1600" b="1" dirty="0">
                  <a:solidFill>
                    <a:schemeClr val="bg1"/>
                  </a:solidFill>
                  <a:cs typeface="ＭＳ Ｐゴシック"/>
                </a:rPr>
                <a:t>Services</a:t>
              </a:r>
            </a:p>
          </p:txBody>
        </p:sp>
        <p:sp>
          <p:nvSpPr>
            <p:cNvPr id="15" name="TextBox 6"/>
            <p:cNvSpPr txBox="1">
              <a:spLocks noChangeArrowheads="1"/>
            </p:cNvSpPr>
            <p:nvPr/>
          </p:nvSpPr>
          <p:spPr bwMode="auto">
            <a:xfrm>
              <a:off x="9690134" y="801859"/>
              <a:ext cx="1268296" cy="304058"/>
            </a:xfrm>
            <a:prstGeom prst="rect">
              <a:avLst/>
            </a:prstGeom>
            <a:noFill/>
            <a:ln w="9525">
              <a:noFill/>
              <a:miter lim="800000"/>
              <a:headEnd/>
              <a:tailEnd/>
            </a:ln>
          </p:spPr>
          <p:txBody>
            <a:bodyPr wrap="none">
              <a:spAutoFit/>
            </a:bodyPr>
            <a:lstStyle/>
            <a:p>
              <a:pPr algn="ctr" eaLnBrk="0" hangingPunct="0">
                <a:lnSpc>
                  <a:spcPct val="86000"/>
                </a:lnSpc>
                <a:buClr>
                  <a:srgbClr val="000000"/>
                </a:buClr>
                <a:buSzPct val="100000"/>
                <a:buFont typeface="Arial" charset="0"/>
                <a:buNone/>
              </a:pPr>
              <a:r>
                <a:rPr lang="en-US" sz="1600" b="1" dirty="0">
                  <a:solidFill>
                    <a:schemeClr val="bg1"/>
                  </a:solidFill>
                  <a:cs typeface="ＭＳ Ｐゴシック"/>
                </a:rPr>
                <a:t>IT Services</a:t>
              </a:r>
            </a:p>
          </p:txBody>
        </p:sp>
        <p:sp>
          <p:nvSpPr>
            <p:cNvPr id="16" name="TextBox 7"/>
            <p:cNvSpPr txBox="1">
              <a:spLocks noChangeArrowheads="1"/>
            </p:cNvSpPr>
            <p:nvPr/>
          </p:nvSpPr>
          <p:spPr bwMode="auto">
            <a:xfrm>
              <a:off x="9630670" y="1477189"/>
              <a:ext cx="1456938" cy="304058"/>
            </a:xfrm>
            <a:prstGeom prst="rect">
              <a:avLst/>
            </a:prstGeom>
            <a:noFill/>
            <a:ln w="9525">
              <a:noFill/>
              <a:miter lim="800000"/>
              <a:headEnd/>
              <a:tailEnd/>
            </a:ln>
          </p:spPr>
          <p:txBody>
            <a:bodyPr wrap="none">
              <a:spAutoFit/>
            </a:bodyPr>
            <a:lstStyle/>
            <a:p>
              <a:pPr algn="ctr" eaLnBrk="0" hangingPunct="0">
                <a:lnSpc>
                  <a:spcPct val="86000"/>
                </a:lnSpc>
                <a:buClr>
                  <a:srgbClr val="000000"/>
                </a:buClr>
                <a:buSzPct val="100000"/>
                <a:buFont typeface="Arial" charset="0"/>
                <a:buNone/>
              </a:pPr>
              <a:r>
                <a:rPr lang="en-US" sz="1600" b="1" dirty="0" err="1" smtClean="0">
                  <a:solidFill>
                    <a:schemeClr val="bg1"/>
                  </a:solidFill>
                  <a:cs typeface="ＭＳ Ｐゴシック"/>
                </a:rPr>
                <a:t>WebServices</a:t>
              </a:r>
              <a:endParaRPr lang="en-US" sz="1600" b="1" dirty="0">
                <a:solidFill>
                  <a:schemeClr val="bg1"/>
                </a:solidFill>
                <a:cs typeface="ＭＳ Ｐゴシック"/>
              </a:endParaRPr>
            </a:p>
          </p:txBody>
        </p:sp>
      </p:grpSp>
      <p:sp>
        <p:nvSpPr>
          <p:cNvPr id="21" name="TextBox 20"/>
          <p:cNvSpPr txBox="1"/>
          <p:nvPr/>
        </p:nvSpPr>
        <p:spPr>
          <a:xfrm>
            <a:off x="304719" y="709681"/>
            <a:ext cx="2923289" cy="400110"/>
          </a:xfrm>
          <a:prstGeom prst="rect">
            <a:avLst/>
          </a:prstGeom>
          <a:solidFill>
            <a:schemeClr val="accent6"/>
          </a:solidFill>
          <a:effectLst>
            <a:glow rad="101600">
              <a:schemeClr val="tx1">
                <a:alpha val="75000"/>
              </a:schemeClr>
            </a:glow>
          </a:effectLst>
        </p:spPr>
        <p:txBody>
          <a:bodyPr wrap="square" rtlCol="0">
            <a:spAutoFit/>
          </a:bodyPr>
          <a:lstStyle/>
          <a:p>
            <a:pPr algn="l"/>
            <a:r>
              <a:rPr lang="en-US" sz="2000" dirty="0" smtClean="0">
                <a:solidFill>
                  <a:schemeClr val="bg1"/>
                </a:solidFill>
              </a:rPr>
              <a:t>Services</a:t>
            </a:r>
            <a:endParaRPr lang="en-US" sz="2000" dirty="0">
              <a:solidFill>
                <a:schemeClr val="bg1"/>
              </a:solidFill>
            </a:endParaRPr>
          </a:p>
        </p:txBody>
      </p:sp>
      <p:sp>
        <p:nvSpPr>
          <p:cNvPr id="22" name="TextBox 21"/>
          <p:cNvSpPr txBox="1"/>
          <p:nvPr/>
        </p:nvSpPr>
        <p:spPr>
          <a:xfrm>
            <a:off x="304722" y="2624805"/>
            <a:ext cx="2923287" cy="400110"/>
          </a:xfrm>
          <a:prstGeom prst="rect">
            <a:avLst/>
          </a:prstGeom>
          <a:solidFill>
            <a:schemeClr val="accent6"/>
          </a:solidFill>
          <a:effectLst>
            <a:glow rad="101600">
              <a:schemeClr val="tx1">
                <a:alpha val="75000"/>
              </a:schemeClr>
            </a:glow>
          </a:effectLst>
        </p:spPr>
        <p:txBody>
          <a:bodyPr wrap="square" rtlCol="0">
            <a:spAutoFit/>
          </a:bodyPr>
          <a:lstStyle/>
          <a:p>
            <a:pPr algn="l"/>
            <a:r>
              <a:rPr lang="en-US" sz="2000" dirty="0" smtClean="0">
                <a:solidFill>
                  <a:schemeClr val="bg1"/>
                </a:solidFill>
              </a:rPr>
              <a:t>IT Services</a:t>
            </a:r>
            <a:endParaRPr lang="en-US" sz="2000" dirty="0">
              <a:solidFill>
                <a:schemeClr val="bg1"/>
              </a:solidFill>
            </a:endParaRPr>
          </a:p>
        </p:txBody>
      </p:sp>
      <p:sp>
        <p:nvSpPr>
          <p:cNvPr id="23" name="TextBox 22"/>
          <p:cNvSpPr txBox="1"/>
          <p:nvPr/>
        </p:nvSpPr>
        <p:spPr>
          <a:xfrm>
            <a:off x="304719" y="4576624"/>
            <a:ext cx="1633973" cy="400110"/>
          </a:xfrm>
          <a:prstGeom prst="rect">
            <a:avLst/>
          </a:prstGeom>
          <a:solidFill>
            <a:schemeClr val="accent6"/>
          </a:solidFill>
          <a:effectLst>
            <a:glow rad="101600">
              <a:schemeClr val="tx1">
                <a:alpha val="75000"/>
              </a:schemeClr>
            </a:glow>
          </a:effectLst>
        </p:spPr>
        <p:txBody>
          <a:bodyPr wrap="none" rtlCol="0">
            <a:spAutoFit/>
          </a:bodyPr>
          <a:lstStyle/>
          <a:p>
            <a:pPr algn="l"/>
            <a:r>
              <a:rPr lang="en-US" sz="2000" dirty="0" smtClean="0">
                <a:solidFill>
                  <a:schemeClr val="bg1"/>
                </a:solidFill>
              </a:rPr>
              <a:t>Web Service</a:t>
            </a:r>
            <a:endParaRPr lang="en-US" sz="2000" dirty="0">
              <a:solidFill>
                <a:schemeClr val="bg1"/>
              </a:solidFill>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06189" y="432215"/>
            <a:ext cx="11438252" cy="838200"/>
          </a:xfrm>
        </p:spPr>
        <p:txBody>
          <a:bodyPr/>
          <a:lstStyle/>
          <a:p>
            <a:r>
              <a:rPr lang="en-GB" dirty="0" smtClean="0"/>
              <a:t>Web Service Definition</a:t>
            </a:r>
            <a:endParaRPr lang="en-GB" dirty="0"/>
          </a:p>
        </p:txBody>
      </p:sp>
      <p:sp>
        <p:nvSpPr>
          <p:cNvPr id="182275" name="Rectangle 3"/>
          <p:cNvSpPr>
            <a:spLocks noGrp="1" noChangeArrowheads="1"/>
          </p:cNvSpPr>
          <p:nvPr>
            <p:ph type="body" idx="1"/>
          </p:nvPr>
        </p:nvSpPr>
        <p:spPr>
          <a:xfrm>
            <a:off x="609441" y="1828800"/>
            <a:ext cx="10969943" cy="4495800"/>
          </a:xfrm>
        </p:spPr>
        <p:txBody>
          <a:bodyPr/>
          <a:lstStyle/>
          <a:p>
            <a:r>
              <a:rPr lang="en-GB" i="1" dirty="0"/>
              <a:t>"A Web service is a software application </a:t>
            </a:r>
            <a:r>
              <a:rPr lang="en-GB" i="1" u="sng" dirty="0"/>
              <a:t>identified by a URI</a:t>
            </a:r>
            <a:r>
              <a:rPr lang="en-GB" i="1" dirty="0"/>
              <a:t>, whose interfaces and bindings are capable of being defined, </a:t>
            </a:r>
            <a:r>
              <a:rPr lang="en-GB" i="1" u="sng" dirty="0"/>
              <a:t>described and discovered</a:t>
            </a:r>
            <a:r>
              <a:rPr lang="en-GB" i="1" dirty="0"/>
              <a:t> as XML artefacts. A Web service supports direct interactions with other software agents using </a:t>
            </a:r>
            <a:r>
              <a:rPr lang="en-GB" i="1" u="sng" dirty="0"/>
              <a:t>XML based messages</a:t>
            </a:r>
            <a:r>
              <a:rPr lang="en-GB" i="1" dirty="0"/>
              <a:t> exchanged via </a:t>
            </a:r>
            <a:r>
              <a:rPr lang="en-GB" i="1" u="sng" dirty="0"/>
              <a:t>internet-based protocols</a:t>
            </a:r>
            <a:r>
              <a:rPr lang="en-GB" i="1" dirty="0"/>
              <a:t>."</a:t>
            </a:r>
            <a:r>
              <a:rPr lang="en-GB" dirty="0"/>
              <a:t> </a:t>
            </a:r>
          </a:p>
          <a:p>
            <a:pPr>
              <a:spcBef>
                <a:spcPct val="75000"/>
              </a:spcBef>
            </a:pPr>
            <a:r>
              <a:rPr lang="en-GB" sz="2400" dirty="0"/>
              <a:t>http://www.w3c.org/TR/2002/WD-wsa-reqs-20020819 </a:t>
            </a:r>
          </a:p>
        </p:txBody>
      </p:sp>
    </p:spTree>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0" y="0"/>
            <a:ext cx="10969943" cy="764275"/>
          </a:xfrm>
        </p:spPr>
        <p:txBody>
          <a:bodyPr/>
          <a:lstStyle/>
          <a:p>
            <a:r>
              <a:rPr lang="en-GB" dirty="0"/>
              <a:t>Web Services Stack</a:t>
            </a:r>
          </a:p>
        </p:txBody>
      </p:sp>
      <p:pic>
        <p:nvPicPr>
          <p:cNvPr id="107523" name="Picture 3"/>
          <p:cNvPicPr>
            <a:picLocks noChangeAspect="1" noChangeArrowheads="1"/>
          </p:cNvPicPr>
          <p:nvPr/>
        </p:nvPicPr>
        <p:blipFill>
          <a:blip r:embed="rId3" cstate="print"/>
          <a:srcRect l="2953" t="11095" r="2953" b="11095"/>
          <a:stretch>
            <a:fillRect/>
          </a:stretch>
        </p:blipFill>
        <p:spPr bwMode="auto">
          <a:xfrm>
            <a:off x="662345" y="1244600"/>
            <a:ext cx="10868369" cy="538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581" y="0"/>
            <a:ext cx="8318449" cy="533400"/>
          </a:xfrm>
        </p:spPr>
        <p:txBody>
          <a:bodyPr/>
          <a:lstStyle/>
          <a:p>
            <a:r>
              <a:rPr lang="en-US" sz="3200" dirty="0" smtClean="0"/>
              <a:t>SOAP Implementation Overview</a:t>
            </a:r>
            <a:endParaRPr lang="en-US" sz="3200" dirty="0" smtClean="0">
              <a:solidFill>
                <a:schemeClr val="tx1"/>
              </a:solidFill>
            </a:endParaRPr>
          </a:p>
        </p:txBody>
      </p:sp>
      <p:sp>
        <p:nvSpPr>
          <p:cNvPr id="44035" name="Rectangle 3"/>
          <p:cNvSpPr>
            <a:spLocks noChangeArrowheads="1"/>
          </p:cNvSpPr>
          <p:nvPr/>
        </p:nvSpPr>
        <p:spPr bwMode="auto">
          <a:xfrm>
            <a:off x="304721" y="4190999"/>
            <a:ext cx="11579384" cy="1377287"/>
          </a:xfrm>
          <a:prstGeom prst="rect">
            <a:avLst/>
          </a:prstGeom>
          <a:gradFill rotWithShape="1">
            <a:gsLst>
              <a:gs pos="0">
                <a:srgbClr val="3366FF"/>
              </a:gs>
              <a:gs pos="100000">
                <a:schemeClr val="bg1"/>
              </a:gs>
            </a:gsLst>
            <a:lin ang="0" scaled="1"/>
          </a:gradFill>
          <a:ln w="50800" algn="ctr">
            <a:solidFill>
              <a:schemeClr val="tx2"/>
            </a:solidFill>
            <a:miter lim="800000"/>
            <a:headEnd/>
            <a:tailEnd/>
          </a:ln>
        </p:spPr>
        <p:txBody>
          <a:bodyPr lIns="82124" tIns="41061" rIns="82124" bIns="41061" anchor="b" anchorCtr="1"/>
          <a:lstStyle/>
          <a:p>
            <a:pPr defTabSz="814388">
              <a:spcBef>
                <a:spcPct val="0"/>
              </a:spcBef>
            </a:pPr>
            <a:r>
              <a:rPr lang="en-US" b="1" dirty="0" smtClean="0"/>
              <a:t>WebService</a:t>
            </a:r>
            <a:endParaRPr lang="en-US" b="1" dirty="0"/>
          </a:p>
        </p:txBody>
      </p:sp>
      <p:sp>
        <p:nvSpPr>
          <p:cNvPr id="44036" name="Rectangle 4"/>
          <p:cNvSpPr>
            <a:spLocks noChangeArrowheads="1"/>
          </p:cNvSpPr>
          <p:nvPr/>
        </p:nvSpPr>
        <p:spPr bwMode="auto">
          <a:xfrm>
            <a:off x="304721" y="1066800"/>
            <a:ext cx="5992839" cy="1828800"/>
          </a:xfrm>
          <a:prstGeom prst="rect">
            <a:avLst/>
          </a:prstGeom>
          <a:gradFill rotWithShape="1">
            <a:gsLst>
              <a:gs pos="0">
                <a:srgbClr val="333399"/>
              </a:gs>
              <a:gs pos="100000">
                <a:schemeClr val="bg1"/>
              </a:gs>
            </a:gsLst>
            <a:lin ang="0" scaled="1"/>
          </a:gradFill>
          <a:ln w="50800" algn="ctr">
            <a:solidFill>
              <a:schemeClr val="tx2"/>
            </a:solidFill>
            <a:miter lim="800000"/>
            <a:headEnd/>
            <a:tailEnd/>
          </a:ln>
        </p:spPr>
        <p:txBody>
          <a:bodyPr lIns="82124" tIns="41061" rIns="82124" bIns="41061"/>
          <a:lstStyle/>
          <a:p>
            <a:pPr defTabSz="814388">
              <a:spcBef>
                <a:spcPct val="0"/>
              </a:spcBef>
            </a:pPr>
            <a:r>
              <a:rPr lang="en-US" b="1"/>
              <a:t>Human Web</a:t>
            </a:r>
          </a:p>
        </p:txBody>
      </p:sp>
      <p:sp>
        <p:nvSpPr>
          <p:cNvPr id="44037" name="Rectangle 5"/>
          <p:cNvSpPr>
            <a:spLocks noChangeArrowheads="1"/>
          </p:cNvSpPr>
          <p:nvPr/>
        </p:nvSpPr>
        <p:spPr bwMode="auto">
          <a:xfrm>
            <a:off x="7008574" y="1066800"/>
            <a:ext cx="4875530" cy="1828800"/>
          </a:xfrm>
          <a:prstGeom prst="rect">
            <a:avLst/>
          </a:prstGeom>
          <a:gradFill rotWithShape="1">
            <a:gsLst>
              <a:gs pos="0">
                <a:srgbClr val="333399"/>
              </a:gs>
              <a:gs pos="100000">
                <a:schemeClr val="bg1"/>
              </a:gs>
            </a:gsLst>
            <a:lin ang="0" scaled="1"/>
          </a:gradFill>
          <a:ln w="50800" algn="ctr">
            <a:solidFill>
              <a:schemeClr val="tx2"/>
            </a:solidFill>
            <a:miter lim="800000"/>
            <a:headEnd/>
            <a:tailEnd/>
          </a:ln>
        </p:spPr>
        <p:txBody>
          <a:bodyPr lIns="82124" tIns="41061" rIns="82124" bIns="41061"/>
          <a:lstStyle/>
          <a:p>
            <a:pPr defTabSz="814388">
              <a:spcBef>
                <a:spcPct val="0"/>
              </a:spcBef>
            </a:pPr>
            <a:r>
              <a:rPr lang="en-US" b="1"/>
              <a:t>Programmable  Web</a:t>
            </a:r>
          </a:p>
        </p:txBody>
      </p:sp>
      <p:sp>
        <p:nvSpPr>
          <p:cNvPr id="44038" name="Rectangle 6"/>
          <p:cNvSpPr>
            <a:spLocks noChangeArrowheads="1"/>
          </p:cNvSpPr>
          <p:nvPr/>
        </p:nvSpPr>
        <p:spPr bwMode="auto">
          <a:xfrm rot="-5400000">
            <a:off x="685443" y="1194025"/>
            <a:ext cx="1371600" cy="1726750"/>
          </a:xfrm>
          <a:prstGeom prst="rect">
            <a:avLst/>
          </a:prstGeom>
          <a:gradFill rotWithShape="1">
            <a:gsLst>
              <a:gs pos="0">
                <a:srgbClr val="333399"/>
              </a:gs>
              <a:gs pos="100000">
                <a:schemeClr val="bg1"/>
              </a:gs>
            </a:gsLst>
            <a:lin ang="0" scaled="1"/>
          </a:gradFill>
          <a:ln w="19050" algn="ctr">
            <a:solidFill>
              <a:schemeClr val="tx2"/>
            </a:solidFill>
            <a:miter lim="800000"/>
            <a:headEnd/>
            <a:tailEnd/>
          </a:ln>
        </p:spPr>
        <p:txBody>
          <a:bodyPr vert="eaVert" lIns="82124" tIns="41061" rIns="82124" bIns="41061" anchorCtr="1"/>
          <a:lstStyle/>
          <a:p>
            <a:pPr defTabSz="814388">
              <a:spcBef>
                <a:spcPct val="0"/>
              </a:spcBef>
            </a:pPr>
            <a:r>
              <a:rPr lang="en-US" b="1"/>
              <a:t>Portal</a:t>
            </a:r>
          </a:p>
        </p:txBody>
      </p:sp>
      <p:sp>
        <p:nvSpPr>
          <p:cNvPr id="44039" name="Rectangle 7"/>
          <p:cNvSpPr>
            <a:spLocks noChangeArrowheads="1"/>
          </p:cNvSpPr>
          <p:nvPr/>
        </p:nvSpPr>
        <p:spPr bwMode="auto">
          <a:xfrm rot="-5400000">
            <a:off x="1218843" y="1066999"/>
            <a:ext cx="304800" cy="1523603"/>
          </a:xfrm>
          <a:prstGeom prst="rect">
            <a:avLst/>
          </a:prstGeom>
          <a:gradFill rotWithShape="1">
            <a:gsLst>
              <a:gs pos="0">
                <a:srgbClr val="333399"/>
              </a:gs>
              <a:gs pos="100000">
                <a:schemeClr val="bg1"/>
              </a:gs>
            </a:gsLst>
            <a:lin ang="0" scaled="1"/>
          </a:gradFill>
          <a:ln w="9525" algn="ctr">
            <a:solidFill>
              <a:schemeClr val="tx2"/>
            </a:solidFill>
            <a:miter lim="800000"/>
            <a:headEnd/>
            <a:tailEnd/>
          </a:ln>
        </p:spPr>
        <p:txBody>
          <a:bodyPr vert="eaVert" lIns="82124" tIns="41061" rIns="82124" bIns="41061" anchor="ctr"/>
          <a:lstStyle/>
          <a:p>
            <a:pPr algn="ctr" defTabSz="814388">
              <a:spcBef>
                <a:spcPct val="0"/>
              </a:spcBef>
            </a:pPr>
            <a:r>
              <a:rPr lang="en-US" b="1" dirty="0"/>
              <a:t>View</a:t>
            </a:r>
          </a:p>
        </p:txBody>
      </p:sp>
      <p:sp>
        <p:nvSpPr>
          <p:cNvPr id="44040" name="Rectangle 8"/>
          <p:cNvSpPr>
            <a:spLocks noChangeArrowheads="1"/>
          </p:cNvSpPr>
          <p:nvPr/>
        </p:nvSpPr>
        <p:spPr bwMode="auto">
          <a:xfrm rot="-5400000">
            <a:off x="2615340" y="1194025"/>
            <a:ext cx="1371600" cy="1726750"/>
          </a:xfrm>
          <a:prstGeom prst="rect">
            <a:avLst/>
          </a:prstGeom>
          <a:gradFill rotWithShape="1">
            <a:gsLst>
              <a:gs pos="0">
                <a:srgbClr val="333399"/>
              </a:gs>
              <a:gs pos="100000">
                <a:schemeClr val="bg1"/>
              </a:gs>
            </a:gsLst>
            <a:lin ang="0" scaled="1"/>
          </a:gradFill>
          <a:ln w="19050" algn="ctr">
            <a:solidFill>
              <a:schemeClr val="tx2"/>
            </a:solidFill>
            <a:miter lim="800000"/>
            <a:headEnd/>
            <a:tailEnd/>
          </a:ln>
        </p:spPr>
        <p:txBody>
          <a:bodyPr vert="eaVert" lIns="82124" tIns="41061" rIns="82124" bIns="41061" anchorCtr="1"/>
          <a:lstStyle/>
          <a:p>
            <a:pPr defTabSz="814388">
              <a:spcBef>
                <a:spcPct val="0"/>
              </a:spcBef>
            </a:pPr>
            <a:r>
              <a:rPr lang="en-US" b="1" dirty="0"/>
              <a:t>CCX App</a:t>
            </a:r>
          </a:p>
        </p:txBody>
      </p:sp>
      <p:sp>
        <p:nvSpPr>
          <p:cNvPr id="44041" name="Rectangle 9"/>
          <p:cNvSpPr>
            <a:spLocks noChangeArrowheads="1"/>
          </p:cNvSpPr>
          <p:nvPr/>
        </p:nvSpPr>
        <p:spPr bwMode="auto">
          <a:xfrm rot="-5400000">
            <a:off x="3148740" y="1066999"/>
            <a:ext cx="304800" cy="1523603"/>
          </a:xfrm>
          <a:prstGeom prst="rect">
            <a:avLst/>
          </a:prstGeom>
          <a:gradFill rotWithShape="1">
            <a:gsLst>
              <a:gs pos="0">
                <a:srgbClr val="333399"/>
              </a:gs>
              <a:gs pos="100000">
                <a:schemeClr val="bg1"/>
              </a:gs>
            </a:gsLst>
            <a:lin ang="0" scaled="1"/>
          </a:gradFill>
          <a:ln w="9525" algn="ctr">
            <a:solidFill>
              <a:schemeClr val="tx2"/>
            </a:solidFill>
            <a:miter lim="800000"/>
            <a:headEnd/>
            <a:tailEnd/>
          </a:ln>
        </p:spPr>
        <p:txBody>
          <a:bodyPr vert="eaVert" lIns="82124" tIns="41061" rIns="82124" bIns="41061" anchor="ctr"/>
          <a:lstStyle/>
          <a:p>
            <a:pPr algn="ctr" defTabSz="814388">
              <a:spcBef>
                <a:spcPct val="0"/>
              </a:spcBef>
            </a:pPr>
            <a:r>
              <a:rPr lang="en-US" b="1"/>
              <a:t>View</a:t>
            </a:r>
          </a:p>
        </p:txBody>
      </p:sp>
      <p:sp>
        <p:nvSpPr>
          <p:cNvPr id="44042" name="Rectangle 10"/>
          <p:cNvSpPr>
            <a:spLocks noChangeArrowheads="1"/>
          </p:cNvSpPr>
          <p:nvPr/>
        </p:nvSpPr>
        <p:spPr bwMode="auto">
          <a:xfrm rot="-5400000">
            <a:off x="4545237" y="1194025"/>
            <a:ext cx="1371600" cy="1726750"/>
          </a:xfrm>
          <a:prstGeom prst="rect">
            <a:avLst/>
          </a:prstGeom>
          <a:gradFill rotWithShape="1">
            <a:gsLst>
              <a:gs pos="0">
                <a:srgbClr val="333399"/>
              </a:gs>
              <a:gs pos="100000">
                <a:schemeClr val="bg1"/>
              </a:gs>
            </a:gsLst>
            <a:lin ang="0" scaled="1"/>
          </a:gradFill>
          <a:ln w="19050" algn="ctr">
            <a:solidFill>
              <a:schemeClr val="tx2"/>
            </a:solidFill>
            <a:miter lim="800000"/>
            <a:headEnd/>
            <a:tailEnd/>
          </a:ln>
        </p:spPr>
        <p:txBody>
          <a:bodyPr vert="eaVert" lIns="82124" tIns="41061" rIns="82124" bIns="41061" anchorCtr="1"/>
          <a:lstStyle/>
          <a:p>
            <a:pPr defTabSz="814388">
              <a:spcBef>
                <a:spcPct val="0"/>
              </a:spcBef>
            </a:pPr>
            <a:r>
              <a:rPr lang="en-US" b="1"/>
              <a:t>Partner</a:t>
            </a:r>
          </a:p>
        </p:txBody>
      </p:sp>
      <p:sp>
        <p:nvSpPr>
          <p:cNvPr id="44043" name="Rectangle 11"/>
          <p:cNvSpPr>
            <a:spLocks noChangeArrowheads="1"/>
          </p:cNvSpPr>
          <p:nvPr/>
        </p:nvSpPr>
        <p:spPr bwMode="auto">
          <a:xfrm rot="-5400000">
            <a:off x="5078637" y="1066999"/>
            <a:ext cx="304800" cy="1523603"/>
          </a:xfrm>
          <a:prstGeom prst="rect">
            <a:avLst/>
          </a:prstGeom>
          <a:gradFill rotWithShape="1">
            <a:gsLst>
              <a:gs pos="0">
                <a:srgbClr val="333399"/>
              </a:gs>
              <a:gs pos="100000">
                <a:schemeClr val="bg1"/>
              </a:gs>
            </a:gsLst>
            <a:lin ang="0" scaled="1"/>
          </a:gradFill>
          <a:ln w="9525" algn="ctr">
            <a:solidFill>
              <a:schemeClr val="tx2"/>
            </a:solidFill>
            <a:miter lim="800000"/>
            <a:headEnd/>
            <a:tailEnd/>
          </a:ln>
        </p:spPr>
        <p:txBody>
          <a:bodyPr vert="eaVert" lIns="82124" tIns="41061" rIns="82124" bIns="41061" anchor="ctr"/>
          <a:lstStyle/>
          <a:p>
            <a:pPr algn="ctr" defTabSz="814388">
              <a:spcBef>
                <a:spcPct val="0"/>
              </a:spcBef>
            </a:pPr>
            <a:r>
              <a:rPr lang="en-US" b="1"/>
              <a:t>View</a:t>
            </a:r>
          </a:p>
        </p:txBody>
      </p:sp>
      <p:sp>
        <p:nvSpPr>
          <p:cNvPr id="44044" name="AutoShape 12"/>
          <p:cNvSpPr>
            <a:spLocks noChangeArrowheads="1"/>
          </p:cNvSpPr>
          <p:nvPr/>
        </p:nvSpPr>
        <p:spPr bwMode="auto">
          <a:xfrm rot="-5400000">
            <a:off x="7871830" y="1219438"/>
            <a:ext cx="914400" cy="1828324"/>
          </a:xfrm>
          <a:prstGeom prst="roundRect">
            <a:avLst>
              <a:gd name="adj" fmla="val 16667"/>
            </a:avLst>
          </a:prstGeom>
          <a:solidFill>
            <a:schemeClr val="accent1"/>
          </a:solidFill>
          <a:ln w="9525">
            <a:round/>
            <a:headEnd/>
            <a:tailEnd/>
          </a:ln>
          <a:scene3d>
            <a:camera prst="legacyObliqueTopRight"/>
            <a:lightRig rig="legacyFlat3" dir="b"/>
          </a:scene3d>
          <a:sp3d extrusionH="430200" prstMaterial="legacyWireframe">
            <a:bevelT w="13500" h="13500" prst="angle"/>
            <a:bevelB w="13500" h="13500" prst="angle"/>
            <a:extrusionClr>
              <a:schemeClr val="accent1"/>
            </a:extrusionClr>
          </a:sp3d>
        </p:spPr>
        <p:txBody>
          <a:bodyPr vert="eaVert" wrap="none" anchorCtr="1">
            <a:flatTx/>
          </a:bodyPr>
          <a:lstStyle/>
          <a:p>
            <a:pPr eaLnBrk="1" hangingPunct="1">
              <a:lnSpc>
                <a:spcPct val="100000"/>
              </a:lnSpc>
              <a:spcBef>
                <a:spcPct val="0"/>
              </a:spcBef>
            </a:pPr>
            <a:r>
              <a:rPr lang="en-US" sz="1200" b="1"/>
              <a:t>Cisco Device</a:t>
            </a:r>
          </a:p>
        </p:txBody>
      </p:sp>
      <p:sp>
        <p:nvSpPr>
          <p:cNvPr id="44045" name="AutoShape 13"/>
          <p:cNvSpPr>
            <a:spLocks noChangeArrowheads="1"/>
          </p:cNvSpPr>
          <p:nvPr/>
        </p:nvSpPr>
        <p:spPr bwMode="auto">
          <a:xfrm>
            <a:off x="9751060" y="1600200"/>
            <a:ext cx="1828324" cy="914400"/>
          </a:xfrm>
          <a:prstGeom prst="wave">
            <a:avLst>
              <a:gd name="adj1" fmla="val 13005"/>
              <a:gd name="adj2" fmla="val 0"/>
            </a:avLst>
          </a:prstGeom>
          <a:gradFill rotWithShape="1">
            <a:gsLst>
              <a:gs pos="0">
                <a:srgbClr val="333399"/>
              </a:gs>
              <a:gs pos="100000">
                <a:schemeClr val="bg1"/>
              </a:gs>
            </a:gsLst>
            <a:lin ang="0" scaled="1"/>
          </a:gradFill>
          <a:ln w="19050" algn="ctr">
            <a:solidFill>
              <a:schemeClr val="tx1"/>
            </a:solidFill>
            <a:round/>
            <a:headEnd/>
            <a:tailEnd/>
          </a:ln>
        </p:spPr>
        <p:txBody>
          <a:bodyPr wrap="none" lIns="82296" tIns="36576" rIns="82296" bIns="36576" anchor="ctr"/>
          <a:lstStyle/>
          <a:p>
            <a:pPr defTabSz="814388"/>
            <a:r>
              <a:rPr lang="en-US"/>
              <a:t>Scripted Interface</a:t>
            </a:r>
          </a:p>
        </p:txBody>
      </p:sp>
      <p:sp>
        <p:nvSpPr>
          <p:cNvPr id="44046" name="Rectangle 14"/>
          <p:cNvSpPr>
            <a:spLocks noChangeArrowheads="1"/>
          </p:cNvSpPr>
          <p:nvPr/>
        </p:nvSpPr>
        <p:spPr bwMode="auto">
          <a:xfrm rot="-5400000">
            <a:off x="5992799" y="-836811"/>
            <a:ext cx="304800" cy="10665222"/>
          </a:xfrm>
          <a:prstGeom prst="rect">
            <a:avLst/>
          </a:prstGeom>
          <a:gradFill rotWithShape="1">
            <a:gsLst>
              <a:gs pos="0">
                <a:srgbClr val="333399"/>
              </a:gs>
              <a:gs pos="100000">
                <a:schemeClr val="bg1"/>
              </a:gs>
            </a:gsLst>
            <a:lin ang="0" scaled="1"/>
          </a:gradFill>
          <a:ln w="9525" algn="ctr">
            <a:solidFill>
              <a:schemeClr val="tx2"/>
            </a:solidFill>
            <a:miter lim="800000"/>
            <a:headEnd/>
            <a:tailEnd/>
          </a:ln>
        </p:spPr>
        <p:txBody>
          <a:bodyPr vert="eaVert" lIns="82124" tIns="41061" rIns="82124" bIns="41061" anchor="ctr"/>
          <a:lstStyle/>
          <a:p>
            <a:pPr algn="ctr" defTabSz="814388">
              <a:spcBef>
                <a:spcPct val="0"/>
              </a:spcBef>
            </a:pPr>
            <a:r>
              <a:rPr lang="en-US" b="1" dirty="0"/>
              <a:t>Controller</a:t>
            </a:r>
          </a:p>
        </p:txBody>
      </p:sp>
      <p:sp>
        <p:nvSpPr>
          <p:cNvPr id="44047" name="Rectangle 15"/>
          <p:cNvSpPr>
            <a:spLocks noChangeArrowheads="1"/>
          </p:cNvSpPr>
          <p:nvPr/>
        </p:nvSpPr>
        <p:spPr bwMode="auto">
          <a:xfrm rot="-5400000">
            <a:off x="5992799" y="-354587"/>
            <a:ext cx="304800" cy="10665222"/>
          </a:xfrm>
          <a:prstGeom prst="rect">
            <a:avLst/>
          </a:prstGeom>
          <a:gradFill rotWithShape="1">
            <a:gsLst>
              <a:gs pos="0">
                <a:srgbClr val="333399"/>
              </a:gs>
              <a:gs pos="100000">
                <a:schemeClr val="bg1"/>
              </a:gs>
            </a:gsLst>
            <a:lin ang="0" scaled="1"/>
          </a:gradFill>
          <a:ln w="9525" algn="ctr">
            <a:solidFill>
              <a:schemeClr val="tx2"/>
            </a:solidFill>
            <a:miter lim="800000"/>
            <a:headEnd/>
            <a:tailEnd/>
          </a:ln>
        </p:spPr>
        <p:txBody>
          <a:bodyPr vert="eaVert" lIns="82124" tIns="41061" rIns="82124" bIns="41061" anchor="ctr"/>
          <a:lstStyle/>
          <a:p>
            <a:pPr algn="ctr" defTabSz="814388">
              <a:spcBef>
                <a:spcPct val="0"/>
              </a:spcBef>
            </a:pPr>
            <a:r>
              <a:rPr lang="en-US" b="1"/>
              <a:t>Model</a:t>
            </a:r>
          </a:p>
        </p:txBody>
      </p:sp>
      <p:sp>
        <p:nvSpPr>
          <p:cNvPr id="129040" name="Line 16"/>
          <p:cNvSpPr>
            <a:spLocks noChangeShapeType="1"/>
          </p:cNvSpPr>
          <p:nvPr/>
        </p:nvSpPr>
        <p:spPr bwMode="auto">
          <a:xfrm flipV="1">
            <a:off x="3351927" y="1981200"/>
            <a:ext cx="0" cy="2362200"/>
          </a:xfrm>
          <a:prstGeom prst="line">
            <a:avLst/>
          </a:prstGeom>
          <a:noFill/>
          <a:ln w="19050">
            <a:solidFill>
              <a:schemeClr val="tx1"/>
            </a:solidFill>
            <a:round/>
            <a:headEnd type="stealth" w="med" len="med"/>
            <a:tailEnd type="stealth" w="med" len="med"/>
          </a:ln>
        </p:spPr>
        <p:txBody>
          <a:bodyPr anchor="ctr"/>
          <a:lstStyle/>
          <a:p>
            <a:endParaRPr lang="en-US"/>
          </a:p>
        </p:txBody>
      </p:sp>
      <p:sp>
        <p:nvSpPr>
          <p:cNvPr id="129041" name="Line 17"/>
          <p:cNvSpPr>
            <a:spLocks noChangeShapeType="1"/>
          </p:cNvSpPr>
          <p:nvPr/>
        </p:nvSpPr>
        <p:spPr bwMode="auto">
          <a:xfrm flipV="1">
            <a:off x="5180251" y="1981200"/>
            <a:ext cx="0" cy="2362200"/>
          </a:xfrm>
          <a:prstGeom prst="line">
            <a:avLst/>
          </a:prstGeom>
          <a:noFill/>
          <a:ln w="19050">
            <a:solidFill>
              <a:schemeClr val="tx1"/>
            </a:solidFill>
            <a:round/>
            <a:headEnd type="stealth" w="med" len="med"/>
            <a:tailEnd type="stealth" w="med" len="med"/>
          </a:ln>
        </p:spPr>
        <p:txBody>
          <a:bodyPr anchor="ctr"/>
          <a:lstStyle/>
          <a:p>
            <a:endParaRPr lang="en-US"/>
          </a:p>
        </p:txBody>
      </p:sp>
      <p:sp>
        <p:nvSpPr>
          <p:cNvPr id="129042" name="Line 18"/>
          <p:cNvSpPr>
            <a:spLocks noChangeShapeType="1"/>
          </p:cNvSpPr>
          <p:nvPr/>
        </p:nvSpPr>
        <p:spPr bwMode="auto">
          <a:xfrm flipV="1">
            <a:off x="8329030" y="2590800"/>
            <a:ext cx="0" cy="1752600"/>
          </a:xfrm>
          <a:prstGeom prst="line">
            <a:avLst/>
          </a:prstGeom>
          <a:noFill/>
          <a:ln w="19050">
            <a:solidFill>
              <a:schemeClr val="tx1"/>
            </a:solidFill>
            <a:round/>
            <a:headEnd type="stealth" w="med" len="med"/>
            <a:tailEnd type="stealth" w="med" len="med"/>
          </a:ln>
        </p:spPr>
        <p:txBody>
          <a:bodyPr anchor="ctr"/>
          <a:lstStyle/>
          <a:p>
            <a:endParaRPr lang="en-US"/>
          </a:p>
        </p:txBody>
      </p:sp>
      <p:sp>
        <p:nvSpPr>
          <p:cNvPr id="129043" name="Line 19"/>
          <p:cNvSpPr>
            <a:spLocks noChangeShapeType="1"/>
          </p:cNvSpPr>
          <p:nvPr/>
        </p:nvSpPr>
        <p:spPr bwMode="auto">
          <a:xfrm flipV="1">
            <a:off x="10563648" y="2362200"/>
            <a:ext cx="0" cy="1981200"/>
          </a:xfrm>
          <a:prstGeom prst="line">
            <a:avLst/>
          </a:prstGeom>
          <a:noFill/>
          <a:ln w="19050">
            <a:solidFill>
              <a:schemeClr val="tx1"/>
            </a:solidFill>
            <a:round/>
            <a:headEnd type="stealth" w="med" len="med"/>
            <a:tailEnd type="stealth" w="med" len="med"/>
          </a:ln>
        </p:spPr>
        <p:txBody>
          <a:bodyPr anchor="ctr"/>
          <a:lstStyle/>
          <a:p>
            <a:endParaRPr lang="en-US"/>
          </a:p>
        </p:txBody>
      </p:sp>
      <p:sp>
        <p:nvSpPr>
          <p:cNvPr id="44052" name="AutoShape 20"/>
          <p:cNvSpPr>
            <a:spLocks noChangeArrowheads="1"/>
          </p:cNvSpPr>
          <p:nvPr/>
        </p:nvSpPr>
        <p:spPr bwMode="auto">
          <a:xfrm>
            <a:off x="4773957" y="5791200"/>
            <a:ext cx="2640912" cy="533400"/>
          </a:xfrm>
          <a:prstGeom prst="can">
            <a:avLst>
              <a:gd name="adj" fmla="val 25000"/>
            </a:avLst>
          </a:prstGeom>
          <a:gradFill rotWithShape="1">
            <a:gsLst>
              <a:gs pos="0">
                <a:srgbClr val="3366FF"/>
              </a:gs>
              <a:gs pos="100000">
                <a:schemeClr val="bg1"/>
              </a:gs>
            </a:gsLst>
            <a:lin ang="0" scaled="1"/>
          </a:gradFill>
          <a:ln w="15875">
            <a:solidFill>
              <a:schemeClr val="tx1"/>
            </a:solidFill>
            <a:round/>
            <a:headEnd/>
            <a:tailEnd/>
          </a:ln>
        </p:spPr>
        <p:txBody>
          <a:bodyPr lIns="82296" tIns="36576" rIns="82296" bIns="36576" anchor="ctr"/>
          <a:lstStyle/>
          <a:p>
            <a:pPr algn="ctr" defTabSz="814388"/>
            <a:r>
              <a:rPr lang="en-US" sz="900" b="1" dirty="0"/>
              <a:t>System of Record DB</a:t>
            </a:r>
          </a:p>
        </p:txBody>
      </p:sp>
      <p:sp>
        <p:nvSpPr>
          <p:cNvPr id="129045" name="Line 21"/>
          <p:cNvSpPr>
            <a:spLocks noChangeShapeType="1"/>
          </p:cNvSpPr>
          <p:nvPr/>
        </p:nvSpPr>
        <p:spPr bwMode="auto">
          <a:xfrm flipH="1" flipV="1">
            <a:off x="6094412" y="5130425"/>
            <a:ext cx="1" cy="660774"/>
          </a:xfrm>
          <a:prstGeom prst="line">
            <a:avLst/>
          </a:prstGeom>
          <a:noFill/>
          <a:ln w="19050">
            <a:solidFill>
              <a:schemeClr val="tx1"/>
            </a:solidFill>
            <a:round/>
            <a:headEnd type="stealth" w="med" len="med"/>
            <a:tailEnd type="stealth" w="med" len="med"/>
          </a:ln>
        </p:spPr>
        <p:txBody>
          <a:bodyPr anchor="ctr"/>
          <a:lstStyle/>
          <a:p>
            <a:endParaRPr lang="en-US"/>
          </a:p>
        </p:txBody>
      </p:sp>
      <p:sp>
        <p:nvSpPr>
          <p:cNvPr id="129046" name="Line 22"/>
          <p:cNvSpPr>
            <a:spLocks noChangeShapeType="1"/>
          </p:cNvSpPr>
          <p:nvPr/>
        </p:nvSpPr>
        <p:spPr bwMode="auto">
          <a:xfrm flipV="1">
            <a:off x="1320456" y="1981200"/>
            <a:ext cx="0" cy="2362200"/>
          </a:xfrm>
          <a:prstGeom prst="line">
            <a:avLst/>
          </a:prstGeom>
          <a:noFill/>
          <a:ln w="19050">
            <a:solidFill>
              <a:schemeClr val="tx1"/>
            </a:solidFill>
            <a:round/>
            <a:headEnd type="stealth" w="med" len="med"/>
            <a:tailEnd type="stealth" w="med" len="med"/>
          </a:ln>
        </p:spPr>
        <p:txBody>
          <a:bodyPr anchor="ctr"/>
          <a:lstStyle/>
          <a:p>
            <a:endParaRPr lang="en-US"/>
          </a:p>
        </p:txBody>
      </p:sp>
      <p:sp>
        <p:nvSpPr>
          <p:cNvPr id="44055" name="Rectangle 23"/>
          <p:cNvSpPr>
            <a:spLocks noChangeArrowheads="1"/>
          </p:cNvSpPr>
          <p:nvPr/>
        </p:nvSpPr>
        <p:spPr bwMode="auto">
          <a:xfrm>
            <a:off x="203147" y="3200400"/>
            <a:ext cx="11782531" cy="381000"/>
          </a:xfrm>
          <a:prstGeom prst="rect">
            <a:avLst/>
          </a:prstGeom>
          <a:noFill/>
          <a:ln w="3175" algn="ctr">
            <a:solidFill>
              <a:schemeClr val="tx1"/>
            </a:solidFill>
            <a:prstDash val="dash"/>
            <a:miter lim="800000"/>
            <a:headEnd/>
            <a:tailEnd/>
          </a:ln>
        </p:spPr>
        <p:txBody>
          <a:bodyPr wrap="none" lIns="82296" tIns="36576" rIns="82296" bIns="36576" anchor="ctr"/>
          <a:lstStyle/>
          <a:p>
            <a:pPr algn="ctr" defTabSz="814388"/>
            <a:r>
              <a:rPr lang="en-US" sz="1400" b="1" dirty="0"/>
              <a:t>One unique addressable interface. </a:t>
            </a:r>
          </a:p>
        </p:txBody>
      </p:sp>
      <p:sp>
        <p:nvSpPr>
          <p:cNvPr id="44056" name="Rectangle 24"/>
          <p:cNvSpPr>
            <a:spLocks noChangeArrowheads="1"/>
          </p:cNvSpPr>
          <p:nvPr/>
        </p:nvSpPr>
        <p:spPr bwMode="auto">
          <a:xfrm>
            <a:off x="203147" y="3657600"/>
            <a:ext cx="3859795" cy="381000"/>
          </a:xfrm>
          <a:prstGeom prst="rect">
            <a:avLst/>
          </a:prstGeom>
          <a:noFill/>
          <a:ln w="3175" algn="ctr">
            <a:solidFill>
              <a:schemeClr val="tx1"/>
            </a:solidFill>
            <a:prstDash val="dash"/>
            <a:miter lim="800000"/>
            <a:headEnd/>
            <a:tailEnd/>
          </a:ln>
        </p:spPr>
        <p:txBody>
          <a:bodyPr wrap="none" lIns="82296" tIns="36576" rIns="82296" bIns="36576" anchor="ctr"/>
          <a:lstStyle/>
          <a:p>
            <a:pPr defTabSz="814388"/>
            <a:r>
              <a:rPr lang="en-US" sz="1400" b="1"/>
              <a:t>Varied set of methods </a:t>
            </a:r>
          </a:p>
        </p:txBody>
      </p:sp>
      <p:sp>
        <p:nvSpPr>
          <p:cNvPr id="44057" name="Rectangle 25"/>
          <p:cNvSpPr>
            <a:spLocks noChangeArrowheads="1"/>
          </p:cNvSpPr>
          <p:nvPr/>
        </p:nvSpPr>
        <p:spPr bwMode="auto">
          <a:xfrm>
            <a:off x="4164515" y="3657600"/>
            <a:ext cx="3859795" cy="381000"/>
          </a:xfrm>
          <a:prstGeom prst="rect">
            <a:avLst/>
          </a:prstGeom>
          <a:noFill/>
          <a:ln w="3175" algn="ctr">
            <a:solidFill>
              <a:schemeClr val="tx1"/>
            </a:solidFill>
            <a:prstDash val="dash"/>
            <a:miter lim="800000"/>
            <a:headEnd/>
            <a:tailEnd/>
          </a:ln>
        </p:spPr>
        <p:txBody>
          <a:bodyPr wrap="none" lIns="82296" tIns="36576" rIns="82296" bIns="36576" anchor="ctr"/>
          <a:lstStyle/>
          <a:p>
            <a:pPr defTabSz="814388"/>
            <a:r>
              <a:rPr lang="en-US" sz="1400" b="1"/>
              <a:t>Varied set of methods </a:t>
            </a:r>
          </a:p>
        </p:txBody>
      </p:sp>
      <p:sp>
        <p:nvSpPr>
          <p:cNvPr id="44058" name="Rectangle 26"/>
          <p:cNvSpPr>
            <a:spLocks noChangeArrowheads="1"/>
          </p:cNvSpPr>
          <p:nvPr/>
        </p:nvSpPr>
        <p:spPr bwMode="auto">
          <a:xfrm>
            <a:off x="8125883" y="3657600"/>
            <a:ext cx="3859795" cy="381000"/>
          </a:xfrm>
          <a:prstGeom prst="rect">
            <a:avLst/>
          </a:prstGeom>
          <a:noFill/>
          <a:ln w="3175" algn="ctr">
            <a:solidFill>
              <a:schemeClr val="tx1"/>
            </a:solidFill>
            <a:prstDash val="dash"/>
            <a:miter lim="800000"/>
            <a:headEnd/>
            <a:tailEnd/>
          </a:ln>
        </p:spPr>
        <p:txBody>
          <a:bodyPr wrap="none" lIns="82296" tIns="36576" rIns="82296" bIns="36576" anchor="ctr"/>
          <a:lstStyle/>
          <a:p>
            <a:pPr defTabSz="814388"/>
            <a:r>
              <a:rPr lang="en-US" sz="1400" b="1"/>
              <a:t>Varied set of methods </a:t>
            </a: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Default Theme">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isco_Arial_16x9">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816</TotalTime>
  <Words>2126</Words>
  <Application>Microsoft Office PowerPoint</Application>
  <PresentationFormat>Custom</PresentationFormat>
  <Paragraphs>384</Paragraphs>
  <Slides>36</Slides>
  <Notes>15</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Default Theme</vt:lpstr>
      <vt:lpstr>Cisco_Arial_16x9</vt:lpstr>
      <vt:lpstr>Slide 1</vt:lpstr>
      <vt:lpstr>Agenda</vt:lpstr>
      <vt:lpstr>Perquisites</vt:lpstr>
      <vt:lpstr>What’s Not SOA?</vt:lpstr>
      <vt:lpstr>What’s SOA?</vt:lpstr>
      <vt:lpstr>Service In Different Contexts ..</vt:lpstr>
      <vt:lpstr>Web Service Definition</vt:lpstr>
      <vt:lpstr>Web Services Stack</vt:lpstr>
      <vt:lpstr>SOAP Implementation Overview</vt:lpstr>
      <vt:lpstr>XML Messaging Using SOAP</vt:lpstr>
      <vt:lpstr>Slide 11</vt:lpstr>
      <vt:lpstr>The SOAP/HTTP  Message – On Wire</vt:lpstr>
      <vt:lpstr>WSDL – Web Service Description Language</vt:lpstr>
      <vt:lpstr>WSDL – Structure</vt:lpstr>
      <vt:lpstr>UDDI – Universal Description Discovery &amp; Integration</vt:lpstr>
      <vt:lpstr>Slide 16</vt:lpstr>
      <vt:lpstr>Slide 17</vt:lpstr>
      <vt:lpstr>Slide 18</vt:lpstr>
      <vt:lpstr>Slide 19</vt:lpstr>
      <vt:lpstr>Slide 20</vt:lpstr>
      <vt:lpstr>SOAP v/s REST</vt:lpstr>
      <vt:lpstr>Workshop - SDF3.0 </vt:lpstr>
      <vt:lpstr>SOA Reference Architecture</vt:lpstr>
      <vt:lpstr>Services Development Framework (SDF)</vt:lpstr>
      <vt:lpstr>Creating a SOAP and REST Service using  SDF 3.0</vt:lpstr>
      <vt:lpstr>Demo: SOAP Service </vt:lpstr>
      <vt:lpstr>Demo  - SOAP Service </vt:lpstr>
      <vt:lpstr>Demo - SOAP Service</vt:lpstr>
      <vt:lpstr>Demo - SOAP  Service</vt:lpstr>
      <vt:lpstr>Demo – SOAP Service          </vt:lpstr>
      <vt:lpstr>Demo – SOAP Service          </vt:lpstr>
      <vt:lpstr>Demo – REST Service </vt:lpstr>
      <vt:lpstr>Demo – REST Service </vt:lpstr>
      <vt:lpstr>Demo - REST  Service</vt:lpstr>
      <vt:lpstr>Demo – REST Service          </vt:lpstr>
      <vt:lpstr>Slide 36</vt:lpstr>
    </vt:vector>
  </TitlesOfParts>
  <Company>Cisco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 &amp; Web Services</dc:title>
  <dc:creator>S Vastrad</dc:creator>
  <cp:lastModifiedBy>Information Technology</cp:lastModifiedBy>
  <cp:revision>119</cp:revision>
  <dcterms:created xsi:type="dcterms:W3CDTF">2011-03-25T07:38:41Z</dcterms:created>
  <dcterms:modified xsi:type="dcterms:W3CDTF">2011-08-04T10:31:04Z</dcterms:modified>
</cp:coreProperties>
</file>