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phQ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cart.com/blog/graphql-nodejs-express-tutori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7743F-3585-4FF8-9650-8FCD7F05D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Conhecendo GraphQl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2187D-C97C-4A0F-B85D-3741EDD00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 breve resumo sobre suas aplicações, funcionalidades e comparações sobre a metodologia/padrão rest vs graphql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293448-3180-43B5-9753-1E38948C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4955" y="1286529"/>
            <a:ext cx="1626407" cy="16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1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EEAA9-E94E-40DC-9FB5-6561047A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600" dirty="0">
                <a:solidFill>
                  <a:srgbClr val="FFC000"/>
                </a:solidFill>
                <a:latin typeface="Consolas" panose="020B0609020204030204" pitchFamily="49" charset="0"/>
              </a:rPr>
              <a:t>## GraphQl -----</a:t>
            </a:r>
            <a:br>
              <a:rPr lang="pt-BR" sz="26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pt-BR" sz="2600" dirty="0">
                <a:solidFill>
                  <a:srgbClr val="4FC1FF"/>
                </a:solidFill>
                <a:latin typeface="Consolas" panose="020B0609020204030204" pitchFamily="49" charset="0"/>
              </a:rPr>
              <a:t>POST</a:t>
            </a:r>
            <a:r>
              <a:rPr lang="pt-BR" sz="2600" dirty="0">
                <a:solidFill>
                  <a:srgbClr val="D4D4D4"/>
                </a:solidFill>
                <a:latin typeface="Consolas" panose="020B0609020204030204" pitchFamily="49" charset="0"/>
              </a:rPr>
              <a:t>   /</a:t>
            </a:r>
            <a:r>
              <a:rPr lang="pt-BR" sz="2600" dirty="0">
                <a:solidFill>
                  <a:srgbClr val="4EC9B0"/>
                </a:solidFill>
                <a:latin typeface="Consolas" panose="020B0609020204030204" pitchFamily="49" charset="0"/>
              </a:rPr>
              <a:t>GraphQl</a:t>
            </a:r>
            <a:br>
              <a:rPr lang="pt-BR" sz="2600" dirty="0">
                <a:solidFill>
                  <a:srgbClr val="4EC9B0"/>
                </a:solidFill>
                <a:latin typeface="Consolas" panose="020B0609020204030204" pitchFamily="49" charset="0"/>
              </a:rPr>
            </a:br>
            <a:br>
              <a:rPr lang="pt-BR" sz="2600" dirty="0">
                <a:solidFill>
                  <a:srgbClr val="4EC9B0"/>
                </a:solidFill>
                <a:latin typeface="Consolas" panose="020B0609020204030204" pitchFamily="49" charset="0"/>
              </a:rPr>
            </a:br>
            <a:r>
              <a:rPr lang="pt-BR" sz="2600" dirty="0">
                <a:solidFill>
                  <a:srgbClr val="FFC000"/>
                </a:solidFill>
                <a:latin typeface="Consolas" panose="020B0609020204030204" pitchFamily="49" charset="0"/>
              </a:rPr>
              <a:t>-Query</a:t>
            </a:r>
            <a:br>
              <a:rPr lang="pt-BR" sz="26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pt-BR" sz="2600" dirty="0">
                <a:solidFill>
                  <a:srgbClr val="FFC000"/>
                </a:solidFill>
                <a:latin typeface="Consolas" panose="020B0609020204030204" pitchFamily="49" charset="0"/>
              </a:rPr>
              <a:t>-Mutation</a:t>
            </a:r>
            <a:br>
              <a:rPr lang="pt-BR" sz="26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pt-BR" sz="2600" dirty="0">
                <a:solidFill>
                  <a:srgbClr val="FFC000"/>
                </a:solidFill>
                <a:latin typeface="Consolas" panose="020B0609020204030204" pitchFamily="49" charset="0"/>
              </a:rPr>
              <a:t>-Subscription</a:t>
            </a:r>
            <a:b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A112F9-6C95-43AF-A72B-D05CF35F4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973" y="3429001"/>
            <a:ext cx="4794422" cy="2403388"/>
          </a:xfrm>
        </p:spPr>
        <p:txBody>
          <a:bodyPr>
            <a:noAutofit/>
          </a:bodyPr>
          <a:lstStyle/>
          <a:p>
            <a:r>
              <a:rPr lang="pt-BR" sz="1800" b="1" dirty="0"/>
              <a:t>Por que usar o GraphQL?</a:t>
            </a:r>
          </a:p>
          <a:p>
            <a:r>
              <a:rPr lang="pt-BR" dirty="0"/>
              <a:t>O GraphQL resolve vários problemas NÃO endereçados pelo REST, incluindo:</a:t>
            </a:r>
          </a:p>
          <a:p>
            <a:r>
              <a:rPr lang="pt-BR" dirty="0"/>
              <a:t>Controle de versão da API</a:t>
            </a:r>
          </a:p>
          <a:p>
            <a:r>
              <a:rPr lang="pt-BR" dirty="0"/>
              <a:t>Busca excessiva / insuficiente</a:t>
            </a:r>
          </a:p>
          <a:p>
            <a:r>
              <a:rPr lang="pt-BR" dirty="0"/>
              <a:t>Desempenho lento de grandes aplicativos móveis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D356D8A-45A5-4733-A584-8A82473E0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391761"/>
            <a:ext cx="6094605" cy="45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7AA6C1-2273-4DBD-8836-C7CB4D11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500" dirty="0"/>
              <a:t>Vantagens e desvantagens de se utilizar o GraphQl.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E4AD16C-449C-4EED-9130-915595ED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419EEC8-145D-45F9-9136-9E6969258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Redução os custos de transferência de dados.</a:t>
            </a:r>
          </a:p>
          <a:p>
            <a:r>
              <a:rPr lang="pt-BR" dirty="0"/>
              <a:t>Tempo de resposta mais rápido.</a:t>
            </a:r>
          </a:p>
          <a:p>
            <a:r>
              <a:rPr lang="pt-BR" dirty="0"/>
              <a:t>Tempo de carregamento mais rápido.</a:t>
            </a:r>
          </a:p>
          <a:p>
            <a:r>
              <a:rPr lang="pt-BR" dirty="0" err="1"/>
              <a:t>Backend</a:t>
            </a:r>
            <a:r>
              <a:rPr lang="pt-BR" dirty="0"/>
              <a:t> mais estável.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66C8C44-7CA7-439C-9657-5462BCC9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Desvantagens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BB6415F-292E-4777-9E95-4C0E1B94FA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Curva de aprendizado. Você já conhece o REST e precisará aprender o GraphQL.</a:t>
            </a:r>
          </a:p>
          <a:p>
            <a:r>
              <a:rPr lang="pt-BR" dirty="0"/>
              <a:t>Armazenamento em cache. É mais difícil com o GraphQL.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35DF93-BE0D-4F40-A75E-FBFC6948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GraphQl vs REST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88912B5C-420D-42F5-BDA0-B8871561DD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43334"/>
              </p:ext>
            </p:extLst>
          </p:nvPr>
        </p:nvGraphicFramePr>
        <p:xfrm>
          <a:off x="1155701" y="2603500"/>
          <a:ext cx="9050979" cy="340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993">
                  <a:extLst>
                    <a:ext uri="{9D8B030D-6E8A-4147-A177-3AD203B41FA5}">
                      <a16:colId xmlns:a16="http://schemas.microsoft.com/office/drawing/2014/main" val="996037952"/>
                    </a:ext>
                  </a:extLst>
                </a:gridCol>
                <a:gridCol w="3016993">
                  <a:extLst>
                    <a:ext uri="{9D8B030D-6E8A-4147-A177-3AD203B41FA5}">
                      <a16:colId xmlns:a16="http://schemas.microsoft.com/office/drawing/2014/main" val="1715107026"/>
                    </a:ext>
                  </a:extLst>
                </a:gridCol>
                <a:gridCol w="3016993">
                  <a:extLst>
                    <a:ext uri="{9D8B030D-6E8A-4147-A177-3AD203B41FA5}">
                      <a16:colId xmlns:a16="http://schemas.microsoft.com/office/drawing/2014/main" val="2985567472"/>
                    </a:ext>
                  </a:extLst>
                </a:gridCol>
              </a:tblGrid>
              <a:tr h="390757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>
                          <a:effectLst/>
                        </a:rPr>
                        <a:t>Descrição</a:t>
                      </a:r>
                      <a:endParaRPr lang="pt-BR" b="0" i="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>
                          <a:effectLst/>
                        </a:rPr>
                        <a:t>GraphQL</a:t>
                      </a:r>
                      <a:endParaRPr lang="pt-BR" b="0" i="0" dirty="0">
                        <a:effectLst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>
                          <a:effectLst/>
                        </a:rPr>
                        <a:t>REST</a:t>
                      </a:r>
                      <a:endParaRPr lang="pt-BR" b="0" i="0">
                        <a:effectLst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465120244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Endpoint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Single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Multiple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66236164"/>
                  </a:ext>
                </a:extLst>
              </a:tr>
              <a:tr h="666585"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HTTP Semântica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Query, Mutation, Subscription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GET, POST, PUT, DELETE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352281377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Códigos de erro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Código 200 único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Diversos códigos de erro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4220983841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Cacheable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effectLst/>
                        </a:rPr>
                        <a:t>Parcialmente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Sim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439155016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Stateless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Sim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Sim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109771232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effectLst/>
                        </a:rPr>
                        <a:t>Overfetching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Não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Sim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2887254778"/>
                  </a:ext>
                </a:extLst>
              </a:tr>
              <a:tr h="390757"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effectLst/>
                        </a:rPr>
                        <a:t>Underfetching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>
                          <a:effectLst/>
                        </a:rPr>
                        <a:t>Não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effectLst/>
                        </a:rPr>
                        <a:t>Sim</a:t>
                      </a: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3803689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5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BE752DD-80D1-410F-ABB9-4BC3C1A7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0F9BB728-F360-4817-9A03-B1F65819C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É uma consulta, que não faz alterações no banco.</a:t>
            </a:r>
          </a:p>
          <a:p>
            <a:pPr marL="0" indent="0">
              <a:buNone/>
            </a:pPr>
            <a:r>
              <a:rPr lang="pt-BR" dirty="0"/>
              <a:t>Uma query pode retornar algumas ou todas as propriedades de um ou mais objetos de tipos iguais ou diferentes, isso tudo em um único endpoint.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CFF4AC1-E820-4580-906C-F719D4F4DC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query mensagens_de_usuarios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6182B8"/>
                </a:solidFill>
                <a:latin typeface="Consolas" panose="020B0609020204030204" pitchFamily="49" charset="0"/>
              </a:rPr>
              <a:t>getUsers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(id:</a:t>
            </a:r>
            <a:r>
              <a:rPr lang="pt-BR" dirty="0">
                <a:solidFill>
                  <a:srgbClr val="F76D47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id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email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},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 err="1">
                <a:solidFill>
                  <a:srgbClr val="6182B8"/>
                </a:solidFill>
                <a:latin typeface="Consolas" panose="020B0609020204030204" pitchFamily="49" charset="0"/>
              </a:rPr>
              <a:t>getMessages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content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createdAt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22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759BF-03F6-4960-8606-C0F34D8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5A2B1-FC1E-4264-B4B4-DCD9A2630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Uma mutation é uma alteração no banco, ela pode ser uma criação, pode deletar ou alterar uma informação no banco.</a:t>
            </a:r>
          </a:p>
          <a:p>
            <a:pPr marL="0" indent="0">
              <a:buNone/>
            </a:pPr>
            <a:r>
              <a:rPr lang="pt-BR" dirty="0"/>
              <a:t>Esse método de criar usuário além de criar ele está retornando o id, email, e a data de criação do usuário. Esse retorno é opcional.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07BCBE-A0A2-46D5-856E-C7698DDA8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mutation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6182B8"/>
                </a:solidFill>
                <a:latin typeface="Consolas" panose="020B0609020204030204" pitchFamily="49" charset="0"/>
              </a:rPr>
              <a:t>createOrLoginUser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(data: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email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:"</a:t>
            </a:r>
            <a:r>
              <a:rPr lang="pt-BR" dirty="0">
                <a:solidFill>
                  <a:srgbClr val="91B859"/>
                </a:solidFill>
                <a:latin typeface="Consolas" panose="020B0609020204030204" pitchFamily="49" charset="0"/>
              </a:rPr>
              <a:t>rafaeltrindade649@gmail.com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"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id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email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createdAt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updatedAt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37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4EB3-3EF8-43F6-A40F-9B670C3B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Subscription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92DD1-F896-4C6C-975B-9642F04410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subscription é semelhante a Query no que diz respeito ao retorno de dados, mas ela fica ouvindo o banco em tempo real. Não se faz necessário o uso de bibliotecas externas como socket </a:t>
            </a:r>
            <a:r>
              <a:rPr lang="pt-BR" dirty="0" err="1"/>
              <a:t>Io</a:t>
            </a:r>
            <a:r>
              <a:rPr lang="pt-BR" dirty="0"/>
              <a:t> ou outras semelhantes, muito útil em chats.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9C5F49-7410-4315-BC8E-99E9BFB4DF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6182B8"/>
                </a:solidFill>
                <a:latin typeface="Consolas" panose="020B0609020204030204" pitchFamily="49" charset="0"/>
              </a:rPr>
              <a:t>subscription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($</a:t>
            </a:r>
            <a:r>
              <a:rPr lang="pt-BR" dirty="0" err="1">
                <a:solidFill>
                  <a:srgbClr val="90A4AE"/>
                </a:solidFill>
                <a:latin typeface="Consolas" panose="020B0609020204030204" pitchFamily="49" charset="0"/>
              </a:rPr>
              <a:t>repoName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: </a:t>
            </a:r>
            <a:r>
              <a:rPr lang="pt-BR" dirty="0" err="1">
                <a:solidFill>
                  <a:srgbClr val="FFB62C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7C4DFF"/>
                </a:solidFill>
                <a:latin typeface="Consolas" panose="020B0609020204030204" pitchFamily="49" charset="0"/>
              </a:rPr>
              <a:t>!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 err="1">
                <a:solidFill>
                  <a:srgbClr val="6182B8"/>
                </a:solidFill>
                <a:latin typeface="Consolas" panose="020B0609020204030204" pitchFamily="49" charset="0"/>
              </a:rPr>
              <a:t>commentAdded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0A4AE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: $</a:t>
            </a:r>
            <a:r>
              <a:rPr lang="pt-BR" dirty="0" err="1">
                <a:solidFill>
                  <a:srgbClr val="90A4AE"/>
                </a:solidFill>
                <a:latin typeface="Consolas" panose="020B0609020204030204" pitchFamily="49" charset="0"/>
              </a:rPr>
              <a:t>repoName</a:t>
            </a: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id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  content</a:t>
            </a:r>
          </a:p>
          <a:p>
            <a:pPr marL="0" indent="0">
              <a:buNone/>
            </a:pPr>
            <a:r>
              <a:rPr lang="pt-BR" dirty="0">
                <a:solidFill>
                  <a:srgbClr val="90A4AE"/>
                </a:solidFill>
                <a:latin typeface="Consolas" panose="020B0609020204030204" pitchFamily="49" charset="0"/>
              </a:rPr>
              <a:t>  </a:t>
            </a: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39ADB5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90A4A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2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828BE-9AB6-4645-A92B-42BC7B64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Usando GraphQL com um </a:t>
            </a:r>
            <a:r>
              <a:rPr lang="pt-BR" sz="2800" dirty="0" err="1"/>
              <a:t>BaaS</a:t>
            </a:r>
            <a:r>
              <a:rPr lang="pt-BR" sz="2800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E83C9-991E-4281-8F60-D1E17A68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Foco no seu produto principal sem reinventar a roda.</a:t>
            </a:r>
          </a:p>
          <a:p>
            <a:r>
              <a:rPr lang="pt-BR" dirty="0"/>
              <a:t>Automação em relação ao gerenciamento de bancos de dados, infraestrutura em execução etc.</a:t>
            </a:r>
          </a:p>
          <a:p>
            <a:r>
              <a:rPr lang="pt-BR" dirty="0"/>
              <a:t>Reduza o custo total de desenvolvimento.</a:t>
            </a:r>
          </a:p>
          <a:p>
            <a:r>
              <a:rPr lang="pt-BR" dirty="0"/>
              <a:t>Você reunirá as vantagens de um </a:t>
            </a:r>
            <a:r>
              <a:rPr lang="pt-BR" dirty="0" err="1"/>
              <a:t>back-end</a:t>
            </a:r>
            <a:r>
              <a:rPr lang="pt-BR" dirty="0"/>
              <a:t> como serviço com a flexibilidade e simplicidade que o GraphQL oferece. Essa configuração permite que um desenvolvedor crie seus esquemas e os implemente automaticamente em um ambiente de infraestrutura pronto para uso.</a:t>
            </a:r>
          </a:p>
        </p:txBody>
      </p:sp>
    </p:spTree>
    <p:extLst>
      <p:ext uri="{BB962C8B-B14F-4D97-AF65-F5344CB8AC3E}">
        <p14:creationId xmlns:p14="http://schemas.microsoft.com/office/powerpoint/2010/main" val="381896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7E2CA-0F17-4598-B7E6-575B5798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5AD37C-98BB-4193-BC7C-3E7F0C27B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432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965</TotalTime>
  <Words>525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Consolas</vt:lpstr>
      <vt:lpstr>Wingdings 3</vt:lpstr>
      <vt:lpstr>Íon - Sala da Diretoria</vt:lpstr>
      <vt:lpstr>Conhecendo GraphQl</vt:lpstr>
      <vt:lpstr>## GraphQl ----- POST   /GraphQl  -Query -Mutation -Subscription </vt:lpstr>
      <vt:lpstr>Vantagens e desvantagens de se utilizar o GraphQl.</vt:lpstr>
      <vt:lpstr>GraphQl vs REST</vt:lpstr>
      <vt:lpstr>Query</vt:lpstr>
      <vt:lpstr>Mutation</vt:lpstr>
      <vt:lpstr>Subscription</vt:lpstr>
      <vt:lpstr>Usando GraphQL com um BaaS.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GraphQl</dc:title>
  <dc:creator>RAFAEL PEREIRA DA TRINDADE</dc:creator>
  <cp:lastModifiedBy>RAFAEL PEREIRA DA TRINDADE</cp:lastModifiedBy>
  <cp:revision>17</cp:revision>
  <dcterms:created xsi:type="dcterms:W3CDTF">2020-12-27T00:37:48Z</dcterms:created>
  <dcterms:modified xsi:type="dcterms:W3CDTF">2020-12-27T16:43:45Z</dcterms:modified>
</cp:coreProperties>
</file>