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fc6d90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fc6d90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2fc6d90c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2fc6d90c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2fc6d90c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2fc6d90c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2fc6d90c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2fc6d90c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2fc6d90c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2fc6d90c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2fc6d90c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2fc6d90c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2fc6d90c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2fc6d90c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2fc6d90c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2fc6d90c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fc6d9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fc6d9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fc6d90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fc6d90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2fc6d90c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2fc6d90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fc6d90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fc6d90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2fc6d90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2fc6d90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2fc6d90c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2fc6d90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3123e9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3123e9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fc6d90c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2fc6d90c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avaliação do primeiro bimestre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- 2 (Congruência)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Observe os triângulos abaixo. Sabendo que </a:t>
            </a:r>
            <a:r>
              <a:rPr lang="pt-BR" sz="2000">
                <a:solidFill>
                  <a:schemeClr val="dk1"/>
                </a:solidFill>
              </a:rPr>
              <a:t>AB = DF</a:t>
            </a:r>
            <a:r>
              <a:rPr lang="pt-BR" sz="2000"/>
              <a:t>, responda: a) Os dois triângulos são congruentes? Justifique. b) Qual é o valor de </a:t>
            </a:r>
            <a:r>
              <a:rPr i="1" lang="pt-BR" sz="2000"/>
              <a:t>x</a:t>
            </a:r>
            <a:r>
              <a:rPr lang="pt-BR" sz="2000"/>
              <a:t> na expressão que representa a medida do segmento </a:t>
            </a:r>
            <a:r>
              <a:rPr lang="pt-BR" sz="2000">
                <a:solidFill>
                  <a:schemeClr val="dk1"/>
                </a:solidFill>
              </a:rPr>
              <a:t>DF</a:t>
            </a:r>
            <a:r>
              <a:rPr lang="pt-BR" sz="2000"/>
              <a:t>? c) Quanto mede o ângulo interno </a:t>
            </a:r>
            <a:r>
              <a:rPr lang="pt-BR" sz="2000">
                <a:solidFill>
                  <a:srgbClr val="000000"/>
                </a:solidFill>
              </a:rPr>
              <a:t>BCA</a:t>
            </a:r>
            <a:r>
              <a:rPr lang="pt-BR" sz="2000"/>
              <a:t>?</a:t>
            </a:r>
            <a:endParaRPr sz="20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75" y="2668650"/>
            <a:ext cx="5680450" cy="2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a)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680450" cy="237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464107" y="689027"/>
            <a:ext cx="5528243" cy="3156848"/>
            <a:chOff x="464107" y="689027"/>
            <a:chExt cx="5528243" cy="3156848"/>
          </a:xfrm>
        </p:grpSpPr>
        <p:sp>
          <p:nvSpPr>
            <p:cNvPr id="152" name="Google Shape;152;p23"/>
            <p:cNvSpPr/>
            <p:nvPr/>
          </p:nvSpPr>
          <p:spPr>
            <a:xfrm rot="-1451877">
              <a:off x="2751420" y="1331059"/>
              <a:ext cx="3261360" cy="598736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3"/>
            <p:cNvGrpSpPr/>
            <p:nvPr/>
          </p:nvGrpSpPr>
          <p:grpSpPr>
            <a:xfrm>
              <a:off x="464107" y="2572096"/>
              <a:ext cx="3260400" cy="1273779"/>
              <a:chOff x="464107" y="2572096"/>
              <a:chExt cx="3260400" cy="1273779"/>
            </a:xfrm>
          </p:grpSpPr>
          <p:sp>
            <p:nvSpPr>
              <p:cNvPr id="154" name="Google Shape;154;p23"/>
              <p:cNvSpPr/>
              <p:nvPr/>
            </p:nvSpPr>
            <p:spPr>
              <a:xfrm rot="696023">
                <a:off x="463649" y="2896663"/>
                <a:ext cx="3261316" cy="327067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3"/>
              <p:cNvSpPr txBox="1"/>
              <p:nvPr/>
            </p:nvSpPr>
            <p:spPr>
              <a:xfrm>
                <a:off x="1625150" y="3230275"/>
                <a:ext cx="3981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800">
                    <a:solidFill>
                      <a:srgbClr val="FF0000"/>
                    </a:solidFill>
                  </a:rPr>
                  <a:t>L</a:t>
                </a:r>
                <a:endParaRPr sz="2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6" name="Google Shape;156;p23"/>
            <p:cNvSpPr txBox="1"/>
            <p:nvPr/>
          </p:nvSpPr>
          <p:spPr>
            <a:xfrm>
              <a:off x="3810500" y="781075"/>
              <a:ext cx="39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FF0000"/>
                  </a:solidFill>
                </a:rPr>
                <a:t>L</a:t>
              </a:r>
              <a:endParaRPr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0" y="1705975"/>
            <a:ext cx="4188150" cy="1407350"/>
            <a:chOff x="0" y="1705975"/>
            <a:chExt cx="4188150" cy="1407350"/>
          </a:xfrm>
        </p:grpSpPr>
        <p:sp>
          <p:nvSpPr>
            <p:cNvPr id="158" name="Google Shape;158;p23"/>
            <p:cNvSpPr/>
            <p:nvPr/>
          </p:nvSpPr>
          <p:spPr>
            <a:xfrm>
              <a:off x="312750" y="2004525"/>
              <a:ext cx="1194300" cy="924000"/>
            </a:xfrm>
            <a:prstGeom prst="ellipse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 txBox="1"/>
            <p:nvPr/>
          </p:nvSpPr>
          <p:spPr>
            <a:xfrm>
              <a:off x="0" y="1705975"/>
              <a:ext cx="793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>
                  <a:solidFill>
                    <a:srgbClr val="0000FF"/>
                  </a:solidFill>
                </a:rPr>
                <a:t>A</a:t>
              </a:r>
              <a:endParaRPr sz="1900">
                <a:solidFill>
                  <a:srgbClr val="0000FF"/>
                </a:solidFill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3394950" y="2636325"/>
              <a:ext cx="793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>
                  <a:solidFill>
                    <a:srgbClr val="0000FF"/>
                  </a:solidFill>
                </a:rPr>
                <a:t>A</a:t>
              </a:r>
              <a:endParaRPr sz="1900">
                <a:solidFill>
                  <a:srgbClr val="0000FF"/>
                </a:solidFill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753975" y="1929475"/>
              <a:ext cx="1194300" cy="924000"/>
            </a:xfrm>
            <a:prstGeom prst="ellipse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2171150" y="1218625"/>
            <a:ext cx="3761225" cy="1994300"/>
            <a:chOff x="2171150" y="1218625"/>
            <a:chExt cx="3761225" cy="1994300"/>
          </a:xfrm>
        </p:grpSpPr>
        <p:sp>
          <p:nvSpPr>
            <p:cNvPr id="163" name="Google Shape;163;p23"/>
            <p:cNvSpPr/>
            <p:nvPr/>
          </p:nvSpPr>
          <p:spPr>
            <a:xfrm>
              <a:off x="2288850" y="2445225"/>
              <a:ext cx="767700" cy="767700"/>
            </a:xfrm>
            <a:prstGeom prst="ellipse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929125" y="1218625"/>
              <a:ext cx="767700" cy="767700"/>
            </a:xfrm>
            <a:prstGeom prst="ellipse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5515975" y="1906663"/>
              <a:ext cx="4164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700">
                  <a:solidFill>
                    <a:srgbClr val="FF00FF"/>
                  </a:solidFill>
                </a:rPr>
                <a:t>A</a:t>
              </a:r>
              <a:endParaRPr sz="2700">
                <a:solidFill>
                  <a:srgbClr val="FF00FF"/>
                </a:solidFill>
              </a:endParaRPr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2171150" y="2109500"/>
              <a:ext cx="4164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700">
                  <a:solidFill>
                    <a:srgbClr val="FF00FF"/>
                  </a:solidFill>
                </a:rPr>
                <a:t>A</a:t>
              </a:r>
              <a:endParaRPr sz="2700">
                <a:solidFill>
                  <a:srgbClr val="FF00FF"/>
                </a:solidFill>
              </a:endParaRPr>
            </a:p>
          </p:txBody>
        </p:sp>
      </p:grpSp>
      <p:sp>
        <p:nvSpPr>
          <p:cNvPr id="167" name="Google Shape;167;p23"/>
          <p:cNvSpPr txBox="1"/>
          <p:nvPr/>
        </p:nvSpPr>
        <p:spPr>
          <a:xfrm>
            <a:off x="6667500" y="3028100"/>
            <a:ext cx="250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dk2"/>
                </a:solidFill>
              </a:rPr>
              <a:t>ALA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b) x=?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680450" cy="23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-1451877">
            <a:off x="2751420" y="1331059"/>
            <a:ext cx="3261360" cy="598736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696023">
            <a:off x="463649" y="2896663"/>
            <a:ext cx="3261316" cy="32706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468475" y="1265250"/>
            <a:ext cx="2701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5=-2x+9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2x=9-5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2x=4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x=2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c) m(BĈA)=?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680450" cy="23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5857175" y="1265250"/>
            <a:ext cx="331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Soma dos </a:t>
            </a:r>
            <a:r>
              <a:rPr lang="pt-BR" sz="2000">
                <a:solidFill>
                  <a:srgbClr val="0000FF"/>
                </a:solidFill>
              </a:rPr>
              <a:t>ângulos</a:t>
            </a:r>
            <a:r>
              <a:rPr lang="pt-BR" sz="2000">
                <a:solidFill>
                  <a:srgbClr val="0000FF"/>
                </a:solidFill>
              </a:rPr>
              <a:t> internos de um triângulo = 180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45+25+y=180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y=180-70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y=110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84" name="Google Shape;184;p25"/>
          <p:cNvSpPr/>
          <p:nvPr/>
        </p:nvSpPr>
        <p:spPr>
          <a:xfrm rot="7970885">
            <a:off x="1478469" y="1694096"/>
            <a:ext cx="350265" cy="359828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- 4 (Expressões algébricas)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41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Observe a figura e responda as questões abaixo. a) Escreva uma expressão algébrica que represente o perímetro dessa figura. b) Escreva uma expressão algébrica para representar a área da figura. 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400" y="1446238"/>
            <a:ext cx="45243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a) Perímetro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41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FF"/>
                </a:solidFill>
              </a:rPr>
              <a:t>Perímetro é a soma dos lados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50" y="1393201"/>
            <a:ext cx="5349400" cy="36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b) Área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41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FF"/>
                </a:solidFill>
              </a:rPr>
              <a:t>Decompor a figura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50" y="1393201"/>
            <a:ext cx="5349400" cy="36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7925250" y="3933875"/>
            <a:ext cx="820200" cy="79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7925250" y="1506575"/>
            <a:ext cx="820200" cy="7980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4704225" y="1506575"/>
            <a:ext cx="820200" cy="79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9" name="Google Shape;209;p28"/>
          <p:cNvSpPr/>
          <p:nvPr/>
        </p:nvSpPr>
        <p:spPr>
          <a:xfrm rot="10799608">
            <a:off x="5524477" y="1707176"/>
            <a:ext cx="26313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b) Área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41733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FF"/>
                </a:solidFill>
              </a:rPr>
              <a:t>Decompor a figura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4702950" y="1506563"/>
            <a:ext cx="3222300" cy="320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4702950" y="1506563"/>
            <a:ext cx="3222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9"/>
          <p:cNvSpPr/>
          <p:nvPr/>
        </p:nvSpPr>
        <p:spPr>
          <a:xfrm>
            <a:off x="7925250" y="3933875"/>
            <a:ext cx="820200" cy="79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987400" y="1152475"/>
            <a:ext cx="6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5x-2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20" name="Google Shape;220;p29"/>
          <p:cNvGrpSpPr/>
          <p:nvPr/>
        </p:nvGrpSpPr>
        <p:grpSpPr>
          <a:xfrm>
            <a:off x="2515200" y="1490875"/>
            <a:ext cx="2192075" cy="3216300"/>
            <a:chOff x="2515200" y="1490875"/>
            <a:chExt cx="2192075" cy="3216300"/>
          </a:xfrm>
        </p:grpSpPr>
        <p:cxnSp>
          <p:nvCxnSpPr>
            <p:cNvPr id="221" name="Google Shape;221;p29"/>
            <p:cNvCxnSpPr/>
            <p:nvPr/>
          </p:nvCxnSpPr>
          <p:spPr>
            <a:xfrm>
              <a:off x="4707275" y="1490875"/>
              <a:ext cx="0" cy="321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29"/>
            <p:cNvSpPr txBox="1"/>
            <p:nvPr/>
          </p:nvSpPr>
          <p:spPr>
            <a:xfrm>
              <a:off x="2515200" y="2868175"/>
              <a:ext cx="205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</a:rPr>
                <a:t>-2x+10+x = -x+10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223" name="Google Shape;223;p29"/>
          <p:cNvSpPr txBox="1"/>
          <p:nvPr/>
        </p:nvSpPr>
        <p:spPr>
          <a:xfrm>
            <a:off x="5520300" y="2940325"/>
            <a:ext cx="15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(5x-2)(-x+10)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8093700" y="4102025"/>
            <a:ext cx="48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x²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- 1 (Ângulos internos em quadriláteros notáveis)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Considere a figura a seguir, em que as retas r e s são paralelas. A medida β indicada na figura é igual a?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9176" l="7750" r="15130" t="7705"/>
          <a:stretch/>
        </p:blipFill>
        <p:spPr>
          <a:xfrm>
            <a:off x="4354725" y="1040638"/>
            <a:ext cx="4789276" cy="41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368125" y="1559500"/>
            <a:ext cx="9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=63°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- 1 (Ângulos internos em quadriláteros notáveis)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2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Dose para leão - Exercício 01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0000"/>
                </a:solidFill>
              </a:rPr>
              <a:t>Frequentemente, os problemas apresentam um texto que requer interpretação, ocasionalmente envolvendo até mesmo a elaboração de um diagrama, antes de tentar resolvê-los.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50" y="2947259"/>
            <a:ext cx="5129900" cy="21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- 1 (Ângulos internos em quadriláteros notáveis)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2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Se o fotógrafo estiver no ponto </a:t>
            </a:r>
            <a:r>
              <a:rPr b="1" lang="pt-BR" sz="2000">
                <a:solidFill>
                  <a:schemeClr val="dk1"/>
                </a:solidFill>
              </a:rPr>
              <a:t>D</a:t>
            </a:r>
            <a:r>
              <a:rPr lang="pt-BR" sz="2000"/>
              <a:t> com a câmera direcionada para o ponto </a:t>
            </a:r>
            <a:r>
              <a:rPr b="1" lang="pt-BR" sz="2000">
                <a:solidFill>
                  <a:schemeClr val="dk1"/>
                </a:solidFill>
              </a:rPr>
              <a:t>A</a:t>
            </a:r>
            <a:r>
              <a:rPr lang="pt-BR" sz="2000"/>
              <a:t> e girá-la sentido </a:t>
            </a:r>
            <a:r>
              <a:rPr b="1" lang="pt-BR" sz="2000">
                <a:solidFill>
                  <a:schemeClr val="dk1"/>
                </a:solidFill>
              </a:rPr>
              <a:t>anti-horário </a:t>
            </a:r>
            <a:r>
              <a:rPr lang="pt-BR" sz="2000"/>
              <a:t>até estar alinhada ao ponto </a:t>
            </a:r>
            <a:r>
              <a:rPr b="1" lang="pt-BR" sz="2000">
                <a:solidFill>
                  <a:schemeClr val="dk1"/>
                </a:solidFill>
              </a:rPr>
              <a:t>C</a:t>
            </a:r>
            <a:r>
              <a:rPr lang="pt-BR" sz="2000"/>
              <a:t>, qual será o ângulo de rotação da câmera?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75" y="2282000"/>
            <a:ext cx="6818150" cy="28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 rot="7472933">
            <a:off x="1714519" y="3170837"/>
            <a:ext cx="1360056" cy="2126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2" y="118325"/>
            <a:ext cx="53901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- 1 (Ângulos internos em quadriláteros notáveis)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2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Se o fotógrafo estiver no ponto </a:t>
            </a:r>
            <a:r>
              <a:rPr b="1" lang="pt-BR" sz="2000">
                <a:solidFill>
                  <a:schemeClr val="dk1"/>
                </a:solidFill>
              </a:rPr>
              <a:t>D</a:t>
            </a:r>
            <a:r>
              <a:rPr lang="pt-BR" sz="2000"/>
              <a:t> com a câmera direcionada para o ponto </a:t>
            </a:r>
            <a:r>
              <a:rPr b="1" lang="pt-BR" sz="2000">
                <a:solidFill>
                  <a:schemeClr val="dk1"/>
                </a:solidFill>
              </a:rPr>
              <a:t>A</a:t>
            </a:r>
            <a:r>
              <a:rPr lang="pt-BR" sz="2000"/>
              <a:t> e girá-la sentido </a:t>
            </a:r>
            <a:r>
              <a:rPr b="1" lang="pt-BR" sz="2000">
                <a:solidFill>
                  <a:schemeClr val="dk1"/>
                </a:solidFill>
              </a:rPr>
              <a:t>anti-horário </a:t>
            </a:r>
            <a:r>
              <a:rPr lang="pt-BR" sz="2000"/>
              <a:t>até estar alinhada ao ponto </a:t>
            </a:r>
            <a:r>
              <a:rPr b="1" lang="pt-BR" sz="2000">
                <a:solidFill>
                  <a:schemeClr val="dk1"/>
                </a:solidFill>
              </a:rPr>
              <a:t>C</a:t>
            </a:r>
            <a:r>
              <a:rPr lang="pt-BR" sz="2000"/>
              <a:t>, qual será o ângulo de rotação da câmera?</a:t>
            </a:r>
            <a:endParaRPr sz="20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75" y="2282000"/>
            <a:ext cx="6818150" cy="28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 rot="7472933">
            <a:off x="1714519" y="3170837"/>
            <a:ext cx="1360056" cy="2126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97" y="106500"/>
            <a:ext cx="53901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 rot="758">
            <a:off x="2867794" y="2571903"/>
            <a:ext cx="136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7316543">
            <a:off x="2556263" y="2249674"/>
            <a:ext cx="722972" cy="64414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- 1 (Ângulos internos em quadriláteros notáveis)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2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Página 440, resposta do </a:t>
            </a:r>
            <a:r>
              <a:rPr lang="pt-BR" sz="2000"/>
              <a:t>exercício</a:t>
            </a:r>
            <a:r>
              <a:rPr lang="pt-BR" sz="2000"/>
              <a:t> 3, letra b: </a:t>
            </a:r>
            <a:r>
              <a:rPr lang="pt-BR" sz="2000">
                <a:solidFill>
                  <a:srgbClr val="0000FF"/>
                </a:solidFill>
              </a:rPr>
              <a:t>Em todo o trapézio, dois </a:t>
            </a:r>
            <a:r>
              <a:rPr lang="pt-BR" sz="2000">
                <a:solidFill>
                  <a:srgbClr val="0000FF"/>
                </a:solidFill>
              </a:rPr>
              <a:t>ângulos</a:t>
            </a:r>
            <a:r>
              <a:rPr lang="pt-BR" sz="2000">
                <a:solidFill>
                  <a:srgbClr val="0000FF"/>
                </a:solidFill>
              </a:rPr>
              <a:t> consecutivos, com vértices em bases diferentes desse trapézio, são suplementares</a:t>
            </a:r>
            <a:r>
              <a:rPr lang="pt-BR" sz="2000"/>
              <a:t>. </a:t>
            </a:r>
            <a:endParaRPr sz="2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75" y="2282000"/>
            <a:ext cx="6818150" cy="28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 rot="7472933">
            <a:off x="1714519" y="3170837"/>
            <a:ext cx="1360056" cy="2126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758">
            <a:off x="2867794" y="2571903"/>
            <a:ext cx="136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7316543">
            <a:off x="2556263" y="2249674"/>
            <a:ext cx="722972" cy="64414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943875" y="2784750"/>
            <a:ext cx="9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622800" y="3404975"/>
            <a:ext cx="212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x+54=180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x=180-54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x=126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- 1 (Ângulos internos em quadriláteros notáveis)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2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Página 440, resposta do exercício 3, letra b: </a:t>
            </a:r>
            <a:r>
              <a:rPr lang="pt-BR" sz="2000">
                <a:solidFill>
                  <a:srgbClr val="0000FF"/>
                </a:solidFill>
              </a:rPr>
              <a:t>Em todo o trapézio, dois ângulos consecutivos, com vértices em bases diferentes desse trapézio, são suplementares</a:t>
            </a:r>
            <a:r>
              <a:rPr lang="pt-BR" sz="2000"/>
              <a:t>. </a:t>
            </a:r>
            <a:endParaRPr sz="20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75" y="2282000"/>
            <a:ext cx="6818150" cy="28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 rot="7472933">
            <a:off x="1714519" y="3170837"/>
            <a:ext cx="1360056" cy="2126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758">
            <a:off x="2867794" y="2571903"/>
            <a:ext cx="136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7316543">
            <a:off x="2556263" y="2249674"/>
            <a:ext cx="722972" cy="64414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943875" y="2784750"/>
            <a:ext cx="9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622800" y="3404975"/>
            <a:ext cx="212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x+54=180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x=180-54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x=126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- 1 (Ângulos internos em quadriláteros notáveis)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2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Página 440, resposta do exercício 3, letra b: </a:t>
            </a:r>
            <a:r>
              <a:rPr lang="pt-BR" sz="2000">
                <a:solidFill>
                  <a:srgbClr val="0000FF"/>
                </a:solidFill>
              </a:rPr>
              <a:t>Em todo o trapézio, dois ângulos consecutivos, com vértices em bases diferentes desse trapézio, são suplementares</a:t>
            </a:r>
            <a:r>
              <a:rPr lang="pt-BR" sz="2000"/>
              <a:t>. </a:t>
            </a:r>
            <a:endParaRPr sz="20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75" y="2282000"/>
            <a:ext cx="6818150" cy="28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7472933">
            <a:off x="1714519" y="3170837"/>
            <a:ext cx="1360056" cy="2126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 rot="758">
            <a:off x="2867794" y="2571903"/>
            <a:ext cx="13602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rot="7316543">
            <a:off x="2556263" y="2249674"/>
            <a:ext cx="722972" cy="64414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943875" y="2784750"/>
            <a:ext cx="9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622800" y="3404975"/>
            <a:ext cx="212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x+54=180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x=180-54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x=126</a:t>
            </a:r>
            <a:endParaRPr sz="2000">
              <a:solidFill>
                <a:srgbClr val="0000FF"/>
              </a:solidFill>
            </a:endParaRPr>
          </a:p>
        </p:txBody>
      </p:sp>
      <p:grpSp>
        <p:nvGrpSpPr>
          <p:cNvPr id="127" name="Google Shape;127;p20"/>
          <p:cNvGrpSpPr/>
          <p:nvPr/>
        </p:nvGrpSpPr>
        <p:grpSpPr>
          <a:xfrm>
            <a:off x="3699000" y="673725"/>
            <a:ext cx="5445000" cy="2928600"/>
            <a:chOff x="1037800" y="1450075"/>
            <a:chExt cx="5445000" cy="2928600"/>
          </a:xfrm>
        </p:grpSpPr>
        <p:sp>
          <p:nvSpPr>
            <p:cNvPr id="128" name="Google Shape;128;p20"/>
            <p:cNvSpPr/>
            <p:nvPr/>
          </p:nvSpPr>
          <p:spPr>
            <a:xfrm>
              <a:off x="1037800" y="1450075"/>
              <a:ext cx="5445000" cy="2928600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1620700" y="1960225"/>
              <a:ext cx="4137000" cy="18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0000"/>
                  </a:solidFill>
                </a:rPr>
                <a:t>Não confunda com a propriedade</a:t>
              </a:r>
              <a:endParaRPr sz="2100">
                <a:solidFill>
                  <a:srgbClr val="FF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0000"/>
                  </a:solidFill>
                </a:rPr>
                <a:t>do paralelogramo que diz “os ângulos</a:t>
              </a:r>
              <a:endParaRPr sz="2100">
                <a:solidFill>
                  <a:srgbClr val="FF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0000"/>
                  </a:solidFill>
                </a:rPr>
                <a:t>em vértices opostos são iguais”</a:t>
              </a:r>
              <a:endParaRPr sz="21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- 2 (Congruência)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Considere o triângulo ABC da figura a seguir. O segmento AC = BC, e M é o ponto médio do segmento AB. Podemos afirmar que o </a:t>
            </a:r>
            <a:r>
              <a:rPr lang="pt-BR" sz="2000"/>
              <a:t>triângulo</a:t>
            </a:r>
            <a:r>
              <a:rPr lang="pt-BR" sz="2000"/>
              <a:t> ACM é congruente ao triângulo BCM? Justifique!</a:t>
            </a:r>
            <a:endParaRPr sz="2000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3623" r="4633" t="0"/>
          <a:stretch/>
        </p:blipFill>
        <p:spPr>
          <a:xfrm>
            <a:off x="3339200" y="2445225"/>
            <a:ext cx="5804800" cy="26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97575" y="2502100"/>
            <a:ext cx="72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pt-BR" sz="1800">
                <a:solidFill>
                  <a:srgbClr val="0000FF"/>
                </a:solidFill>
              </a:rPr>
              <a:t>AC = BC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pt-BR" sz="1800">
                <a:solidFill>
                  <a:srgbClr val="0000FF"/>
                </a:solidFill>
              </a:rPr>
              <a:t>AM = MB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pt-BR" sz="1800">
                <a:solidFill>
                  <a:srgbClr val="0000FF"/>
                </a:solidFill>
              </a:rPr>
              <a:t>CM = CM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Caso LLL (lado-lado-lado)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