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</p:sldMasterIdLst>
  <p:notesMasterIdLst>
    <p:notesMasterId r:id="rId63"/>
  </p:notesMasterIdLst>
  <p:sldIdLst>
    <p:sldId id="903" r:id="rId3"/>
    <p:sldId id="418" r:id="rId4"/>
    <p:sldId id="582" r:id="rId5"/>
    <p:sldId id="419" r:id="rId6"/>
    <p:sldId id="421" r:id="rId7"/>
    <p:sldId id="406" r:id="rId8"/>
    <p:sldId id="422" r:id="rId9"/>
    <p:sldId id="715" r:id="rId10"/>
    <p:sldId id="724" r:id="rId11"/>
    <p:sldId id="659" r:id="rId12"/>
    <p:sldId id="668" r:id="rId13"/>
    <p:sldId id="599" r:id="rId14"/>
    <p:sldId id="664" r:id="rId15"/>
    <p:sldId id="660" r:id="rId16"/>
    <p:sldId id="665" r:id="rId17"/>
    <p:sldId id="666" r:id="rId18"/>
    <p:sldId id="667" r:id="rId19"/>
    <p:sldId id="752" r:id="rId20"/>
    <p:sldId id="753" r:id="rId21"/>
    <p:sldId id="669" r:id="rId22"/>
    <p:sldId id="670" r:id="rId23"/>
    <p:sldId id="671" r:id="rId24"/>
    <p:sldId id="750" r:id="rId25"/>
    <p:sldId id="672" r:id="rId26"/>
    <p:sldId id="673" r:id="rId27"/>
    <p:sldId id="600" r:id="rId28"/>
    <p:sldId id="754" r:id="rId29"/>
    <p:sldId id="716" r:id="rId30"/>
    <p:sldId id="601" r:id="rId31"/>
    <p:sldId id="602" r:id="rId32"/>
    <p:sldId id="697" r:id="rId33"/>
    <p:sldId id="674" r:id="rId34"/>
    <p:sldId id="675" r:id="rId35"/>
    <p:sldId id="676" r:id="rId36"/>
    <p:sldId id="677" r:id="rId37"/>
    <p:sldId id="680" r:id="rId38"/>
    <p:sldId id="678" r:id="rId39"/>
    <p:sldId id="681" r:id="rId40"/>
    <p:sldId id="682" r:id="rId41"/>
    <p:sldId id="683" r:id="rId42"/>
    <p:sldId id="684" r:id="rId43"/>
    <p:sldId id="685" r:id="rId44"/>
    <p:sldId id="686" r:id="rId45"/>
    <p:sldId id="679" r:id="rId46"/>
    <p:sldId id="688" r:id="rId47"/>
    <p:sldId id="687" r:id="rId48"/>
    <p:sldId id="717" r:id="rId49"/>
    <p:sldId id="696" r:id="rId50"/>
    <p:sldId id="698" r:id="rId51"/>
    <p:sldId id="699" r:id="rId52"/>
    <p:sldId id="700" r:id="rId53"/>
    <p:sldId id="702" r:id="rId54"/>
    <p:sldId id="701" r:id="rId55"/>
    <p:sldId id="703" r:id="rId56"/>
    <p:sldId id="704" r:id="rId57"/>
    <p:sldId id="705" r:id="rId58"/>
    <p:sldId id="706" r:id="rId59"/>
    <p:sldId id="707" r:id="rId60"/>
    <p:sldId id="756" r:id="rId61"/>
    <p:sldId id="902" r:id="rId62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443" userDrawn="1">
          <p15:clr>
            <a:srgbClr val="A4A3A4"/>
          </p15:clr>
        </p15:guide>
        <p15:guide id="3" pos="3119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pos="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6" y="66"/>
      </p:cViewPr>
      <p:guideLst>
        <p:guide orient="horz" pos="1389"/>
        <p:guide pos="443"/>
        <p:guide pos="3119"/>
        <p:guide orient="horz" pos="1638"/>
        <p:guide pos="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59C55F-00F1-4985-9065-F2D92AE05D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5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K-means clustering is a unsupervised learning algorithm.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only explanatory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0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K-means is a quick and easy-to-understand algorithm.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internal mechanism is straightforward.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it has clear limitations as outlined here.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5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of all, we should define the distance metric.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physical distance metric we are all familiar with has a name: “Euclidean distance”.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we give it a formal definition.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7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bunch of other distance metrics.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Strictly speaking they are not “distance” in the physics sense.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should be understood as measures of “closeness”.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4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the so-called standard algorithm of k-means clustering is explained step by step.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assume an example where we would like to find two clusters.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8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Here, the step by step explanation of the standard algorithm continues.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It is important to notice that this algorithm is “iterative”: we converge to the solution in several small steps.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0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standard algorithm is illustrated with an example where two clusters are sought.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easily generalize this to an arbitrary number of clusters.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the so-called “Elbow” method is explained.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this method, we can find the optimal number of clusters.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another method based on the “silhouette scores” to optimize the number of clusters.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74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Times New Roman" panose="02020603050405020304" pitchFamily="18" charset="0"/>
              </a:rPr>
              <a:t>WHAT THIS PRACTICE ABOUT</a:t>
            </a:r>
            <a:endParaRPr lang="ko-KR" altLang="en-US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practice, we apply k-means clustering to a simulated dataset.</a:t>
            </a:r>
            <a:endParaRPr lang="ko-KR" altLang="ko-KR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PRACTICE INSTRUCTION</a:t>
            </a:r>
            <a:endParaRPr lang="ko-KR" altLang="ko-KR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altLang="ko-KR" sz="1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button.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the “</a:t>
            </a:r>
            <a:r>
              <a:rPr lang="en-US" altLang="ko-KR" sz="1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anaconda prompt</a:t>
            </a: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Run.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the command "</a:t>
            </a:r>
            <a:r>
              <a:rPr lang="en-US" altLang="ko-KR" sz="1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ko-KR" sz="1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and press Enter. 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Jupyter Notebook, go to the folder containing the practice files.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you don’t have practice files yet, ask your instructor)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altLang="ko-KR" sz="1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Exercise</a:t>
            </a: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the</a:t>
            </a:r>
            <a:r>
              <a:rPr lang="en-US" altLang="ko-KR" sz="1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ex_0401.ipynb</a:t>
            </a: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Review the examples on the topics below:</a:t>
            </a:r>
            <a:br>
              <a:rPr lang="en-US" altLang="ko-KR" sz="100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00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K-Means clustering with simulated data.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Generate simulated data and visualize.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ii. Apply k-means clustering and visualize.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endParaRPr lang="en-US" altLang="ko-KR" sz="10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Use the blank cell at the bottom to practice your own personal needs.</a:t>
            </a:r>
            <a:endParaRPr lang="ko-KR" altLang="ko-KR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55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Note:</a:t>
            </a:r>
            <a:br>
              <a:rPr lang="en-US" altLang="ko-KR" sz="1200" b="1" dirty="0">
                <a:latin typeface="Times New Roman" panose="02020603050405020304" pitchFamily="18" charset="0"/>
              </a:rPr>
            </a:br>
            <a:r>
              <a:rPr lang="en-US" altLang="ko-KR" sz="1200" b="1" dirty="0">
                <a:latin typeface="Times New Roman" panose="02020603050405020304" pitchFamily="18" charset="0"/>
              </a:rPr>
              <a:t>WHAT THIS PRACTICE ABOUT</a:t>
            </a:r>
            <a:endParaRPr lang="ko-KR" altLang="en-US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practice, we apply k-means clustering to a real dataset.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PRACTICE INSTRUCTION</a:t>
            </a:r>
            <a:endParaRPr lang="ko-KR" altLang="ko-KR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Jupyter Notebook. (Refer to steps 1-3 of </a:t>
            </a:r>
            <a:r>
              <a:rPr lang="en-US" altLang="ko-KR" sz="1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Exercise # 0401</a:t>
            </a: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Jupyter Notebook, click the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ex_0402.ipynb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in the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Exercise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</a:t>
            </a:r>
            <a:endParaRPr lang="en-US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Review the examples on the topics below:</a:t>
            </a:r>
            <a:br>
              <a:rPr lang="en-US" altLang="ko-KR" sz="100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00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K-Means clustering with real data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Load the 'Iris' dataset from Seaborn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ii. Apply k-means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iii. Visualize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iv. Prediction based on what we have learned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endParaRPr lang="it-IT" altLang="ko-KR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Use the blank cell at the bottom to practice your own personal needs.</a:t>
            </a:r>
            <a:endParaRPr lang="ko-KR" altLang="ko-KR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73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different clustering algorithm is introduced.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time around, it is the “hierarchical clustering”.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13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pros and cons of the hierarchical clustering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4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the hierarchical clustering algorithm is illustrated.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08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we merge small clusters into larger ones, we can apply different criteria to measure the inter-cluster distances.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+Single linkage: measures the distance between the closest points.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+Complete linkage: </a:t>
            </a:r>
            <a:r>
              <a:rPr lang="en-US" altLang="ko-KR" dirty="0"/>
              <a:t>measures the distance between the most distant points.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+Average linkage: measures the distance between the centers.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2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DBSCAN clustering algorithm is introduced.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is not distance based as k-means or hierarchical, but a density based algorithm.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 are two hyperparameters that should be tuned.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 are several pros and cons.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49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DBSCAN algorithm is illustrated step by step with an example.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43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Short answer below: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+In (a):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DBSCAN will create a big cluster around the middle leaving out the points in the periphery as </a:t>
            </a:r>
            <a:r>
              <a:rPr lang="en-US" altLang="ko-KR" dirty="0" err="1"/>
              <a:t>unclustered</a:t>
            </a:r>
            <a:r>
              <a:rPr lang="en-US" altLang="ko-KR" dirty="0"/>
              <a:t> outliers.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If we desire clusters of even size, we would rather go with k-means.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+In (b):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 can visually identify a dense region at the “core” and another dense region at the “shell”.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k-means will not be able to distinguish them as separate clusters.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DBSCAN, if well tuned, potentially would work.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53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Note:</a:t>
            </a:r>
            <a:br>
              <a:rPr lang="en-US" altLang="ko-KR" sz="1200" b="1" dirty="0">
                <a:latin typeface="Times New Roman" panose="02020603050405020304" pitchFamily="18" charset="0"/>
              </a:rPr>
            </a:br>
            <a:r>
              <a:rPr lang="en-US" altLang="ko-KR" sz="1200" b="1" dirty="0">
                <a:latin typeface="Times New Roman" panose="02020603050405020304" pitchFamily="18" charset="0"/>
              </a:rPr>
              <a:t>WHAT THIS PRACTICE ABOUT</a:t>
            </a:r>
            <a:endParaRPr lang="ko-KR" altLang="en-US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practice, we compare different clustering algorithms and discuss pros and cons.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PRACTICE INSTRUCTION</a:t>
            </a:r>
            <a:endParaRPr lang="ko-KR" altLang="ko-KR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Jupyter Notebook. (Refer to steps 1-3 of </a:t>
            </a:r>
            <a:r>
              <a:rPr lang="en-US" altLang="ko-KR" sz="1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Exercise # 0401</a:t>
            </a: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Jupyter Notebook, click the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ex_0403.ipynb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in the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Exercise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</a:t>
            </a:r>
            <a:endParaRPr lang="en-US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Review the examples on the topics below:</a:t>
            </a:r>
            <a:br>
              <a:rPr lang="en-US" altLang="ko-KR" sz="100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00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Compare clustering algorithms.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Generate simulated data and visualize.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ii. Apply k-means clustering and visualize.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iii. Apply agglomerative clustering and visualize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iv. Apply hierarchical clustering and visualize.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v. Apply DBSCAN and visualize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endParaRPr lang="it-IT" altLang="ko-KR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Use the blank cell at the bottom to practice your own personal needs.</a:t>
            </a:r>
            <a:endParaRPr lang="ko-KR" altLang="ko-KR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75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95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the purpose and benefits of the PCA are outlined.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main shortcoming of the principal components lies in the fact that they are hard to interpret intuitively.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66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related terminology is explained.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48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essence, a principal component (PC) is a linear combination of the original features or variables.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Conversely, the original features can be expressed as linear combinations of the PCs.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4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is an example with two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is an example with two variables: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𝑋_1</a:t>
                </a:r>
                <a:r>
                  <a:rPr lang="en-US" dirty="0"/>
                  <a:t> and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𝑋_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44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are orthogonal to each other.</a:t>
                </a:r>
                <a:endParaRPr 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find the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〖𝑃𝐶〗_1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〖𝑃𝐶〗_2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are orthogonal to each other.</a:t>
                </a:r>
                <a:endParaRPr 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73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Here, we interpret what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represent.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Here, we interpret what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〖𝑃𝐶〗_1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〖𝑃𝐶〗_2</a:t>
                </a:r>
                <a:r>
                  <a:rPr lang="en-US" dirty="0"/>
                  <a:t> represent.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96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Here, we made a rotation (transformation) so that the coordinate axes are 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Here, we made a rotation (transformation) so that the coordinate axes are now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〖𝑃𝐶〗_1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〖𝑃𝐶〗_2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73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</a:t>
            </a:r>
            <a:r>
              <a:rPr lang="ko-KR" altLang="en-US" dirty="0"/>
              <a:t> </a:t>
            </a:r>
            <a:r>
              <a:rPr lang="en-US" altLang="ko-KR" dirty="0"/>
              <a:t>gather the</a:t>
            </a:r>
            <a:r>
              <a:rPr lang="en-US" dirty="0"/>
              <a:t> variances along the principal components and analyze.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accumulate the variances, the cumulative variance ratio approaches one.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677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PCs can be calculated either by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 decomposition (ED) or by singular value decomposition (SVD).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“data matrix”, we are talking about a matrix where each row is an observation and each column is a variable.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46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the ED is explained.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98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𝜦</m:t>
                    </m:r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diagonal matrix that contains the “eigenvalues”.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context of the PCA, we</a:t>
                </a:r>
                <a:r>
                  <a:rPr lang="en-US" altLang="ko-KR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identify these eigenvalues as variances.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ko-KR" sz="1200" b="1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𝜦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diagonal matrix that contains the “eigenvalues”.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context of the PCA, we</a:t>
                </a:r>
                <a:r>
                  <a:rPr lang="en-US" altLang="ko-KR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identify these eigenvalues as variances.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86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so-called “eigenvectors”.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context of the PCA, we</a:t>
                </a:r>
                <a:r>
                  <a:rPr lang="en-US" altLang="ko-KR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identify these eigenvectors as principal components.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columns of </a:t>
                </a:r>
                <a:r>
                  <a:rPr lang="en-US" altLang="ko-KR" sz="1200" b="1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𝑸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so-called “eigenvectors”.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context of the PCA, we</a:t>
                </a:r>
                <a:r>
                  <a:rPr lang="en-US" altLang="ko-KR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identify these eigenvectors as principal components.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598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Here, the SVD is explained.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92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ko-KR" altLang="en-US" sz="1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𝜮</m:t>
                    </m:r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the “singular values” as diagonal elements.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context of the PCA, we</a:t>
                </a:r>
                <a:r>
                  <a:rPr lang="en-US" altLang="ko-KR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identify these singular values as square roots of the variances (standard deviations).</a:t>
                </a: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1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𝜮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the “singular values” as diagonal elements.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context of the PCA, we</a:t>
                </a:r>
                <a:r>
                  <a:rPr lang="en-US" altLang="ko-KR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identify these singular values as square roots of the variances (standard deviations).</a:t>
                </a: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07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For SVD, there are left singular vectors and right singular vectors.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Singular vectors and singular values are all related.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left singular vectors are orthogonal among them. This can be compactly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𝑼𝑼</m:t>
                        </m:r>
                      </m:e>
                      <m:sup>
                        <m: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sz="1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sz="1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ko-KR" sz="1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The right singular vectors are orthogonal among them. This can be compactly expressed as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sSup>
                      <m:sSupPr>
                        <m:ctrlP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sz="1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sz="1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altLang="ko-KR" sz="1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</m:oMath>
                </a14:m>
                <a:r>
                  <a:rPr lang="en-US" altLang="ko-KR" sz="1200" dirty="0">
                    <a:latin typeface="+mn-ea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For SVD, there are left singular vectors and right singular vectors.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Singular vectors and singular values are all related.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left singular vectors are orthogonal among them. This can be compactly expressed as </a:t>
                </a:r>
                <a:r>
                  <a:rPr lang="en-US" altLang="ko-KR" sz="1200" b="1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〖𝑼𝑼〗^𝒕=𝑼^𝒕 𝑼=𝑰</a:t>
                </a:r>
                <a:r>
                  <a:rPr lang="en-US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The right singular vectors are orthogonal among them. This can be compactly expressed as </a:t>
                </a:r>
                <a:r>
                  <a:rPr lang="en-US" altLang="ko-KR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𝑽</a:t>
                </a:r>
                <a:r>
                  <a:rPr lang="en-US" altLang="ko-KR" sz="1200" b="1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𝑽^𝒕=𝑽^𝒕 𝑽=𝑰</a:t>
                </a:r>
                <a:r>
                  <a:rPr lang="en-US" altLang="ko-KR" sz="1200" dirty="0">
                    <a:latin typeface="+mn-ea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512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we “connect” the ED with the SVD.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035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we summarize in a table the relation between ED and SVD.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78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Ending our linear algebra detour, we come back to the PCA.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summarize the matrix decompositions in the context of the PCA.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1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999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the dimensional reduction using PCs is explained.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“reduced dimensional inputs” are approximations of the raw scores using a reduced basis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30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advantages and shortcoming of the dimensional reduction are listed.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7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256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This is an example with two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This is an example with two variables: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𝑋_1</a:t>
                </a:r>
                <a:r>
                  <a:rPr lang="en-US" altLang="ko-KR" dirty="0"/>
                  <a:t> and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𝑋_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432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If we transform (rotate) such that the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new coordinate axes, we have the largest variance along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If we transform (rotate) such that the</a:t>
                </a:r>
                <a:r>
                  <a:rPr lang="en-US" baseline="0" dirty="0"/>
                  <a:t>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〖𝑃𝐶〗_1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〖𝑃𝐶〗_2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new coordinate axes, we have the largest variance along the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〖𝑃𝐶〗_1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direction.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73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And, we have a smaller variance along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And, we have a smaller variance along the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</a:t>
                </a:r>
                <a:r>
                  <a:rPr lang="en-US" altLang="ko-KR" sz="12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direction.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3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can eliminate the direction of smaller variance,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is what the dimensional reduction means.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can eliminate the direction of smaller variance, that is,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</a:t>
                </a:r>
                <a:r>
                  <a:rPr lang="en-US" altLang="ko-KR" sz="12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is what the dimensional reduction means.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368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show the effect of the dimensional reduction, we go back to the original coordinate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clearly see that the direction of the largest variance “survived” while that of smaller variance has been eliminated.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way we extract the most salient feature at the expense of “some details”.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98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Again, we can analyze the accumulated variance.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set a target for the CVR and determine the required number of PCs to reach that target.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502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An interesting example of application of the PCs is that of visualization.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High dimensional data is hard to visualize as is.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So, we can “project out” the data points onto a plane defined by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An interesting example of application of the PCs is that of visualization.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High dimensional data is hard to visualize as is.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So, we can “project out” the data points onto a plane defined by the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〖𝑃𝐶〗_1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〖𝑃𝐶〗_2</a:t>
                </a:r>
                <a:r>
                  <a:rPr lang="en-US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379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rightmost picture where the plane is defined by the PCs, we notice that the points are spread out with little overlapping.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Also, the clusters are more clearly distinguished.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this technique does not always guarantee a satisfactory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06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Note:</a:t>
            </a:r>
            <a:br>
              <a:rPr lang="en-US" altLang="ko-KR" sz="1200" b="1" dirty="0">
                <a:latin typeface="Times New Roman" panose="02020603050405020304" pitchFamily="18" charset="0"/>
              </a:rPr>
            </a:br>
            <a:r>
              <a:rPr lang="en-US" altLang="ko-KR" sz="1200" b="1" dirty="0">
                <a:latin typeface="Times New Roman" panose="02020603050405020304" pitchFamily="18" charset="0"/>
              </a:rPr>
              <a:t>WHAT THIS PRACTICE ABOUT</a:t>
            </a:r>
            <a:endParaRPr lang="ko-KR" altLang="en-US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practice, we go through some applications of PCA and NMF.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PRACTICE INSTRUCTION</a:t>
            </a:r>
            <a:endParaRPr lang="ko-KR" altLang="ko-KR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Jupyter Notebook. (Refer to steps 1-3 of </a:t>
            </a:r>
            <a:r>
              <a:rPr lang="en-US" altLang="ko-KR" sz="1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Exercise # 0401</a:t>
            </a:r>
            <a:r>
              <a:rPr lang="en-US" altLang="ko-KR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Jupyter Notebook, click the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ex_0404.ipynb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in the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Exercise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</a:t>
            </a:r>
            <a:endParaRPr lang="en-US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Review the examples on the topics below:</a:t>
            </a:r>
            <a:br>
              <a:rPr lang="en-US" altLang="ko-KR" sz="100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00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Dimensional reduction with PCA.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Read in data and explore.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ii. Visualize the data.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iii. Visualize the reduced dimensional input by PCA.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iv. Analysis of the cumulative variance ratio (CVR).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Dimensional reduction with NMF.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Visualize the reduced dimensional input by NMF.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Optimized high dimensional visualization with PCA.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Simulate data.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ii. Visualize on the plane defined by PC1 and PC2.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endParaRPr lang="it-IT" altLang="ko-KR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Use the blank cell at the bottom to practice your own personal needs.</a:t>
            </a:r>
            <a:endParaRPr lang="ko-KR" altLang="ko-KR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7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2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5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3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It was mentioned that there are three main types of machine learning.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In this unit, we will see some concrete examples of the unsupervised learning.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This</a:t>
                </a:r>
                <a:r>
                  <a:rPr lang="en-US" altLang="ko-KR" baseline="0" dirty="0"/>
                  <a:t> is the case where</a:t>
                </a:r>
                <a:r>
                  <a:rPr lang="en-US" altLang="ko-KR" dirty="0"/>
                  <a:t> the response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 does</a:t>
                </a:r>
                <a:r>
                  <a:rPr lang="en-US" altLang="ko-KR" baseline="0" dirty="0"/>
                  <a:t> not exist and we should find out the hidden pattern.</a:t>
                </a:r>
                <a:r>
                  <a:rPr lang="en-US" altLang="ko-KR" dirty="0"/>
                  <a:t>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It was mentioned that there are three main types of machine learning.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In this unit, we will see some concrete examples of the unsupervised learning.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This</a:t>
                </a:r>
                <a:r>
                  <a:rPr lang="en-US" altLang="ko-KR" baseline="0" dirty="0"/>
                  <a:t> is the case where</a:t>
                </a:r>
                <a:r>
                  <a:rPr lang="en-US" altLang="ko-KR" dirty="0"/>
                  <a:t> the response variable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𝑌</a:t>
                </a:r>
                <a:r>
                  <a:rPr lang="en-US" altLang="ko-KR" dirty="0"/>
                  <a:t> does</a:t>
                </a:r>
                <a:r>
                  <a:rPr lang="en-US" altLang="ko-KR" baseline="0" dirty="0"/>
                  <a:t> not exist and we should find out the hidden pattern.</a:t>
                </a:r>
                <a:r>
                  <a:rPr lang="en-US" altLang="ko-KR" dirty="0"/>
                  <a:t>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8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33">
            <a:extLst>
              <a:ext uri="{FF2B5EF4-FFF2-40B4-BE49-F238E27FC236}">
                <a16:creationId xmlns:a16="http://schemas.microsoft.com/office/drawing/2014/main" id="{271AFC2B-E54A-466C-A664-355893C2318E}"/>
              </a:ext>
            </a:extLst>
          </p:cNvPr>
          <p:cNvSpPr/>
          <p:nvPr userDrawn="1"/>
        </p:nvSpPr>
        <p:spPr>
          <a:xfrm>
            <a:off x="565653" y="6344481"/>
            <a:ext cx="261427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Samsung Innovation Campus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53F8F-2997-475B-8AE9-53E5AEBD15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777" y="249382"/>
            <a:ext cx="1737360" cy="5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64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>
            <a:extLst>
              <a:ext uri="{FF2B5EF4-FFF2-40B4-BE49-F238E27FC236}">
                <a16:creationId xmlns:a16="http://schemas.microsoft.com/office/drawing/2014/main" id="{AE6CF257-9B21-401F-9966-9A6E6F3E0CFD}"/>
              </a:ext>
            </a:extLst>
          </p:cNvPr>
          <p:cNvSpPr/>
          <p:nvPr userDrawn="1"/>
        </p:nvSpPr>
        <p:spPr>
          <a:xfrm>
            <a:off x="-1" y="0"/>
            <a:ext cx="9902825" cy="119733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FF53C1-2D02-4D95-89B1-97A0F908FC37}"/>
              </a:ext>
            </a:extLst>
          </p:cNvPr>
          <p:cNvGrpSpPr/>
          <p:nvPr userDrawn="1"/>
        </p:nvGrpSpPr>
        <p:grpSpPr>
          <a:xfrm>
            <a:off x="569681" y="249382"/>
            <a:ext cx="9056456" cy="6305998"/>
            <a:chOff x="569681" y="249382"/>
            <a:chExt cx="9056456" cy="6305998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569681" y="6209429"/>
              <a:ext cx="87743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7">
              <a:extLst>
                <a:ext uri="{FF2B5EF4-FFF2-40B4-BE49-F238E27FC236}">
                  <a16:creationId xmlns:a16="http://schemas.microsoft.com/office/drawing/2014/main" id="{9A5A34A3-44AC-48B2-AB40-0A10D3865F6A}"/>
                </a:ext>
              </a:extLst>
            </p:cNvPr>
            <p:cNvSpPr/>
            <p:nvPr userDrawn="1"/>
          </p:nvSpPr>
          <p:spPr>
            <a:xfrm>
              <a:off x="572597" y="6355371"/>
              <a:ext cx="2888788" cy="2000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l"/>
              <a:r>
                <a:rPr lang="en-US" altLang="ko-KR" sz="1300" b="0" dirty="0">
                  <a:solidFill>
                    <a:schemeClr val="bg1">
                      <a:lumMod val="50000"/>
                    </a:schemeClr>
                  </a:solidFill>
                  <a:latin typeface="Samsung Sharp Sans Bold" pitchFamily="2" charset="0"/>
                  <a:ea typeface="Samsung Sharp Sans Bold" pitchFamily="2" charset="0"/>
                  <a:cs typeface="Samsung Sharp Sans Bold" pitchFamily="2" charset="0"/>
                </a:rPr>
                <a:t>Samsung Innovation Campus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 cstate="hqprint">
              <a:clrChange>
                <a:clrFrom>
                  <a:srgbClr val="384184"/>
                </a:clrFrom>
                <a:clrTo>
                  <a:srgbClr val="38418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7" t="11421" r="3170" b="7196"/>
            <a:stretch/>
          </p:blipFill>
          <p:spPr>
            <a:xfrm>
              <a:off x="7888777" y="249382"/>
              <a:ext cx="1737360" cy="478173"/>
            </a:xfrm>
            <a:prstGeom prst="rect">
              <a:avLst/>
            </a:prstGeom>
          </p:spPr>
        </p:pic>
      </p:grp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ABF7F498-F37C-4A37-B2CD-2118B12CC3E0}"/>
              </a:ext>
            </a:extLst>
          </p:cNvPr>
          <p:cNvSpPr txBox="1">
            <a:spLocks/>
          </p:cNvSpPr>
          <p:nvPr userDrawn="1"/>
        </p:nvSpPr>
        <p:spPr>
          <a:xfrm>
            <a:off x="6548834" y="6347704"/>
            <a:ext cx="2257029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Chapter 5. Machine Learning – Part I</a:t>
            </a:r>
          </a:p>
        </p:txBody>
      </p:sp>
      <p:sp>
        <p:nvSpPr>
          <p:cNvPr id="14" name="슬라이드 번호 개체 틀 15">
            <a:extLst>
              <a:ext uri="{FF2B5EF4-FFF2-40B4-BE49-F238E27FC236}">
                <a16:creationId xmlns:a16="http://schemas.microsoft.com/office/drawing/2014/main" id="{CCE77C15-9DAE-4F33-8439-5AA2A5DDA275}"/>
              </a:ext>
            </a:extLst>
          </p:cNvPr>
          <p:cNvSpPr txBox="1">
            <a:spLocks/>
          </p:cNvSpPr>
          <p:nvPr userDrawn="1"/>
        </p:nvSpPr>
        <p:spPr>
          <a:xfrm>
            <a:off x="8805863" y="6347704"/>
            <a:ext cx="538163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1100" smtClean="0"/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/163</a:t>
            </a:r>
          </a:p>
        </p:txBody>
      </p:sp>
    </p:spTree>
    <p:extLst>
      <p:ext uri="{BB962C8B-B14F-4D97-AF65-F5344CB8AC3E}">
        <p14:creationId xmlns:p14="http://schemas.microsoft.com/office/powerpoint/2010/main" val="373570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Ti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92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 Cover"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m Cover"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3">
            <a:extLst>
              <a:ext uri="{FF2B5EF4-FFF2-40B4-BE49-F238E27FC236}">
                <a16:creationId xmlns:a16="http://schemas.microsoft.com/office/drawing/2014/main" id="{D0035CD6-F285-4B76-B9C8-D270E1DE9D1D}"/>
              </a:ext>
            </a:extLst>
          </p:cNvPr>
          <p:cNvSpPr/>
          <p:nvPr userDrawn="1"/>
        </p:nvSpPr>
        <p:spPr>
          <a:xfrm>
            <a:off x="565653" y="6344481"/>
            <a:ext cx="261427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Samsung Innovation Campus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9189B-DD23-4F1B-A5F8-12623C09D3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777" y="249382"/>
            <a:ext cx="1737360" cy="5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902825" cy="207053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msungOne 300" panose="020B0303030303020204"/>
            </a:endParaRPr>
          </a:p>
        </p:txBody>
      </p: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F4A9D740-70E0-4533-9526-5F93F2FBCA81}"/>
              </a:ext>
            </a:extLst>
          </p:cNvPr>
          <p:cNvCxnSpPr/>
          <p:nvPr userDrawn="1"/>
        </p:nvCxnSpPr>
        <p:spPr>
          <a:xfrm>
            <a:off x="569681" y="6209429"/>
            <a:ext cx="87743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7">
            <a:extLst>
              <a:ext uri="{FF2B5EF4-FFF2-40B4-BE49-F238E27FC236}">
                <a16:creationId xmlns:a16="http://schemas.microsoft.com/office/drawing/2014/main" id="{DE997F77-EEC9-41C5-9E88-E10435F50D38}"/>
              </a:ext>
            </a:extLst>
          </p:cNvPr>
          <p:cNvSpPr/>
          <p:nvPr userDrawn="1"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3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0" name="슬라이드 번호 개체 틀 15">
            <a:extLst>
              <a:ext uri="{FF2B5EF4-FFF2-40B4-BE49-F238E27FC236}">
                <a16:creationId xmlns:a16="http://schemas.microsoft.com/office/drawing/2014/main" id="{788FB144-003E-48F7-9E27-02A7089C0CE5}"/>
              </a:ext>
            </a:extLst>
          </p:cNvPr>
          <p:cNvSpPr txBox="1">
            <a:spLocks/>
          </p:cNvSpPr>
          <p:nvPr userDrawn="1"/>
        </p:nvSpPr>
        <p:spPr>
          <a:xfrm>
            <a:off x="6548834" y="6347704"/>
            <a:ext cx="2257029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Chapter 5. Machine Learning – Part I</a:t>
            </a:r>
          </a:p>
        </p:txBody>
      </p:sp>
      <p:sp>
        <p:nvSpPr>
          <p:cNvPr id="11" name="슬라이드 번호 개체 틀 15">
            <a:extLst>
              <a:ext uri="{FF2B5EF4-FFF2-40B4-BE49-F238E27FC236}">
                <a16:creationId xmlns:a16="http://schemas.microsoft.com/office/drawing/2014/main" id="{05CDABCA-A8B2-4481-BF8F-ACF66904B3FF}"/>
              </a:ext>
            </a:extLst>
          </p:cNvPr>
          <p:cNvSpPr txBox="1">
            <a:spLocks/>
          </p:cNvSpPr>
          <p:nvPr userDrawn="1"/>
        </p:nvSpPr>
        <p:spPr>
          <a:xfrm>
            <a:off x="8805863" y="6347704"/>
            <a:ext cx="538163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1100" smtClean="0"/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/163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1178D-C607-46DA-911C-7FD5FA7928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777" y="249382"/>
            <a:ext cx="1737360" cy="5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7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>
            <a:extLst>
              <a:ext uri="{FF2B5EF4-FFF2-40B4-BE49-F238E27FC236}">
                <a16:creationId xmlns:a16="http://schemas.microsoft.com/office/drawing/2014/main" id="{AE6CF257-9B21-401F-9966-9A6E6F3E0CFD}"/>
              </a:ext>
            </a:extLst>
          </p:cNvPr>
          <p:cNvSpPr/>
          <p:nvPr userDrawn="1"/>
        </p:nvSpPr>
        <p:spPr>
          <a:xfrm>
            <a:off x="-1" y="0"/>
            <a:ext cx="9902825" cy="119733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SamsungOne 300" panose="020B0303030303020204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62520415-D252-4F99-9B4D-76FD2286A6E0}"/>
              </a:ext>
            </a:extLst>
          </p:cNvPr>
          <p:cNvSpPr txBox="1">
            <a:spLocks/>
          </p:cNvSpPr>
          <p:nvPr userDrawn="1"/>
        </p:nvSpPr>
        <p:spPr>
          <a:xfrm>
            <a:off x="6548834" y="6347704"/>
            <a:ext cx="2257029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Chapter 5. Machine Learning – Part I</a:t>
            </a:r>
          </a:p>
        </p:txBody>
      </p:sp>
      <p:sp>
        <p:nvSpPr>
          <p:cNvPr id="22" name="슬라이드 번호 개체 틀 15">
            <a:extLst>
              <a:ext uri="{FF2B5EF4-FFF2-40B4-BE49-F238E27FC236}">
                <a16:creationId xmlns:a16="http://schemas.microsoft.com/office/drawing/2014/main" id="{1F2D9531-398A-46B6-9C28-C0A519A44F8F}"/>
              </a:ext>
            </a:extLst>
          </p:cNvPr>
          <p:cNvSpPr txBox="1">
            <a:spLocks/>
          </p:cNvSpPr>
          <p:nvPr userDrawn="1"/>
        </p:nvSpPr>
        <p:spPr>
          <a:xfrm>
            <a:off x="8805863" y="6347704"/>
            <a:ext cx="538163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1100" smtClean="0"/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/163</a:t>
            </a:r>
          </a:p>
        </p:txBody>
      </p:sp>
      <p:cxnSp>
        <p:nvCxnSpPr>
          <p:cNvPr id="15" name="직선 연결선 8">
            <a:extLst>
              <a:ext uri="{FF2B5EF4-FFF2-40B4-BE49-F238E27FC236}">
                <a16:creationId xmlns:a16="http://schemas.microsoft.com/office/drawing/2014/main" id="{EDF277F3-537A-4189-97FE-D4D5865BA8E7}"/>
              </a:ext>
            </a:extLst>
          </p:cNvPr>
          <p:cNvCxnSpPr/>
          <p:nvPr userDrawn="1"/>
        </p:nvCxnSpPr>
        <p:spPr>
          <a:xfrm>
            <a:off x="569681" y="6209429"/>
            <a:ext cx="87743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7">
            <a:extLst>
              <a:ext uri="{FF2B5EF4-FFF2-40B4-BE49-F238E27FC236}">
                <a16:creationId xmlns:a16="http://schemas.microsoft.com/office/drawing/2014/main" id="{10694F51-7E81-47AF-A424-30CC77A58536}"/>
              </a:ext>
            </a:extLst>
          </p:cNvPr>
          <p:cNvSpPr/>
          <p:nvPr userDrawn="1"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3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62D81-CB87-4A12-AFCC-C07025C72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777" y="249382"/>
            <a:ext cx="1737360" cy="5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Ti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36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8">
            <a:extLst>
              <a:ext uri="{FF2B5EF4-FFF2-40B4-BE49-F238E27FC236}">
                <a16:creationId xmlns:a16="http://schemas.microsoft.com/office/drawing/2014/main" id="{8FFA9F45-5ACF-4475-9083-068382C5C13E}"/>
              </a:ext>
            </a:extLst>
          </p:cNvPr>
          <p:cNvSpPr/>
          <p:nvPr userDrawn="1"/>
        </p:nvSpPr>
        <p:spPr>
          <a:xfrm>
            <a:off x="945930" y="5178648"/>
            <a:ext cx="7594820" cy="88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ⓒ</a:t>
            </a:r>
            <a:r>
              <a:rPr lang="en-US" altLang="ko-KR" sz="1000" dirty="0">
                <a:solidFill>
                  <a:schemeClr val="bg1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2019 SAMSUNG. All rights reserved.</a:t>
            </a:r>
          </a:p>
          <a:p>
            <a:pPr>
              <a:spcBef>
                <a:spcPts val="60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Samsung Electronics Corporate Citizenship Office holds the copyright of book.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This book is a literary property protected by copyright law so reprint and reproduction without permission are prohibited. 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</p:spTree>
    <p:extLst>
      <p:ext uri="{BB962C8B-B14F-4D97-AF65-F5344CB8AC3E}">
        <p14:creationId xmlns:p14="http://schemas.microsoft.com/office/powerpoint/2010/main" val="136449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21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9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902825" cy="207053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8">
            <a:extLst>
              <a:ext uri="{FF2B5EF4-FFF2-40B4-BE49-F238E27FC236}">
                <a16:creationId xmlns:a16="http://schemas.microsoft.com/office/drawing/2014/main" id="{AB727BE0-7D6D-42DE-B7A3-B4629593694E}"/>
              </a:ext>
            </a:extLst>
          </p:cNvPr>
          <p:cNvCxnSpPr/>
          <p:nvPr userDrawn="1"/>
        </p:nvCxnSpPr>
        <p:spPr>
          <a:xfrm>
            <a:off x="569681" y="6209429"/>
            <a:ext cx="87743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EA0513-FC67-4670-9E34-2E07A99AAA37}"/>
              </a:ext>
            </a:extLst>
          </p:cNvPr>
          <p:cNvSpPr/>
          <p:nvPr userDrawn="1"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3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384184"/>
              </a:clrFrom>
              <a:clrTo>
                <a:srgbClr val="3841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" t="11421" r="3170" b="7196"/>
          <a:stretch/>
        </p:blipFill>
        <p:spPr>
          <a:xfrm>
            <a:off x="7888777" y="249382"/>
            <a:ext cx="1737360" cy="478173"/>
          </a:xfrm>
          <a:prstGeom prst="rect">
            <a:avLst/>
          </a:prstGeom>
        </p:spPr>
      </p:pic>
      <p:sp>
        <p:nvSpPr>
          <p:cNvPr id="12" name="슬라이드 번호 개체 틀 15">
            <a:extLst>
              <a:ext uri="{FF2B5EF4-FFF2-40B4-BE49-F238E27FC236}">
                <a16:creationId xmlns:a16="http://schemas.microsoft.com/office/drawing/2014/main" id="{A038AD5D-ACFB-4A63-BD30-A51E6CE3E13D}"/>
              </a:ext>
            </a:extLst>
          </p:cNvPr>
          <p:cNvSpPr txBox="1">
            <a:spLocks/>
          </p:cNvSpPr>
          <p:nvPr userDrawn="1"/>
        </p:nvSpPr>
        <p:spPr>
          <a:xfrm>
            <a:off x="6548834" y="6347704"/>
            <a:ext cx="2257029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Chapter 5. Machine Learning – Part I</a:t>
            </a:r>
          </a:p>
        </p:txBody>
      </p: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031496EC-6D16-4F3A-AA0C-F128DDE66CD5}"/>
              </a:ext>
            </a:extLst>
          </p:cNvPr>
          <p:cNvSpPr txBox="1">
            <a:spLocks/>
          </p:cNvSpPr>
          <p:nvPr userDrawn="1"/>
        </p:nvSpPr>
        <p:spPr>
          <a:xfrm>
            <a:off x="8805863" y="6347704"/>
            <a:ext cx="538163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1100" smtClean="0"/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/163</a:t>
            </a:r>
          </a:p>
        </p:txBody>
      </p:sp>
    </p:spTree>
    <p:extLst>
      <p:ext uri="{BB962C8B-B14F-4D97-AF65-F5344CB8AC3E}">
        <p14:creationId xmlns:p14="http://schemas.microsoft.com/office/powerpoint/2010/main" val="268051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55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22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3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4.xml"/><Relationship Id="rId16" Type="http://schemas.openxmlformats.org/officeDocument/2006/relationships/image" Target="NULL"/><Relationship Id="rId1" Type="http://schemas.openxmlformats.org/officeDocument/2006/relationships/slideLayout" Target="../slideLayouts/slideLayout4.xml"/><Relationship Id="rId11" Type="http://schemas.openxmlformats.org/officeDocument/2006/relationships/image" Target="NULL"/><Relationship Id="rId15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33">
            <a:extLst>
              <a:ext uri="{FF2B5EF4-FFF2-40B4-BE49-F238E27FC236}">
                <a16:creationId xmlns:a16="http://schemas.microsoft.com/office/drawing/2014/main" id="{A14E28ED-9373-4950-9AA4-B9CBE68EE6E3}"/>
              </a:ext>
            </a:extLst>
          </p:cNvPr>
          <p:cNvSpPr/>
          <p:nvPr/>
        </p:nvSpPr>
        <p:spPr>
          <a:xfrm>
            <a:off x="865901" y="2741472"/>
            <a:ext cx="8671896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Samsung Innovation Campus</a:t>
            </a:r>
          </a:p>
        </p:txBody>
      </p:sp>
      <p:sp>
        <p:nvSpPr>
          <p:cNvPr id="8" name="직사각형 133">
            <a:extLst>
              <a:ext uri="{FF2B5EF4-FFF2-40B4-BE49-F238E27FC236}">
                <a16:creationId xmlns:a16="http://schemas.microsoft.com/office/drawing/2014/main" id="{A14E28ED-9373-4950-9AA4-B9CBE68EE6E3}"/>
              </a:ext>
            </a:extLst>
          </p:cNvPr>
          <p:cNvSpPr/>
          <p:nvPr/>
        </p:nvSpPr>
        <p:spPr>
          <a:xfrm>
            <a:off x="865901" y="3578204"/>
            <a:ext cx="60450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B3E3"/>
                </a:solidFill>
                <a:effectLst/>
                <a:uLnTx/>
                <a:uFillTx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Artificial Intelligence Course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3E3"/>
              </a:solidFill>
              <a:effectLst/>
              <a:uLnTx/>
              <a:uFillTx/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E33A412-51E5-4F8E-A95F-B2714AEA6F4F}"/>
              </a:ext>
            </a:extLst>
          </p:cNvPr>
          <p:cNvSpPr>
            <a:spLocks noEditPoints="1"/>
          </p:cNvSpPr>
          <p:nvPr/>
        </p:nvSpPr>
        <p:spPr bwMode="auto">
          <a:xfrm>
            <a:off x="555411" y="403958"/>
            <a:ext cx="1360963" cy="210192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8408D-12A3-4334-8975-C85B57185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02" y="2164812"/>
            <a:ext cx="1737360" cy="5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K-Means Clustering (1/8)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About the k-means clustering: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There is one ore more explanatory variables </a:t>
            </a:r>
            <a:r>
              <a:rPr lang="ko-KR" altLang="en-US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en-US" altLang="ko-KR" sz="1300" baseline="-250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 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  <a:r>
              <a:rPr lang="ko-KR" altLang="en-US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en-US" altLang="ko-KR" sz="1300" baseline="-250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 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…, </a:t>
            </a:r>
            <a:r>
              <a:rPr lang="ko-KR" altLang="en-US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ko-KR" altLang="en-US" sz="1300" baseline="-250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𝑑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There is no response variable. Hence, this is a unsupervised learning algorithm.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3350286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Purpose of the k-means clustering: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2182" y="36749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 the observations in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clusters.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Find the centroids (cluster means) that characterize the clusters.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F40C06-9A3A-4111-9CAC-2621786F914D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68806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K-Means Clustering (2/8)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Pros: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Intuitive interpretation of the results.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Quick and easy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3350286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Cons: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2182" y="36749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Sensitive to the noise and outliers.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 boundaries can only be linear.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00914-212A-49BC-A96A-D00627F65A0B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228115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K-Means Clustering (3/8)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Distance metric: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Euclidean distance: it is the modulus of the difference between two position vectors. </a:t>
            </a:r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AD90BC61-A153-41F9-9C74-E263A39BB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7" y="2856653"/>
            <a:ext cx="4077671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2777" y="4656653"/>
                <a:ext cx="4546376" cy="653142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 algn="just" defTabSz="914400" latinLnBrk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200" i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algn="l" defTabSz="457200" latinLnBrk="0">
                  <a:spcAft>
                    <a:spcPts val="800"/>
                  </a:spcAft>
                  <a:buClr>
                    <a:srgbClr val="193EB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3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  <a:ea typeface="SamsungOne 400" panose="020B0503030303020204" pitchFamily="34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3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30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  <a:ea typeface="SamsungOne 400" panose="020B0503030303020204" pitchFamily="34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3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3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30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  <a:ea typeface="SamsungOne 400" panose="020B0503030303020204" pitchFamily="34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3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  <a:ea typeface="SamsungOne 400" panose="020B0503030303020204" pitchFamily="34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3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3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3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altLang="ko-KR" sz="1300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3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3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30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  <a:ea typeface="SamsungOne 400" panose="020B0503030303020204" pitchFamily="34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3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3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3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altLang="ko-KR" sz="1300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3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3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30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  <a:ea typeface="SamsungOne 400" panose="020B0503030303020204" pitchFamily="34" charset="0"/>
                              <a:cs typeface="+mn-cs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ko-KR" sz="13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3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3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d</m:t>
                                      </m:r>
                                    </m:sub>
                                  </m:sSub>
                                  <m:r>
                                    <a:rPr lang="en-US" altLang="ko-KR" sz="1300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3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SamsungOne 400" panose="020B0503030303020204" pitchFamily="34" charset="0"/>
                                          <a:cs typeface="+mn-cs"/>
                                        </a:rPr>
                                        <m:t>d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3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amsungOne 400" panose="020B0503030303020204" pitchFamily="34" charset="0"/>
                  <a:ea typeface="SamsungOne 400" panose="020B0503030303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25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777" y="4656653"/>
                <a:ext cx="4546376" cy="653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CBBC14AD-825F-4FE7-9075-F2DB001C54BD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11799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K-Means Clustering (4/8)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Distance metric: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712182" y="2557363"/>
            <a:ext cx="8630827" cy="1253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For numeric variables: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   Euclidean, Standardized, </a:t>
            </a:r>
            <a:r>
              <a:rPr lang="en-US" altLang="ko-KR" sz="1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Mahalanobis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  <a:r>
              <a:rPr lang="en-US" altLang="ko-KR" sz="1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Chebyshev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Canberra, Manhattan, </a:t>
            </a:r>
            <a:r>
              <a:rPr lang="en-US" altLang="ko-KR" sz="1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Minkowski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etc.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For categorical variables: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    </a:t>
            </a:r>
            <a:r>
              <a:rPr lang="en-US" altLang="ko-KR" sz="1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Jackard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etc. 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A37BDF8-2D4E-4897-B49B-64E6A35A1AB5}"/>
              </a:ext>
            </a:extLst>
          </p:cNvPr>
          <p:cNvGrpSpPr/>
          <p:nvPr/>
        </p:nvGrpSpPr>
        <p:grpSpPr>
          <a:xfrm>
            <a:off x="1984152" y="3555220"/>
            <a:ext cx="2524348" cy="2536616"/>
            <a:chOff x="6586360" y="3465609"/>
            <a:chExt cx="1883413" cy="189256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0916ECF-3C26-435E-B80D-EE65A60F6C48}"/>
                </a:ext>
              </a:extLst>
            </p:cNvPr>
            <p:cNvGrpSpPr/>
            <p:nvPr/>
          </p:nvGrpSpPr>
          <p:grpSpPr>
            <a:xfrm>
              <a:off x="6586360" y="3465609"/>
              <a:ext cx="1883413" cy="1892566"/>
              <a:chOff x="6586360" y="3465609"/>
              <a:chExt cx="1883413" cy="189256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D139AB0D-AEDA-4728-A232-D22C6510F915}"/>
                  </a:ext>
                </a:extLst>
              </p:cNvPr>
              <p:cNvGrpSpPr/>
              <p:nvPr/>
            </p:nvGrpSpPr>
            <p:grpSpPr>
              <a:xfrm>
                <a:off x="6632032" y="3510171"/>
                <a:ext cx="1793854" cy="1812709"/>
                <a:chOff x="6632032" y="3510171"/>
                <a:chExt cx="1793854" cy="1812709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5FFF8E73-068A-4D30-B006-027F8AB9F696}"/>
                    </a:ext>
                  </a:extLst>
                </p:cNvPr>
                <p:cNvSpPr/>
                <p:nvPr/>
              </p:nvSpPr>
              <p:spPr>
                <a:xfrm>
                  <a:off x="6632032" y="3510171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E69DBBE3-8689-4C86-8168-2D365FBB4380}"/>
                    </a:ext>
                  </a:extLst>
                </p:cNvPr>
                <p:cNvSpPr/>
                <p:nvPr/>
              </p:nvSpPr>
              <p:spPr>
                <a:xfrm>
                  <a:off x="6933203" y="3510171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4588C110-C681-489B-968B-554AF2E0840D}"/>
                    </a:ext>
                  </a:extLst>
                </p:cNvPr>
                <p:cNvSpPr/>
                <p:nvPr/>
              </p:nvSpPr>
              <p:spPr>
                <a:xfrm>
                  <a:off x="7234374" y="3510171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1C150E10-CD64-4D99-8FB5-A6C7057C0A66}"/>
                    </a:ext>
                  </a:extLst>
                </p:cNvPr>
                <p:cNvSpPr/>
                <p:nvPr/>
              </p:nvSpPr>
              <p:spPr>
                <a:xfrm>
                  <a:off x="6632032" y="3815113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4F3BB974-113F-477D-969B-7B941CD28181}"/>
                    </a:ext>
                  </a:extLst>
                </p:cNvPr>
                <p:cNvSpPr/>
                <p:nvPr/>
              </p:nvSpPr>
              <p:spPr>
                <a:xfrm>
                  <a:off x="6933203" y="3815113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30DE54A4-BAC0-4841-BA1D-3B5363AEC3D4}"/>
                    </a:ext>
                  </a:extLst>
                </p:cNvPr>
                <p:cNvSpPr/>
                <p:nvPr/>
              </p:nvSpPr>
              <p:spPr>
                <a:xfrm>
                  <a:off x="7234374" y="3815113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2ADCC7E0-743F-47B7-B73C-6466B3466BA9}"/>
                    </a:ext>
                  </a:extLst>
                </p:cNvPr>
                <p:cNvSpPr/>
                <p:nvPr/>
              </p:nvSpPr>
              <p:spPr>
                <a:xfrm>
                  <a:off x="6632032" y="4120054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50705DC3-7073-41D4-8C8A-E039B19E27D1}"/>
                    </a:ext>
                  </a:extLst>
                </p:cNvPr>
                <p:cNvSpPr/>
                <p:nvPr/>
              </p:nvSpPr>
              <p:spPr>
                <a:xfrm>
                  <a:off x="6933203" y="4120054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822727C-D030-41CB-A97F-00A62F88C829}"/>
                    </a:ext>
                  </a:extLst>
                </p:cNvPr>
                <p:cNvSpPr/>
                <p:nvPr/>
              </p:nvSpPr>
              <p:spPr>
                <a:xfrm>
                  <a:off x="7234374" y="4120054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CB0714AB-B9C9-49F6-B766-CD6E6060AAE3}"/>
                    </a:ext>
                  </a:extLst>
                </p:cNvPr>
                <p:cNvSpPr/>
                <p:nvPr/>
              </p:nvSpPr>
              <p:spPr>
                <a:xfrm>
                  <a:off x="7535545" y="3510171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211CE12-7893-4004-B940-ABA56DE503E1}"/>
                    </a:ext>
                  </a:extLst>
                </p:cNvPr>
                <p:cNvSpPr/>
                <p:nvPr/>
              </p:nvSpPr>
              <p:spPr>
                <a:xfrm>
                  <a:off x="7836717" y="3510171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173CF0B6-6FE2-4CCA-8EED-7116D400D8D0}"/>
                    </a:ext>
                  </a:extLst>
                </p:cNvPr>
                <p:cNvSpPr/>
                <p:nvPr/>
              </p:nvSpPr>
              <p:spPr>
                <a:xfrm>
                  <a:off x="8137886" y="3510171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54A321DD-5E11-44D6-995F-F816893123C3}"/>
                    </a:ext>
                  </a:extLst>
                </p:cNvPr>
                <p:cNvSpPr/>
                <p:nvPr/>
              </p:nvSpPr>
              <p:spPr>
                <a:xfrm>
                  <a:off x="7535545" y="3815113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A425DB9A-9F38-4744-A18C-C8742C62E111}"/>
                    </a:ext>
                  </a:extLst>
                </p:cNvPr>
                <p:cNvSpPr/>
                <p:nvPr/>
              </p:nvSpPr>
              <p:spPr>
                <a:xfrm>
                  <a:off x="7836716" y="3815113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AB7289D3-F257-4004-9DA9-D43D51B97BB5}"/>
                    </a:ext>
                  </a:extLst>
                </p:cNvPr>
                <p:cNvSpPr/>
                <p:nvPr/>
              </p:nvSpPr>
              <p:spPr>
                <a:xfrm>
                  <a:off x="8137886" y="3815113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597DF94E-DAE4-4629-BCBE-2775F8DB16BF}"/>
                    </a:ext>
                  </a:extLst>
                </p:cNvPr>
                <p:cNvSpPr/>
                <p:nvPr/>
              </p:nvSpPr>
              <p:spPr>
                <a:xfrm>
                  <a:off x="7535545" y="4120054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D5EE4060-CD22-43A2-AB95-3A7AA54DE74F}"/>
                    </a:ext>
                  </a:extLst>
                </p:cNvPr>
                <p:cNvSpPr/>
                <p:nvPr/>
              </p:nvSpPr>
              <p:spPr>
                <a:xfrm>
                  <a:off x="7836716" y="4120054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C5A2CDF7-FF9A-46C3-A805-1E182994EA1D}"/>
                    </a:ext>
                  </a:extLst>
                </p:cNvPr>
                <p:cNvSpPr/>
                <p:nvPr/>
              </p:nvSpPr>
              <p:spPr>
                <a:xfrm>
                  <a:off x="8137886" y="4120054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3EC1C5EB-1847-4C92-A8BF-16B586198865}"/>
                    </a:ext>
                  </a:extLst>
                </p:cNvPr>
                <p:cNvSpPr/>
                <p:nvPr/>
              </p:nvSpPr>
              <p:spPr>
                <a:xfrm>
                  <a:off x="6632032" y="4424996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79B67BC2-9C13-4187-BB96-3491957CC781}"/>
                    </a:ext>
                  </a:extLst>
                </p:cNvPr>
                <p:cNvSpPr/>
                <p:nvPr/>
              </p:nvSpPr>
              <p:spPr>
                <a:xfrm>
                  <a:off x="6933203" y="4424996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16B3F5E6-3F3F-40BC-AA6E-DC84DA78080D}"/>
                    </a:ext>
                  </a:extLst>
                </p:cNvPr>
                <p:cNvSpPr/>
                <p:nvPr/>
              </p:nvSpPr>
              <p:spPr>
                <a:xfrm>
                  <a:off x="7234374" y="4424996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23E174B-80C9-40EE-A74B-B8DDC0022EEF}"/>
                    </a:ext>
                  </a:extLst>
                </p:cNvPr>
                <p:cNvSpPr/>
                <p:nvPr/>
              </p:nvSpPr>
              <p:spPr>
                <a:xfrm>
                  <a:off x="6632032" y="4729937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DE4C25DD-7D1B-4EA1-B00B-3545E3E8FF30}"/>
                    </a:ext>
                  </a:extLst>
                </p:cNvPr>
                <p:cNvSpPr/>
                <p:nvPr/>
              </p:nvSpPr>
              <p:spPr>
                <a:xfrm>
                  <a:off x="6933203" y="4729937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4835D1B9-50C8-42C3-B5D0-54873008FDB9}"/>
                    </a:ext>
                  </a:extLst>
                </p:cNvPr>
                <p:cNvSpPr/>
                <p:nvPr/>
              </p:nvSpPr>
              <p:spPr>
                <a:xfrm>
                  <a:off x="7234374" y="4729937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241DE19D-07B9-4182-8A2A-7625DE628F06}"/>
                    </a:ext>
                  </a:extLst>
                </p:cNvPr>
                <p:cNvSpPr/>
                <p:nvPr/>
              </p:nvSpPr>
              <p:spPr>
                <a:xfrm>
                  <a:off x="6632032" y="5034880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F8ABDC95-9E0C-436A-A40D-0CEBE8FA225C}"/>
                    </a:ext>
                  </a:extLst>
                </p:cNvPr>
                <p:cNvSpPr/>
                <p:nvPr/>
              </p:nvSpPr>
              <p:spPr>
                <a:xfrm>
                  <a:off x="6933203" y="5034880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C97CC1A5-5FF8-4CB0-A348-A70B03620965}"/>
                    </a:ext>
                  </a:extLst>
                </p:cNvPr>
                <p:cNvSpPr/>
                <p:nvPr/>
              </p:nvSpPr>
              <p:spPr>
                <a:xfrm>
                  <a:off x="7234374" y="5034880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D3728596-F3B9-4EF1-AF72-FD5232FB6114}"/>
                    </a:ext>
                  </a:extLst>
                </p:cNvPr>
                <p:cNvSpPr/>
                <p:nvPr/>
              </p:nvSpPr>
              <p:spPr>
                <a:xfrm>
                  <a:off x="7535545" y="4424996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0000A617-FCA6-4ECC-A8B8-FD76CF32E6C1}"/>
                    </a:ext>
                  </a:extLst>
                </p:cNvPr>
                <p:cNvSpPr/>
                <p:nvPr/>
              </p:nvSpPr>
              <p:spPr>
                <a:xfrm>
                  <a:off x="7836716" y="4424996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55CBB73D-AB0D-461A-B49D-F309463038B7}"/>
                    </a:ext>
                  </a:extLst>
                </p:cNvPr>
                <p:cNvSpPr/>
                <p:nvPr/>
              </p:nvSpPr>
              <p:spPr>
                <a:xfrm>
                  <a:off x="8137886" y="4424996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C33EE5EB-5679-42D7-BEA6-058B6D9F5AF5}"/>
                    </a:ext>
                  </a:extLst>
                </p:cNvPr>
                <p:cNvSpPr/>
                <p:nvPr/>
              </p:nvSpPr>
              <p:spPr>
                <a:xfrm>
                  <a:off x="7535545" y="4729937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64F6F679-3E38-4DD9-9C73-00A123994335}"/>
                    </a:ext>
                  </a:extLst>
                </p:cNvPr>
                <p:cNvSpPr/>
                <p:nvPr/>
              </p:nvSpPr>
              <p:spPr>
                <a:xfrm>
                  <a:off x="7836716" y="4729937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E075693D-FD39-4BF6-82D8-42F00E3572A5}"/>
                    </a:ext>
                  </a:extLst>
                </p:cNvPr>
                <p:cNvSpPr/>
                <p:nvPr/>
              </p:nvSpPr>
              <p:spPr>
                <a:xfrm>
                  <a:off x="8137886" y="4729937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9AEC8B4A-F70C-4099-B74C-720A14F925F2}"/>
                    </a:ext>
                  </a:extLst>
                </p:cNvPr>
                <p:cNvSpPr/>
                <p:nvPr/>
              </p:nvSpPr>
              <p:spPr>
                <a:xfrm>
                  <a:off x="7535545" y="5034880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289F5C1B-A190-4701-9D78-1106B123929A}"/>
                    </a:ext>
                  </a:extLst>
                </p:cNvPr>
                <p:cNvSpPr/>
                <p:nvPr/>
              </p:nvSpPr>
              <p:spPr>
                <a:xfrm>
                  <a:off x="7836716" y="5034880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47ED7E84-7D7E-480C-ABE9-970D8DF83CEC}"/>
                    </a:ext>
                  </a:extLst>
                </p:cNvPr>
                <p:cNvSpPr/>
                <p:nvPr/>
              </p:nvSpPr>
              <p:spPr>
                <a:xfrm>
                  <a:off x="8137886" y="5034880"/>
                  <a:ext cx="288000" cy="288000"/>
                </a:xfrm>
                <a:prstGeom prst="rect">
                  <a:avLst/>
                </a:prstGeom>
                <a:solidFill>
                  <a:srgbClr val="B4BBBD">
                    <a:alpha val="20000"/>
                  </a:srgb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898BD060-F820-4559-BA04-965737F10EF0}"/>
                  </a:ext>
                </a:extLst>
              </p:cNvPr>
              <p:cNvSpPr/>
              <p:nvPr/>
            </p:nvSpPr>
            <p:spPr>
              <a:xfrm>
                <a:off x="6586360" y="5268175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5A1981C9-D37F-4B34-AAEB-70F9B3FC2199}"/>
                  </a:ext>
                </a:extLst>
              </p:cNvPr>
              <p:cNvSpPr/>
              <p:nvPr/>
            </p:nvSpPr>
            <p:spPr>
              <a:xfrm>
                <a:off x="8379773" y="3465609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C8B6FF8A-9FD0-405D-B7E1-82020BC0BA8D}"/>
                </a:ext>
              </a:extLst>
            </p:cNvPr>
            <p:cNvCxnSpPr>
              <a:stCxn id="130" idx="1"/>
              <a:endCxn id="130" idx="1"/>
            </p:cNvCxnSpPr>
            <p:nvPr/>
          </p:nvCxnSpPr>
          <p:spPr>
            <a:xfrm>
              <a:off x="6632032" y="51788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F816DC7-E39E-42F5-A0BB-F3C802E2A61F}"/>
                </a:ext>
              </a:extLst>
            </p:cNvPr>
            <p:cNvCxnSpPr>
              <a:stCxn id="104" idx="7"/>
              <a:endCxn id="105" idx="3"/>
            </p:cNvCxnSpPr>
            <p:nvPr/>
          </p:nvCxnSpPr>
          <p:spPr>
            <a:xfrm flipV="1">
              <a:off x="6663180" y="3542429"/>
              <a:ext cx="1729773" cy="1738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E642E52-BCC0-403E-BDC3-E08F86CEA9D1}"/>
                </a:ext>
              </a:extLst>
            </p:cNvPr>
            <p:cNvCxnSpPr>
              <a:stCxn id="104" idx="0"/>
            </p:cNvCxnSpPr>
            <p:nvPr/>
          </p:nvCxnSpPr>
          <p:spPr>
            <a:xfrm flipV="1">
              <a:off x="6631360" y="3510171"/>
              <a:ext cx="0" cy="175800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A21229D-9DB7-49B0-B51D-0314EA2A2722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 flipV="1">
              <a:off x="6631361" y="3510171"/>
              <a:ext cx="1748412" cy="43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31D4580-9DAF-4648-9BFB-9367630C85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6360" y="5321335"/>
              <a:ext cx="1159682" cy="438"/>
            </a:xfrm>
            <a:prstGeom prst="line">
              <a:avLst/>
            </a:prstGeom>
            <a:ln w="19050">
              <a:solidFill>
                <a:srgbClr val="193E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AA0F999-C921-400C-B30B-CE0B28F26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6036" y="4717577"/>
              <a:ext cx="0" cy="607387"/>
            </a:xfrm>
            <a:prstGeom prst="line">
              <a:avLst/>
            </a:prstGeom>
            <a:ln w="19050">
              <a:solidFill>
                <a:srgbClr val="193E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C907F9D-5B98-414C-845A-F8AB3DF77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429" y="3575790"/>
              <a:ext cx="0" cy="1141066"/>
            </a:xfrm>
            <a:prstGeom prst="line">
              <a:avLst/>
            </a:prstGeom>
            <a:ln w="19050">
              <a:solidFill>
                <a:srgbClr val="193E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17F048-74EF-4053-B5F9-D97AC39AA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1385" y="4720381"/>
              <a:ext cx="600565" cy="327"/>
            </a:xfrm>
            <a:prstGeom prst="line">
              <a:avLst/>
            </a:prstGeom>
            <a:ln w="19050">
              <a:solidFill>
                <a:srgbClr val="193E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677DE6B-10EC-4B87-96F3-9AC6368C5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505" y="4712595"/>
              <a:ext cx="0" cy="5581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F382A4C-8E66-413C-9FE0-079E5AEE2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9506" y="4712595"/>
              <a:ext cx="269854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25C0AB68-0E37-498C-B4E0-F8AD5E823299}"/>
                </a:ext>
              </a:extLst>
            </p:cNvPr>
            <p:cNvCxnSpPr>
              <a:cxnSpLocks/>
            </p:cNvCxnSpPr>
            <p:nvPr/>
          </p:nvCxnSpPr>
          <p:spPr>
            <a:xfrm>
              <a:off x="6919360" y="4102979"/>
              <a:ext cx="1" cy="6091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8C0B764-D793-4CA7-8658-927CB9D26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7295" y="4107122"/>
              <a:ext cx="61757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691F034-44A9-4F51-9317-16AE0E5959F5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32" y="3802432"/>
              <a:ext cx="0" cy="305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3F4F21B-17F6-4EBD-B882-95EC8B2CE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788" y="3806337"/>
              <a:ext cx="59735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E0A26AE-0A57-4730-BDED-078432F5DB0F}"/>
                </a:ext>
              </a:extLst>
            </p:cNvPr>
            <p:cNvCxnSpPr>
              <a:cxnSpLocks/>
            </p:cNvCxnSpPr>
            <p:nvPr/>
          </p:nvCxnSpPr>
          <p:spPr>
            <a:xfrm>
              <a:off x="8123146" y="3524250"/>
              <a:ext cx="278" cy="2820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7C0E56F-973A-4048-9FBB-017D9198A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4651" y="3531035"/>
              <a:ext cx="269854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74CD30EA-5E65-4ECA-9F26-3775BFC0A41A}"/>
              </a:ext>
            </a:extLst>
          </p:cNvPr>
          <p:cNvSpPr txBox="1"/>
          <p:nvPr/>
        </p:nvSpPr>
        <p:spPr>
          <a:xfrm>
            <a:off x="4590060" y="5783818"/>
            <a:ext cx="3208764" cy="335926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just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300" i="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Black: Euclidean / Colored: Manhattan.</a:t>
            </a:r>
            <a:endParaRPr lang="ko-KR" altLang="en-US" sz="1300" i="0" dirty="0">
              <a:solidFill>
                <a:prstClr val="black">
                  <a:lumMod val="85000"/>
                  <a:lumOff val="15000"/>
                </a:prst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5030D3-F9E6-4329-818A-B48DEEE8AEF9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20996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K-Means Clustering (5/8)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Standard algorithm:</a:t>
              </a:r>
            </a:p>
          </p:txBody>
        </p:sp>
      </p:grpSp>
      <p:pic>
        <p:nvPicPr>
          <p:cNvPr id="15" name="Picture 11">
            <a:extLst>
              <a:ext uri="{FF2B5EF4-FFF2-40B4-BE49-F238E27FC236}">
                <a16:creationId xmlns:a16="http://schemas.microsoft.com/office/drawing/2014/main" id="{36BE778E-7B2E-4FF6-8DFF-5A5CFB42E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73" y="4238343"/>
            <a:ext cx="3060079" cy="18385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A67133-879F-4561-8AA5-D86251EBDB75}"/>
              </a:ext>
            </a:extLst>
          </p:cNvPr>
          <p:cNvSpPr/>
          <p:nvPr/>
        </p:nvSpPr>
        <p:spPr>
          <a:xfrm>
            <a:off x="711200" y="2557955"/>
            <a:ext cx="8632825" cy="155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1) Let’s suppose a dataset composed of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𝑛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observations: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ko-KR" altLang="en-US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     𝒙</a:t>
            </a:r>
            <a:r>
              <a:rPr lang="en-US" altLang="ko-KR" sz="1300" baseline="-250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  <a:r>
              <a:rPr lang="ko-KR" altLang="en-US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𝒙</a:t>
            </a:r>
            <a:r>
              <a:rPr lang="en-US" altLang="ko-KR" sz="1300" baseline="-250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⋯, </a:t>
            </a:r>
            <a:r>
              <a:rPr lang="ko-KR" altLang="en-US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𝒙</a:t>
            </a:r>
            <a:r>
              <a:rPr lang="ko-KR" altLang="en-US" sz="1300" baseline="-250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𝑛</a:t>
            </a:r>
            <a:r>
              <a:rPr lang="ko-KR" altLang="en-US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    </a:t>
            </a:r>
            <a:endParaRPr lang="en-US" altLang="ko-KR" sz="1300" dirty="0">
              <a:solidFill>
                <a:schemeClr val="tx1">
                  <a:lumMod val="85000"/>
                  <a:lumOff val="15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381000" indent="-161925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Each observation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𝒙𝑖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a vector of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𝑑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components (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𝑑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 number of variables) . 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2) Suppose that we target two (</a:t>
            </a:r>
            <a:r>
              <a:rPr lang="ko-KR" altLang="en-US" sz="1300" dirty="0">
                <a:solidFill>
                  <a:srgbClr val="00B05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</a:t>
            </a:r>
            <a:r>
              <a:rPr lang="en-US" altLang="ko-KR" sz="1300" dirty="0">
                <a:solidFill>
                  <a:srgbClr val="00B05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=2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) clusters, denoted as </a:t>
            </a:r>
            <a:r>
              <a:rPr lang="ko-KR" altLang="en-US" sz="13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𝐶</a:t>
            </a:r>
            <a:r>
              <a:rPr lang="en-US" altLang="ko-KR" sz="1300" baseline="-250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</a:t>
            </a:r>
            <a:r>
              <a:rPr lang="en-US" altLang="ko-KR" sz="13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and </a:t>
            </a:r>
            <a:r>
              <a:rPr lang="ko-KR" altLang="en-US" sz="13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𝐶</a:t>
            </a:r>
            <a:r>
              <a:rPr lang="en-US" altLang="ko-KR" sz="1300" baseline="-250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3) Two centroid positions are randomly initialized: </a:t>
            </a:r>
            <a:r>
              <a:rPr lang="ko-KR" altLang="en-US" sz="13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𝜇</a:t>
            </a:r>
            <a:r>
              <a:rPr lang="en-US" altLang="ko-KR" sz="1300" baseline="-250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</a:t>
            </a:r>
            <a:r>
              <a:rPr lang="en-US" altLang="ko-KR" sz="13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and </a:t>
            </a:r>
            <a:r>
              <a:rPr lang="ko-KR" altLang="en-US" sz="13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𝜇</a:t>
            </a:r>
            <a:r>
              <a:rPr lang="en-US" altLang="ko-KR" sz="1300" baseline="-250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90AFD0-2354-4C86-A772-393DFB73CBF2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11067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K-Means Clustering (6/8)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Standard algorithm: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A67133-879F-4561-8AA5-D86251EBDB75}"/>
              </a:ext>
            </a:extLst>
          </p:cNvPr>
          <p:cNvSpPr/>
          <p:nvPr/>
        </p:nvSpPr>
        <p:spPr>
          <a:xfrm>
            <a:off x="711200" y="2557955"/>
            <a:ext cx="8632825" cy="84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217488" indent="-217488"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4) Assign the observations to the nearest centroids. </a:t>
            </a:r>
          </a:p>
          <a:p>
            <a:pPr marL="203200" indent="-203200"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5) Update the centroid positions such that the sum of square distances between the observations and the nearest centroids gets smaller.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A67133-879F-4561-8AA5-D86251EBDB75}"/>
              </a:ext>
            </a:extLst>
          </p:cNvPr>
          <p:cNvSpPr/>
          <p:nvPr/>
        </p:nvSpPr>
        <p:spPr>
          <a:xfrm>
            <a:off x="711200" y="4249776"/>
            <a:ext cx="8632825" cy="34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217488" indent="-217488"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6) Repeat from the step 4) until the centroids converge to their final positions.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3451702"/>
                <a:ext cx="3091089" cy="394188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3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mbria Math" panose="02040503050406030204" pitchFamily="18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sz="16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>
                  <a:solidFill>
                    <a:srgbClr val="FF0000"/>
                  </a:solidFill>
                  <a:latin typeface="SamsungOne 400" panose="020B0503030303020204" pitchFamily="34" charset="0"/>
                </a:endParaRPr>
              </a:p>
            </p:txBody>
          </p:sp>
        </mc:Choice>
        <mc:Fallback xmlns=""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451702"/>
                <a:ext cx="3091089" cy="394188"/>
              </a:xfrm>
              <a:prstGeom prst="rect">
                <a:avLst/>
              </a:prstGeom>
              <a:blipFill>
                <a:blip r:embed="rId4"/>
                <a:stretch>
                  <a:fillRect t="-3077" b="-8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1D8F1108-E9DD-4FDE-A6FC-845106B8D4B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134661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K-Means Clustering (7/8)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Standard algorithm: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04915" y="2605491"/>
            <a:ext cx="8639111" cy="3328327"/>
            <a:chOff x="704915" y="2605491"/>
            <a:chExt cx="8639111" cy="3328327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DAD710B8-3C33-486B-91D9-7F69AC17A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21" y="2605492"/>
              <a:ext cx="1971049" cy="1184269"/>
            </a:xfrm>
            <a:prstGeom prst="rect">
              <a:avLst/>
            </a:prstGeom>
            <a:ln>
              <a:solidFill>
                <a:srgbClr val="193EB0"/>
              </a:solidFill>
            </a:ln>
          </p:spPr>
        </p:pic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id="{C8C9050F-D765-4923-8B2F-68E4B871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473" y="2605492"/>
              <a:ext cx="1971049" cy="1184269"/>
            </a:xfrm>
            <a:prstGeom prst="rect">
              <a:avLst/>
            </a:prstGeom>
          </p:spPr>
        </p:pic>
        <p:pic>
          <p:nvPicPr>
            <p:cNvPr id="38" name="Picture 11">
              <a:extLst>
                <a:ext uri="{FF2B5EF4-FFF2-40B4-BE49-F238E27FC236}">
                  <a16:creationId xmlns:a16="http://schemas.microsoft.com/office/drawing/2014/main" id="{13AEEFCA-F15A-4E67-B91A-C0220F030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725" y="2605492"/>
              <a:ext cx="1971049" cy="1184269"/>
            </a:xfrm>
            <a:prstGeom prst="rect">
              <a:avLst/>
            </a:prstGeom>
          </p:spPr>
        </p:pic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id="{1D52E4AC-B813-494A-BC50-47B228138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977" y="2605492"/>
              <a:ext cx="1971049" cy="1184269"/>
            </a:xfrm>
            <a:prstGeom prst="rect">
              <a:avLst/>
            </a:prstGeom>
          </p:spPr>
        </p:pic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id="{87DDCCFB-A06E-422D-AC06-0A6ABB276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977" y="4371574"/>
              <a:ext cx="1971049" cy="1184269"/>
            </a:xfrm>
            <a:prstGeom prst="rect">
              <a:avLst/>
            </a:prstGeom>
          </p:spPr>
        </p:pic>
        <p:pic>
          <p:nvPicPr>
            <p:cNvPr id="41" name="Picture 11">
              <a:extLst>
                <a:ext uri="{FF2B5EF4-FFF2-40B4-BE49-F238E27FC236}">
                  <a16:creationId xmlns:a16="http://schemas.microsoft.com/office/drawing/2014/main" id="{5056520F-9B85-4230-A6B0-A1DE970AD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725" y="4371574"/>
              <a:ext cx="1971049" cy="1184269"/>
            </a:xfrm>
            <a:prstGeom prst="rect">
              <a:avLst/>
            </a:prstGeom>
          </p:spPr>
        </p:pic>
        <p:pic>
          <p:nvPicPr>
            <p:cNvPr id="42" name="Picture 11">
              <a:extLst>
                <a:ext uri="{FF2B5EF4-FFF2-40B4-BE49-F238E27FC236}">
                  <a16:creationId xmlns:a16="http://schemas.microsoft.com/office/drawing/2014/main" id="{989ACABD-EA63-44B5-87A2-191C662BD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473" y="4371574"/>
              <a:ext cx="1971049" cy="1184269"/>
            </a:xfrm>
            <a:prstGeom prst="rect">
              <a:avLst/>
            </a:prstGeom>
          </p:spPr>
        </p:pic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id="{A41E77BD-998D-477F-B23E-0393A2A6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21" y="4371574"/>
              <a:ext cx="1971049" cy="118426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9954EFE-79C4-4505-9F52-1172C022AD1F}"/>
                </a:ext>
              </a:extLst>
            </p:cNvPr>
            <p:cNvSpPr/>
            <p:nvPr/>
          </p:nvSpPr>
          <p:spPr>
            <a:xfrm>
              <a:off x="704915" y="2605491"/>
              <a:ext cx="1971808" cy="1184269"/>
            </a:xfrm>
            <a:prstGeom prst="rect">
              <a:avLst/>
            </a:prstGeom>
            <a:noFill/>
            <a:ln w="19050">
              <a:solidFill>
                <a:srgbClr val="193E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305926-F955-479E-BF2B-FEE001C85AB8}"/>
                </a:ext>
              </a:extLst>
            </p:cNvPr>
            <p:cNvSpPr/>
            <p:nvPr/>
          </p:nvSpPr>
          <p:spPr>
            <a:xfrm>
              <a:off x="704915" y="4371574"/>
              <a:ext cx="1971808" cy="11842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0447BAF-F0FC-4626-86B7-5E39AC336730}"/>
                </a:ext>
              </a:extLst>
            </p:cNvPr>
            <p:cNvSpPr txBox="1"/>
            <p:nvPr/>
          </p:nvSpPr>
          <p:spPr>
            <a:xfrm>
              <a:off x="1275771" y="5572693"/>
              <a:ext cx="830096" cy="361125"/>
            </a:xfrm>
            <a:prstGeom prst="rect">
              <a:avLst/>
            </a:prstGeom>
          </p:spPr>
          <p:txBody>
            <a:bodyPr lIns="0" tIns="0" rIns="0" bIns="0" anchor="ctr" anchorCtr="0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indent="0" defTabSz="914400" latinLnBrk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300" i="0">
                  <a:solidFill>
                    <a:prstClr val="black">
                      <a:lumMod val="85000"/>
                      <a:lumOff val="15000"/>
                    </a:prst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defRPr>
              </a:lvl1pPr>
              <a:lvl2pPr marL="685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Finish</a:t>
              </a:r>
              <a:endParaRPr lang="ko-KR" altLang="en-US" dirty="0">
                <a:solidFill>
                  <a:srgbClr val="FF0000"/>
                </a:solidFill>
                <a:latin typeface="SamsungOne 700" panose="020B0803030303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90381AB-46B8-4AA7-B107-84F204E44211}"/>
                </a:ext>
              </a:extLst>
            </p:cNvPr>
            <p:cNvSpPr txBox="1"/>
            <p:nvPr/>
          </p:nvSpPr>
          <p:spPr>
            <a:xfrm>
              <a:off x="1379466" y="3808922"/>
              <a:ext cx="622706" cy="253119"/>
            </a:xfrm>
            <a:prstGeom prst="rect">
              <a:avLst/>
            </a:prstGeom>
          </p:spPr>
          <p:txBody>
            <a:bodyPr lIns="0" tIns="0" rIns="0" bIns="0" anchor="ctr" anchorCtr="0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indent="0" defTabSz="914400" latinLnBrk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300" i="0">
                  <a:solidFill>
                    <a:prstClr val="black">
                      <a:lumMod val="85000"/>
                      <a:lumOff val="15000"/>
                    </a:prst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defRPr>
              </a:lvl1pPr>
              <a:lvl2pPr marL="685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altLang="ko-KR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Start</a:t>
              </a:r>
              <a:endParaRPr lang="ko-KR" altLang="en-US" dirty="0">
                <a:solidFill>
                  <a:srgbClr val="193EB0"/>
                </a:solidFill>
                <a:latin typeface="SamsungOne 700" panose="020B0803030303020204" pitchFamily="34" charset="0"/>
              </a:endParaRPr>
            </a:p>
          </p:txBody>
        </p:sp>
        <p:sp>
          <p:nvSpPr>
            <p:cNvPr id="55" name="오른쪽 화살표 54"/>
            <p:cNvSpPr/>
            <p:nvPr/>
          </p:nvSpPr>
          <p:spPr>
            <a:xfrm>
              <a:off x="2676722" y="3082762"/>
              <a:ext cx="238167" cy="229726"/>
            </a:xfrm>
            <a:prstGeom prst="rightArrow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extrusionH="12700">
                <a:bevelT w="0"/>
                <a:contourClr>
                  <a:schemeClr val="bg1"/>
                </a:contourClr>
              </a:sp3d>
            </a:bodyPr>
            <a:lstStyle/>
            <a:p>
              <a:pPr algn="ctr" defTabSz="705455">
                <a:lnSpc>
                  <a:spcPct val="110000"/>
                </a:lnSpc>
                <a:buClr>
                  <a:srgbClr val="F06325"/>
                </a:buClr>
                <a:buSzPct val="80000"/>
              </a:pPr>
              <a:endParaRPr lang="ko-KR" altLang="en-US" sz="246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4905572" y="3082762"/>
              <a:ext cx="238167" cy="229726"/>
            </a:xfrm>
            <a:prstGeom prst="rightArrow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extrusionH="12700">
                <a:bevelT w="0"/>
                <a:contourClr>
                  <a:schemeClr val="bg1"/>
                </a:contourClr>
              </a:sp3d>
            </a:bodyPr>
            <a:lstStyle/>
            <a:p>
              <a:pPr algn="ctr" defTabSz="705455">
                <a:lnSpc>
                  <a:spcPct val="110000"/>
                </a:lnSpc>
                <a:buClr>
                  <a:srgbClr val="F06325"/>
                </a:buClr>
                <a:buSzPct val="80000"/>
              </a:pPr>
              <a:endParaRPr lang="ko-KR" altLang="en-US" sz="246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>
              <a:off x="7115372" y="3082762"/>
              <a:ext cx="238167" cy="229726"/>
            </a:xfrm>
            <a:prstGeom prst="rightArrow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extrusionH="12700">
                <a:bevelT w="0"/>
                <a:contourClr>
                  <a:schemeClr val="bg1"/>
                </a:contourClr>
              </a:sp3d>
            </a:bodyPr>
            <a:lstStyle/>
            <a:p>
              <a:pPr algn="ctr" defTabSz="705455">
                <a:lnSpc>
                  <a:spcPct val="110000"/>
                </a:lnSpc>
                <a:buClr>
                  <a:srgbClr val="F06325"/>
                </a:buClr>
                <a:buSzPct val="80000"/>
              </a:pPr>
              <a:endParaRPr lang="ko-KR" altLang="en-US" sz="246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58" name="오른쪽 화살표 57"/>
            <p:cNvSpPr/>
            <p:nvPr/>
          </p:nvSpPr>
          <p:spPr>
            <a:xfrm flipH="1">
              <a:off x="2695772" y="4856160"/>
              <a:ext cx="238167" cy="229726"/>
            </a:xfrm>
            <a:prstGeom prst="rightArrow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extrusionH="12700">
                <a:bevelT w="0"/>
                <a:contourClr>
                  <a:schemeClr val="bg1"/>
                </a:contourClr>
              </a:sp3d>
            </a:bodyPr>
            <a:lstStyle/>
            <a:p>
              <a:pPr algn="ctr" defTabSz="705455">
                <a:lnSpc>
                  <a:spcPct val="110000"/>
                </a:lnSpc>
                <a:buClr>
                  <a:srgbClr val="F06325"/>
                </a:buClr>
                <a:buSzPct val="80000"/>
              </a:pPr>
              <a:endParaRPr lang="ko-KR" altLang="en-US" sz="246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59" name="오른쪽 화살표 58"/>
            <p:cNvSpPr/>
            <p:nvPr/>
          </p:nvSpPr>
          <p:spPr>
            <a:xfrm flipH="1">
              <a:off x="4905572" y="4856160"/>
              <a:ext cx="238167" cy="229726"/>
            </a:xfrm>
            <a:prstGeom prst="rightArrow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extrusionH="12700">
                <a:bevelT w="0"/>
                <a:contourClr>
                  <a:schemeClr val="bg1"/>
                </a:contourClr>
              </a:sp3d>
            </a:bodyPr>
            <a:lstStyle/>
            <a:p>
              <a:pPr algn="ctr" defTabSz="705455">
                <a:lnSpc>
                  <a:spcPct val="110000"/>
                </a:lnSpc>
                <a:buClr>
                  <a:srgbClr val="F06325"/>
                </a:buClr>
                <a:buSzPct val="80000"/>
              </a:pPr>
              <a:endParaRPr lang="ko-KR" altLang="en-US" sz="246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7115372" y="4856160"/>
              <a:ext cx="238167" cy="229726"/>
            </a:xfrm>
            <a:prstGeom prst="rightArrow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extrusionH="12700">
                <a:bevelT w="0"/>
                <a:contourClr>
                  <a:schemeClr val="bg1"/>
                </a:contourClr>
              </a:sp3d>
            </a:bodyPr>
            <a:lstStyle/>
            <a:p>
              <a:pPr algn="ctr" defTabSz="705455">
                <a:lnSpc>
                  <a:spcPct val="110000"/>
                </a:lnSpc>
                <a:buClr>
                  <a:srgbClr val="F06325"/>
                </a:buClr>
                <a:buSzPct val="80000"/>
              </a:pPr>
              <a:endParaRPr lang="ko-KR" altLang="en-US" sz="246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61" name="오른쪽 화살표 60"/>
            <p:cNvSpPr/>
            <p:nvPr/>
          </p:nvSpPr>
          <p:spPr>
            <a:xfrm rot="5400000">
              <a:off x="8239418" y="3965805"/>
              <a:ext cx="238167" cy="229726"/>
            </a:xfrm>
            <a:prstGeom prst="rightArrow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extrusionH="12700">
                <a:bevelT w="0"/>
                <a:contourClr>
                  <a:schemeClr val="bg1"/>
                </a:contourClr>
              </a:sp3d>
            </a:bodyPr>
            <a:lstStyle/>
            <a:p>
              <a:pPr algn="ctr" defTabSz="705455">
                <a:lnSpc>
                  <a:spcPct val="110000"/>
                </a:lnSpc>
                <a:buClr>
                  <a:srgbClr val="F06325"/>
                </a:buClr>
                <a:buSzPct val="80000"/>
              </a:pPr>
              <a:endParaRPr lang="ko-KR" altLang="en-US" sz="246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145BC-8018-4DD7-B162-A4F4201C310F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237732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K-Means Clustering (8/8)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Standard algorithm: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 question: how do we find the optimal number of clusters? 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Let’s define the sum of square distances between the observations and the nearest centroids as: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2182" y="3950718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Plot the “Total internal sum of squares” vs “N# of clusters” and find the inflexion point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←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“</a:t>
            </a:r>
            <a:r>
              <a:rPr lang="en-US" altLang="ko-KR" sz="1300" dirty="0">
                <a:solidFill>
                  <a:srgbClr val="00B05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Elbow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254" y="3128622"/>
                <a:ext cx="5922780" cy="1016900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𝑠𝑞𝑢𝑎𝑟𝑒𝑠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</a:p>
            </p:txBody>
          </p:sp>
        </mc:Choice>
        <mc:Fallback xmlns=""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54" y="3128622"/>
                <a:ext cx="5922780" cy="1016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26CBFC-B366-4D1C-8CA5-096B9C05581F}"/>
              </a:ext>
            </a:extLst>
          </p:cNvPr>
          <p:cNvGrpSpPr/>
          <p:nvPr/>
        </p:nvGrpSpPr>
        <p:grpSpPr>
          <a:xfrm>
            <a:off x="2303016" y="4267663"/>
            <a:ext cx="3750357" cy="1851267"/>
            <a:chOff x="3114119" y="4293295"/>
            <a:chExt cx="4289599" cy="2117449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AFF69DB-4490-4688-A94E-C03591ED3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282" y="4293295"/>
              <a:ext cx="2615436" cy="1800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999BD3-A225-4495-8726-80A5FC7E2E65}"/>
                </a:ext>
              </a:extLst>
            </p:cNvPr>
            <p:cNvSpPr txBox="1"/>
            <p:nvPr/>
          </p:nvSpPr>
          <p:spPr>
            <a:xfrm>
              <a:off x="5262826" y="6034661"/>
              <a:ext cx="1702498" cy="376083"/>
            </a:xfrm>
            <a:prstGeom prst="rect">
              <a:avLst/>
            </a:prstGeom>
          </p:spPr>
          <p:txBody>
            <a:bodyPr lIns="0" tIns="0" rIns="0" bIns="0" anchor="ctr" anchorCtr="0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indent="0" defTabSz="914400" latinLnBrk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300" i="0">
                  <a:solidFill>
                    <a:prstClr val="black">
                      <a:lumMod val="85000"/>
                      <a:lumOff val="15000"/>
                    </a:prst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defRPr>
              </a:lvl1pPr>
              <a:lvl2pPr marL="685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altLang="ko-KR" sz="1200" dirty="0">
                  <a:latin typeface="SamsungOne 700" panose="020B0803030303020204" pitchFamily="34" charset="0"/>
                  <a:ea typeface="SamsungOne 700" panose="020B0803030303020204" pitchFamily="34" charset="0"/>
                </a:rPr>
                <a:t>N# of Clusters</a:t>
              </a:r>
              <a:endParaRPr lang="ko-KR" altLang="en-US" sz="1200" dirty="0">
                <a:latin typeface="SamsungOne 700" panose="020B0803030303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27B04A-CE33-4A77-8D0C-8D4A921FBC9E}"/>
                </a:ext>
              </a:extLst>
            </p:cNvPr>
            <p:cNvSpPr txBox="1"/>
            <p:nvPr/>
          </p:nvSpPr>
          <p:spPr>
            <a:xfrm>
              <a:off x="3114119" y="4327075"/>
              <a:ext cx="1804814" cy="277002"/>
            </a:xfrm>
            <a:prstGeom prst="rect">
              <a:avLst/>
            </a:prstGeom>
          </p:spPr>
          <p:txBody>
            <a:bodyPr lIns="0" tIns="0" rIns="0" bIns="0" anchor="ctr" anchorCtr="0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indent="0" algn="ctr" defTabSz="914400" latinLnBrk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300" i="0">
                  <a:solidFill>
                    <a:prstClr val="black">
                      <a:lumMod val="85000"/>
                      <a:lumOff val="15000"/>
                    </a:prst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defRPr>
              </a:lvl1pPr>
              <a:lvl2pPr marL="685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ko-KR" sz="1200" dirty="0">
                  <a:latin typeface="SamsungOne 700" panose="020B0803030303020204" pitchFamily="34" charset="0"/>
                  <a:ea typeface="SamsungOne 700" panose="020B0803030303020204" pitchFamily="34" charset="0"/>
                </a:rPr>
                <a:t>Total internal SS</a:t>
              </a:r>
              <a:endParaRPr lang="ko-KR" altLang="en-US" sz="1200" dirty="0">
                <a:latin typeface="SamsungOne 700" panose="020B0803030303020204" pitchFamily="34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2B0B173-B486-471D-94AA-9EE3F40B42C4}"/>
                </a:ext>
              </a:extLst>
            </p:cNvPr>
            <p:cNvSpPr/>
            <p:nvPr/>
          </p:nvSpPr>
          <p:spPr>
            <a:xfrm>
              <a:off x="5445025" y="5378824"/>
              <a:ext cx="216000" cy="216000"/>
            </a:xfrm>
            <a:prstGeom prst="ellipse">
              <a:avLst/>
            </a:prstGeom>
            <a:solidFill>
              <a:srgbClr val="FF99FF">
                <a:alpha val="4000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CB16E6-70B7-4E23-82FA-F3DE308B4886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20245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2">
            <a:extLst>
              <a:ext uri="{FF2B5EF4-FFF2-40B4-BE49-F238E27FC236}">
                <a16:creationId xmlns:a16="http://schemas.microsoft.com/office/drawing/2014/main" id="{EE61D50F-ACA8-4B74-8263-315919B6E4D5}"/>
              </a:ext>
            </a:extLst>
          </p:cNvPr>
          <p:cNvGrpSpPr/>
          <p:nvPr/>
        </p:nvGrpSpPr>
        <p:grpSpPr>
          <a:xfrm>
            <a:off x="349102" y="1528482"/>
            <a:ext cx="9259718" cy="4680231"/>
            <a:chOff x="349102" y="1523719"/>
            <a:chExt cx="9259718" cy="4680231"/>
          </a:xfrm>
        </p:grpSpPr>
        <p:pic>
          <p:nvPicPr>
            <p:cNvPr id="16" name="그림 13">
              <a:extLst>
                <a:ext uri="{FF2B5EF4-FFF2-40B4-BE49-F238E27FC236}">
                  <a16:creationId xmlns:a16="http://schemas.microsoft.com/office/drawing/2014/main" id="{E2B40B73-072A-4E14-A64D-F7DDC1D16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7" t="17743" r="5537" b="41581"/>
            <a:stretch/>
          </p:blipFill>
          <p:spPr>
            <a:xfrm>
              <a:off x="349102" y="1968501"/>
              <a:ext cx="9259718" cy="42354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그룹 16">
              <a:extLst>
                <a:ext uri="{FF2B5EF4-FFF2-40B4-BE49-F238E27FC236}">
                  <a16:creationId xmlns:a16="http://schemas.microsoft.com/office/drawing/2014/main" id="{A07629BB-E607-42D4-ACD8-9F8438DC5836}"/>
                </a:ext>
              </a:extLst>
            </p:cNvPr>
            <p:cNvGrpSpPr/>
            <p:nvPr/>
          </p:nvGrpSpPr>
          <p:grpSpPr>
            <a:xfrm>
              <a:off x="1749423" y="3934249"/>
              <a:ext cx="6403977" cy="584200"/>
              <a:chOff x="4778069" y="4391025"/>
              <a:chExt cx="2349160" cy="431802"/>
            </a:xfrm>
          </p:grpSpPr>
          <p:sp>
            <p:nvSpPr>
              <p:cNvPr id="32" name="직사각형 18">
                <a:extLst>
                  <a:ext uri="{FF2B5EF4-FFF2-40B4-BE49-F238E27FC236}">
                    <a16:creationId xmlns:a16="http://schemas.microsoft.com/office/drawing/2014/main" id="{DF3565E4-38C9-426C-98C6-E9DCAB9314E1}"/>
                  </a:ext>
                </a:extLst>
              </p:cNvPr>
              <p:cNvSpPr/>
              <p:nvPr/>
            </p:nvSpPr>
            <p:spPr>
              <a:xfrm>
                <a:off x="4778069" y="4391025"/>
                <a:ext cx="2349160" cy="431802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직사각형 133">
                <a:extLst>
                  <a:ext uri="{FF2B5EF4-FFF2-40B4-BE49-F238E27FC236}">
                    <a16:creationId xmlns:a16="http://schemas.microsoft.com/office/drawing/2014/main" id="{2D75B2E1-1F5D-4762-B1F1-5C0AA293C313}"/>
                  </a:ext>
                </a:extLst>
              </p:cNvPr>
              <p:cNvSpPr/>
              <p:nvPr/>
            </p:nvSpPr>
            <p:spPr>
              <a:xfrm>
                <a:off x="4852511" y="4493182"/>
                <a:ext cx="2200275" cy="227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  <a:cs typeface="Samsung Sharp Sans" pitchFamily="2" charset="0"/>
                  </a:rPr>
                  <a:t>Follow practice steps on 'ex_0401.ipynb’ file.</a:t>
                </a:r>
                <a:endParaRPr lang="ko-KR" altLang="en-US" sz="2000" dirty="0">
                  <a:solidFill>
                    <a:schemeClr val="bg1"/>
                  </a:solidFill>
                  <a:latin typeface="SamsungOne 700" panose="020B0803030303020204" pitchFamily="34" charset="0"/>
                  <a:ea typeface="Samsung Sharp Sans" pitchFamily="2" charset="0"/>
                  <a:cs typeface="Samsung Sharp Sans" pitchFamily="2" charset="0"/>
                </a:endParaRPr>
              </a:p>
            </p:txBody>
          </p:sp>
        </p:grpSp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52C06171-6A40-4C4F-B30B-0F1F90E7C8B6}"/>
                </a:ext>
              </a:extLst>
            </p:cNvPr>
            <p:cNvSpPr/>
            <p:nvPr/>
          </p:nvSpPr>
          <p:spPr>
            <a:xfrm>
              <a:off x="546895" y="1523719"/>
              <a:ext cx="8797130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Coding Exercise #0401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19BBE-E697-4890-9CB0-625DB5AC3B4F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96144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2">
            <a:extLst>
              <a:ext uri="{FF2B5EF4-FFF2-40B4-BE49-F238E27FC236}">
                <a16:creationId xmlns:a16="http://schemas.microsoft.com/office/drawing/2014/main" id="{EE61D50F-ACA8-4B74-8263-315919B6E4D5}"/>
              </a:ext>
            </a:extLst>
          </p:cNvPr>
          <p:cNvGrpSpPr/>
          <p:nvPr/>
        </p:nvGrpSpPr>
        <p:grpSpPr>
          <a:xfrm>
            <a:off x="349102" y="1528482"/>
            <a:ext cx="9259718" cy="4680231"/>
            <a:chOff x="349102" y="1523719"/>
            <a:chExt cx="9259718" cy="4680231"/>
          </a:xfrm>
        </p:grpSpPr>
        <p:pic>
          <p:nvPicPr>
            <p:cNvPr id="16" name="그림 13">
              <a:extLst>
                <a:ext uri="{FF2B5EF4-FFF2-40B4-BE49-F238E27FC236}">
                  <a16:creationId xmlns:a16="http://schemas.microsoft.com/office/drawing/2014/main" id="{E2B40B73-072A-4E14-A64D-F7DDC1D16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7" t="17743" r="5537" b="41581"/>
            <a:stretch/>
          </p:blipFill>
          <p:spPr>
            <a:xfrm>
              <a:off x="349102" y="1968501"/>
              <a:ext cx="9259718" cy="42354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그룹 16">
              <a:extLst>
                <a:ext uri="{FF2B5EF4-FFF2-40B4-BE49-F238E27FC236}">
                  <a16:creationId xmlns:a16="http://schemas.microsoft.com/office/drawing/2014/main" id="{A07629BB-E607-42D4-ACD8-9F8438DC5836}"/>
                </a:ext>
              </a:extLst>
            </p:cNvPr>
            <p:cNvGrpSpPr/>
            <p:nvPr/>
          </p:nvGrpSpPr>
          <p:grpSpPr>
            <a:xfrm>
              <a:off x="1749423" y="3934249"/>
              <a:ext cx="6403977" cy="584200"/>
              <a:chOff x="4778069" y="4391025"/>
              <a:chExt cx="2349160" cy="431802"/>
            </a:xfrm>
          </p:grpSpPr>
          <p:sp>
            <p:nvSpPr>
              <p:cNvPr id="32" name="직사각형 18">
                <a:extLst>
                  <a:ext uri="{FF2B5EF4-FFF2-40B4-BE49-F238E27FC236}">
                    <a16:creationId xmlns:a16="http://schemas.microsoft.com/office/drawing/2014/main" id="{DF3565E4-38C9-426C-98C6-E9DCAB9314E1}"/>
                  </a:ext>
                </a:extLst>
              </p:cNvPr>
              <p:cNvSpPr/>
              <p:nvPr/>
            </p:nvSpPr>
            <p:spPr>
              <a:xfrm>
                <a:off x="4778069" y="4391025"/>
                <a:ext cx="2349160" cy="431802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직사각형 133">
                <a:extLst>
                  <a:ext uri="{FF2B5EF4-FFF2-40B4-BE49-F238E27FC236}">
                    <a16:creationId xmlns:a16="http://schemas.microsoft.com/office/drawing/2014/main" id="{2D75B2E1-1F5D-4762-B1F1-5C0AA293C313}"/>
                  </a:ext>
                </a:extLst>
              </p:cNvPr>
              <p:cNvSpPr/>
              <p:nvPr/>
            </p:nvSpPr>
            <p:spPr>
              <a:xfrm>
                <a:off x="4852511" y="4493182"/>
                <a:ext cx="2200275" cy="227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  <a:cs typeface="Samsung Sharp Sans" pitchFamily="2" charset="0"/>
                  </a:rPr>
                  <a:t>Follow practice steps on 'ex_0402.ipynb’ file.</a:t>
                </a:r>
                <a:endParaRPr lang="ko-KR" altLang="en-US" sz="2000" dirty="0">
                  <a:solidFill>
                    <a:schemeClr val="bg1"/>
                  </a:solidFill>
                  <a:latin typeface="SamsungOne 700" panose="020B0803030303020204" pitchFamily="34" charset="0"/>
                  <a:ea typeface="Samsung Sharp Sans" pitchFamily="2" charset="0"/>
                  <a:cs typeface="Samsung Sharp Sans" pitchFamily="2" charset="0"/>
                </a:endParaRPr>
              </a:p>
            </p:txBody>
          </p:sp>
        </p:grpSp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52C06171-6A40-4C4F-B30B-0F1F90E7C8B6}"/>
                </a:ext>
              </a:extLst>
            </p:cNvPr>
            <p:cNvSpPr/>
            <p:nvPr/>
          </p:nvSpPr>
          <p:spPr>
            <a:xfrm>
              <a:off x="546895" y="1523719"/>
              <a:ext cx="8797130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Coding Exercise #0402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55649-FD3D-465B-BBEE-3DAE775BD27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1015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33">
            <a:extLst>
              <a:ext uri="{FF2B5EF4-FFF2-40B4-BE49-F238E27FC236}">
                <a16:creationId xmlns:a16="http://schemas.microsoft.com/office/drawing/2014/main" id="{21D5F05A-B390-4CB7-B325-30B7321C222C}"/>
              </a:ext>
            </a:extLst>
          </p:cNvPr>
          <p:cNvSpPr/>
          <p:nvPr/>
        </p:nvSpPr>
        <p:spPr>
          <a:xfrm>
            <a:off x="945930" y="2438564"/>
            <a:ext cx="7186450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Machine Learning - Part I</a:t>
            </a:r>
          </a:p>
        </p:txBody>
      </p:sp>
      <p:sp>
        <p:nvSpPr>
          <p:cNvPr id="8" name="직사각형 133">
            <a:extLst>
              <a:ext uri="{FF2B5EF4-FFF2-40B4-BE49-F238E27FC236}">
                <a16:creationId xmlns:a16="http://schemas.microsoft.com/office/drawing/2014/main" id="{0BB50BF8-4705-4991-A679-3BF365658BEA}"/>
              </a:ext>
            </a:extLst>
          </p:cNvPr>
          <p:cNvSpPr/>
          <p:nvPr/>
        </p:nvSpPr>
        <p:spPr>
          <a:xfrm>
            <a:off x="945929" y="4425668"/>
            <a:ext cx="1571183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100" dirty="0">
                <a:solidFill>
                  <a:srgbClr val="00B3E3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00B3E3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4E733F-AD1A-4163-A050-38C9F8C90886}"/>
              </a:ext>
            </a:extLst>
          </p:cNvPr>
          <p:cNvCxnSpPr>
            <a:cxnSpLocks/>
          </p:cNvCxnSpPr>
          <p:nvPr/>
        </p:nvCxnSpPr>
        <p:spPr>
          <a:xfrm flipH="1">
            <a:off x="645881" y="1871078"/>
            <a:ext cx="10510" cy="28777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33">
            <a:extLst>
              <a:ext uri="{FF2B5EF4-FFF2-40B4-BE49-F238E27FC236}">
                <a16:creationId xmlns:a16="http://schemas.microsoft.com/office/drawing/2014/main" id="{60BFEFA5-4444-495F-B367-E08021C44613}"/>
              </a:ext>
            </a:extLst>
          </p:cNvPr>
          <p:cNvSpPr/>
          <p:nvPr/>
        </p:nvSpPr>
        <p:spPr>
          <a:xfrm>
            <a:off x="945929" y="1870443"/>
            <a:ext cx="54797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Chapter 5. </a:t>
            </a:r>
            <a:endParaRPr lang="en-US" altLang="ko-KR" sz="5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8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Hierarchical Clustering (1/4)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About the hierarchical clustering: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1253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This is a unsupervised learning algorithm: there are only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variables. 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Also called “agglomerative clustering”.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Nearest items are gathered to form ever growing clusters. 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Can be visualized resembling an inverted tree-like structure called “</a:t>
            </a:r>
            <a:r>
              <a:rPr lang="en-US" altLang="ko-KR" sz="1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dendrogram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”.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3959886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Purpose of the hierarchical clustering: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2182" y="42845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 the observations into a given number of clusters.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60C684-DE4E-4A1E-8D87-BA4F009B6C1A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201619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Hierarchical Clustering (2/4)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Pros: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Intuitive interpretation of the results.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Dendrogram that can be further processed to produce a desired number of clusters.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3374770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Cons: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2182" y="3699447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 bit more time consuming than k-means.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7C1504-28FF-4740-8DCB-9C17A9D79222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86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Hierarchical Clustering (3/4)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Hierarchical clustering algorithm: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A67133-879F-4561-8AA5-D86251EBDB75}"/>
              </a:ext>
            </a:extLst>
          </p:cNvPr>
          <p:cNvSpPr/>
          <p:nvPr/>
        </p:nvSpPr>
        <p:spPr>
          <a:xfrm>
            <a:off x="711200" y="4042855"/>
            <a:ext cx="8632825" cy="1253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1) First, group together the nearest observations and get small clusters: (a) ~ (b).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2) Group the nearest clusters together to forma larger clusters: (c).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3) Repeat from the step 2) until all the observations are grouped together into a single cluster: (d) ~ (e).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4) Cut the dendrogram at an appropriate height such that we get the desired number of clusters: (f).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ACB617A-5814-4764-B114-289C62F87D95}"/>
              </a:ext>
            </a:extLst>
          </p:cNvPr>
          <p:cNvGrpSpPr/>
          <p:nvPr/>
        </p:nvGrpSpPr>
        <p:grpSpPr>
          <a:xfrm>
            <a:off x="702276" y="2606016"/>
            <a:ext cx="8641749" cy="944863"/>
            <a:chOff x="995981" y="2091417"/>
            <a:chExt cx="9877715" cy="10800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A8B49CB-EBD3-471C-90FC-737474E75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981" y="2091417"/>
              <a:ext cx="1404000" cy="108000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8DFC7B7-8513-4A68-B774-500B32F4D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1923" y="2091417"/>
              <a:ext cx="1402268" cy="10800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5760E73-BCCB-4D39-8BDD-A0FEB0B7B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6133" y="2091417"/>
              <a:ext cx="1403600" cy="108000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BF94846-7EC2-4D29-ADD8-77C31FA6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675" y="2091417"/>
              <a:ext cx="1402268" cy="10800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E155437-B693-4AAA-9652-665139089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885" y="2091417"/>
              <a:ext cx="1403600" cy="108000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B1A62AA-02A5-4630-8AA2-8CE376A2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427" y="2091417"/>
              <a:ext cx="1402269" cy="10800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FF3C43-C39F-47F1-874C-61806E989EE5}"/>
              </a:ext>
            </a:extLst>
          </p:cNvPr>
          <p:cNvSpPr txBox="1"/>
          <p:nvPr/>
        </p:nvSpPr>
        <p:spPr>
          <a:xfrm>
            <a:off x="985221" y="3550878"/>
            <a:ext cx="662430" cy="361125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(a)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03FCE6-578B-428D-AEC4-EE73299C3B05}"/>
              </a:ext>
            </a:extLst>
          </p:cNvPr>
          <p:cNvSpPr txBox="1"/>
          <p:nvPr/>
        </p:nvSpPr>
        <p:spPr>
          <a:xfrm>
            <a:off x="2468198" y="3596807"/>
            <a:ext cx="662430" cy="269266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(b)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F77F40-67A9-426E-AF4C-F9A2ABA7A303}"/>
              </a:ext>
            </a:extLst>
          </p:cNvPr>
          <p:cNvSpPr txBox="1"/>
          <p:nvPr/>
        </p:nvSpPr>
        <p:spPr>
          <a:xfrm>
            <a:off x="3945794" y="3596807"/>
            <a:ext cx="662430" cy="269266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(c)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DBAC40-2971-49CF-A082-3A014302EBE6}"/>
              </a:ext>
            </a:extLst>
          </p:cNvPr>
          <p:cNvSpPr txBox="1"/>
          <p:nvPr/>
        </p:nvSpPr>
        <p:spPr>
          <a:xfrm>
            <a:off x="5428771" y="3596807"/>
            <a:ext cx="662430" cy="269266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(d)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C73C48-BBAF-447A-8DB7-4FDBBBDDAF0F}"/>
              </a:ext>
            </a:extLst>
          </p:cNvPr>
          <p:cNvSpPr txBox="1"/>
          <p:nvPr/>
        </p:nvSpPr>
        <p:spPr>
          <a:xfrm>
            <a:off x="6915675" y="3596807"/>
            <a:ext cx="662430" cy="269266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(e)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17C63-017D-48BE-A8A2-9E58229CC80F}"/>
              </a:ext>
            </a:extLst>
          </p:cNvPr>
          <p:cNvSpPr txBox="1"/>
          <p:nvPr/>
        </p:nvSpPr>
        <p:spPr>
          <a:xfrm>
            <a:off x="8471808" y="3596807"/>
            <a:ext cx="662430" cy="269266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(f)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1946219" y="2982634"/>
            <a:ext cx="238167" cy="167045"/>
          </a:xfrm>
          <a:prstGeom prst="rightArrow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FF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05455">
              <a:lnSpc>
                <a:spcPct val="110000"/>
              </a:lnSpc>
              <a:buClr>
                <a:srgbClr val="F06325"/>
              </a:buClr>
              <a:buSzPct val="80000"/>
            </a:pPr>
            <a:endParaRPr lang="ko-KR" altLang="en-US" sz="246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3413069" y="2982634"/>
            <a:ext cx="238167" cy="167045"/>
          </a:xfrm>
          <a:prstGeom prst="rightArrow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FF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05455">
              <a:lnSpc>
                <a:spcPct val="110000"/>
              </a:lnSpc>
              <a:buClr>
                <a:srgbClr val="F06325"/>
              </a:buClr>
              <a:buSzPct val="80000"/>
            </a:pPr>
            <a:endParaRPr lang="ko-KR" altLang="en-US" sz="246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908494" y="2982634"/>
            <a:ext cx="238167" cy="167045"/>
          </a:xfrm>
          <a:prstGeom prst="rightArrow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FF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05455">
              <a:lnSpc>
                <a:spcPct val="110000"/>
              </a:lnSpc>
              <a:buClr>
                <a:srgbClr val="F06325"/>
              </a:buClr>
              <a:buSzPct val="80000"/>
            </a:pPr>
            <a:endParaRPr lang="ko-KR" altLang="en-US" sz="246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6375344" y="2982634"/>
            <a:ext cx="238167" cy="167045"/>
          </a:xfrm>
          <a:prstGeom prst="rightArrow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FF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05455">
              <a:lnSpc>
                <a:spcPct val="110000"/>
              </a:lnSpc>
              <a:buClr>
                <a:srgbClr val="F06325"/>
              </a:buClr>
              <a:buSzPct val="80000"/>
            </a:pPr>
            <a:endParaRPr lang="ko-KR" altLang="en-US" sz="246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7861244" y="2982634"/>
            <a:ext cx="238167" cy="167045"/>
          </a:xfrm>
          <a:prstGeom prst="rightArrow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FF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05455">
              <a:lnSpc>
                <a:spcPct val="110000"/>
              </a:lnSpc>
              <a:buClr>
                <a:srgbClr val="F06325"/>
              </a:buClr>
              <a:buSzPct val="80000"/>
            </a:pPr>
            <a:endParaRPr lang="ko-KR" altLang="en-US" sz="246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893C56-A0E2-4109-83A4-9A474BF9051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415226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Hierarchical Clustering (4/4)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Hierarchical clustering algorithm: </a:t>
              </a: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How do we measure the inter-cluster distances?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41386" y="3093906"/>
            <a:ext cx="5420054" cy="2963994"/>
            <a:chOff x="869950" y="3093906"/>
            <a:chExt cx="4701502" cy="2571049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639A4FD-D9A5-48FE-9BC9-A9D3A91E04B4}"/>
                </a:ext>
              </a:extLst>
            </p:cNvPr>
            <p:cNvSpPr/>
            <p:nvPr/>
          </p:nvSpPr>
          <p:spPr>
            <a:xfrm>
              <a:off x="869950" y="3093906"/>
              <a:ext cx="1013701" cy="566840"/>
            </a:xfrm>
            <a:prstGeom prst="ellipse">
              <a:avLst/>
            </a:prstGeom>
            <a:solidFill>
              <a:srgbClr val="D4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DA99CC8-DCB9-47E5-99F4-DD50F7C2BD0F}"/>
                </a:ext>
              </a:extLst>
            </p:cNvPr>
            <p:cNvSpPr/>
            <p:nvPr/>
          </p:nvSpPr>
          <p:spPr>
            <a:xfrm>
              <a:off x="2677868" y="3093906"/>
              <a:ext cx="550490" cy="566840"/>
            </a:xfrm>
            <a:prstGeom prst="ellipse">
              <a:avLst/>
            </a:prstGeom>
            <a:solidFill>
              <a:srgbClr val="D4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CFDC192-F798-4575-AF5F-CE5BFEC1EC26}"/>
                </a:ext>
              </a:extLst>
            </p:cNvPr>
            <p:cNvSpPr/>
            <p:nvPr/>
          </p:nvSpPr>
          <p:spPr>
            <a:xfrm>
              <a:off x="869950" y="4089617"/>
              <a:ext cx="1013701" cy="566840"/>
            </a:xfrm>
            <a:prstGeom prst="ellipse">
              <a:avLst/>
            </a:prstGeom>
            <a:solidFill>
              <a:srgbClr val="D4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FE5FD03-4A7C-4276-9781-1AEF2B1EF1D2}"/>
                </a:ext>
              </a:extLst>
            </p:cNvPr>
            <p:cNvSpPr/>
            <p:nvPr/>
          </p:nvSpPr>
          <p:spPr>
            <a:xfrm>
              <a:off x="2677868" y="4089617"/>
              <a:ext cx="550490" cy="566840"/>
            </a:xfrm>
            <a:prstGeom prst="ellipse">
              <a:avLst/>
            </a:prstGeom>
            <a:solidFill>
              <a:srgbClr val="D4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29E3DD2C-B31D-49AA-B6D2-F7827E1F0F13}"/>
                </a:ext>
              </a:extLst>
            </p:cNvPr>
            <p:cNvSpPr/>
            <p:nvPr/>
          </p:nvSpPr>
          <p:spPr>
            <a:xfrm>
              <a:off x="869950" y="5098115"/>
              <a:ext cx="1013701" cy="566840"/>
            </a:xfrm>
            <a:prstGeom prst="ellipse">
              <a:avLst/>
            </a:prstGeom>
            <a:solidFill>
              <a:srgbClr val="D4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5D6FB970-6C82-415F-9972-2FD2FA78C9E1}"/>
                </a:ext>
              </a:extLst>
            </p:cNvPr>
            <p:cNvSpPr/>
            <p:nvPr/>
          </p:nvSpPr>
          <p:spPr>
            <a:xfrm>
              <a:off x="2677868" y="5098115"/>
              <a:ext cx="550490" cy="566840"/>
            </a:xfrm>
            <a:prstGeom prst="ellipse">
              <a:avLst/>
            </a:prstGeom>
            <a:solidFill>
              <a:srgbClr val="D4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Straight Arrow Connector 18">
              <a:extLst>
                <a:ext uri="{FF2B5EF4-FFF2-40B4-BE49-F238E27FC236}">
                  <a16:creationId xmlns:a16="http://schemas.microsoft.com/office/drawing/2014/main" id="{CB8F9289-B941-4FA3-933C-5E29A900E001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 flipV="1">
              <a:off x="1746112" y="3289629"/>
              <a:ext cx="1002598" cy="66114"/>
            </a:xfrm>
            <a:prstGeom prst="straightConnector1">
              <a:avLst/>
            </a:prstGeom>
            <a:ln w="6350">
              <a:solidFill>
                <a:srgbClr val="193EB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8041872-EECD-4375-BD8B-B324CDF5FC33}"/>
                </a:ext>
              </a:extLst>
            </p:cNvPr>
            <p:cNvSpPr/>
            <p:nvPr/>
          </p:nvSpPr>
          <p:spPr>
            <a:xfrm>
              <a:off x="1141745" y="3217628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A470184C-2C1F-4A85-8489-30B947C78130}"/>
                </a:ext>
              </a:extLst>
            </p:cNvPr>
            <p:cNvSpPr/>
            <p:nvPr/>
          </p:nvSpPr>
          <p:spPr>
            <a:xfrm>
              <a:off x="1304800" y="3444504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6C42C33F-2CCE-412E-ACA8-4789956476A7}"/>
                </a:ext>
              </a:extLst>
            </p:cNvPr>
            <p:cNvSpPr/>
            <p:nvPr/>
          </p:nvSpPr>
          <p:spPr>
            <a:xfrm>
              <a:off x="1674111" y="3242754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E9A80C8-8834-499A-AA3F-8C4327F8381A}"/>
                </a:ext>
              </a:extLst>
            </p:cNvPr>
            <p:cNvSpPr/>
            <p:nvPr/>
          </p:nvSpPr>
          <p:spPr>
            <a:xfrm>
              <a:off x="2738166" y="3345200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DDD76BCD-BC12-43BC-B0C4-460B9B850C3E}"/>
                </a:ext>
              </a:extLst>
            </p:cNvPr>
            <p:cNvSpPr/>
            <p:nvPr/>
          </p:nvSpPr>
          <p:spPr>
            <a:xfrm>
              <a:off x="2890566" y="3170722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5D9031A-F7A2-47D4-BE45-8ED6403FC1A4}"/>
                </a:ext>
              </a:extLst>
            </p:cNvPr>
            <p:cNvSpPr/>
            <p:nvPr/>
          </p:nvSpPr>
          <p:spPr>
            <a:xfrm>
              <a:off x="2907118" y="3501738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C6877DC-F77B-4F99-AC67-EDFFB45830ED}"/>
                </a:ext>
              </a:extLst>
            </p:cNvPr>
            <p:cNvSpPr/>
            <p:nvPr/>
          </p:nvSpPr>
          <p:spPr>
            <a:xfrm>
              <a:off x="3097445" y="3303130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CDFF5-6C0A-4D48-B44F-915331AF827E}"/>
                </a:ext>
              </a:extLst>
            </p:cNvPr>
            <p:cNvSpPr txBox="1"/>
            <p:nvPr/>
          </p:nvSpPr>
          <p:spPr>
            <a:xfrm>
              <a:off x="3589562" y="3252019"/>
              <a:ext cx="1981890" cy="2462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defTabSz="914400">
                <a:defRPr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dirty="0"/>
                <a:t>Single linkage</a:t>
              </a:r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2978BF7-B0BD-4791-8CBC-17EF45E017C1}"/>
                </a:ext>
              </a:extLst>
            </p:cNvPr>
            <p:cNvSpPr/>
            <p:nvPr/>
          </p:nvSpPr>
          <p:spPr>
            <a:xfrm>
              <a:off x="1141745" y="4213339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D701360-8E17-4EDC-89A6-2DC9DAE43AA9}"/>
                </a:ext>
              </a:extLst>
            </p:cNvPr>
            <p:cNvSpPr/>
            <p:nvPr/>
          </p:nvSpPr>
          <p:spPr>
            <a:xfrm>
              <a:off x="1304800" y="4440215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C670CF4-1A35-4D6B-A749-2E897B88BEC2}"/>
                </a:ext>
              </a:extLst>
            </p:cNvPr>
            <p:cNvSpPr/>
            <p:nvPr/>
          </p:nvSpPr>
          <p:spPr>
            <a:xfrm>
              <a:off x="1674111" y="4238465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0AE2CCD-143D-4ABA-93BF-D7694705E061}"/>
                </a:ext>
              </a:extLst>
            </p:cNvPr>
            <p:cNvSpPr/>
            <p:nvPr/>
          </p:nvSpPr>
          <p:spPr>
            <a:xfrm>
              <a:off x="2738166" y="4340911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4E9BE4D-DF95-475E-A8EF-13CC257CFE46}"/>
                </a:ext>
              </a:extLst>
            </p:cNvPr>
            <p:cNvSpPr/>
            <p:nvPr/>
          </p:nvSpPr>
          <p:spPr>
            <a:xfrm>
              <a:off x="2890566" y="4166433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AD374D3-055C-4CA0-ABD8-9FD1FBE5CA10}"/>
                </a:ext>
              </a:extLst>
            </p:cNvPr>
            <p:cNvSpPr/>
            <p:nvPr/>
          </p:nvSpPr>
          <p:spPr>
            <a:xfrm>
              <a:off x="2907118" y="4497449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2B6EB9F-D705-4967-9880-1530CD9DA844}"/>
                </a:ext>
              </a:extLst>
            </p:cNvPr>
            <p:cNvSpPr/>
            <p:nvPr/>
          </p:nvSpPr>
          <p:spPr>
            <a:xfrm>
              <a:off x="3097445" y="4298841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4859308-B686-43C0-80C1-835A50B7B9B6}"/>
                </a:ext>
              </a:extLst>
            </p:cNvPr>
            <p:cNvSpPr txBox="1"/>
            <p:nvPr/>
          </p:nvSpPr>
          <p:spPr>
            <a:xfrm>
              <a:off x="3589562" y="4247730"/>
              <a:ext cx="1981890" cy="2462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defTabSz="914400">
                <a:defRPr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dirty="0"/>
                <a:t>Complete linkage</a:t>
              </a:r>
              <a:endParaRPr lang="ko-KR" altLang="en-US" dirty="0"/>
            </a:p>
          </p:txBody>
        </p:sp>
        <p:cxnSp>
          <p:nvCxnSpPr>
            <p:cNvPr id="102" name="Straight Arrow Connector 18">
              <a:extLst>
                <a:ext uri="{FF2B5EF4-FFF2-40B4-BE49-F238E27FC236}">
                  <a16:creationId xmlns:a16="http://schemas.microsoft.com/office/drawing/2014/main" id="{319608D6-D94D-4E30-83E4-9FB31BA79D37}"/>
                </a:ext>
              </a:extLst>
            </p:cNvPr>
            <p:cNvCxnSpPr>
              <a:cxnSpLocks/>
              <a:stCxn id="100" idx="2"/>
              <a:endCxn id="93" idx="6"/>
            </p:cNvCxnSpPr>
            <p:nvPr/>
          </p:nvCxnSpPr>
          <p:spPr>
            <a:xfrm flipH="1" flipV="1">
              <a:off x="1213745" y="4249339"/>
              <a:ext cx="1883700" cy="85502"/>
            </a:xfrm>
            <a:prstGeom prst="straightConnector1">
              <a:avLst/>
            </a:prstGeom>
            <a:ln w="6350">
              <a:solidFill>
                <a:srgbClr val="193EB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C83FD79-FA90-452B-879E-A0513E2E9DAE}"/>
                </a:ext>
              </a:extLst>
            </p:cNvPr>
            <p:cNvSpPr/>
            <p:nvPr/>
          </p:nvSpPr>
          <p:spPr>
            <a:xfrm>
              <a:off x="1141745" y="5231362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CC0D1CF-BE7C-4653-A586-A737661E6FBD}"/>
                </a:ext>
              </a:extLst>
            </p:cNvPr>
            <p:cNvSpPr/>
            <p:nvPr/>
          </p:nvSpPr>
          <p:spPr>
            <a:xfrm>
              <a:off x="1304800" y="5458238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CE2992C-7322-4100-B5B2-B5F6321EAAAC}"/>
                </a:ext>
              </a:extLst>
            </p:cNvPr>
            <p:cNvSpPr/>
            <p:nvPr/>
          </p:nvSpPr>
          <p:spPr>
            <a:xfrm>
              <a:off x="1674111" y="5256488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1985368-13F2-49F3-A119-52275D908541}"/>
                </a:ext>
              </a:extLst>
            </p:cNvPr>
            <p:cNvSpPr/>
            <p:nvPr/>
          </p:nvSpPr>
          <p:spPr>
            <a:xfrm>
              <a:off x="2738166" y="5358934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C43F4F3-DC2B-40ED-8654-1D1F88CA035A}"/>
                </a:ext>
              </a:extLst>
            </p:cNvPr>
            <p:cNvSpPr/>
            <p:nvPr/>
          </p:nvSpPr>
          <p:spPr>
            <a:xfrm>
              <a:off x="2890566" y="5184456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F8C9375-A716-442C-AE7F-ADEBF1E2B5B1}"/>
                </a:ext>
              </a:extLst>
            </p:cNvPr>
            <p:cNvSpPr/>
            <p:nvPr/>
          </p:nvSpPr>
          <p:spPr>
            <a:xfrm>
              <a:off x="2907118" y="5515472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157EDA2-2E18-470E-8C01-636FF4B66419}"/>
                </a:ext>
              </a:extLst>
            </p:cNvPr>
            <p:cNvSpPr/>
            <p:nvPr/>
          </p:nvSpPr>
          <p:spPr>
            <a:xfrm>
              <a:off x="3097445" y="5316864"/>
              <a:ext cx="72000" cy="72000"/>
            </a:xfrm>
            <a:prstGeom prst="ellipse">
              <a:avLst/>
            </a:prstGeom>
            <a:solidFill>
              <a:srgbClr val="00B3E3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93B8C1-952A-4025-918A-6C4B92DDC724}"/>
                </a:ext>
              </a:extLst>
            </p:cNvPr>
            <p:cNvSpPr txBox="1"/>
            <p:nvPr/>
          </p:nvSpPr>
          <p:spPr>
            <a:xfrm>
              <a:off x="3589562" y="5250364"/>
              <a:ext cx="1981890" cy="2462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defTabSz="914400">
                <a:defRPr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dirty="0"/>
                <a:t>Average linkage</a:t>
              </a:r>
              <a:endParaRPr lang="ko-KR" altLang="en-US" dirty="0"/>
            </a:p>
          </p:txBody>
        </p:sp>
        <p:cxnSp>
          <p:nvCxnSpPr>
            <p:cNvPr id="114" name="Straight Arrow Connector 18">
              <a:extLst>
                <a:ext uri="{FF2B5EF4-FFF2-40B4-BE49-F238E27FC236}">
                  <a16:creationId xmlns:a16="http://schemas.microsoft.com/office/drawing/2014/main" id="{421C636C-A0C4-44A7-9172-E207EE54A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63" y="5354221"/>
              <a:ext cx="1535536" cy="13636"/>
            </a:xfrm>
            <a:prstGeom prst="straightConnector1">
              <a:avLst/>
            </a:prstGeom>
            <a:ln w="6350">
              <a:solidFill>
                <a:srgbClr val="193EB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02D7161-5A13-406E-8DB4-BEB8A3F05217}"/>
                </a:ext>
              </a:extLst>
            </p:cNvPr>
            <p:cNvSpPr/>
            <p:nvPr/>
          </p:nvSpPr>
          <p:spPr>
            <a:xfrm>
              <a:off x="1418361" y="5334719"/>
              <a:ext cx="18000" cy="18000"/>
            </a:xfrm>
            <a:prstGeom prst="ellipse">
              <a:avLst/>
            </a:prstGeom>
            <a:solidFill>
              <a:schemeClr val="tx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4E3773-23CE-4E4A-A3E0-4DA9A122F06F}"/>
                </a:ext>
              </a:extLst>
            </p:cNvPr>
            <p:cNvSpPr/>
            <p:nvPr/>
          </p:nvSpPr>
          <p:spPr>
            <a:xfrm>
              <a:off x="2969261" y="5354719"/>
              <a:ext cx="18000" cy="18000"/>
            </a:xfrm>
            <a:prstGeom prst="ellipse">
              <a:avLst/>
            </a:prstGeom>
            <a:solidFill>
              <a:schemeClr val="tx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A2E1D8-5187-4FEA-8AFC-7C03D1D67F9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142782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DBSCAN (1/2)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About the DBSCAN: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95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This is a unsupervised learning algorithm: there are only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variables. 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Developed in 1996.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Allows density based clustering.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3614446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Pros: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2182" y="393912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Can reveal structures that the k-means and hierarchical clustering cannot.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4401846"/>
            <a:ext cx="8785225" cy="215444"/>
            <a:chOff x="1027113" y="2045625"/>
            <a:chExt cx="8785225" cy="2154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Cons: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12182" y="472652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Hyperparameters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eps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and </a:t>
            </a:r>
            <a:r>
              <a:rPr lang="en-US" altLang="ko-KR" sz="1300" dirty="0" err="1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minPts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must be specified.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Hard to get stable clusters in case the dense regions overlap.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AEF3C4-2064-4460-BBF9-6763F8A9E6E6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2532089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DBSCAN (2/2)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DBSCAN algorithm: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A67133-879F-4561-8AA5-D86251EBDB75}"/>
              </a:ext>
            </a:extLst>
          </p:cNvPr>
          <p:cNvSpPr/>
          <p:nvPr/>
        </p:nvSpPr>
        <p:spPr>
          <a:xfrm>
            <a:off x="711200" y="4042855"/>
            <a:ext cx="8632825" cy="155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1) Suppose that the observations are distributed as in (a).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2) From a point, count the points within a radius 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eps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and look around: (b).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3) If there are more than </a:t>
            </a:r>
            <a:r>
              <a:rPr lang="en-US" altLang="ko-KR" sz="1300" dirty="0" err="1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minPts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points within the circle, include them in the same cluster: (b).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4) Then move on to the next point and repeat from the step 2) until all the points are exhausted: (c)~(d).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5) Move on to another point that has not been clustered yet. Repeat from the step 2): (e). 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6C5FF09-1EE6-4E10-837B-335E801D89D9}"/>
              </a:ext>
            </a:extLst>
          </p:cNvPr>
          <p:cNvGrpSpPr/>
          <p:nvPr/>
        </p:nvGrpSpPr>
        <p:grpSpPr>
          <a:xfrm>
            <a:off x="708578" y="2600209"/>
            <a:ext cx="8635448" cy="894079"/>
            <a:chOff x="838200" y="2011185"/>
            <a:chExt cx="10431169" cy="10800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732164D-3B3D-4A8C-ACD6-AB0119F20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11185"/>
              <a:ext cx="1855096" cy="10800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9FA5027-70C1-43BA-98AC-EC807C3F3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371" y="2011185"/>
              <a:ext cx="1855096" cy="10800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D845DF6-4115-4126-ACAB-C7C6239C1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014" y="2011185"/>
              <a:ext cx="1856701" cy="108000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73BB6147-EE4A-4D29-92EE-06E61EC97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262" y="2011185"/>
              <a:ext cx="1859464" cy="10800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D0B1606-BF8B-482E-93D5-F987EF059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4273" y="2011185"/>
              <a:ext cx="1855096" cy="108000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AFE909D-C35A-4E87-A076-E90F291B616B}"/>
              </a:ext>
            </a:extLst>
          </p:cNvPr>
          <p:cNvSpPr txBox="1"/>
          <p:nvPr/>
        </p:nvSpPr>
        <p:spPr>
          <a:xfrm>
            <a:off x="1163036" y="3495572"/>
            <a:ext cx="626826" cy="361125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(a)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9229A8-2630-48E6-9A31-79D18B7EE317}"/>
              </a:ext>
            </a:extLst>
          </p:cNvPr>
          <p:cNvSpPr txBox="1"/>
          <p:nvPr/>
        </p:nvSpPr>
        <p:spPr>
          <a:xfrm>
            <a:off x="2937963" y="3548738"/>
            <a:ext cx="626826" cy="254793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(b)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D8A292-4080-49C0-8415-4EF45D182E2A}"/>
              </a:ext>
            </a:extLst>
          </p:cNvPr>
          <p:cNvSpPr txBox="1"/>
          <p:nvPr/>
        </p:nvSpPr>
        <p:spPr>
          <a:xfrm>
            <a:off x="4712890" y="3548738"/>
            <a:ext cx="626826" cy="254793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(c)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FC8B8-3418-465A-AA6C-7D3BE1DAFE71}"/>
              </a:ext>
            </a:extLst>
          </p:cNvPr>
          <p:cNvSpPr txBox="1"/>
          <p:nvPr/>
        </p:nvSpPr>
        <p:spPr>
          <a:xfrm>
            <a:off x="6487817" y="3548738"/>
            <a:ext cx="626826" cy="254793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(d)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116F5E-2820-4597-99AD-C5DADCE2B215}"/>
              </a:ext>
            </a:extLst>
          </p:cNvPr>
          <p:cNvSpPr txBox="1"/>
          <p:nvPr/>
        </p:nvSpPr>
        <p:spPr>
          <a:xfrm>
            <a:off x="8262742" y="3548738"/>
            <a:ext cx="626826" cy="254793"/>
          </a:xfrm>
          <a:prstGeom prst="rect">
            <a:avLst/>
          </a:prstGeom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prstClr val="black">
                    <a:lumMod val="85000"/>
                    <a:lumOff val="15000"/>
                  </a:prst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solidFill>
                  <a:srgbClr val="193EB0"/>
                </a:solidFill>
              </a:rPr>
              <a:t>(e)</a:t>
            </a:r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2225181" y="2982634"/>
            <a:ext cx="238167" cy="167045"/>
          </a:xfrm>
          <a:prstGeom prst="rightArrow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FF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05455">
              <a:lnSpc>
                <a:spcPct val="110000"/>
              </a:lnSpc>
              <a:buClr>
                <a:srgbClr val="F06325"/>
              </a:buClr>
              <a:buSzPct val="80000"/>
            </a:pPr>
            <a:endParaRPr lang="ko-KR" altLang="en-US" sz="246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006698" y="2982634"/>
            <a:ext cx="238167" cy="167045"/>
          </a:xfrm>
          <a:prstGeom prst="rightArrow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FF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05455">
              <a:lnSpc>
                <a:spcPct val="110000"/>
              </a:lnSpc>
              <a:buClr>
                <a:srgbClr val="F06325"/>
              </a:buClr>
              <a:buSzPct val="80000"/>
            </a:pPr>
            <a:endParaRPr lang="ko-KR" altLang="en-US" sz="246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5799838" y="2982634"/>
            <a:ext cx="238167" cy="167045"/>
          </a:xfrm>
          <a:prstGeom prst="rightArrow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FF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05455">
              <a:lnSpc>
                <a:spcPct val="110000"/>
              </a:lnSpc>
              <a:buClr>
                <a:srgbClr val="F06325"/>
              </a:buClr>
              <a:buSzPct val="80000"/>
            </a:pPr>
            <a:endParaRPr lang="ko-KR" altLang="en-US" sz="246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7552629" y="2982634"/>
            <a:ext cx="238167" cy="167045"/>
          </a:xfrm>
          <a:prstGeom prst="rightArrow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FF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05455">
              <a:lnSpc>
                <a:spcPct val="110000"/>
              </a:lnSpc>
              <a:buClr>
                <a:srgbClr val="F06325"/>
              </a:buClr>
              <a:buSzPct val="80000"/>
            </a:pPr>
            <a:endParaRPr lang="ko-KR" altLang="en-US" sz="246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1D6FD7-F499-4690-9E8F-4A9B0360096C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419844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Clustering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Question: which clustering algorithms are suitable for the following cases?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69950" y="2554021"/>
            <a:ext cx="8462963" cy="3295232"/>
            <a:chOff x="869950" y="2554021"/>
            <a:chExt cx="8462963" cy="3295232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56481B30-B797-4221-8F9D-F0EE3AE8A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450" y="2600325"/>
              <a:ext cx="3855046" cy="2880000"/>
            </a:xfrm>
            <a:prstGeom prst="rect">
              <a:avLst/>
            </a:prstGeom>
          </p:spPr>
        </p:pic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E2C70F25-F9DB-44F3-B2E1-9B925984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218" y="2554021"/>
              <a:ext cx="3384000" cy="288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D327B0-49DC-4B79-B8F5-EBAECAC2F00A}"/>
                </a:ext>
              </a:extLst>
            </p:cNvPr>
            <p:cNvSpPr txBox="1"/>
            <p:nvPr/>
          </p:nvSpPr>
          <p:spPr>
            <a:xfrm>
              <a:off x="2532095" y="5488128"/>
              <a:ext cx="757173" cy="361125"/>
            </a:xfrm>
            <a:prstGeom prst="rect">
              <a:avLst/>
            </a:prstGeom>
          </p:spPr>
          <p:txBody>
            <a:bodyPr lIns="0" tIns="0" rIns="0" bIns="0" anchor="ctr" anchorCtr="0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indent="0" algn="ctr" defTabSz="914400" latinLnBrk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300" i="0">
                  <a:solidFill>
                    <a:prstClr val="black">
                      <a:lumMod val="85000"/>
                      <a:lumOff val="15000"/>
                    </a:prst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  <a:lvl2pPr marL="685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ko-KR" dirty="0"/>
                <a:t>(a)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3746F2-9E87-46E6-A3AB-073D3226605F}"/>
                </a:ext>
              </a:extLst>
            </p:cNvPr>
            <p:cNvSpPr txBox="1"/>
            <p:nvPr/>
          </p:nvSpPr>
          <p:spPr>
            <a:xfrm>
              <a:off x="6913595" y="5441824"/>
              <a:ext cx="757173" cy="400110"/>
            </a:xfrm>
            <a:prstGeom prst="rect">
              <a:avLst/>
            </a:prstGeom>
          </p:spPr>
          <p:txBody>
            <a:bodyPr lIns="0" tIns="0" rIns="0" bIns="0" anchor="ctr" anchorCtr="0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indent="0" algn="ctr" defTabSz="914400" latinLnBrk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300" i="0">
                  <a:solidFill>
                    <a:prstClr val="black">
                      <a:lumMod val="85000"/>
                      <a:lumOff val="15000"/>
                    </a:prst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  <a:lvl2pPr marL="685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ko-KR" dirty="0"/>
                <a:t>(b)</a:t>
              </a:r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869950" y="2600325"/>
              <a:ext cx="4081463" cy="28336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51450" y="2600325"/>
              <a:ext cx="4081463" cy="28336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829E3-E4FC-44F8-B00D-A6B68D328B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78869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2">
            <a:extLst>
              <a:ext uri="{FF2B5EF4-FFF2-40B4-BE49-F238E27FC236}">
                <a16:creationId xmlns:a16="http://schemas.microsoft.com/office/drawing/2014/main" id="{EE61D50F-ACA8-4B74-8263-315919B6E4D5}"/>
              </a:ext>
            </a:extLst>
          </p:cNvPr>
          <p:cNvGrpSpPr/>
          <p:nvPr/>
        </p:nvGrpSpPr>
        <p:grpSpPr>
          <a:xfrm>
            <a:off x="349102" y="1528482"/>
            <a:ext cx="9259718" cy="4680231"/>
            <a:chOff x="349102" y="1523719"/>
            <a:chExt cx="9259718" cy="4680231"/>
          </a:xfrm>
        </p:grpSpPr>
        <p:pic>
          <p:nvPicPr>
            <p:cNvPr id="16" name="그림 13">
              <a:extLst>
                <a:ext uri="{FF2B5EF4-FFF2-40B4-BE49-F238E27FC236}">
                  <a16:creationId xmlns:a16="http://schemas.microsoft.com/office/drawing/2014/main" id="{E2B40B73-072A-4E14-A64D-F7DDC1D16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7" t="17743" r="5537" b="41581"/>
            <a:stretch/>
          </p:blipFill>
          <p:spPr>
            <a:xfrm>
              <a:off x="349102" y="1968501"/>
              <a:ext cx="9259718" cy="42354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그룹 16">
              <a:extLst>
                <a:ext uri="{FF2B5EF4-FFF2-40B4-BE49-F238E27FC236}">
                  <a16:creationId xmlns:a16="http://schemas.microsoft.com/office/drawing/2014/main" id="{A07629BB-E607-42D4-ACD8-9F8438DC5836}"/>
                </a:ext>
              </a:extLst>
            </p:cNvPr>
            <p:cNvGrpSpPr/>
            <p:nvPr/>
          </p:nvGrpSpPr>
          <p:grpSpPr>
            <a:xfrm>
              <a:off x="1749423" y="3934249"/>
              <a:ext cx="6403977" cy="584200"/>
              <a:chOff x="4778069" y="4391025"/>
              <a:chExt cx="2349160" cy="431802"/>
            </a:xfrm>
          </p:grpSpPr>
          <p:sp>
            <p:nvSpPr>
              <p:cNvPr id="32" name="직사각형 18">
                <a:extLst>
                  <a:ext uri="{FF2B5EF4-FFF2-40B4-BE49-F238E27FC236}">
                    <a16:creationId xmlns:a16="http://schemas.microsoft.com/office/drawing/2014/main" id="{DF3565E4-38C9-426C-98C6-E9DCAB9314E1}"/>
                  </a:ext>
                </a:extLst>
              </p:cNvPr>
              <p:cNvSpPr/>
              <p:nvPr/>
            </p:nvSpPr>
            <p:spPr>
              <a:xfrm>
                <a:off x="4778069" y="4391025"/>
                <a:ext cx="2349160" cy="431802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직사각형 133">
                <a:extLst>
                  <a:ext uri="{FF2B5EF4-FFF2-40B4-BE49-F238E27FC236}">
                    <a16:creationId xmlns:a16="http://schemas.microsoft.com/office/drawing/2014/main" id="{2D75B2E1-1F5D-4762-B1F1-5C0AA293C313}"/>
                  </a:ext>
                </a:extLst>
              </p:cNvPr>
              <p:cNvSpPr/>
              <p:nvPr/>
            </p:nvSpPr>
            <p:spPr>
              <a:xfrm>
                <a:off x="4852511" y="4493182"/>
                <a:ext cx="2200275" cy="227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  <a:cs typeface="Samsung Sharp Sans" pitchFamily="2" charset="0"/>
                  </a:rPr>
                  <a:t>Follow practice steps on 'ex_0403.ipynb’ file.</a:t>
                </a:r>
                <a:endParaRPr lang="ko-KR" altLang="en-US" sz="2000" dirty="0">
                  <a:solidFill>
                    <a:schemeClr val="bg1"/>
                  </a:solidFill>
                  <a:latin typeface="SamsungOne 700" panose="020B0803030303020204" pitchFamily="34" charset="0"/>
                  <a:ea typeface="Samsung Sharp Sans" pitchFamily="2" charset="0"/>
                  <a:cs typeface="Samsung Sharp Sans" pitchFamily="2" charset="0"/>
                </a:endParaRPr>
              </a:p>
            </p:txBody>
          </p:sp>
        </p:grpSp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52C06171-6A40-4C4F-B30B-0F1F90E7C8B6}"/>
                </a:ext>
              </a:extLst>
            </p:cNvPr>
            <p:cNvSpPr/>
            <p:nvPr/>
          </p:nvSpPr>
          <p:spPr>
            <a:xfrm>
              <a:off x="546895" y="1523719"/>
              <a:ext cx="8797130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Coding Exercise #0403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42D58-38D7-4F43-9EB5-3903F6519975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43197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3F8E478F-C26F-49BD-98A3-18959EC0A849}"/>
              </a:ext>
            </a:extLst>
          </p:cNvPr>
          <p:cNvGrpSpPr/>
          <p:nvPr/>
        </p:nvGrpSpPr>
        <p:grpSpPr>
          <a:xfrm>
            <a:off x="558799" y="525055"/>
            <a:ext cx="5519420" cy="834793"/>
            <a:chOff x="558799" y="525055"/>
            <a:chExt cx="5519420" cy="834793"/>
          </a:xfrm>
        </p:grpSpPr>
        <p:sp>
          <p:nvSpPr>
            <p:cNvPr id="6" name="직사각형 133">
              <a:extLst>
                <a:ext uri="{FF2B5EF4-FFF2-40B4-BE49-F238E27FC236}">
                  <a16:creationId xmlns:a16="http://schemas.microsoft.com/office/drawing/2014/main" id="{AA0C484F-6EBC-4636-925D-557DDC1A3928}"/>
                </a:ext>
              </a:extLst>
            </p:cNvPr>
            <p:cNvSpPr/>
            <p:nvPr/>
          </p:nvSpPr>
          <p:spPr>
            <a:xfrm>
              <a:off x="558799" y="928961"/>
              <a:ext cx="5519420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Machine Learning - Part I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CC71C41-03BF-415F-97FA-521D53D19F54}"/>
                </a:ext>
              </a:extLst>
            </p:cNvPr>
            <p:cNvSpPr/>
            <p:nvPr/>
          </p:nvSpPr>
          <p:spPr>
            <a:xfrm>
              <a:off x="558800" y="525055"/>
              <a:ext cx="1075615" cy="246221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Chapter 5.</a:t>
              </a:r>
              <a:endParaRPr lang="ko-KR" altLang="en-US" sz="1600" dirty="0"/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A9AA7D19-F993-41E8-99C6-CDB2E5E67125}"/>
              </a:ext>
            </a:extLst>
          </p:cNvPr>
          <p:cNvGrpSpPr/>
          <p:nvPr/>
        </p:nvGrpSpPr>
        <p:grpSpPr>
          <a:xfrm>
            <a:off x="571500" y="2336175"/>
            <a:ext cx="5702300" cy="1216982"/>
            <a:chOff x="4181256" y="3224809"/>
            <a:chExt cx="5702300" cy="12169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E38FDB-2072-45DB-9F47-9D781293F2B0}"/>
                </a:ext>
              </a:extLst>
            </p:cNvPr>
            <p:cNvSpPr/>
            <p:nvPr/>
          </p:nvSpPr>
          <p:spPr>
            <a:xfrm>
              <a:off x="4364136" y="3225982"/>
              <a:ext cx="55194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UNIT 1. Data Preprocessing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4416A1-22E8-4A46-BB04-EC6059FCB13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E37612-4B35-4ACB-BFC3-5E48DB1B9D88}"/>
                </a:ext>
              </a:extLst>
            </p:cNvPr>
            <p:cNvSpPr/>
            <p:nvPr/>
          </p:nvSpPr>
          <p:spPr>
            <a:xfrm>
              <a:off x="5160752" y="3641572"/>
              <a:ext cx="4456104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1.1. Machine learning with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Scikit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-Learn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Data Preprocessing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Feature Engineering</a:t>
              </a:r>
            </a:p>
          </p:txBody>
        </p:sp>
      </p:grpSp>
      <p:grpSp>
        <p:nvGrpSpPr>
          <p:cNvPr id="13" name="Group 1">
            <a:extLst>
              <a:ext uri="{FF2B5EF4-FFF2-40B4-BE49-F238E27FC236}">
                <a16:creationId xmlns:a16="http://schemas.microsoft.com/office/drawing/2014/main" id="{0801FFE1-1CF9-49DA-91D2-6CFA6DE4E790}"/>
              </a:ext>
            </a:extLst>
          </p:cNvPr>
          <p:cNvGrpSpPr/>
          <p:nvPr/>
        </p:nvGrpSpPr>
        <p:grpSpPr>
          <a:xfrm>
            <a:off x="571500" y="3634248"/>
            <a:ext cx="5702300" cy="1216982"/>
            <a:chOff x="4181256" y="3224809"/>
            <a:chExt cx="5702300" cy="121698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55692E-E006-49BF-A3A6-3BD6530640F3}"/>
                </a:ext>
              </a:extLst>
            </p:cNvPr>
            <p:cNvSpPr/>
            <p:nvPr/>
          </p:nvSpPr>
          <p:spPr>
            <a:xfrm>
              <a:off x="4364136" y="3225982"/>
              <a:ext cx="55194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Unsupervised Learning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637608-6434-46A3-99D2-DC2F77B69070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BB123-089B-4D57-945A-3D616F6ADDA0}"/>
                </a:ext>
              </a:extLst>
            </p:cNvPr>
            <p:cNvSpPr/>
            <p:nvPr/>
          </p:nvSpPr>
          <p:spPr>
            <a:xfrm>
              <a:off x="5160752" y="3641572"/>
              <a:ext cx="4456104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2.1. Clustering Analysis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2.2. Principal Component Analysis (PCA)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Applications of Principal Components </a:t>
              </a:r>
            </a:p>
          </p:txBody>
        </p:sp>
      </p:grpSp>
      <p:grpSp>
        <p:nvGrpSpPr>
          <p:cNvPr id="19" name="Group 1">
            <a:extLst>
              <a:ext uri="{FF2B5EF4-FFF2-40B4-BE49-F238E27FC236}">
                <a16:creationId xmlns:a16="http://schemas.microsoft.com/office/drawing/2014/main" id="{DA05F765-13E0-4B8C-AEBF-CAD79A27B2B4}"/>
              </a:ext>
            </a:extLst>
          </p:cNvPr>
          <p:cNvGrpSpPr/>
          <p:nvPr/>
        </p:nvGrpSpPr>
        <p:grpSpPr>
          <a:xfrm>
            <a:off x="4864324" y="2336175"/>
            <a:ext cx="5702300" cy="1509370"/>
            <a:chOff x="4181256" y="3224809"/>
            <a:chExt cx="5702300" cy="150937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D105EE-04D9-40B8-821F-F6715D592087}"/>
                </a:ext>
              </a:extLst>
            </p:cNvPr>
            <p:cNvSpPr/>
            <p:nvPr/>
          </p:nvSpPr>
          <p:spPr>
            <a:xfrm>
              <a:off x="4364136" y="3225982"/>
              <a:ext cx="55194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UNIT 3. Regression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9C8272-02EE-4589-9814-0413CDF76BC8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32C8DE-BE68-4360-BC30-347484587947}"/>
                </a:ext>
              </a:extLst>
            </p:cNvPr>
            <p:cNvSpPr/>
            <p:nvPr/>
          </p:nvSpPr>
          <p:spPr>
            <a:xfrm>
              <a:off x="5160752" y="3641572"/>
              <a:ext cx="4456104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3.1. Training and Testing in Machine Learning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Linear Regression Basics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Linear Regression Diagnostics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3.4. Other Regression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924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F0484-9F82-4A97-AF52-1D3C13D37785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Analysis (1/9)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Purpose of the principal component analysis (PCA):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95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Transform a set of correlated variables into another set of uncorrelated variables.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Get a new set of orthogonal vectors (principal components or PCs).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Order the new variables from the largest to the smallest variance.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3614446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Pros: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2182" y="393912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Many data science applications: preprocessing, modeling, dimensional reduction, visualization, etc.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4401846"/>
            <a:ext cx="8785225" cy="215444"/>
            <a:chOff x="1027113" y="2045625"/>
            <a:chExt cx="8785225" cy="2154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Cons: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12182" y="472652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Difficult to interpret as PCs are obtained by linear combinations of the original features.</a:t>
            </a:r>
          </a:p>
        </p:txBody>
      </p:sp>
    </p:spTree>
    <p:extLst>
      <p:ext uri="{BB962C8B-B14F-4D97-AF65-F5344CB8AC3E}">
        <p14:creationId xmlns:p14="http://schemas.microsoft.com/office/powerpoint/2010/main" val="210795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1" y="1645104"/>
            <a:ext cx="9902825" cy="5212897"/>
            <a:chOff x="-1" y="1209675"/>
            <a:chExt cx="9902825" cy="5212897"/>
          </a:xfrm>
        </p:grpSpPr>
        <p:sp>
          <p:nvSpPr>
            <p:cNvPr id="14" name="직사각형 13"/>
            <p:cNvSpPr/>
            <p:nvPr/>
          </p:nvSpPr>
          <p:spPr>
            <a:xfrm>
              <a:off x="-1" y="1209676"/>
              <a:ext cx="9902825" cy="5212896"/>
            </a:xfrm>
            <a:prstGeom prst="rect">
              <a:avLst/>
            </a:prstGeom>
            <a:solidFill>
              <a:srgbClr val="ECE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-1" y="1209675"/>
              <a:ext cx="9902825" cy="0"/>
            </a:xfrm>
            <a:prstGeom prst="line">
              <a:avLst/>
            </a:prstGeom>
            <a:ln>
              <a:solidFill>
                <a:srgbClr val="193E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A14E28ED-9373-4950-9AA4-B9CBE68EE6E3}"/>
              </a:ext>
            </a:extLst>
          </p:cNvPr>
          <p:cNvSpPr/>
          <p:nvPr/>
        </p:nvSpPr>
        <p:spPr>
          <a:xfrm>
            <a:off x="558800" y="943650"/>
            <a:ext cx="878522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800" dirty="0">
                <a:solidFill>
                  <a:srgbClr val="193EB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Update History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0F312-911B-44BA-94EE-743C9CDF6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49791"/>
              </p:ext>
            </p:extLst>
          </p:nvPr>
        </p:nvGraphicFramePr>
        <p:xfrm>
          <a:off x="558799" y="2246175"/>
          <a:ext cx="8785226" cy="381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720">
                  <a:extLst>
                    <a:ext uri="{9D8B030D-6E8A-4147-A177-3AD203B41FA5}">
                      <a16:colId xmlns:a16="http://schemas.microsoft.com/office/drawing/2014/main" val="258054500"/>
                    </a:ext>
                  </a:extLst>
                </a:gridCol>
                <a:gridCol w="7205506">
                  <a:extLst>
                    <a:ext uri="{9D8B030D-6E8A-4147-A177-3AD203B41FA5}">
                      <a16:colId xmlns:a16="http://schemas.microsoft.com/office/drawing/2014/main" val="817718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Version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3E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SamsungOne 400" panose="020B0503030303020204" pitchFamily="34" charset="0"/>
                        </a:rPr>
                        <a:t>Update Details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3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v1.0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1</a:t>
                      </a:r>
                      <a:r>
                        <a:rPr lang="en-US" altLang="ko-KR" sz="1200" baseline="300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st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 draft completed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5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v1.01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‘Guide for Instructors’ page inserted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‘Enabling People’ logo replaced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2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v1.02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Front and Cover page layout updated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  <a:sym typeface="Wingdings" panose="05000000000000000000" pitchFamily="2" charset="2"/>
                        </a:rPr>
                        <a:t>‘Coding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Exercise’ replaced ‘Coding Practice’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‘Quiz.’ replaced ‘Coding Problem’</a:t>
                      </a:r>
                    </a:p>
                  </a:txBody>
                  <a:tcPr marL="180000" marR="180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0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V1.03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Samsung, SIC logo updated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V1.04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SamsungOne 400" panose="020B0503030303020204" pitchFamily="34" charset="0"/>
                        </a:rPr>
                        <a:t>Chapter info. updated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0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7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SamsungOne 400" panose="020B0503030303020204" pitchFamily="34" charset="0"/>
                      </a:endParaRPr>
                    </a:p>
                  </a:txBody>
                  <a:tcPr marL="180000" marR="180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85380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7282D38-8701-4B4F-BB9A-1EE22F9B9163}"/>
              </a:ext>
            </a:extLst>
          </p:cNvPr>
          <p:cNvSpPr/>
          <p:nvPr/>
        </p:nvSpPr>
        <p:spPr>
          <a:xfrm>
            <a:off x="6186311" y="517322"/>
            <a:ext cx="3157714" cy="42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Samsung Internal Use Only</a:t>
            </a:r>
            <a:endParaRPr lang="ko-KR" altLang="en-US" dirty="0">
              <a:solidFill>
                <a:srgbClr val="FF0000"/>
              </a:solidFill>
              <a:latin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49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Analysis (2/9)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Terminology: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A67133-879F-4561-8AA5-D86251EBDB75}"/>
              </a:ext>
            </a:extLst>
          </p:cNvPr>
          <p:cNvSpPr/>
          <p:nvPr/>
        </p:nvSpPr>
        <p:spPr>
          <a:xfrm>
            <a:off x="711200" y="2557955"/>
            <a:ext cx="8632825" cy="2161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a) Loading: </a:t>
            </a:r>
            <a:r>
              <a:rPr lang="ko-KR" altLang="en-US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          </a:t>
            </a:r>
            <a:endParaRPr lang="en-US" altLang="ko-KR" sz="1300" dirty="0">
              <a:solidFill>
                <a:schemeClr val="tx1">
                  <a:lumMod val="85000"/>
                  <a:lumOff val="15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381000" indent="-161925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Normalized principal component (PC). </a:t>
            </a:r>
          </a:p>
          <a:p>
            <a:pPr marL="381000" indent="-161925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There are as many loading vectors as the number of variables.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b) Variance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𝜎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^</a:t>
            </a:r>
            <a:r>
              <a:rPr lang="en-US" altLang="ko-KR" sz="13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(or standard deviation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𝜎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):</a:t>
            </a:r>
          </a:p>
          <a:p>
            <a:pPr marL="381000" indent="-161925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principal components have associated variances. 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c) Transformed scores: </a:t>
            </a:r>
          </a:p>
          <a:p>
            <a:pPr marL="381000" indent="-161925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Raw scores (original observations) represented using the PCs as new coordinate axes.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FB8C0-C187-4823-84F4-43BC586A25EB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200096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Analysis (3/9)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Principal components: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2182" y="2557363"/>
            <a:ext cx="8630827" cy="164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Let’s suppose that there are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variables or features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…,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ko-KR" altLang="en-US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 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Then, the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…,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ko-KR" altLang="en-US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are linear combinations of the original features. 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    𝑃𝐶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𝑖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𝛼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1, 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𝑖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+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𝛼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2, 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𝑖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+…+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𝛼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𝑖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Conversely, the original features can be expressed in terms of the PCs: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  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𝑖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𝛽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1, 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𝑖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+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𝛽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2, 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𝑖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+…+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𝛽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</a:t>
            </a:r>
            <a:r>
              <a:rPr lang="en-US" altLang="ko-KR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𝑖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ko-KR" altLang="en-US" sz="16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</a:t>
            </a:r>
            <a:endParaRPr lang="en-US" altLang="ko-KR" sz="1600" baseline="-25000" dirty="0">
              <a:solidFill>
                <a:prstClr val="black">
                  <a:lumMod val="85000"/>
                  <a:lumOff val="15000"/>
                </a:prst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51B1B8-455F-491E-8181-35A500C2E761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191709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Analysis (4/9)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Principal component and variance: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Suppose a dataset with two variables that can be conveniently visualized on a plane: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A4F107-D2D6-4A50-915C-57B3988C7A8D}"/>
              </a:ext>
            </a:extLst>
          </p:cNvPr>
          <p:cNvGrpSpPr/>
          <p:nvPr/>
        </p:nvGrpSpPr>
        <p:grpSpPr>
          <a:xfrm>
            <a:off x="3412436" y="3097945"/>
            <a:ext cx="3077955" cy="2954591"/>
            <a:chOff x="3412436" y="3097945"/>
            <a:chExt cx="3077955" cy="295459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A73003-15D7-4709-BFD2-65052AE7CA99}"/>
                </a:ext>
              </a:extLst>
            </p:cNvPr>
            <p:cNvGrpSpPr/>
            <p:nvPr/>
          </p:nvGrpSpPr>
          <p:grpSpPr>
            <a:xfrm>
              <a:off x="3412436" y="3097945"/>
              <a:ext cx="3077955" cy="2954591"/>
              <a:chOff x="4869647" y="2340858"/>
              <a:chExt cx="2812730" cy="2699997"/>
            </a:xfrm>
          </p:grpSpPr>
          <p:pic>
            <p:nvPicPr>
              <p:cNvPr id="23" name="Picture 7">
                <a:extLst>
                  <a:ext uri="{FF2B5EF4-FFF2-40B4-BE49-F238E27FC236}">
                    <a16:creationId xmlns:a16="http://schemas.microsoft.com/office/drawing/2014/main" id="{F6B03FB5-B254-4858-B624-29276FE38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9647" y="2340858"/>
                <a:ext cx="2812730" cy="269999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B50CEB5-1474-4A73-83F9-9BCC82B26254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81" y="3372879"/>
                    <a:ext cx="297409" cy="2627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lIns="0" tIns="0" rIns="0" bIns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6350"/>
                    </a:sp3d>
                  </a:bodyPr>
                  <a:lstStyle>
                    <a:defPPr>
                      <a:defRPr lang="en-US"/>
                    </a:defPPr>
                    <a:lvl1pPr indent="0" algn="ctr" defTabSz="914400" latinLnBrk="1">
                      <a:lnSpc>
                        <a:spcPct val="15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1300" i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SamsungOne 700" panose="020B0803030303020204" pitchFamily="34" charset="0"/>
                        <a:ea typeface="SamsungOne 700" panose="020B0803030303020204" pitchFamily="34" charset="0"/>
                      </a:defRPr>
                    </a:lvl1pPr>
                    <a:lvl2pPr marL="685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/>
                    </a:lvl2pPr>
                    <a:lvl3pPr marL="1143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/>
                    </a:lvl3pPr>
                    <a:lvl4pPr marL="1600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4pPr>
                    <a:lvl5pPr marL="20574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5pPr>
                    <a:lvl6pPr marL="25146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6pPr>
                    <a:lvl7pPr marL="2971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7pPr>
                    <a:lvl8pPr marL="3429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8pPr>
                    <a:lvl9pPr marL="3886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B50CEB5-1474-4A73-83F9-9BCC82B26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1181" y="3372879"/>
                    <a:ext cx="297409" cy="26279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D445F8-0D11-4DBE-8903-F87A31011B5D}"/>
                    </a:ext>
                  </a:extLst>
                </p:cNvPr>
                <p:cNvSpPr txBox="1"/>
                <p:nvPr/>
              </p:nvSpPr>
              <p:spPr>
                <a:xfrm>
                  <a:off x="4996178" y="3170770"/>
                  <a:ext cx="259129" cy="2566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0" tIns="0" rIns="0" bIns="0" anchor="ctr" anchorCtr="0"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>
                  <a:defPPr>
                    <a:defRPr lang="en-US"/>
                  </a:defPPr>
                  <a:lvl1pPr indent="0" algn="ctr" defTabSz="914400" latinLnBrk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300" i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SamsungOne 700" panose="020B0803030303020204" pitchFamily="34" charset="0"/>
                      <a:ea typeface="SamsungOne 700" panose="020B0803030303020204" pitchFamily="34" charset="0"/>
                    </a:defRPr>
                  </a:lvl1pPr>
                  <a:lvl2pPr marL="685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D445F8-0D11-4DBE-8903-F87A31011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178" y="3170770"/>
                  <a:ext cx="259129" cy="256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ECD06B-134F-47F7-9E21-E5F1AFC639FE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549982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Analysis (5/9)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Principal component and variance: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We can find the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and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that are orthogonal to each other.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3CD4F1-F075-43D0-BCDA-EBC68C5A6BE4}"/>
              </a:ext>
            </a:extLst>
          </p:cNvPr>
          <p:cNvGrpSpPr/>
          <p:nvPr/>
        </p:nvGrpSpPr>
        <p:grpSpPr>
          <a:xfrm>
            <a:off x="3400216" y="3091278"/>
            <a:ext cx="3090487" cy="2966621"/>
            <a:chOff x="4869653" y="2340861"/>
            <a:chExt cx="2812734" cy="2700000"/>
          </a:xfrm>
        </p:grpSpPr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E38ADC40-E5C0-40AF-ABBB-C6F10039981F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653" y="2340861"/>
              <a:ext cx="2812734" cy="270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1D0D2D9-EA97-4D21-B7C8-4AEEB102DB7B}"/>
                    </a:ext>
                  </a:extLst>
                </p:cNvPr>
                <p:cNvSpPr txBox="1"/>
                <p:nvPr/>
              </p:nvSpPr>
              <p:spPr>
                <a:xfrm>
                  <a:off x="6322180" y="2413209"/>
                  <a:ext cx="235840" cy="23362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0" tIns="0" rIns="0" bIns="0" anchor="ctr" anchorCtr="0"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>
                  <a:defPPr>
                    <a:defRPr lang="en-US"/>
                  </a:defPPr>
                  <a:lvl1pPr indent="0" algn="ctr" defTabSz="914400" latinLnBrk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300" i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SamsungOne 700" panose="020B0803030303020204" pitchFamily="34" charset="0"/>
                      <a:ea typeface="SamsungOne 700" panose="020B0803030303020204" pitchFamily="34" charset="0"/>
                    </a:defRPr>
                  </a:lvl1pPr>
                  <a:lvl2pPr marL="685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1D0D2D9-EA97-4D21-B7C8-4AEEB102D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180" y="2413209"/>
                  <a:ext cx="235840" cy="2336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D9EC4E-D1A1-4381-8B3A-561E9E7F2FC5}"/>
                    </a:ext>
                  </a:extLst>
                </p:cNvPr>
                <p:cNvSpPr txBox="1"/>
                <p:nvPr/>
              </p:nvSpPr>
              <p:spPr>
                <a:xfrm>
                  <a:off x="7305378" y="3388049"/>
                  <a:ext cx="283437" cy="239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0" tIns="0" rIns="0" bIns="0" anchor="ctr" anchorCtr="0"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>
                  <a:defPPr>
                    <a:defRPr lang="en-US"/>
                  </a:defPPr>
                  <a:lvl1pPr indent="0" algn="ctr" defTabSz="914400" latinLnBrk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300" i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SamsungOne 700" panose="020B0803030303020204" pitchFamily="34" charset="0"/>
                      <a:ea typeface="SamsungOne 700" panose="020B0803030303020204" pitchFamily="34" charset="0"/>
                    </a:defRPr>
                  </a:lvl1pPr>
                  <a:lvl2pPr marL="685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D9EC4E-D1A1-4381-8B3A-561E9E7F2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378" y="3388049"/>
                  <a:ext cx="283437" cy="239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0C8EF1-6BDD-409D-987C-D1387E9B115F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789963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Analysis (6/9)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Principal component and variance:</a:t>
              </a: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is the direction of largest variance, while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is the direction of the next largest variance.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41416" y="3084269"/>
            <a:ext cx="5614274" cy="2499770"/>
            <a:chOff x="873379" y="3084269"/>
            <a:chExt cx="5614274" cy="249977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89F653E-9C33-4C6A-A44A-01B96FC2DD04}"/>
                </a:ext>
              </a:extLst>
            </p:cNvPr>
            <p:cNvGrpSpPr/>
            <p:nvPr/>
          </p:nvGrpSpPr>
          <p:grpSpPr>
            <a:xfrm>
              <a:off x="3894503" y="3084269"/>
              <a:ext cx="2593150" cy="2489217"/>
              <a:chOff x="4871568" y="2340861"/>
              <a:chExt cx="2812734" cy="270000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FFFB28C-CAEE-4656-882C-3296194A701F}"/>
                  </a:ext>
                </a:extLst>
              </p:cNvPr>
              <p:cNvGrpSpPr/>
              <p:nvPr/>
            </p:nvGrpSpPr>
            <p:grpSpPr>
              <a:xfrm>
                <a:off x="4871568" y="2340861"/>
                <a:ext cx="2812734" cy="2700000"/>
                <a:chOff x="4871568" y="2340861"/>
                <a:chExt cx="2812734" cy="2700000"/>
              </a:xfrm>
            </p:grpSpPr>
            <p:pic>
              <p:nvPicPr>
                <p:cNvPr id="66" name="Picture 15">
                  <a:extLst>
                    <a:ext uri="{FF2B5EF4-FFF2-40B4-BE49-F238E27FC236}">
                      <a16:creationId xmlns:a16="http://schemas.microsoft.com/office/drawing/2014/main" id="{57FEAB38-7EF2-4479-947F-55C9B1A64B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568" y="2340861"/>
                  <a:ext cx="2812734" cy="2700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CF9B907-69A3-440C-8EAF-61FECC9CED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2179" y="2413209"/>
                      <a:ext cx="316645" cy="2711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lIns="0" tIns="0" rIns="0" bIns="0" anchor="ctr" anchorCtr="0">
                      <a:scene3d>
                        <a:camera prst="orthographicFront"/>
                        <a:lightRig rig="threePt" dir="t"/>
                      </a:scene3d>
                      <a:sp3d>
                        <a:bevelT w="0" h="6350"/>
                      </a:sp3d>
                    </a:bodyPr>
                    <a:lstStyle>
                      <a:defPPr>
                        <a:defRPr lang="en-US"/>
                      </a:defPPr>
                      <a:lvl1pPr indent="0" algn="ctr" defTabSz="914400" latinLnBrk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  <a:defRPr sz="1300" i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SamsungOne 700" panose="020B0803030303020204" pitchFamily="34" charset="0"/>
                          <a:ea typeface="SamsungOne 700" panose="020B0803030303020204" pitchFamily="34" charset="0"/>
                        </a:defRPr>
                      </a:lvl1pPr>
                      <a:lvl2pPr marL="6858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/>
                      </a:lvl2pPr>
                      <a:lvl3pPr marL="11430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/>
                      </a:lvl3pPr>
                      <a:lvl4pPr marL="16002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4pPr>
                      <a:lvl5pPr marL="20574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5pPr>
                      <a:lvl6pPr marL="25146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6pPr>
                      <a:lvl7pPr marL="29718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7pPr>
                      <a:lvl8pPr marL="34290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8pPr>
                      <a:lvl9pPr marL="38862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CF9B907-69A3-440C-8EAF-61FECC9CED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2179" y="2413209"/>
                      <a:ext cx="316645" cy="27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9A12319B-8F59-4485-8973-F75835ADE6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74742" y="3344704"/>
                      <a:ext cx="324179" cy="29669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lIns="0" tIns="0" rIns="0" bIns="0" anchor="ctr" anchorCtr="0">
                      <a:scene3d>
                        <a:camera prst="orthographicFront"/>
                        <a:lightRig rig="threePt" dir="t"/>
                      </a:scene3d>
                      <a:sp3d>
                        <a:bevelT w="0" h="6350"/>
                      </a:sp3d>
                    </a:bodyPr>
                    <a:lstStyle>
                      <a:defPPr>
                        <a:defRPr lang="en-US"/>
                      </a:defPPr>
                      <a:lvl1pPr indent="0" algn="ctr" defTabSz="914400" latinLnBrk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  <a:defRPr sz="1300" i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SamsungOne 700" panose="020B0803030303020204" pitchFamily="34" charset="0"/>
                          <a:ea typeface="SamsungOne 700" panose="020B0803030303020204" pitchFamily="34" charset="0"/>
                        </a:defRPr>
                      </a:lvl1pPr>
                      <a:lvl2pPr marL="6858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/>
                      </a:lvl2pPr>
                      <a:lvl3pPr marL="11430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/>
                      </a:lvl3pPr>
                      <a:lvl4pPr marL="16002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4pPr>
                      <a:lvl5pPr marL="20574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5pPr>
                      <a:lvl6pPr marL="25146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6pPr>
                      <a:lvl7pPr marL="29718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7pPr>
                      <a:lvl8pPr marL="34290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8pPr>
                      <a:lvl9pPr marL="38862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9A12319B-8F59-4485-8973-F75835ADE6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74742" y="3344704"/>
                      <a:ext cx="324179" cy="29669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0" name="Group 16">
                <a:extLst>
                  <a:ext uri="{FF2B5EF4-FFF2-40B4-BE49-F238E27FC236}">
                    <a16:creationId xmlns:a16="http://schemas.microsoft.com/office/drawing/2014/main" id="{C8000448-CD3C-44FF-9E6D-825A0CE1BC8B}"/>
                  </a:ext>
                </a:extLst>
              </p:cNvPr>
              <p:cNvGrpSpPr/>
              <p:nvPr/>
            </p:nvGrpSpPr>
            <p:grpSpPr>
              <a:xfrm rot="16200000">
                <a:off x="5874712" y="3341009"/>
                <a:ext cx="730801" cy="797428"/>
                <a:chOff x="5572985" y="2768979"/>
                <a:chExt cx="843902" cy="855674"/>
              </a:xfrm>
            </p:grpSpPr>
            <p:grpSp>
              <p:nvGrpSpPr>
                <p:cNvPr id="61" name="Group 17">
                  <a:extLst>
                    <a:ext uri="{FF2B5EF4-FFF2-40B4-BE49-F238E27FC236}">
                      <a16:creationId xmlns:a16="http://schemas.microsoft.com/office/drawing/2014/main" id="{FEE56D1D-6D84-4D8E-82CA-8DAB13F40E6C}"/>
                    </a:ext>
                  </a:extLst>
                </p:cNvPr>
                <p:cNvGrpSpPr/>
                <p:nvPr/>
              </p:nvGrpSpPr>
              <p:grpSpPr>
                <a:xfrm>
                  <a:off x="5676439" y="2868569"/>
                  <a:ext cx="740448" cy="756084"/>
                  <a:chOff x="5676439" y="2868569"/>
                  <a:chExt cx="740448" cy="756084"/>
                </a:xfrm>
              </p:grpSpPr>
              <p:cxnSp>
                <p:nvCxnSpPr>
                  <p:cNvPr id="63" name="Straight Connector 19">
                    <a:extLst>
                      <a:ext uri="{FF2B5EF4-FFF2-40B4-BE49-F238E27FC236}">
                        <a16:creationId xmlns:a16="http://schemas.microsoft.com/office/drawing/2014/main" id="{0A4AF4D4-B60E-48FB-AC03-B6831EFA9EBA}"/>
                      </a:ext>
                    </a:extLst>
                  </p:cNvPr>
                  <p:cNvCxnSpPr/>
                  <p:nvPr/>
                </p:nvCxnSpPr>
                <p:spPr>
                  <a:xfrm>
                    <a:off x="5676439" y="3192605"/>
                    <a:ext cx="432048" cy="43204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20">
                    <a:extLst>
                      <a:ext uri="{FF2B5EF4-FFF2-40B4-BE49-F238E27FC236}">
                        <a16:creationId xmlns:a16="http://schemas.microsoft.com/office/drawing/2014/main" id="{74213F49-3669-42CB-BC8B-F7A1DA74002A}"/>
                      </a:ext>
                    </a:extLst>
                  </p:cNvPr>
                  <p:cNvCxnSpPr/>
                  <p:nvPr/>
                </p:nvCxnSpPr>
                <p:spPr>
                  <a:xfrm>
                    <a:off x="5984839" y="2868569"/>
                    <a:ext cx="432048" cy="43204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21">
                    <a:extLst>
                      <a:ext uri="{FF2B5EF4-FFF2-40B4-BE49-F238E27FC236}">
                        <a16:creationId xmlns:a16="http://schemas.microsoft.com/office/drawing/2014/main" id="{C56656EE-DB44-4BFC-A9DE-4D7198F4944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878173" y="3088421"/>
                    <a:ext cx="322012" cy="3184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80527C5-109D-4809-B3F1-EA60CB6E069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5539100" y="2802864"/>
                      <a:ext cx="423626" cy="355855"/>
                    </a:xfrm>
                    <a:prstGeom prst="rect">
                      <a:avLst/>
                    </a:prstGeom>
                    <a:noFill/>
                  </p:spPr>
                  <p:txBody>
                    <a:bodyPr lIns="0" tIns="0" rIns="0" bIns="0" anchor="ctr" anchorCtr="0">
                      <a:scene3d>
                        <a:camera prst="orthographicFront"/>
                        <a:lightRig rig="threePt" dir="t"/>
                      </a:scene3d>
                      <a:sp3d>
                        <a:bevelT w="0" h="6350"/>
                      </a:sp3d>
                    </a:bodyPr>
                    <a:lstStyle>
                      <a:defPPr>
                        <a:defRPr lang="en-US"/>
                      </a:defPPr>
                      <a:lvl1pPr indent="0" algn="ctr" defTabSz="914400" latinLnBrk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  <a:defRPr sz="1300" i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SamsungOne 700" panose="020B0803030303020204" pitchFamily="34" charset="0"/>
                          <a:ea typeface="SamsungOne 700" panose="020B0803030303020204" pitchFamily="34" charset="0"/>
                        </a:defRPr>
                      </a:lvl1pPr>
                      <a:lvl2pPr marL="6858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/>
                      </a:lvl2pPr>
                      <a:lvl3pPr marL="11430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/>
                      </a:lvl3pPr>
                      <a:lvl4pPr marL="16002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4pPr>
                      <a:lvl5pPr marL="20574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5pPr>
                      <a:lvl6pPr marL="25146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6pPr>
                      <a:lvl7pPr marL="29718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7pPr>
                      <a:lvl8pPr marL="34290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8pPr>
                      <a:lvl9pPr marL="3886200" indent="-228600" defTabSz="9144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80527C5-109D-4809-B3F1-EA60CB6E0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5539100" y="2802864"/>
                      <a:ext cx="423626" cy="35585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44C1314-58EB-402C-A4FE-B6B0D3CD4E63}"/>
                </a:ext>
              </a:extLst>
            </p:cNvPr>
            <p:cNvGrpSpPr/>
            <p:nvPr/>
          </p:nvGrpSpPr>
          <p:grpSpPr>
            <a:xfrm>
              <a:off x="873379" y="3094822"/>
              <a:ext cx="2593150" cy="2489217"/>
              <a:chOff x="4869188" y="2338041"/>
              <a:chExt cx="2812734" cy="2700000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96C51F87-BBFA-464F-9D7D-0FAB214C4868}"/>
                  </a:ext>
                </a:extLst>
              </p:cNvPr>
              <p:cNvGrpSpPr/>
              <p:nvPr/>
            </p:nvGrpSpPr>
            <p:grpSpPr>
              <a:xfrm>
                <a:off x="4869188" y="2338041"/>
                <a:ext cx="2812734" cy="2700000"/>
                <a:chOff x="1584433" y="2382237"/>
                <a:chExt cx="2812734" cy="2700000"/>
              </a:xfrm>
            </p:grpSpPr>
            <p:pic>
              <p:nvPicPr>
                <p:cNvPr id="73" name="Picture 8">
                  <a:extLst>
                    <a:ext uri="{FF2B5EF4-FFF2-40B4-BE49-F238E27FC236}">
                      <a16:creationId xmlns:a16="http://schemas.microsoft.com/office/drawing/2014/main" id="{38C12D80-0B00-4B13-B8C1-23CF87E1D4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4433" y="2382237"/>
                  <a:ext cx="2812734" cy="2700000"/>
                </a:xfrm>
                <a:prstGeom prst="rect">
                  <a:avLst/>
                </a:prstGeom>
              </p:spPr>
            </p:pic>
            <p:grpSp>
              <p:nvGrpSpPr>
                <p:cNvPr id="74" name="Group 9">
                  <a:extLst>
                    <a:ext uri="{FF2B5EF4-FFF2-40B4-BE49-F238E27FC236}">
                      <a16:creationId xmlns:a16="http://schemas.microsoft.com/office/drawing/2014/main" id="{48EC6E6B-BC65-42D4-987E-B0E02F4469F0}"/>
                    </a:ext>
                  </a:extLst>
                </p:cNvPr>
                <p:cNvGrpSpPr/>
                <p:nvPr/>
              </p:nvGrpSpPr>
              <p:grpSpPr>
                <a:xfrm>
                  <a:off x="2172171" y="2926799"/>
                  <a:ext cx="1637258" cy="1579853"/>
                  <a:chOff x="5231904" y="2384226"/>
                  <a:chExt cx="1872208" cy="1836862"/>
                </a:xfrm>
              </p:grpSpPr>
              <p:grpSp>
                <p:nvGrpSpPr>
                  <p:cNvPr id="75" name="Group 10">
                    <a:extLst>
                      <a:ext uri="{FF2B5EF4-FFF2-40B4-BE49-F238E27FC236}">
                        <a16:creationId xmlns:a16="http://schemas.microsoft.com/office/drawing/2014/main" id="{EB00CE5B-5A18-40F8-BBE1-B617E4AB8928}"/>
                      </a:ext>
                    </a:extLst>
                  </p:cNvPr>
                  <p:cNvGrpSpPr/>
                  <p:nvPr/>
                </p:nvGrpSpPr>
                <p:grpSpPr>
                  <a:xfrm>
                    <a:off x="5231904" y="2384226"/>
                    <a:ext cx="1872208" cy="1836862"/>
                    <a:chOff x="5231904" y="2384226"/>
                    <a:chExt cx="1872208" cy="1836862"/>
                  </a:xfrm>
                </p:grpSpPr>
                <p:cxnSp>
                  <p:nvCxnSpPr>
                    <p:cNvPr id="77" name="Straight Connector 12">
                      <a:extLst>
                        <a:ext uri="{FF2B5EF4-FFF2-40B4-BE49-F238E27FC236}">
                          <a16:creationId xmlns:a16="http://schemas.microsoft.com/office/drawing/2014/main" id="{DDFB8290-F98F-4167-BE43-768E1DA642E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31904" y="3789040"/>
                      <a:ext cx="432048" cy="43204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13">
                      <a:extLst>
                        <a:ext uri="{FF2B5EF4-FFF2-40B4-BE49-F238E27FC236}">
                          <a16:creationId xmlns:a16="http://schemas.microsoft.com/office/drawing/2014/main" id="{F8CDF61A-EA79-409F-99B5-E9F6CEAEBD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72064" y="2384226"/>
                      <a:ext cx="432048" cy="43204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14">
                      <a:extLst>
                        <a:ext uri="{FF2B5EF4-FFF2-40B4-BE49-F238E27FC236}">
                          <a16:creationId xmlns:a16="http://schemas.microsoft.com/office/drawing/2014/main" id="{D54E3774-39B2-4461-8D26-EF6B3D4643E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447928" y="2608019"/>
                      <a:ext cx="1440160" cy="139704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59316A2F-4E4D-42E0-A459-57DCA2D3D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76020" y="3396477"/>
                        <a:ext cx="504056" cy="494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tIns="0" rIns="0" bIns="0" anchor="ctr" anchorCtr="0">
                        <a:scene3d>
                          <a:camera prst="orthographicFront"/>
                          <a:lightRig rig="threePt" dir="t"/>
                        </a:scene3d>
                        <a:sp3d>
                          <a:bevelT w="0" h="6350"/>
                        </a:sp3d>
                      </a:bodyPr>
                      <a:lstStyle>
                        <a:defPPr>
                          <a:defRPr lang="en-US"/>
                        </a:defPPr>
                        <a:lvl1pPr indent="0" algn="ctr" defTabSz="914400" latinLnBrk="1">
                          <a:lnSpc>
                            <a:spcPct val="150000"/>
                          </a:lnSpc>
                          <a:spcBef>
                            <a:spcPts val="1000"/>
                          </a:spcBef>
                          <a:buFont typeface="Arial" panose="020B0604020202020204" pitchFamily="34" charset="0"/>
                          <a:buNone/>
                          <a:defRPr sz="1300" i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SamsungOne 700" panose="020B0803030303020204" pitchFamily="34" charset="0"/>
                            <a:ea typeface="SamsungOne 700" panose="020B0803030303020204" pitchFamily="34" charset="0"/>
                          </a:defRPr>
                        </a:lvl1pPr>
                        <a:lvl2pPr marL="685800" indent="-228600" defTabSz="914400" latinLnBrk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2400"/>
                        </a:lvl2pPr>
                        <a:lvl3pPr marL="1143000" indent="-228600" defTabSz="914400" latinLnBrk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2000"/>
                        </a:lvl3pPr>
                        <a:lvl4pPr marL="1600200" indent="-228600" defTabSz="914400" latinLnBrk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</a:lvl4pPr>
                        <a:lvl5pPr marL="2057400" indent="-228600" defTabSz="914400" latinLnBrk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</a:lvl5pPr>
                        <a:lvl6pPr marL="2514600" indent="-228600" defTabSz="914400" latinLnBrk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</a:lvl6pPr>
                        <a:lvl7pPr marL="2971800" indent="-228600" defTabSz="914400" latinLnBrk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</a:lvl7pPr>
                        <a:lvl8pPr marL="3429000" indent="-228600" defTabSz="914400" latinLnBrk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</a:lvl8pPr>
                        <a:lvl9pPr marL="3886200" indent="-228600" defTabSz="914400" latinLnBrk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59316A2F-4E4D-42E0-A459-57DCA2D3DB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76020" y="3396477"/>
                        <a:ext cx="504056" cy="494888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E63D56E-4702-40A4-AFAA-D161902B8972}"/>
                      </a:ext>
                    </a:extLst>
                  </p:cNvPr>
                  <p:cNvSpPr txBox="1"/>
                  <p:nvPr/>
                </p:nvSpPr>
                <p:spPr>
                  <a:xfrm>
                    <a:off x="6322179" y="2413209"/>
                    <a:ext cx="265216" cy="26293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lIns="0" tIns="0" rIns="0" bIns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6350"/>
                    </a:sp3d>
                  </a:bodyPr>
                  <a:lstStyle>
                    <a:defPPr>
                      <a:defRPr lang="en-US"/>
                    </a:defPPr>
                    <a:lvl1pPr indent="0" algn="ctr" defTabSz="914400" latinLnBrk="1">
                      <a:lnSpc>
                        <a:spcPct val="15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1300" i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SamsungOne 700" panose="020B0803030303020204" pitchFamily="34" charset="0"/>
                        <a:ea typeface="SamsungOne 700" panose="020B0803030303020204" pitchFamily="34" charset="0"/>
                      </a:defRPr>
                    </a:lvl1pPr>
                    <a:lvl2pPr marL="685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/>
                    </a:lvl2pPr>
                    <a:lvl3pPr marL="1143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/>
                    </a:lvl3pPr>
                    <a:lvl4pPr marL="1600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4pPr>
                    <a:lvl5pPr marL="20574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5pPr>
                    <a:lvl6pPr marL="25146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6pPr>
                    <a:lvl7pPr marL="2971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7pPr>
                    <a:lvl8pPr marL="3429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8pPr>
                    <a:lvl9pPr marL="3886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E63D56E-4702-40A4-AFAA-D161902B89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2179" y="2413209"/>
                    <a:ext cx="265216" cy="26293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CEDF5495-F974-44BD-9940-61137CB30312}"/>
                      </a:ext>
                    </a:extLst>
                  </p:cNvPr>
                  <p:cNvSpPr txBox="1"/>
                  <p:nvPr/>
                </p:nvSpPr>
                <p:spPr>
                  <a:xfrm>
                    <a:off x="7274741" y="3344703"/>
                    <a:ext cx="377009" cy="28242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lIns="0" tIns="0" rIns="0" bIns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6350"/>
                    </a:sp3d>
                  </a:bodyPr>
                  <a:lstStyle>
                    <a:defPPr>
                      <a:defRPr lang="en-US"/>
                    </a:defPPr>
                    <a:lvl1pPr indent="0" algn="ctr" defTabSz="914400" latinLnBrk="1">
                      <a:lnSpc>
                        <a:spcPct val="15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1300" i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SamsungOne 700" panose="020B0803030303020204" pitchFamily="34" charset="0"/>
                        <a:ea typeface="SamsungOne 700" panose="020B0803030303020204" pitchFamily="34" charset="0"/>
                      </a:defRPr>
                    </a:lvl1pPr>
                    <a:lvl2pPr marL="685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/>
                    </a:lvl2pPr>
                    <a:lvl3pPr marL="1143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/>
                    </a:lvl3pPr>
                    <a:lvl4pPr marL="1600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4pPr>
                    <a:lvl5pPr marL="20574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5pPr>
                    <a:lvl6pPr marL="25146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6pPr>
                    <a:lvl7pPr marL="2971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7pPr>
                    <a:lvl8pPr marL="3429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8pPr>
                    <a:lvl9pPr marL="3886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CEDF5495-F974-44BD-9940-61137CB303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741" y="3344703"/>
                    <a:ext cx="377009" cy="28242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0" name="직사각형 79"/>
          <p:cNvSpPr/>
          <p:nvPr/>
        </p:nvSpPr>
        <p:spPr>
          <a:xfrm>
            <a:off x="712182" y="5735992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So, we have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𝜎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&gt;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𝜎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074A2C-BBE4-495E-9090-FBD55265E08A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400630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Analysis (7/9)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Transformed scores: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observations can be represented using the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and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as new coordinate axes.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2AA0A86-307D-46A9-885F-FC2B7E54E714}"/>
              </a:ext>
            </a:extLst>
          </p:cNvPr>
          <p:cNvGrpSpPr/>
          <p:nvPr/>
        </p:nvGrpSpPr>
        <p:grpSpPr>
          <a:xfrm>
            <a:off x="3406169" y="3091277"/>
            <a:ext cx="3090487" cy="2966621"/>
            <a:chOff x="4869653" y="2340861"/>
            <a:chExt cx="2812734" cy="2700000"/>
          </a:xfrm>
        </p:grpSpPr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BFE4B1BD-0AE0-4CF9-88C7-A2399CBF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653" y="2340861"/>
              <a:ext cx="2812734" cy="270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3367ED9-D384-4A6C-82CA-9B8FDA99F883}"/>
                    </a:ext>
                  </a:extLst>
                </p:cNvPr>
                <p:cNvSpPr txBox="1"/>
                <p:nvPr/>
              </p:nvSpPr>
              <p:spPr>
                <a:xfrm>
                  <a:off x="6306427" y="2438029"/>
                  <a:ext cx="377009" cy="1923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0" tIns="0" rIns="0" bIns="0" anchor="ctr" anchorCtr="0"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>
                  <a:defPPr>
                    <a:defRPr lang="en-US"/>
                  </a:defPPr>
                  <a:lvl1pPr indent="0" algn="ctr" defTabSz="914400" latinLnBrk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300" i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SamsungOne 700" panose="020B0803030303020204" pitchFamily="34" charset="0"/>
                      <a:ea typeface="SamsungOne 700" panose="020B0803030303020204" pitchFamily="34" charset="0"/>
                    </a:defRPr>
                  </a:lvl1pPr>
                  <a:lvl2pPr marL="685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𝑃𝐶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3367ED9-D384-4A6C-82CA-9B8FDA99F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427" y="2438029"/>
                  <a:ext cx="377009" cy="192320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E1F2BAF-0195-4298-8209-1D0D4E27C746}"/>
                    </a:ext>
                  </a:extLst>
                </p:cNvPr>
                <p:cNvSpPr txBox="1"/>
                <p:nvPr/>
              </p:nvSpPr>
              <p:spPr>
                <a:xfrm>
                  <a:off x="7302738" y="3341747"/>
                  <a:ext cx="313519" cy="2778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0" tIns="0" rIns="0" bIns="0" anchor="ctr" anchorCtr="0"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>
                  <a:defPPr>
                    <a:defRPr lang="en-US"/>
                  </a:defPPr>
                  <a:lvl1pPr indent="0" algn="ctr" defTabSz="914400" latinLnBrk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300" i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SamsungOne 700" panose="020B0803030303020204" pitchFamily="34" charset="0"/>
                      <a:ea typeface="SamsungOne 700" panose="020B0803030303020204" pitchFamily="34" charset="0"/>
                    </a:defRPr>
                  </a:lvl1pPr>
                  <a:lvl2pPr marL="685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𝑃𝐶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E1F2BAF-0195-4298-8209-1D0D4E27C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738" y="3341747"/>
                  <a:ext cx="313519" cy="2778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F72B25-4300-4826-8590-751362BE65CF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408145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Analysis (8/9)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Cumulative variance: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As the principal components can be regarded as independent variables, the total variance is: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12182" y="3413631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So, we can calculate the cumulative variance ratios (CVRs):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519" y="3890296"/>
                <a:ext cx="1416745" cy="399153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𝐶𝑉𝑅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51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9" y="3890296"/>
                <a:ext cx="1416745" cy="399153"/>
              </a:xfrm>
              <a:prstGeom prst="rect">
                <a:avLst/>
              </a:prstGeom>
              <a:blipFill>
                <a:blip r:embed="rId4"/>
                <a:stretch>
                  <a:fillRect t="-7576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2830950"/>
                <a:ext cx="3277774" cy="698063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3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2830950"/>
                <a:ext cx="3277774" cy="698063"/>
              </a:xfrm>
              <a:prstGeom prst="rect">
                <a:avLst/>
              </a:prstGeom>
              <a:blipFill>
                <a:blip r:embed="rId5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800" y="5106518"/>
                <a:ext cx="2251075" cy="532931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𝐶𝑉𝑅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54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5106518"/>
                <a:ext cx="2251075" cy="532931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676" y="4438977"/>
                <a:ext cx="1588458" cy="536303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𝐶𝑉𝑅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55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6" y="4438977"/>
                <a:ext cx="1588458" cy="536303"/>
              </a:xfrm>
              <a:prstGeom prst="rect">
                <a:avLst/>
              </a:prstGeom>
              <a:blipFill>
                <a:blip r:embed="rId7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239468" y="5609071"/>
                <a:ext cx="280846" cy="518091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  <a:ea typeface="SamsungOne 400" panose="020B0503030303020204" pitchFamily="34" charset="0"/>
                        </a:rPr>
                        <m:t>⋮</m:t>
                      </m:r>
                    </m:oMath>
                  </m:oMathPara>
                </a14:m>
                <a:endParaRPr lang="ko-KR" altLang="en-US" sz="1400" i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68" y="5609071"/>
                <a:ext cx="280846" cy="518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6133135" y="3849185"/>
            <a:ext cx="3132676" cy="2252190"/>
            <a:chOff x="6133135" y="3758294"/>
            <a:chExt cx="3132676" cy="225219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C23499E-DCC3-4304-A8A6-0E164DB3B801}"/>
                </a:ext>
              </a:extLst>
            </p:cNvPr>
            <p:cNvGrpSpPr/>
            <p:nvPr/>
          </p:nvGrpSpPr>
          <p:grpSpPr>
            <a:xfrm>
              <a:off x="6651634" y="3848115"/>
              <a:ext cx="2611934" cy="1836005"/>
              <a:chOff x="6604000" y="3486150"/>
              <a:chExt cx="2946400" cy="2031995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FDCD8F18-343D-4E2E-B75C-462EEEC231F5}"/>
                  </a:ext>
                </a:extLst>
              </p:cNvPr>
              <p:cNvCxnSpPr/>
              <p:nvPr/>
            </p:nvCxnSpPr>
            <p:spPr>
              <a:xfrm>
                <a:off x="6604000" y="5518145"/>
                <a:ext cx="2946400" cy="0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9A13C5C3-8297-467C-B76E-1D56375EC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4000" y="3486150"/>
                <a:ext cx="0" cy="2031995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84ED74E-3691-4BFA-90BC-581D3F9C5C4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118" y="4204570"/>
              <a:ext cx="2520000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957373-D096-4F76-9F10-D58A04810BDF}"/>
                </a:ext>
              </a:extLst>
            </p:cNvPr>
            <p:cNvSpPr txBox="1"/>
            <p:nvPr/>
          </p:nvSpPr>
          <p:spPr>
            <a:xfrm>
              <a:off x="6341525" y="403529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dirty="0">
                  <a:latin typeface="SamsungOne 400" panose="020B0503030303020204" pitchFamily="34" charset="0"/>
                  <a:ea typeface="SamsungOne 400" panose="020B0503030303020204" pitchFamily="34" charset="0"/>
                </a:rPr>
                <a:t>1</a:t>
              </a:r>
              <a:endParaRPr lang="ko-KR" altLang="en-US" dirty="0">
                <a:latin typeface="SamsungOne 400" panose="020B0503030303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6DC3F5-4269-4011-936E-A8636B7F316C}"/>
                </a:ext>
              </a:extLst>
            </p:cNvPr>
            <p:cNvSpPr txBox="1"/>
            <p:nvPr/>
          </p:nvSpPr>
          <p:spPr>
            <a:xfrm>
              <a:off x="6341525" y="550782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dirty="0">
                  <a:latin typeface="SamsungOne 400" panose="020B0503030303020204" pitchFamily="34" charset="0"/>
                  <a:ea typeface="SamsungOne 400" panose="020B0503030303020204" pitchFamily="34" charset="0"/>
                </a:rPr>
                <a:t>0</a:t>
              </a:r>
              <a:endParaRPr lang="ko-KR" altLang="en-US" dirty="0">
                <a:latin typeface="SamsungOne 400" panose="020B0503030303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C0746B-3253-4486-8874-893B88EEF056}"/>
                </a:ext>
              </a:extLst>
            </p:cNvPr>
            <p:cNvSpPr txBox="1"/>
            <p:nvPr/>
          </p:nvSpPr>
          <p:spPr>
            <a:xfrm>
              <a:off x="6133135" y="375829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dirty="0"/>
                <a:t>CVR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096402-7029-4B9A-9017-ACB8342982BD}"/>
                </a:ext>
              </a:extLst>
            </p:cNvPr>
            <p:cNvSpPr txBox="1"/>
            <p:nvPr/>
          </p:nvSpPr>
          <p:spPr>
            <a:xfrm>
              <a:off x="8068047" y="5733485"/>
              <a:ext cx="119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dirty="0"/>
                <a:t>Number of PCs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723568" y="4245853"/>
              <a:ext cx="2092383" cy="1444150"/>
              <a:chOff x="6723568" y="4245853"/>
              <a:chExt cx="2092383" cy="1444150"/>
            </a:xfrm>
            <a:gradFill>
              <a:gsLst>
                <a:gs pos="100000">
                  <a:srgbClr val="00B3E3"/>
                </a:gs>
                <a:gs pos="0">
                  <a:srgbClr val="193EB0"/>
                </a:gs>
              </a:gsLst>
              <a:lin ang="0" scaled="0"/>
            </a:gra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CD54AD6-39EC-49B0-A456-C6B647F20C79}"/>
                  </a:ext>
                </a:extLst>
              </p:cNvPr>
              <p:cNvSpPr/>
              <p:nvPr/>
            </p:nvSpPr>
            <p:spPr>
              <a:xfrm>
                <a:off x="6723568" y="4969753"/>
                <a:ext cx="108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DDD3C46-0BC8-4BEA-BF6B-EA418A8B2FAF}"/>
                  </a:ext>
                </a:extLst>
              </p:cNvPr>
              <p:cNvSpPr/>
              <p:nvPr/>
            </p:nvSpPr>
            <p:spPr>
              <a:xfrm>
                <a:off x="6875968" y="4607803"/>
                <a:ext cx="108000" cy="10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A28CD91-2559-434C-B596-4976BA6276C0}"/>
                  </a:ext>
                </a:extLst>
              </p:cNvPr>
              <p:cNvSpPr/>
              <p:nvPr/>
            </p:nvSpPr>
            <p:spPr>
              <a:xfrm>
                <a:off x="7028368" y="4430003"/>
                <a:ext cx="108000" cy="12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6F6588F-0B33-4641-8723-229D6FB2E330}"/>
                  </a:ext>
                </a:extLst>
              </p:cNvPr>
              <p:cNvSpPr/>
              <p:nvPr/>
            </p:nvSpPr>
            <p:spPr>
              <a:xfrm>
                <a:off x="7180768" y="4334753"/>
                <a:ext cx="108000" cy="135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31E746A-4E73-48A9-B216-FDE24782FE93}"/>
                  </a:ext>
                </a:extLst>
              </p:cNvPr>
              <p:cNvSpPr/>
              <p:nvPr/>
            </p:nvSpPr>
            <p:spPr>
              <a:xfrm>
                <a:off x="7333168" y="4290303"/>
                <a:ext cx="108000" cy="139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6C15E50-6BF1-48DD-BBFE-AED267DBEBE1}"/>
                  </a:ext>
                </a:extLst>
              </p:cNvPr>
              <p:cNvSpPr/>
              <p:nvPr/>
            </p:nvSpPr>
            <p:spPr>
              <a:xfrm>
                <a:off x="7485568" y="4271253"/>
                <a:ext cx="108000" cy="1418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6857641-DC16-4F58-B448-F1C11D236FA1}"/>
                  </a:ext>
                </a:extLst>
              </p:cNvPr>
              <p:cNvSpPr/>
              <p:nvPr/>
            </p:nvSpPr>
            <p:spPr>
              <a:xfrm>
                <a:off x="7637968" y="4258553"/>
                <a:ext cx="108000" cy="1429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E555D81-EF0E-4213-980A-6BBEA37C5578}"/>
                  </a:ext>
                </a:extLst>
              </p:cNvPr>
              <p:cNvSpPr/>
              <p:nvPr/>
            </p:nvSpPr>
            <p:spPr>
              <a:xfrm>
                <a:off x="7790368" y="4252203"/>
                <a:ext cx="108000" cy="1432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63A511A-2D6C-4946-84DC-A4EB19FD25FD}"/>
                  </a:ext>
                </a:extLst>
              </p:cNvPr>
              <p:cNvSpPr/>
              <p:nvPr/>
            </p:nvSpPr>
            <p:spPr>
              <a:xfrm>
                <a:off x="7945951" y="4252203"/>
                <a:ext cx="108000" cy="1436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B485AB7-9F35-49B8-B0D8-14A9D2249718}"/>
                  </a:ext>
                </a:extLst>
              </p:cNvPr>
              <p:cNvSpPr/>
              <p:nvPr/>
            </p:nvSpPr>
            <p:spPr>
              <a:xfrm>
                <a:off x="8098351" y="4252203"/>
                <a:ext cx="108000" cy="1436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CF49CC9-6AEB-4C3D-9280-A3E867B910D1}"/>
                  </a:ext>
                </a:extLst>
              </p:cNvPr>
              <p:cNvSpPr/>
              <p:nvPr/>
            </p:nvSpPr>
            <p:spPr>
              <a:xfrm>
                <a:off x="8250751" y="4245853"/>
                <a:ext cx="108000" cy="144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AA16E79-6A7E-4554-8F96-21AE1661E461}"/>
                  </a:ext>
                </a:extLst>
              </p:cNvPr>
              <p:cNvSpPr/>
              <p:nvPr/>
            </p:nvSpPr>
            <p:spPr>
              <a:xfrm>
                <a:off x="8403151" y="4245853"/>
                <a:ext cx="108000" cy="144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A4C64FE9-3FCB-4A7A-BF82-8D25BE35D184}"/>
                  </a:ext>
                </a:extLst>
              </p:cNvPr>
              <p:cNvSpPr/>
              <p:nvPr/>
            </p:nvSpPr>
            <p:spPr>
              <a:xfrm>
                <a:off x="8555551" y="4245853"/>
                <a:ext cx="108000" cy="144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1AFC389-8365-4A73-8719-0D02FC685FC1}"/>
                  </a:ext>
                </a:extLst>
              </p:cNvPr>
              <p:cNvSpPr/>
              <p:nvPr/>
            </p:nvSpPr>
            <p:spPr>
              <a:xfrm>
                <a:off x="8707951" y="4245853"/>
                <a:ext cx="108000" cy="144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537A2A-688E-4CDA-A8F7-70CE370086B8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403889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Analysis (9/9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Calculating the principal components: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1253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PCs can also be obtained by eigenvalue decomposition (ED) of the covariance matrix.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PCs can be calculated by singular value decomposition (SVD) of the data matrix.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If we standardize the variables, then instead of the covariance we would have the correlation.</a:t>
            </a:r>
          </a:p>
          <a:p>
            <a:pPr marL="176177" lvl="1" fontAlgn="base" latinLnBrk="1">
              <a:spcBef>
                <a:spcPct val="0"/>
              </a:spcBef>
              <a:spcAft>
                <a:spcPts val="800"/>
              </a:spcAft>
              <a:buClr>
                <a:srgbClr val="193EB0"/>
              </a:buClr>
            </a:pPr>
            <a:r>
              <a:rPr kumimoji="1" lang="fr-FR" altLang="ko-KR" sz="12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Ex</a:t>
            </a:r>
            <a:r>
              <a:rPr kumimoji="1" lang="fr-FR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) A covariance matrix and a correlation matrix.</a:t>
            </a:r>
            <a:endParaRPr kumimoji="1"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0802" y="3810731"/>
                <a:ext cx="6313714" cy="761269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2" y="3810731"/>
                <a:ext cx="6313714" cy="761269"/>
              </a:xfrm>
              <a:prstGeom prst="rect">
                <a:avLst/>
              </a:prstGeom>
              <a:blipFill>
                <a:blip r:embed="rId4"/>
                <a:stretch>
                  <a:fillRect l="-193" b="-64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1416488" y="5811679"/>
            <a:ext cx="707707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/>
            <a:r>
              <a:rPr lang="en-US" altLang="ko-KR" sz="16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  <a:cs typeface="Samsung Sharp Sans" pitchFamily="2" charset="0"/>
              </a:rPr>
              <a:t>In the next few slides, let’s make a detour and review the ED and SVD in detail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58377" y="5551908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dirty="0">
                <a:solidFill>
                  <a:srgbClr val="193EB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“</a:t>
            </a:r>
            <a:endParaRPr lang="ko-KR" altLang="en-US" sz="4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99393" y="5575797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dirty="0">
                <a:solidFill>
                  <a:srgbClr val="193EB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</a:t>
            </a:r>
            <a:endParaRPr lang="ko-KR" altLang="en-US" sz="4400" dirty="0">
              <a:solidFill>
                <a:srgbClr val="193EB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34CFFC-A471-465E-A355-85AE67BBBFD3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189865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Matrix Decompositions (1/8)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Eigenvalue decomposition (ED):</a:t>
              </a: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712182" y="2557363"/>
            <a:ext cx="8630827" cy="95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 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squar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 matrix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decomposed as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𝑸 𝜦 𝑸</a:t>
            </a:r>
            <a:r>
              <a:rPr lang="ko-KR" altLang="en-US" sz="13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𝒕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All the matrices have the same size: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𝑆𝑖𝑧𝑒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(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)=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𝑆𝑖𝑧𝑒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(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𝑸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)=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𝑆𝑖𝑧𝑒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(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𝜦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)=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𝑚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×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𝑚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endParaRPr lang="en-US" altLang="ko-KR" sz="1300" dirty="0">
              <a:solidFill>
                <a:prstClr val="black">
                  <a:lumMod val="85000"/>
                  <a:lumOff val="15000"/>
                </a:prst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C512843-290A-47A6-8760-AD98DFF0935A}"/>
              </a:ext>
            </a:extLst>
          </p:cNvPr>
          <p:cNvGrpSpPr/>
          <p:nvPr/>
        </p:nvGrpSpPr>
        <p:grpSpPr>
          <a:xfrm>
            <a:off x="625809" y="3544746"/>
            <a:ext cx="8718216" cy="1939787"/>
            <a:chOff x="1049529" y="3045555"/>
            <a:chExt cx="9848478" cy="2191268"/>
          </a:xfrm>
        </p:grpSpPr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9C9D9D7B-D5AC-4D4B-AEED-80A2F3454272}"/>
                </a:ext>
              </a:extLst>
            </p:cNvPr>
            <p:cNvSpPr/>
            <p:nvPr/>
          </p:nvSpPr>
          <p:spPr>
            <a:xfrm>
              <a:off x="1642384" y="3045555"/>
              <a:ext cx="1800000" cy="1800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16">
              <a:extLst>
                <a:ext uri="{FF2B5EF4-FFF2-40B4-BE49-F238E27FC236}">
                  <a16:creationId xmlns:a16="http://schemas.microsoft.com/office/drawing/2014/main" id="{158EE559-0254-45BA-B2FF-45BEFE2AAC60}"/>
                </a:ext>
              </a:extLst>
            </p:cNvPr>
            <p:cNvSpPr/>
            <p:nvPr/>
          </p:nvSpPr>
          <p:spPr>
            <a:xfrm>
              <a:off x="4235959" y="3045556"/>
              <a:ext cx="1800000" cy="18000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F7BDFE-4DFF-460B-9FCD-87722CB17025}"/>
                </a:ext>
              </a:extLst>
            </p:cNvPr>
            <p:cNvSpPr txBox="1"/>
            <p:nvPr/>
          </p:nvSpPr>
          <p:spPr>
            <a:xfrm>
              <a:off x="3294026" y="3622389"/>
              <a:ext cx="856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=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61F89F-D313-4A5D-91BE-4921E8918111}"/>
                </a:ext>
              </a:extLst>
            </p:cNvPr>
            <p:cNvSpPr txBox="1"/>
            <p:nvPr/>
          </p:nvSpPr>
          <p:spPr>
            <a:xfrm>
              <a:off x="5909339" y="3622387"/>
              <a:ext cx="856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ym typeface="Symbol" panose="05050102010706020507" pitchFamily="18" charset="2"/>
                </a:rPr>
                <a:t></a:t>
              </a:r>
              <a:endParaRPr lang="en-US" sz="3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EF54B5-C8BB-4F51-B097-F53982AD72A6}"/>
                </a:ext>
              </a:extLst>
            </p:cNvPr>
            <p:cNvSpPr txBox="1"/>
            <p:nvPr/>
          </p:nvSpPr>
          <p:spPr>
            <a:xfrm>
              <a:off x="3638907" y="3745497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A18EA95-F5B0-4F35-9D72-390342EDA60F}"/>
                </a:ext>
              </a:extLst>
            </p:cNvPr>
            <p:cNvSpPr txBox="1"/>
            <p:nvPr/>
          </p:nvSpPr>
          <p:spPr>
            <a:xfrm>
              <a:off x="4707942" y="4836713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grpSp>
          <p:nvGrpSpPr>
            <p:cNvPr id="69" name="Group 36">
              <a:extLst>
                <a:ext uri="{FF2B5EF4-FFF2-40B4-BE49-F238E27FC236}">
                  <a16:creationId xmlns:a16="http://schemas.microsoft.com/office/drawing/2014/main" id="{9E38109C-9D2F-49C0-ADFF-C9C145C94C53}"/>
                </a:ext>
              </a:extLst>
            </p:cNvPr>
            <p:cNvGrpSpPr/>
            <p:nvPr/>
          </p:nvGrpSpPr>
          <p:grpSpPr>
            <a:xfrm>
              <a:off x="4521046" y="5062658"/>
              <a:ext cx="1186558" cy="725"/>
              <a:chOff x="2607485" y="5894962"/>
              <a:chExt cx="1186558" cy="725"/>
            </a:xfrm>
          </p:grpSpPr>
          <p:cxnSp>
            <p:nvCxnSpPr>
              <p:cNvPr id="104" name="Straight Arrow Connector 30">
                <a:extLst>
                  <a:ext uri="{FF2B5EF4-FFF2-40B4-BE49-F238E27FC236}">
                    <a16:creationId xmlns:a16="http://schemas.microsoft.com/office/drawing/2014/main" id="{23ECDF91-CF12-4886-A2EC-A34817ADFE9D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31">
                <a:extLst>
                  <a:ext uri="{FF2B5EF4-FFF2-40B4-BE49-F238E27FC236}">
                    <a16:creationId xmlns:a16="http://schemas.microsoft.com/office/drawing/2014/main" id="{3523AC6D-C661-4605-9CCC-7D24858D801A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49">
              <a:extLst>
                <a:ext uri="{FF2B5EF4-FFF2-40B4-BE49-F238E27FC236}">
                  <a16:creationId xmlns:a16="http://schemas.microsoft.com/office/drawing/2014/main" id="{6CBC0EDB-88B9-4DB3-8785-1EB7EFCD0505}"/>
                </a:ext>
              </a:extLst>
            </p:cNvPr>
            <p:cNvGrpSpPr/>
            <p:nvPr/>
          </p:nvGrpSpPr>
          <p:grpSpPr>
            <a:xfrm rot="5400000">
              <a:off x="3469514" y="3932345"/>
              <a:ext cx="1186558" cy="725"/>
              <a:chOff x="2607485" y="5894962"/>
              <a:chExt cx="1186558" cy="725"/>
            </a:xfrm>
          </p:grpSpPr>
          <p:cxnSp>
            <p:nvCxnSpPr>
              <p:cNvPr id="102" name="Straight Arrow Connector 50">
                <a:extLst>
                  <a:ext uri="{FF2B5EF4-FFF2-40B4-BE49-F238E27FC236}">
                    <a16:creationId xmlns:a16="http://schemas.microsoft.com/office/drawing/2014/main" id="{3D79C610-A692-4220-966C-BE070D994B85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51">
                <a:extLst>
                  <a:ext uri="{FF2B5EF4-FFF2-40B4-BE49-F238E27FC236}">
                    <a16:creationId xmlns:a16="http://schemas.microsoft.com/office/drawing/2014/main" id="{63238F73-F748-4F0D-9CAD-BE32867FD5A1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58">
                  <a:extLst>
                    <a:ext uri="{FF2B5EF4-FFF2-40B4-BE49-F238E27FC236}">
                      <a16:creationId xmlns:a16="http://schemas.microsoft.com/office/drawing/2014/main" id="{62FBA288-C53B-42F0-9E40-3F27A09F388B}"/>
                    </a:ext>
                  </a:extLst>
                </p:cNvPr>
                <p:cNvSpPr/>
                <p:nvPr/>
              </p:nvSpPr>
              <p:spPr>
                <a:xfrm>
                  <a:off x="2254339" y="3677631"/>
                  <a:ext cx="63991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25" name="Rectangle 58">
                  <a:extLst>
                    <a:ext uri="{FF2B5EF4-FFF2-40B4-BE49-F238E27FC236}">
                      <a16:creationId xmlns:a16="http://schemas.microsoft.com/office/drawing/2014/main" id="{62FBA288-C53B-42F0-9E40-3F27A09F38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39" y="3677631"/>
                  <a:ext cx="63991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59">
                  <a:extLst>
                    <a:ext uri="{FF2B5EF4-FFF2-40B4-BE49-F238E27FC236}">
                      <a16:creationId xmlns:a16="http://schemas.microsoft.com/office/drawing/2014/main" id="{C38AF986-F2E5-42CA-9D07-5F4F2E6A9457}"/>
                    </a:ext>
                  </a:extLst>
                </p:cNvPr>
                <p:cNvSpPr/>
                <p:nvPr/>
              </p:nvSpPr>
              <p:spPr>
                <a:xfrm>
                  <a:off x="4882253" y="3719021"/>
                  <a:ext cx="57419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oMath>
                    </m:oMathPara>
                  </a14:m>
                  <a:endParaRPr lang="en-US" sz="28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59">
                  <a:extLst>
                    <a:ext uri="{FF2B5EF4-FFF2-40B4-BE49-F238E27FC236}">
                      <a16:creationId xmlns:a16="http://schemas.microsoft.com/office/drawing/2014/main" id="{C38AF986-F2E5-42CA-9D07-5F4F2E6A9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253" y="3719021"/>
                  <a:ext cx="5741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83FD3C42-B63A-4223-96E6-BD63D82F8D33}"/>
                </a:ext>
              </a:extLst>
            </p:cNvPr>
            <p:cNvSpPr/>
            <p:nvPr/>
          </p:nvSpPr>
          <p:spPr>
            <a:xfrm>
              <a:off x="6666983" y="3045556"/>
              <a:ext cx="1800000" cy="1800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336F1B9-498F-4F48-9ED5-EBCA174EE53C}"/>
                </a:ext>
              </a:extLst>
            </p:cNvPr>
            <p:cNvSpPr txBox="1"/>
            <p:nvPr/>
          </p:nvSpPr>
          <p:spPr>
            <a:xfrm>
              <a:off x="8340363" y="3622387"/>
              <a:ext cx="856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ym typeface="Symbol" panose="05050102010706020507" pitchFamily="18" charset="2"/>
                </a:rPr>
                <a:t></a:t>
              </a:r>
              <a:endParaRPr lang="en-US" sz="3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EA9124-51AA-41E3-B80D-87A18E2C0345}"/>
                </a:ext>
              </a:extLst>
            </p:cNvPr>
            <p:cNvSpPr txBox="1"/>
            <p:nvPr/>
          </p:nvSpPr>
          <p:spPr>
            <a:xfrm>
              <a:off x="7138966" y="4836713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grpSp>
          <p:nvGrpSpPr>
            <p:cNvPr id="76" name="Group 36">
              <a:extLst>
                <a:ext uri="{FF2B5EF4-FFF2-40B4-BE49-F238E27FC236}">
                  <a16:creationId xmlns:a16="http://schemas.microsoft.com/office/drawing/2014/main" id="{031E816A-014A-4206-8C31-84B225EFF873}"/>
                </a:ext>
              </a:extLst>
            </p:cNvPr>
            <p:cNvGrpSpPr/>
            <p:nvPr/>
          </p:nvGrpSpPr>
          <p:grpSpPr>
            <a:xfrm>
              <a:off x="6952070" y="5062658"/>
              <a:ext cx="1186558" cy="725"/>
              <a:chOff x="2607485" y="5894962"/>
              <a:chExt cx="1186558" cy="725"/>
            </a:xfrm>
          </p:grpSpPr>
          <p:cxnSp>
            <p:nvCxnSpPr>
              <p:cNvPr id="100" name="Straight Arrow Connector 30">
                <a:extLst>
                  <a:ext uri="{FF2B5EF4-FFF2-40B4-BE49-F238E27FC236}">
                    <a16:creationId xmlns:a16="http://schemas.microsoft.com/office/drawing/2014/main" id="{B781FA9F-39C8-4602-8C6C-9AB6CD0FF768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31">
                <a:extLst>
                  <a:ext uri="{FF2B5EF4-FFF2-40B4-BE49-F238E27FC236}">
                    <a16:creationId xmlns:a16="http://schemas.microsoft.com/office/drawing/2014/main" id="{7AC45CF5-9FF6-49E4-845D-9E5F543E0012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49">
              <a:extLst>
                <a:ext uri="{FF2B5EF4-FFF2-40B4-BE49-F238E27FC236}">
                  <a16:creationId xmlns:a16="http://schemas.microsoft.com/office/drawing/2014/main" id="{34A7B25A-8F4D-456B-A189-D6753C6A3AD9}"/>
                </a:ext>
              </a:extLst>
            </p:cNvPr>
            <p:cNvGrpSpPr/>
            <p:nvPr/>
          </p:nvGrpSpPr>
          <p:grpSpPr>
            <a:xfrm rot="5400000">
              <a:off x="5900538" y="3932345"/>
              <a:ext cx="1186558" cy="725"/>
              <a:chOff x="2607485" y="5894962"/>
              <a:chExt cx="1186558" cy="725"/>
            </a:xfrm>
          </p:grpSpPr>
          <p:cxnSp>
            <p:nvCxnSpPr>
              <p:cNvPr id="98" name="Straight Arrow Connector 50">
                <a:extLst>
                  <a:ext uri="{FF2B5EF4-FFF2-40B4-BE49-F238E27FC236}">
                    <a16:creationId xmlns:a16="http://schemas.microsoft.com/office/drawing/2014/main" id="{0981425C-ADBD-44C2-AFDE-19F959D160AD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51">
                <a:extLst>
                  <a:ext uri="{FF2B5EF4-FFF2-40B4-BE49-F238E27FC236}">
                    <a16:creationId xmlns:a16="http://schemas.microsoft.com/office/drawing/2014/main" id="{F52EBD4A-0141-4D57-926F-76985A4FDE19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59">
                  <a:extLst>
                    <a:ext uri="{FF2B5EF4-FFF2-40B4-BE49-F238E27FC236}">
                      <a16:creationId xmlns:a16="http://schemas.microsoft.com/office/drawing/2014/main" id="{CD7A564F-D8E7-4603-9CDB-C5837F22CC7D}"/>
                    </a:ext>
                  </a:extLst>
                </p:cNvPr>
                <p:cNvSpPr/>
                <p:nvPr/>
              </p:nvSpPr>
              <p:spPr>
                <a:xfrm>
                  <a:off x="7313277" y="3719021"/>
                  <a:ext cx="5437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𝜦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59">
                  <a:extLst>
                    <a:ext uri="{FF2B5EF4-FFF2-40B4-BE49-F238E27FC236}">
                      <a16:creationId xmlns:a16="http://schemas.microsoft.com/office/drawing/2014/main" id="{CD7A564F-D8E7-4603-9CDB-C5837F22CC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277" y="3719021"/>
                  <a:ext cx="54373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3C2C624-AE8A-4D50-9EA2-D783A8B440FE}"/>
                </a:ext>
              </a:extLst>
            </p:cNvPr>
            <p:cNvSpPr txBox="1"/>
            <p:nvPr/>
          </p:nvSpPr>
          <p:spPr>
            <a:xfrm>
              <a:off x="6069931" y="3739186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80" name="Rectangle 16">
              <a:extLst>
                <a:ext uri="{FF2B5EF4-FFF2-40B4-BE49-F238E27FC236}">
                  <a16:creationId xmlns:a16="http://schemas.microsoft.com/office/drawing/2014/main" id="{56F97186-5E9F-498E-9165-1535C831DDB9}"/>
                </a:ext>
              </a:extLst>
            </p:cNvPr>
            <p:cNvSpPr/>
            <p:nvPr/>
          </p:nvSpPr>
          <p:spPr>
            <a:xfrm>
              <a:off x="9098007" y="3045556"/>
              <a:ext cx="1800000" cy="1800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18C2BF-9211-47BD-9131-D9C42A1876B2}"/>
                </a:ext>
              </a:extLst>
            </p:cNvPr>
            <p:cNvSpPr txBox="1"/>
            <p:nvPr/>
          </p:nvSpPr>
          <p:spPr>
            <a:xfrm>
              <a:off x="9569990" y="4836713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grpSp>
          <p:nvGrpSpPr>
            <p:cNvPr id="82" name="Group 36">
              <a:extLst>
                <a:ext uri="{FF2B5EF4-FFF2-40B4-BE49-F238E27FC236}">
                  <a16:creationId xmlns:a16="http://schemas.microsoft.com/office/drawing/2014/main" id="{A95E8C38-F8B3-4C5B-A19B-3BCCBB7E1D3A}"/>
                </a:ext>
              </a:extLst>
            </p:cNvPr>
            <p:cNvGrpSpPr/>
            <p:nvPr/>
          </p:nvGrpSpPr>
          <p:grpSpPr>
            <a:xfrm>
              <a:off x="9383094" y="5062658"/>
              <a:ext cx="1186558" cy="725"/>
              <a:chOff x="2607485" y="5894962"/>
              <a:chExt cx="1186558" cy="725"/>
            </a:xfrm>
          </p:grpSpPr>
          <p:cxnSp>
            <p:nvCxnSpPr>
              <p:cNvPr id="96" name="Straight Arrow Connector 30">
                <a:extLst>
                  <a:ext uri="{FF2B5EF4-FFF2-40B4-BE49-F238E27FC236}">
                    <a16:creationId xmlns:a16="http://schemas.microsoft.com/office/drawing/2014/main" id="{A1F01A5A-6D63-4B9E-AC65-B36BC3A77304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31">
                <a:extLst>
                  <a:ext uri="{FF2B5EF4-FFF2-40B4-BE49-F238E27FC236}">
                    <a16:creationId xmlns:a16="http://schemas.microsoft.com/office/drawing/2014/main" id="{A12E0C31-C966-4838-94D6-12FFE73E3F12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49">
              <a:extLst>
                <a:ext uri="{FF2B5EF4-FFF2-40B4-BE49-F238E27FC236}">
                  <a16:creationId xmlns:a16="http://schemas.microsoft.com/office/drawing/2014/main" id="{0D149D65-4313-4AF1-A6E5-04E22F052ABE}"/>
                </a:ext>
              </a:extLst>
            </p:cNvPr>
            <p:cNvGrpSpPr/>
            <p:nvPr/>
          </p:nvGrpSpPr>
          <p:grpSpPr>
            <a:xfrm rot="5400000">
              <a:off x="8331562" y="3932345"/>
              <a:ext cx="1186558" cy="725"/>
              <a:chOff x="2607485" y="5894962"/>
              <a:chExt cx="1186558" cy="725"/>
            </a:xfrm>
          </p:grpSpPr>
          <p:cxnSp>
            <p:nvCxnSpPr>
              <p:cNvPr id="94" name="Straight Arrow Connector 50">
                <a:extLst>
                  <a:ext uri="{FF2B5EF4-FFF2-40B4-BE49-F238E27FC236}">
                    <a16:creationId xmlns:a16="http://schemas.microsoft.com/office/drawing/2014/main" id="{417749A3-45FF-4D35-95D0-E0D807A845C2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51">
                <a:extLst>
                  <a:ext uri="{FF2B5EF4-FFF2-40B4-BE49-F238E27FC236}">
                    <a16:creationId xmlns:a16="http://schemas.microsoft.com/office/drawing/2014/main" id="{947D3430-9234-4BAB-8C57-2C90CD523F18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59">
                  <a:extLst>
                    <a:ext uri="{FF2B5EF4-FFF2-40B4-BE49-F238E27FC236}">
                      <a16:creationId xmlns:a16="http://schemas.microsoft.com/office/drawing/2014/main" id="{CF6F3559-C5FE-4492-B916-A50905E09D7C}"/>
                    </a:ext>
                  </a:extLst>
                </p:cNvPr>
                <p:cNvSpPr/>
                <p:nvPr/>
              </p:nvSpPr>
              <p:spPr>
                <a:xfrm>
                  <a:off x="9744301" y="3719021"/>
                  <a:ext cx="69967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1" i="1" dirty="0">
                                <a:solidFill>
                                  <a:srgbClr val="F0234B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solidFill>
                                  <a:srgbClr val="F0234B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ko-KR" sz="2800" b="1" i="1" dirty="0">
                                <a:solidFill>
                                  <a:srgbClr val="F0234B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lang="en-US" sz="2800" b="1" dirty="0">
                    <a:solidFill>
                      <a:srgbClr val="F0234B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59">
                  <a:extLst>
                    <a:ext uri="{FF2B5EF4-FFF2-40B4-BE49-F238E27FC236}">
                      <a16:creationId xmlns:a16="http://schemas.microsoft.com/office/drawing/2014/main" id="{CF6F3559-C5FE-4492-B916-A50905E09D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4301" y="3719021"/>
                  <a:ext cx="69967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D7DF4E5-19EA-4BA0-8ADC-A0E1884E7C5B}"/>
                </a:ext>
              </a:extLst>
            </p:cNvPr>
            <p:cNvSpPr txBox="1"/>
            <p:nvPr/>
          </p:nvSpPr>
          <p:spPr>
            <a:xfrm>
              <a:off x="8490949" y="3745497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grpSp>
          <p:nvGrpSpPr>
            <p:cNvPr id="86" name="Group 36">
              <a:extLst>
                <a:ext uri="{FF2B5EF4-FFF2-40B4-BE49-F238E27FC236}">
                  <a16:creationId xmlns:a16="http://schemas.microsoft.com/office/drawing/2014/main" id="{A4A93BD1-0921-4EF5-A892-4FFA2E6AB613}"/>
                </a:ext>
              </a:extLst>
            </p:cNvPr>
            <p:cNvGrpSpPr/>
            <p:nvPr/>
          </p:nvGrpSpPr>
          <p:grpSpPr>
            <a:xfrm>
              <a:off x="1946394" y="5061933"/>
              <a:ext cx="1186558" cy="725"/>
              <a:chOff x="2607485" y="5894962"/>
              <a:chExt cx="1186558" cy="725"/>
            </a:xfrm>
          </p:grpSpPr>
          <p:cxnSp>
            <p:nvCxnSpPr>
              <p:cNvPr id="92" name="Straight Arrow Connector 30">
                <a:extLst>
                  <a:ext uri="{FF2B5EF4-FFF2-40B4-BE49-F238E27FC236}">
                    <a16:creationId xmlns:a16="http://schemas.microsoft.com/office/drawing/2014/main" id="{DA30BA1D-7321-4FBF-AF2D-B5004FDF8BEF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31">
                <a:extLst>
                  <a:ext uri="{FF2B5EF4-FFF2-40B4-BE49-F238E27FC236}">
                    <a16:creationId xmlns:a16="http://schemas.microsoft.com/office/drawing/2014/main" id="{5EA891E9-38DA-4BF4-A984-5A261D8A669D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0CDBF86-7006-431A-A1E2-D71908EF73CB}"/>
                </a:ext>
              </a:extLst>
            </p:cNvPr>
            <p:cNvSpPr txBox="1"/>
            <p:nvPr/>
          </p:nvSpPr>
          <p:spPr>
            <a:xfrm>
              <a:off x="2135459" y="4820267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grpSp>
          <p:nvGrpSpPr>
            <p:cNvPr id="88" name="Group 49">
              <a:extLst>
                <a:ext uri="{FF2B5EF4-FFF2-40B4-BE49-F238E27FC236}">
                  <a16:creationId xmlns:a16="http://schemas.microsoft.com/office/drawing/2014/main" id="{9D787059-57D2-4D8C-9BDD-51611BDD7280}"/>
                </a:ext>
              </a:extLst>
            </p:cNvPr>
            <p:cNvGrpSpPr/>
            <p:nvPr/>
          </p:nvGrpSpPr>
          <p:grpSpPr>
            <a:xfrm rot="5400000">
              <a:off x="884630" y="3873731"/>
              <a:ext cx="1186558" cy="725"/>
              <a:chOff x="2607485" y="5894962"/>
              <a:chExt cx="1186558" cy="725"/>
            </a:xfrm>
          </p:grpSpPr>
          <p:cxnSp>
            <p:nvCxnSpPr>
              <p:cNvPr id="90" name="Straight Arrow Connector 50">
                <a:extLst>
                  <a:ext uri="{FF2B5EF4-FFF2-40B4-BE49-F238E27FC236}">
                    <a16:creationId xmlns:a16="http://schemas.microsoft.com/office/drawing/2014/main" id="{639445F2-027B-451E-BE4B-C50870FC9426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51">
                <a:extLst>
                  <a:ext uri="{FF2B5EF4-FFF2-40B4-BE49-F238E27FC236}">
                    <a16:creationId xmlns:a16="http://schemas.microsoft.com/office/drawing/2014/main" id="{DA5DB32B-6EE1-454F-9D53-6686105CD82E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485634-E322-49B2-BFE2-46D37E7113C7}"/>
                </a:ext>
              </a:extLst>
            </p:cNvPr>
            <p:cNvSpPr txBox="1"/>
            <p:nvPr/>
          </p:nvSpPr>
          <p:spPr>
            <a:xfrm>
              <a:off x="1049529" y="3699336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3AF716-145D-4F11-AA2D-73A39C4C9CF3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1851481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Matrix Decompositions (2/8)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Eigenvalue decomposition (ED):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 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square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matrix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decomposed as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𝑸 𝜦 𝑸</a:t>
            </a:r>
            <a:r>
              <a:rPr lang="ko-KR" altLang="en-US" sz="13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𝒕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Here,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𝜦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a diagonal matrix that contains the “eigenvalues”.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2964697"/>
                <a:ext cx="3153002" cy="1452327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>
                          <a:latin typeface="Cambria Math" panose="02040503050406030204" pitchFamily="18" charset="0"/>
                        </a:rPr>
                        <m:t>𝜦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2964697"/>
                <a:ext cx="3153002" cy="1452327"/>
              </a:xfrm>
              <a:prstGeom prst="rect">
                <a:avLst/>
              </a:prstGeom>
              <a:blipFill>
                <a:blip r:embed="rId4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2D65629-B514-40C5-A6C7-C64FB89BE489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419228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61FA4A97-5882-4289-8DF3-4766756FFA2E}"/>
              </a:ext>
            </a:extLst>
          </p:cNvPr>
          <p:cNvGrpSpPr/>
          <p:nvPr/>
        </p:nvGrpSpPr>
        <p:grpSpPr>
          <a:xfrm>
            <a:off x="-1" y="1645104"/>
            <a:ext cx="9902825" cy="5212897"/>
            <a:chOff x="-1" y="1209675"/>
            <a:chExt cx="9902825" cy="521289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B5146A8-F515-47CB-BB89-CD941FA7E017}"/>
                </a:ext>
              </a:extLst>
            </p:cNvPr>
            <p:cNvSpPr/>
            <p:nvPr/>
          </p:nvSpPr>
          <p:spPr>
            <a:xfrm>
              <a:off x="-1" y="1209676"/>
              <a:ext cx="9902825" cy="5212896"/>
            </a:xfrm>
            <a:prstGeom prst="rect">
              <a:avLst/>
            </a:prstGeom>
            <a:solidFill>
              <a:srgbClr val="ECE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EC0E2C9-A943-4F5B-9314-E2C66EEB5FF3}"/>
                </a:ext>
              </a:extLst>
            </p:cNvPr>
            <p:cNvCxnSpPr/>
            <p:nvPr/>
          </p:nvCxnSpPr>
          <p:spPr>
            <a:xfrm>
              <a:off x="-1" y="1209675"/>
              <a:ext cx="9902825" cy="0"/>
            </a:xfrm>
            <a:prstGeom prst="line">
              <a:avLst/>
            </a:prstGeom>
            <a:ln>
              <a:solidFill>
                <a:srgbClr val="193E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D5A55B6-5A74-4B71-953A-A4AF3087DE5B}"/>
              </a:ext>
            </a:extLst>
          </p:cNvPr>
          <p:cNvGrpSpPr/>
          <p:nvPr/>
        </p:nvGrpSpPr>
        <p:grpSpPr>
          <a:xfrm>
            <a:off x="558800" y="1956254"/>
            <a:ext cx="8785225" cy="215444"/>
            <a:chOff x="1027113" y="2045625"/>
            <a:chExt cx="8785225" cy="21544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3C8DCEF-1D27-4168-8B32-AC5357377DF8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34993B7-DCE1-4421-945C-11FEEE2DFC28}"/>
                </a:ext>
              </a:extLst>
            </p:cNvPr>
            <p:cNvSpPr/>
            <p:nvPr/>
          </p:nvSpPr>
          <p:spPr>
            <a:xfrm>
              <a:off x="1179513" y="2045625"/>
              <a:ext cx="863282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Duration: 54 Hours.</a:t>
              </a:r>
            </a:p>
          </p:txBody>
        </p:sp>
      </p:grpSp>
      <p:sp>
        <p:nvSpPr>
          <p:cNvPr id="56" name="직사각형 133">
            <a:extLst>
              <a:ext uri="{FF2B5EF4-FFF2-40B4-BE49-F238E27FC236}">
                <a16:creationId xmlns:a16="http://schemas.microsoft.com/office/drawing/2014/main" id="{4F9D5B25-04AF-4D60-9D69-9592D9F39800}"/>
              </a:ext>
            </a:extLst>
          </p:cNvPr>
          <p:cNvSpPr/>
          <p:nvPr/>
        </p:nvSpPr>
        <p:spPr>
          <a:xfrm>
            <a:off x="558800" y="512763"/>
            <a:ext cx="878522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800" dirty="0">
                <a:solidFill>
                  <a:srgbClr val="193EB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 Description (1/2)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23ADF9A-1ACA-412A-940B-0E16FF8CC766}"/>
              </a:ext>
            </a:extLst>
          </p:cNvPr>
          <p:cNvGrpSpPr/>
          <p:nvPr/>
        </p:nvGrpSpPr>
        <p:grpSpPr>
          <a:xfrm>
            <a:off x="558800" y="2403955"/>
            <a:ext cx="8785225" cy="1272528"/>
            <a:chOff x="558800" y="1842598"/>
            <a:chExt cx="8785225" cy="1272528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4B134B4-D46A-42E6-B33A-B5A4B2180CE5}"/>
                </a:ext>
              </a:extLst>
            </p:cNvPr>
            <p:cNvGrpSpPr/>
            <p:nvPr/>
          </p:nvGrpSpPr>
          <p:grpSpPr>
            <a:xfrm>
              <a:off x="558800" y="1842598"/>
              <a:ext cx="8785225" cy="215444"/>
              <a:chOff x="1027113" y="2045625"/>
              <a:chExt cx="8785225" cy="21544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28C2D86-1352-44CC-8E63-86FCE39CE10F}"/>
                  </a:ext>
                </a:extLst>
              </p:cNvPr>
              <p:cNvSpPr/>
              <p:nvPr/>
            </p:nvSpPr>
            <p:spPr>
              <a:xfrm>
                <a:off x="1027113" y="2056995"/>
                <a:ext cx="36000" cy="180000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6984B9D-C953-47F3-97C8-7A8A1BADE2E0}"/>
                  </a:ext>
                </a:extLst>
              </p:cNvPr>
              <p:cNvSpPr/>
              <p:nvPr/>
            </p:nvSpPr>
            <p:spPr>
              <a:xfrm>
                <a:off x="1179513" y="2045625"/>
                <a:ext cx="8632825" cy="215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rPr>
                  <a:t>Purpose: 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53F4F4E-2029-4515-92B3-40988637B0C9}"/>
                </a:ext>
              </a:extLst>
            </p:cNvPr>
            <p:cNvSpPr/>
            <p:nvPr/>
          </p:nvSpPr>
          <p:spPr>
            <a:xfrm>
              <a:off x="711200" y="2164371"/>
              <a:ext cx="8632825" cy="950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72000" rIns="144000" bIns="7200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Introduction to machine learning concepts and related Python libraries.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Introduction to supervised and unsupervised learning.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Introduction to clustering, regression, classification and natural language processing.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5EC9F89-B0C9-49D4-8214-C2BB186ED6A6}"/>
              </a:ext>
            </a:extLst>
          </p:cNvPr>
          <p:cNvGrpSpPr/>
          <p:nvPr/>
        </p:nvGrpSpPr>
        <p:grpSpPr>
          <a:xfrm>
            <a:off x="558800" y="3908740"/>
            <a:ext cx="8785225" cy="969881"/>
            <a:chOff x="558800" y="1842598"/>
            <a:chExt cx="8785225" cy="96988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6673723-CA26-43BC-94B0-F43667B8B975}"/>
                </a:ext>
              </a:extLst>
            </p:cNvPr>
            <p:cNvGrpSpPr/>
            <p:nvPr/>
          </p:nvGrpSpPr>
          <p:grpSpPr>
            <a:xfrm>
              <a:off x="558800" y="1842598"/>
              <a:ext cx="8785225" cy="215444"/>
              <a:chOff x="1027113" y="2045625"/>
              <a:chExt cx="8785225" cy="215444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26C2685-BFE9-4202-878D-D959CEE003C5}"/>
                  </a:ext>
                </a:extLst>
              </p:cNvPr>
              <p:cNvSpPr/>
              <p:nvPr/>
            </p:nvSpPr>
            <p:spPr>
              <a:xfrm>
                <a:off x="1027113" y="2056995"/>
                <a:ext cx="36000" cy="180000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4660EEA-73C3-4443-A811-EE48228CF738}"/>
                  </a:ext>
                </a:extLst>
              </p:cNvPr>
              <p:cNvSpPr/>
              <p:nvPr/>
            </p:nvSpPr>
            <p:spPr>
              <a:xfrm>
                <a:off x="1179513" y="2045625"/>
                <a:ext cx="8632825" cy="215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rPr>
                  <a:t>Target Audience: 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0026A90-C0F9-4001-810F-AC5AC9A9D92D}"/>
                </a:ext>
              </a:extLst>
            </p:cNvPr>
            <p:cNvSpPr/>
            <p:nvPr/>
          </p:nvSpPr>
          <p:spPr>
            <a:xfrm>
              <a:off x="711200" y="2164371"/>
              <a:ext cx="8632825" cy="648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72000" rIns="144000" bIns="7200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This course is required to build solid basis on machine learning and AI.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This course is a prerequisite for deep learning.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5C2AE6D-11BA-4DCE-BEAF-145F9DFC40E0}"/>
              </a:ext>
            </a:extLst>
          </p:cNvPr>
          <p:cNvGrpSpPr/>
          <p:nvPr/>
        </p:nvGrpSpPr>
        <p:grpSpPr>
          <a:xfrm>
            <a:off x="558800" y="5110879"/>
            <a:ext cx="8785225" cy="969881"/>
            <a:chOff x="558800" y="1842598"/>
            <a:chExt cx="8785225" cy="96988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8B001D2-B243-4EAF-97FA-520F6150215C}"/>
                </a:ext>
              </a:extLst>
            </p:cNvPr>
            <p:cNvGrpSpPr/>
            <p:nvPr/>
          </p:nvGrpSpPr>
          <p:grpSpPr>
            <a:xfrm>
              <a:off x="558800" y="1842598"/>
              <a:ext cx="8785225" cy="215444"/>
              <a:chOff x="1027113" y="2045625"/>
              <a:chExt cx="8785225" cy="215444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C8D06D9-C28E-400E-A21C-EF2594684169}"/>
                  </a:ext>
                </a:extLst>
              </p:cNvPr>
              <p:cNvSpPr/>
              <p:nvPr/>
            </p:nvSpPr>
            <p:spPr>
              <a:xfrm>
                <a:off x="1027113" y="2056995"/>
                <a:ext cx="36000" cy="180000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03C8175-E6DD-4171-98E8-C8B08C357775}"/>
                  </a:ext>
                </a:extLst>
              </p:cNvPr>
              <p:cNvSpPr/>
              <p:nvPr/>
            </p:nvSpPr>
            <p:spPr>
              <a:xfrm>
                <a:off x="1179513" y="2045625"/>
                <a:ext cx="8632825" cy="215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rPr>
                  <a:t>Prerequisite:</a:t>
                </a: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CE09677-0252-458B-8F65-EEEFC2AB6B47}"/>
                </a:ext>
              </a:extLst>
            </p:cNvPr>
            <p:cNvSpPr/>
            <p:nvPr/>
          </p:nvSpPr>
          <p:spPr>
            <a:xfrm>
              <a:off x="711200" y="2164371"/>
              <a:ext cx="8632825" cy="648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72000" rIns="144000" bIns="7200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 student taking this course should be familiar with NumPy and Pandas libraries. 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 student taking this course should be knowledgeable about statistics and some linear algebra.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4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Matrix Decompositions (3/8)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Eigenvalue decomposition (ED):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 </a:t>
            </a:r>
            <a:r>
              <a:rPr lang="en-US" altLang="ko-KR" sz="1300" dirty="0">
                <a:solidFill>
                  <a:srgbClr val="193EB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square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matrix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decomposed as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𝑸 𝜦 𝑸</a:t>
            </a:r>
            <a:r>
              <a:rPr lang="ko-KR" altLang="en-US" sz="13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𝒕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columns of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𝑸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are the so-called “eigenvectors”.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12182" y="4052331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Between an eigenvector and its eigenvalue we have the following relation: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12182" y="4850617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Between any two eigenvectors, we have the following orthogonality condition: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3224991"/>
                <a:ext cx="1803175" cy="1040778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</a:p>
            </p:txBody>
          </p:sp>
        </mc:Choice>
        <mc:Fallback xmlns=""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3224991"/>
                <a:ext cx="1803175" cy="1040778"/>
              </a:xfrm>
              <a:prstGeom prst="rect">
                <a:avLst/>
              </a:prstGeom>
              <a:blipFill>
                <a:blip r:embed="rId4"/>
                <a:stretch>
                  <a:fillRect l="-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4441676"/>
                <a:ext cx="3167517" cy="324677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𝑴𝒒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4441676"/>
                <a:ext cx="3167517" cy="324677"/>
              </a:xfrm>
              <a:prstGeom prst="rect">
                <a:avLst/>
              </a:prstGeom>
              <a:blipFill>
                <a:blip r:embed="rId5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5075703"/>
                <a:ext cx="3489721" cy="470483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 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>
                    <a:sym typeface="Symbol" panose="05050102010706020507" pitchFamily="18" charset="2"/>
                  </a:rPr>
                  <a:t>    </a:t>
                </a:r>
                <a:r>
                  <a:rPr lang="ko-KR" altLang="en-US" dirty="0">
                    <a:sym typeface="Symbol" panose="05050102010706020507" pitchFamily="18" charset="2"/>
                  </a:rPr>
                  <a:t> </a:t>
                </a:r>
                <a:r>
                  <a:rPr lang="en-US" altLang="ko-KR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𝑸𝑸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5075703"/>
                <a:ext cx="3489721" cy="470483"/>
              </a:xfrm>
              <a:prstGeom prst="rect">
                <a:avLst/>
              </a:prstGeom>
              <a:blipFill>
                <a:blip r:embed="rId6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6FC275-BE3D-4BD0-861A-A1116C595C6C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594904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Matrix Decompositions (4/8)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Singular value decomposition (SVD):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 matrix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decomposed as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𝑼𝜮𝑽</a:t>
            </a:r>
            <a:r>
              <a:rPr lang="ko-KR" altLang="en-US" sz="13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𝒕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420A548-23EE-4384-8648-1C143FE36A3D}"/>
              </a:ext>
            </a:extLst>
          </p:cNvPr>
          <p:cNvGrpSpPr/>
          <p:nvPr/>
        </p:nvGrpSpPr>
        <p:grpSpPr>
          <a:xfrm>
            <a:off x="481317" y="3061337"/>
            <a:ext cx="8922444" cy="2463163"/>
            <a:chOff x="2012649" y="3173650"/>
            <a:chExt cx="7969551" cy="2200104"/>
          </a:xfrm>
        </p:grpSpPr>
        <p:grpSp>
          <p:nvGrpSpPr>
            <p:cNvPr id="65" name="Group 12">
              <a:extLst>
                <a:ext uri="{FF2B5EF4-FFF2-40B4-BE49-F238E27FC236}">
                  <a16:creationId xmlns:a16="http://schemas.microsoft.com/office/drawing/2014/main" id="{62BEBB20-2766-4817-87C1-24820344B896}"/>
                </a:ext>
              </a:extLst>
            </p:cNvPr>
            <p:cNvGrpSpPr/>
            <p:nvPr/>
          </p:nvGrpSpPr>
          <p:grpSpPr>
            <a:xfrm>
              <a:off x="2607485" y="3173650"/>
              <a:ext cx="7337069" cy="1800001"/>
              <a:chOff x="2347529" y="3092799"/>
              <a:chExt cx="7337069" cy="1800001"/>
            </a:xfrm>
          </p:grpSpPr>
          <p:sp>
            <p:nvSpPr>
              <p:cNvPr id="102" name="Rectangle 4">
                <a:extLst>
                  <a:ext uri="{FF2B5EF4-FFF2-40B4-BE49-F238E27FC236}">
                    <a16:creationId xmlns:a16="http://schemas.microsoft.com/office/drawing/2014/main" id="{759EA2ED-CDE5-41E9-9406-514699C5BE73}"/>
                  </a:ext>
                </a:extLst>
              </p:cNvPr>
              <p:cNvSpPr/>
              <p:nvPr/>
            </p:nvSpPr>
            <p:spPr>
              <a:xfrm>
                <a:off x="2347529" y="3092799"/>
                <a:ext cx="108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4">
                <a:extLst>
                  <a:ext uri="{FF2B5EF4-FFF2-40B4-BE49-F238E27FC236}">
                    <a16:creationId xmlns:a16="http://schemas.microsoft.com/office/drawing/2014/main" id="{4C8BB5FE-B152-4704-BFA7-7790144ECA16}"/>
                  </a:ext>
                </a:extLst>
              </p:cNvPr>
              <p:cNvSpPr/>
              <p:nvPr/>
            </p:nvSpPr>
            <p:spPr>
              <a:xfrm>
                <a:off x="6921805" y="3092799"/>
                <a:ext cx="1080000" cy="1800000"/>
              </a:xfrm>
              <a:prstGeom prst="rect">
                <a:avLst/>
              </a:prstGeom>
              <a:solidFill>
                <a:srgbClr val="00B050">
                  <a:alpha val="2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6">
                <a:extLst>
                  <a:ext uri="{FF2B5EF4-FFF2-40B4-BE49-F238E27FC236}">
                    <a16:creationId xmlns:a16="http://schemas.microsoft.com/office/drawing/2014/main" id="{BD3CB7AF-CAD4-45F0-B894-C7A505B6C83C}"/>
                  </a:ext>
                </a:extLst>
              </p:cNvPr>
              <p:cNvSpPr/>
              <p:nvPr/>
            </p:nvSpPr>
            <p:spPr>
              <a:xfrm>
                <a:off x="4476020" y="3092800"/>
                <a:ext cx="1800000" cy="18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7">
                <a:extLst>
                  <a:ext uri="{FF2B5EF4-FFF2-40B4-BE49-F238E27FC236}">
                    <a16:creationId xmlns:a16="http://schemas.microsoft.com/office/drawing/2014/main" id="{EA928BC3-4FAA-40C8-90F8-3E75FB489949}"/>
                  </a:ext>
                </a:extLst>
              </p:cNvPr>
              <p:cNvSpPr/>
              <p:nvPr/>
            </p:nvSpPr>
            <p:spPr>
              <a:xfrm>
                <a:off x="8604598" y="3493230"/>
                <a:ext cx="1080000" cy="10800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053335B-FD0C-45D5-9326-C750D7DB9943}"/>
                  </a:ext>
                </a:extLst>
              </p:cNvPr>
              <p:cNvSpPr txBox="1"/>
              <p:nvPr/>
            </p:nvSpPr>
            <p:spPr>
              <a:xfrm>
                <a:off x="3534087" y="3669633"/>
                <a:ext cx="8560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=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32585A8-0BB7-486B-AC17-27A9E7018204}"/>
                  </a:ext>
                </a:extLst>
              </p:cNvPr>
              <p:cNvSpPr txBox="1"/>
              <p:nvPr/>
            </p:nvSpPr>
            <p:spPr>
              <a:xfrm>
                <a:off x="6149400" y="3669631"/>
                <a:ext cx="8560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ym typeface="Symbol" panose="05050102010706020507" pitchFamily="18" charset="2"/>
                  </a:rPr>
                  <a:t></a:t>
                </a:r>
                <a:endParaRPr lang="en-US" sz="36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D14A794-FE07-4CD6-9D13-AE4564176FD1}"/>
                  </a:ext>
                </a:extLst>
              </p:cNvPr>
              <p:cNvSpPr txBox="1"/>
              <p:nvPr/>
            </p:nvSpPr>
            <p:spPr>
              <a:xfrm>
                <a:off x="7884890" y="3669632"/>
                <a:ext cx="8560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ym typeface="Symbol" panose="05050102010706020507" pitchFamily="18" charset="2"/>
                  </a:rPr>
                  <a:t></a:t>
                </a:r>
                <a:endParaRPr lang="en-US" sz="360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A76A379-CC1F-4DBE-92C5-6B8765A10289}"/>
                </a:ext>
              </a:extLst>
            </p:cNvPr>
            <p:cNvSpPr txBox="1"/>
            <p:nvPr/>
          </p:nvSpPr>
          <p:spPr>
            <a:xfrm>
              <a:off x="2012649" y="3819358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9CD34E-75B8-40FA-84D8-B101E5B8779C}"/>
                </a:ext>
              </a:extLst>
            </p:cNvPr>
            <p:cNvSpPr txBox="1"/>
            <p:nvPr/>
          </p:nvSpPr>
          <p:spPr>
            <a:xfrm>
              <a:off x="2727813" y="4964808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5C74A0A-C05F-4E02-ABF4-DBFAF340E470}"/>
                </a:ext>
              </a:extLst>
            </p:cNvPr>
            <p:cNvSpPr txBox="1"/>
            <p:nvPr/>
          </p:nvSpPr>
          <p:spPr>
            <a:xfrm>
              <a:off x="4138924" y="3873592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48106C9-1E1F-4649-893C-70B72FA27889}"/>
                </a:ext>
              </a:extLst>
            </p:cNvPr>
            <p:cNvSpPr txBox="1"/>
            <p:nvPr/>
          </p:nvSpPr>
          <p:spPr>
            <a:xfrm>
              <a:off x="5207959" y="4964808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476D656-76B3-459C-B2D8-D7B77369F199}"/>
                </a:ext>
              </a:extLst>
            </p:cNvPr>
            <p:cNvSpPr txBox="1"/>
            <p:nvPr/>
          </p:nvSpPr>
          <p:spPr>
            <a:xfrm>
              <a:off x="6621875" y="3873592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BC9611-6519-4793-8E8D-DE39F9F0D08A}"/>
                </a:ext>
              </a:extLst>
            </p:cNvPr>
            <p:cNvSpPr txBox="1"/>
            <p:nvPr/>
          </p:nvSpPr>
          <p:spPr>
            <a:xfrm>
              <a:off x="7288812" y="4973644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E36B3F-35F5-4D47-B5D4-1B0E75AD8C9D}"/>
                </a:ext>
              </a:extLst>
            </p:cNvPr>
            <p:cNvSpPr txBox="1"/>
            <p:nvPr/>
          </p:nvSpPr>
          <p:spPr>
            <a:xfrm>
              <a:off x="8305581" y="3873592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C206413-45EB-4929-A9D6-0BAE045AFC79}"/>
                </a:ext>
              </a:extLst>
            </p:cNvPr>
            <p:cNvSpPr txBox="1"/>
            <p:nvPr/>
          </p:nvSpPr>
          <p:spPr>
            <a:xfrm>
              <a:off x="8984382" y="4607432"/>
              <a:ext cx="856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grpSp>
          <p:nvGrpSpPr>
            <p:cNvPr id="74" name="Group 36">
              <a:extLst>
                <a:ext uri="{FF2B5EF4-FFF2-40B4-BE49-F238E27FC236}">
                  <a16:creationId xmlns:a16="http://schemas.microsoft.com/office/drawing/2014/main" id="{0B1843B4-85C5-4678-BA8D-91B30EFB810C}"/>
                </a:ext>
              </a:extLst>
            </p:cNvPr>
            <p:cNvGrpSpPr/>
            <p:nvPr/>
          </p:nvGrpSpPr>
          <p:grpSpPr>
            <a:xfrm>
              <a:off x="5021063" y="5190753"/>
              <a:ext cx="1186558" cy="725"/>
              <a:chOff x="2607485" y="5894962"/>
              <a:chExt cx="1186558" cy="725"/>
            </a:xfrm>
          </p:grpSpPr>
          <p:cxnSp>
            <p:nvCxnSpPr>
              <p:cNvPr id="100" name="Straight Arrow Connector 30">
                <a:extLst>
                  <a:ext uri="{FF2B5EF4-FFF2-40B4-BE49-F238E27FC236}">
                    <a16:creationId xmlns:a16="http://schemas.microsoft.com/office/drawing/2014/main" id="{6B052025-0DED-4F39-B733-D8BB82121EE0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31">
                <a:extLst>
                  <a:ext uri="{FF2B5EF4-FFF2-40B4-BE49-F238E27FC236}">
                    <a16:creationId xmlns:a16="http://schemas.microsoft.com/office/drawing/2014/main" id="{0978BB17-3C01-4550-A65F-52FF63333F99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37">
              <a:extLst>
                <a:ext uri="{FF2B5EF4-FFF2-40B4-BE49-F238E27FC236}">
                  <a16:creationId xmlns:a16="http://schemas.microsoft.com/office/drawing/2014/main" id="{128C86E1-C128-4135-B6A2-1D37EEF962E1}"/>
                </a:ext>
              </a:extLst>
            </p:cNvPr>
            <p:cNvGrpSpPr/>
            <p:nvPr/>
          </p:nvGrpSpPr>
          <p:grpSpPr>
            <a:xfrm>
              <a:off x="2499146" y="5190753"/>
              <a:ext cx="1186558" cy="725"/>
              <a:chOff x="2607485" y="5894962"/>
              <a:chExt cx="1186558" cy="725"/>
            </a:xfrm>
          </p:grpSpPr>
          <p:cxnSp>
            <p:nvCxnSpPr>
              <p:cNvPr id="98" name="Straight Arrow Connector 38">
                <a:extLst>
                  <a:ext uri="{FF2B5EF4-FFF2-40B4-BE49-F238E27FC236}">
                    <a16:creationId xmlns:a16="http://schemas.microsoft.com/office/drawing/2014/main" id="{FECF31E2-2022-43E5-9ABF-32E168854117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39">
                <a:extLst>
                  <a:ext uri="{FF2B5EF4-FFF2-40B4-BE49-F238E27FC236}">
                    <a16:creationId xmlns:a16="http://schemas.microsoft.com/office/drawing/2014/main" id="{DADD95DC-B1BB-4960-B31E-E2D31C631DC4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40">
              <a:extLst>
                <a:ext uri="{FF2B5EF4-FFF2-40B4-BE49-F238E27FC236}">
                  <a16:creationId xmlns:a16="http://schemas.microsoft.com/office/drawing/2014/main" id="{3C3E5613-F526-4B8B-B425-3B36F616C6D1}"/>
                </a:ext>
              </a:extLst>
            </p:cNvPr>
            <p:cNvGrpSpPr/>
            <p:nvPr/>
          </p:nvGrpSpPr>
          <p:grpSpPr>
            <a:xfrm>
              <a:off x="7084931" y="5190753"/>
              <a:ext cx="1186558" cy="725"/>
              <a:chOff x="2607485" y="5894962"/>
              <a:chExt cx="1186558" cy="725"/>
            </a:xfrm>
          </p:grpSpPr>
          <p:cxnSp>
            <p:nvCxnSpPr>
              <p:cNvPr id="96" name="Straight Arrow Connector 41">
                <a:extLst>
                  <a:ext uri="{FF2B5EF4-FFF2-40B4-BE49-F238E27FC236}">
                    <a16:creationId xmlns:a16="http://schemas.microsoft.com/office/drawing/2014/main" id="{7FBF4B4D-E329-4815-8B25-F6CB85CDB12D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42">
                <a:extLst>
                  <a:ext uri="{FF2B5EF4-FFF2-40B4-BE49-F238E27FC236}">
                    <a16:creationId xmlns:a16="http://schemas.microsoft.com/office/drawing/2014/main" id="{C2A67BB1-910F-4FB3-ACB8-10EADBB54892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36455371-8109-4F12-8DCE-3DE985F34140}"/>
                </a:ext>
              </a:extLst>
            </p:cNvPr>
            <p:cNvGrpSpPr/>
            <p:nvPr/>
          </p:nvGrpSpPr>
          <p:grpSpPr>
            <a:xfrm>
              <a:off x="8795642" y="4829588"/>
              <a:ext cx="1186558" cy="725"/>
              <a:chOff x="2607485" y="5894962"/>
              <a:chExt cx="1186558" cy="725"/>
            </a:xfrm>
          </p:grpSpPr>
          <p:cxnSp>
            <p:nvCxnSpPr>
              <p:cNvPr id="94" name="Straight Arrow Connector 44">
                <a:extLst>
                  <a:ext uri="{FF2B5EF4-FFF2-40B4-BE49-F238E27FC236}">
                    <a16:creationId xmlns:a16="http://schemas.microsoft.com/office/drawing/2014/main" id="{3D69D3E1-EFE0-41CE-B01F-EB39CFB272B7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45">
                <a:extLst>
                  <a:ext uri="{FF2B5EF4-FFF2-40B4-BE49-F238E27FC236}">
                    <a16:creationId xmlns:a16="http://schemas.microsoft.com/office/drawing/2014/main" id="{61AF6D3D-59F9-4394-B37F-4383F25F2F9D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46">
              <a:extLst>
                <a:ext uri="{FF2B5EF4-FFF2-40B4-BE49-F238E27FC236}">
                  <a16:creationId xmlns:a16="http://schemas.microsoft.com/office/drawing/2014/main" id="{3F3404DA-C7D8-4E33-81CF-F54D01F457B3}"/>
                </a:ext>
              </a:extLst>
            </p:cNvPr>
            <p:cNvGrpSpPr/>
            <p:nvPr/>
          </p:nvGrpSpPr>
          <p:grpSpPr>
            <a:xfrm rot="5400000">
              <a:off x="1814604" y="4019077"/>
              <a:ext cx="1186548" cy="736"/>
              <a:chOff x="2607507" y="5760385"/>
              <a:chExt cx="1186548" cy="736"/>
            </a:xfrm>
          </p:grpSpPr>
          <p:cxnSp>
            <p:nvCxnSpPr>
              <p:cNvPr id="92" name="Straight Arrow Connector 47">
                <a:extLst>
                  <a:ext uri="{FF2B5EF4-FFF2-40B4-BE49-F238E27FC236}">
                    <a16:creationId xmlns:a16="http://schemas.microsoft.com/office/drawing/2014/main" id="{81993CF9-FAEA-4FEC-AB13-47EC2AB6C600}"/>
                  </a:ext>
                </a:extLst>
              </p:cNvPr>
              <p:cNvCxnSpPr/>
              <p:nvPr/>
            </p:nvCxnSpPr>
            <p:spPr>
              <a:xfrm>
                <a:off x="3359708" y="5760385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48">
                <a:extLst>
                  <a:ext uri="{FF2B5EF4-FFF2-40B4-BE49-F238E27FC236}">
                    <a16:creationId xmlns:a16="http://schemas.microsoft.com/office/drawing/2014/main" id="{2AAFB237-10BD-4620-BD11-FC55BF25960D}"/>
                  </a:ext>
                </a:extLst>
              </p:cNvPr>
              <p:cNvCxnSpPr/>
              <p:nvPr/>
            </p:nvCxnSpPr>
            <p:spPr>
              <a:xfrm flipH="1" flipV="1">
                <a:off x="2607507" y="5760396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49">
              <a:extLst>
                <a:ext uri="{FF2B5EF4-FFF2-40B4-BE49-F238E27FC236}">
                  <a16:creationId xmlns:a16="http://schemas.microsoft.com/office/drawing/2014/main" id="{5595CE45-D160-4F85-BDCC-66279D909B55}"/>
                </a:ext>
              </a:extLst>
            </p:cNvPr>
            <p:cNvGrpSpPr/>
            <p:nvPr/>
          </p:nvGrpSpPr>
          <p:grpSpPr>
            <a:xfrm rot="5400000">
              <a:off x="3969531" y="4060440"/>
              <a:ext cx="1186558" cy="725"/>
              <a:chOff x="2607485" y="5894962"/>
              <a:chExt cx="1186558" cy="725"/>
            </a:xfrm>
          </p:grpSpPr>
          <p:cxnSp>
            <p:nvCxnSpPr>
              <p:cNvPr id="90" name="Straight Arrow Connector 50">
                <a:extLst>
                  <a:ext uri="{FF2B5EF4-FFF2-40B4-BE49-F238E27FC236}">
                    <a16:creationId xmlns:a16="http://schemas.microsoft.com/office/drawing/2014/main" id="{8E33B930-CA02-4904-A6B9-5F7CE5933D32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51">
                <a:extLst>
                  <a:ext uri="{FF2B5EF4-FFF2-40B4-BE49-F238E27FC236}">
                    <a16:creationId xmlns:a16="http://schemas.microsoft.com/office/drawing/2014/main" id="{C9C9A459-0DC0-45AA-B3E7-8D1B2A5C9DAE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52">
              <a:extLst>
                <a:ext uri="{FF2B5EF4-FFF2-40B4-BE49-F238E27FC236}">
                  <a16:creationId xmlns:a16="http://schemas.microsoft.com/office/drawing/2014/main" id="{9E89965D-C050-4E22-A4A3-931DCC16B1D5}"/>
                </a:ext>
              </a:extLst>
            </p:cNvPr>
            <p:cNvGrpSpPr/>
            <p:nvPr/>
          </p:nvGrpSpPr>
          <p:grpSpPr>
            <a:xfrm rot="5400000">
              <a:off x="6449874" y="4112910"/>
              <a:ext cx="1186558" cy="725"/>
              <a:chOff x="2607485" y="5894962"/>
              <a:chExt cx="1186558" cy="725"/>
            </a:xfrm>
          </p:grpSpPr>
          <p:cxnSp>
            <p:nvCxnSpPr>
              <p:cNvPr id="88" name="Straight Arrow Connector 53">
                <a:extLst>
                  <a:ext uri="{FF2B5EF4-FFF2-40B4-BE49-F238E27FC236}">
                    <a16:creationId xmlns:a16="http://schemas.microsoft.com/office/drawing/2014/main" id="{AD39C63F-F7E5-41D6-83D1-D3E74714AEFB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54">
                <a:extLst>
                  <a:ext uri="{FF2B5EF4-FFF2-40B4-BE49-F238E27FC236}">
                    <a16:creationId xmlns:a16="http://schemas.microsoft.com/office/drawing/2014/main" id="{7128DF30-B48C-447A-B17B-389F1DB28794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55">
              <a:extLst>
                <a:ext uri="{FF2B5EF4-FFF2-40B4-BE49-F238E27FC236}">
                  <a16:creationId xmlns:a16="http://schemas.microsoft.com/office/drawing/2014/main" id="{2FDCCF65-49E1-4B25-B444-A12A7E1C5B4A}"/>
                </a:ext>
              </a:extLst>
            </p:cNvPr>
            <p:cNvGrpSpPr/>
            <p:nvPr/>
          </p:nvGrpSpPr>
          <p:grpSpPr>
            <a:xfrm rot="5400000">
              <a:off x="8139593" y="4073285"/>
              <a:ext cx="1186558" cy="725"/>
              <a:chOff x="2607485" y="5894962"/>
              <a:chExt cx="1186558" cy="725"/>
            </a:xfrm>
          </p:grpSpPr>
          <p:cxnSp>
            <p:nvCxnSpPr>
              <p:cNvPr id="86" name="Straight Arrow Connector 56">
                <a:extLst>
                  <a:ext uri="{FF2B5EF4-FFF2-40B4-BE49-F238E27FC236}">
                    <a16:creationId xmlns:a16="http://schemas.microsoft.com/office/drawing/2014/main" id="{05A33D74-F7E4-4214-848B-44AF612D42F6}"/>
                  </a:ext>
                </a:extLst>
              </p:cNvPr>
              <p:cNvCxnSpPr/>
              <p:nvPr/>
            </p:nvCxnSpPr>
            <p:spPr>
              <a:xfrm>
                <a:off x="3359696" y="5894962"/>
                <a:ext cx="434347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57">
                <a:extLst>
                  <a:ext uri="{FF2B5EF4-FFF2-40B4-BE49-F238E27FC236}">
                    <a16:creationId xmlns:a16="http://schemas.microsoft.com/office/drawing/2014/main" id="{92F2F788-783B-4092-9D45-5D38B158FECA}"/>
                  </a:ext>
                </a:extLst>
              </p:cNvPr>
              <p:cNvCxnSpPr/>
              <p:nvPr/>
            </p:nvCxnSpPr>
            <p:spPr>
              <a:xfrm flipH="1" flipV="1">
                <a:off x="2607485" y="5894962"/>
                <a:ext cx="484940" cy="72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58">
                  <a:extLst>
                    <a:ext uri="{FF2B5EF4-FFF2-40B4-BE49-F238E27FC236}">
                      <a16:creationId xmlns:a16="http://schemas.microsoft.com/office/drawing/2014/main" id="{8E586448-80D5-49E3-9499-1538A347407C}"/>
                    </a:ext>
                  </a:extLst>
                </p:cNvPr>
                <p:cNvSpPr/>
                <p:nvPr/>
              </p:nvSpPr>
              <p:spPr>
                <a:xfrm>
                  <a:off x="2819665" y="3804404"/>
                  <a:ext cx="63991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31" name="Rectangle 58">
                  <a:extLst>
                    <a:ext uri="{FF2B5EF4-FFF2-40B4-BE49-F238E27FC236}">
                      <a16:creationId xmlns:a16="http://schemas.microsoft.com/office/drawing/2014/main" id="{8E586448-80D5-49E3-9499-1538A34740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665" y="3804404"/>
                  <a:ext cx="63991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59">
                  <a:extLst>
                    <a:ext uri="{FF2B5EF4-FFF2-40B4-BE49-F238E27FC236}">
                      <a16:creationId xmlns:a16="http://schemas.microsoft.com/office/drawing/2014/main" id="{F0574AC3-8D8D-4644-8559-77F75B240139}"/>
                    </a:ext>
                  </a:extLst>
                </p:cNvPr>
                <p:cNvSpPr/>
                <p:nvPr/>
              </p:nvSpPr>
              <p:spPr>
                <a:xfrm>
                  <a:off x="5382270" y="3847116"/>
                  <a:ext cx="57259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sz="28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59">
                  <a:extLst>
                    <a:ext uri="{FF2B5EF4-FFF2-40B4-BE49-F238E27FC236}">
                      <a16:creationId xmlns:a16="http://schemas.microsoft.com/office/drawing/2014/main" id="{F0574AC3-8D8D-4644-8559-77F75B240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270" y="3847116"/>
                  <a:ext cx="57259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0">
                  <a:extLst>
                    <a:ext uri="{FF2B5EF4-FFF2-40B4-BE49-F238E27FC236}">
                      <a16:creationId xmlns:a16="http://schemas.microsoft.com/office/drawing/2014/main" id="{EDB7A72A-82C5-4043-9DA5-22BCDAE4FAF5}"/>
                    </a:ext>
                  </a:extLst>
                </p:cNvPr>
                <p:cNvSpPr/>
                <p:nvPr/>
              </p:nvSpPr>
              <p:spPr>
                <a:xfrm>
                  <a:off x="7432847" y="3845705"/>
                  <a:ext cx="54053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oMath>
                    </m:oMathPara>
                  </a14:m>
                  <a:endParaRPr lang="en-US" sz="2800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60">
                  <a:extLst>
                    <a:ext uri="{FF2B5EF4-FFF2-40B4-BE49-F238E27FC236}">
                      <a16:creationId xmlns:a16="http://schemas.microsoft.com/office/drawing/2014/main" id="{EDB7A72A-82C5-4043-9DA5-22BCDAE4FA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2847" y="3845705"/>
                  <a:ext cx="54053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1">
                  <a:extLst>
                    <a:ext uri="{FF2B5EF4-FFF2-40B4-BE49-F238E27FC236}">
                      <a16:creationId xmlns:a16="http://schemas.microsoft.com/office/drawing/2014/main" id="{AF2E7746-326E-49F9-96F8-CCC4E08BB924}"/>
                    </a:ext>
                  </a:extLst>
                </p:cNvPr>
                <p:cNvSpPr/>
                <p:nvPr/>
              </p:nvSpPr>
              <p:spPr>
                <a:xfrm>
                  <a:off x="9120993" y="3873592"/>
                  <a:ext cx="6692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altLang="ko-KR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61">
                  <a:extLst>
                    <a:ext uri="{FF2B5EF4-FFF2-40B4-BE49-F238E27FC236}">
                      <a16:creationId xmlns:a16="http://schemas.microsoft.com/office/drawing/2014/main" id="{AF2E7746-326E-49F9-96F8-CCC4E08BB9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0993" y="3873592"/>
                  <a:ext cx="66922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6F0EF6-87F8-4470-BCBA-6E0E46730A36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30204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Matrix Decompositions (5/8)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Singular value decomposition (SVD):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95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 matrix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decomposed as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𝑼𝜮𝑽</a:t>
            </a:r>
            <a:r>
              <a:rPr lang="ko-KR" altLang="en-US" sz="13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𝒕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Here,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𝜮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contains the singular values as diagonal elements.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These singular values are ordered from the largest to the smallest: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𝜎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&gt;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𝜎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&gt;…&gt;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𝜎</a:t>
            </a:r>
            <a:r>
              <a:rPr lang="ko-KR" altLang="en-US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𝑚</a:t>
            </a:r>
            <a:endParaRPr lang="en-US" altLang="ko-KR" sz="1300" baseline="-25000" dirty="0">
              <a:solidFill>
                <a:prstClr val="black">
                  <a:lumMod val="85000"/>
                  <a:lumOff val="15000"/>
                </a:prst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552" y="4010175"/>
                <a:ext cx="2555877" cy="1171425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dirty="0">
                          <a:latin typeface="Cambria Math" panose="02040503050406030204" pitchFamily="18" charset="0"/>
                        </a:rPr>
                        <m:t>𝜮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2" y="4010175"/>
                <a:ext cx="2555877" cy="1171425"/>
              </a:xfrm>
              <a:prstGeom prst="rect">
                <a:avLst/>
              </a:prstGeom>
              <a:blipFill>
                <a:blip r:embed="rId4"/>
                <a:stretch>
                  <a:fillRect l="-477" t="-19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85AD7AE-3AF9-4053-803C-50BBE1A6EE3C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761967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Matrix Decompositions (6/8)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Singular value decomposition (SVD):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95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A matrix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decomposed as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𝑴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𝑼𝜮𝑽</a:t>
            </a:r>
            <a:r>
              <a:rPr lang="ko-KR" altLang="en-US" sz="13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𝒕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columns of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𝑼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are the “left singular vectors”.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columns of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𝑽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are the “right singular vectors”.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5499318"/>
                <a:ext cx="3676910" cy="173644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 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   </a:t>
                </a:r>
                <a:r>
                  <a:rPr lang="ko-KR" altLang="en-US" dirty="0">
                    <a:solidFill>
                      <a:srgbClr val="193EB0"/>
                    </a:solidFill>
                    <a:sym typeface="Symbol" panose="05050102010706020507" pitchFamily="18" charset="2"/>
                  </a:rPr>
                  <a:t></a:t>
                </a:r>
                <a:r>
                  <a:rPr lang="en-US" altLang="ko-KR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5499318"/>
                <a:ext cx="3676910" cy="173644"/>
              </a:xfrm>
              <a:prstGeom prst="rect">
                <a:avLst/>
              </a:prstGeom>
              <a:blipFill>
                <a:blip r:embed="rId3"/>
                <a:stretch>
                  <a:fillRect l="-332" b="-6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3248297"/>
                <a:ext cx="4710566" cy="969840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3248297"/>
                <a:ext cx="4710566" cy="969840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4817674"/>
                <a:ext cx="2305310" cy="232614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193E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mtClean="0">
                              <a:solidFill>
                                <a:srgbClr val="193EB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rgbClr val="193EB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4817674"/>
                <a:ext cx="2305310" cy="232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/>
          <p:cNvSpPr/>
          <p:nvPr/>
        </p:nvSpPr>
        <p:spPr>
          <a:xfrm>
            <a:off x="712182" y="4427208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Between a set of the left and right singular vectors and their singular value we have: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2182" y="5156311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Between any two singular vectors, we have the following orthogonality condition: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5805546"/>
                <a:ext cx="3676910" cy="173644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 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   </a:t>
                </a:r>
                <a:r>
                  <a:rPr lang="ko-KR" altLang="en-US" dirty="0">
                    <a:solidFill>
                      <a:srgbClr val="193EB0"/>
                    </a:solidFill>
                    <a:sym typeface="Symbol" panose="05050102010706020507" pitchFamily="18" charset="2"/>
                  </a:rPr>
                  <a:t></a:t>
                </a:r>
                <a:r>
                  <a:rPr lang="en-US" altLang="ko-KR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𝑼𝑼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5805546"/>
                <a:ext cx="3676910" cy="173644"/>
              </a:xfrm>
              <a:prstGeom prst="rect">
                <a:avLst/>
              </a:prstGeom>
              <a:blipFill>
                <a:blip r:embed="rId7"/>
                <a:stretch>
                  <a:fillRect l="-332" b="-6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0A01F9-9A45-4667-A6D9-003AE8774626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824584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Matrix Decompositions (7/8)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Relation between ED and SVD: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942520" y="4483647"/>
            <a:ext cx="8630827" cy="95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We can see that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𝜮𝜮</a:t>
            </a:r>
            <a:r>
              <a:rPr lang="ko-KR" altLang="en-US" sz="13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𝒕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a diagonal matrix with elements equal to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𝜎𝑖</a:t>
            </a:r>
            <a:r>
              <a:rPr lang="en-US" altLang="ko-KR" sz="13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 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Thus,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𝜮𝜮</a:t>
            </a:r>
            <a:r>
              <a:rPr lang="ko-KR" altLang="en-US" sz="13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𝒕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the same as the eigenvalue matrix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𝜦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Also, we can see that the left singular matrix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𝑼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the same as the eigenvector matrix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𝑸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A67133-879F-4561-8AA5-D86251EBDB75}"/>
              </a:ext>
            </a:extLst>
          </p:cNvPr>
          <p:cNvSpPr/>
          <p:nvPr/>
        </p:nvSpPr>
        <p:spPr>
          <a:xfrm>
            <a:off x="711200" y="2557955"/>
            <a:ext cx="8632825" cy="648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1) If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𝑿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is a matrix composed of standardized scores, then we can apply SVD: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𝑿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=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𝑼𝜮𝑽</a:t>
            </a:r>
            <a:r>
              <a:rPr lang="ko-KR" altLang="en-US" sz="13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𝒕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2) Using the decomposed form, we can express the covariance matrix as following: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3509073"/>
                <a:ext cx="3392581" cy="1146925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dirty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𝜮𝜮</m:t>
                          </m:r>
                        </m:e>
                        <m: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     </a:t>
                </a:r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3509073"/>
                <a:ext cx="3392581" cy="1146925"/>
              </a:xfrm>
              <a:prstGeom prst="rect">
                <a:avLst/>
              </a:prstGeom>
              <a:blipFill>
                <a:blip r:embed="rId5"/>
                <a:stretch>
                  <a:fillRect l="-360" t="-19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477408-C1FE-4853-8815-316A4B7B311C}"/>
                  </a:ext>
                </a:extLst>
              </p:cNvPr>
              <p:cNvSpPr txBox="1"/>
              <p:nvPr/>
            </p:nvSpPr>
            <p:spPr>
              <a:xfrm>
                <a:off x="4238047" y="3821438"/>
                <a:ext cx="3402069" cy="423577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ko-KR" i="0" dirty="0"/>
                  <a:t>By orthogonality</a:t>
                </a:r>
                <a:r>
                  <a:rPr lang="ko-KR" altLang="en-US" i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477408-C1FE-4853-8815-316A4B7B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47" y="3821438"/>
                <a:ext cx="3402069" cy="4235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/>
          <p:cNvSpPr/>
          <p:nvPr/>
        </p:nvSpPr>
        <p:spPr>
          <a:xfrm>
            <a:off x="3926775" y="3746281"/>
            <a:ext cx="180120" cy="589024"/>
          </a:xfrm>
          <a:prstGeom prst="rightBrace">
            <a:avLst>
              <a:gd name="adj1" fmla="val 34851"/>
              <a:gd name="adj2" fmla="val 50000"/>
            </a:avLst>
          </a:prstGeom>
          <a:gradFill>
            <a:gsLst>
              <a:gs pos="100000">
                <a:srgbClr val="FF0000"/>
              </a:gs>
              <a:gs pos="12000">
                <a:srgbClr val="FF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DD18A-04B2-441D-B110-C70AC355F25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1108482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Matrix Decompositions (8/8)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Relation between ED and SVD: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Let’s summarize in the following table.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9BC73974-AB15-47C1-84F9-60BC476EF3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694338"/>
                  </p:ext>
                </p:extLst>
              </p:nvPr>
            </p:nvGraphicFramePr>
            <p:xfrm>
              <a:off x="872897" y="3037668"/>
              <a:ext cx="847112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35564">
                      <a:extLst>
                        <a:ext uri="{9D8B030D-6E8A-4147-A177-3AD203B41FA5}">
                          <a16:colId xmlns:a16="http://schemas.microsoft.com/office/drawing/2014/main" val="4276537738"/>
                        </a:ext>
                      </a:extLst>
                    </a:gridCol>
                    <a:gridCol w="4235564">
                      <a:extLst>
                        <a:ext uri="{9D8B030D-6E8A-4147-A177-3AD203B41FA5}">
                          <a16:colId xmlns:a16="http://schemas.microsoft.com/office/drawing/2014/main" val="1999146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700" panose="020B0803030303020204" pitchFamily="34" charset="0"/>
                              <a:ea typeface="SamsungOne 700" panose="020B0803030303020204" pitchFamily="34" charset="0"/>
                              <a:cs typeface="Times New Roman" panose="02020603050405020304" pitchFamily="18" charset="0"/>
                            </a:rPr>
                            <a:t>ED</a:t>
                          </a:r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700" panose="020B0803030303020204" pitchFamily="34" charset="0"/>
                              <a:ea typeface="SamsungOne 700" panose="020B0803030303020204" pitchFamily="34" charset="0"/>
                              <a:cs typeface="Times New Roman" panose="02020603050405020304" pitchFamily="18" charset="0"/>
                            </a:rPr>
                            <a:t>SVD</a:t>
                          </a:r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829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300" b="0" kern="120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  <m:r>
                                  <a:rPr lang="en-US" altLang="ko-KR" sz="1300" b="0" kern="120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300" b="0" i="1" kern="1200" smtClean="0">
                                        <a:gradFill>
                                          <a:gsLst>
                                            <a:gs pos="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300" b="0" kern="1200" smtClean="0">
                                        <a:gradFill>
                                          <a:gsLst>
                                            <a:gs pos="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altLang="ko-KR" sz="1300" b="0" kern="1200" smtClean="0">
                                        <a:gradFill>
                                          <a:gsLst>
                                            <a:gs pos="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altLang="ko-KR" sz="1300" b="0" kern="120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300" b="0" kern="1200" dirty="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rgbClr val="193EB0"/>
                                    </a:soli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lang="en-US" altLang="ko-KR" sz="1300" b="0" kern="1200" dirty="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rgbClr val="193EB0"/>
                                    </a:soli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ko-KR" altLang="en-US" sz="1300" b="0" kern="1200" dirty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rgbClr val="193EB0"/>
                                    </a:soli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𝜦</m:t>
                                </m:r>
                                <m:r>
                                  <a:rPr lang="en-US" altLang="ko-KR" sz="1300" b="0" kern="1200" dirty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rgbClr val="193EB0"/>
                                    </a:soli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300" b="0" i="1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193EB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300" b="0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193EB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ko-KR" sz="1300" b="0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193EB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300" b="0" kern="120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rgbClr val="193EB0"/>
                            </a:soli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300" b="0" kern="120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  <m:r>
                                  <a:rPr lang="en-US" altLang="ko-KR" sz="1300" b="0" kern="120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300" b="0" i="1" kern="1200">
                                        <a:gradFill>
                                          <a:gsLst>
                                            <a:gs pos="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300" b="0" kern="1200">
                                        <a:gradFill>
                                          <a:gsLst>
                                            <a:gs pos="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altLang="ko-KR" sz="1300" b="0" kern="1200">
                                        <a:gradFill>
                                          <a:gsLst>
                                            <a:gs pos="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altLang="ko-KR" sz="1300" b="0" kern="1200" dirty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300" b="0" kern="1200" dirty="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𝑼</m:t>
                                </m:r>
                                <m:sSup>
                                  <m:sSupPr>
                                    <m:ctrlPr>
                                      <a:rPr lang="en-US" altLang="ko-KR" sz="1300" b="0" i="1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300" b="0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𝜮𝜮</m:t>
                                    </m:r>
                                  </m:e>
                                  <m:sup>
                                    <m:r>
                                      <a:rPr lang="en-US" altLang="ko-KR" sz="1300" b="0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300" b="0" i="1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300" b="0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altLang="ko-KR" sz="1300" b="0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300" b="0" kern="120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rgbClr val="FF0000"/>
                            </a:soli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28362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300" b="0" kern="1200" dirty="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altLang="ko-KR" sz="1300" b="0" kern="1200" dirty="0" smtClean="0">
                                    <a:solidFill>
                                      <a:srgbClr val="193EB0"/>
                                    </a:soli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ko-KR" altLang="en-US" sz="1300" b="0" kern="1200" dirty="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rgbClr val="193EB0"/>
                                    </a:soli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𝜦</m:t>
                                </m:r>
                                <m:r>
                                  <a:rPr lang="en-US" altLang="ko-KR" sz="1300" b="0" kern="1200" dirty="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300" b="0" i="1" kern="1200" dirty="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300" b="0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𝜮𝜮</m:t>
                                    </m:r>
                                  </m:e>
                                  <m:sup>
                                    <m:r>
                                      <a:rPr lang="en-US" altLang="ko-KR" sz="1300" b="0" kern="1200" dirty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SamsungOne 400" panose="020B0503030303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300" b="0" kern="1200" dirty="0">
                            <a:solidFill>
                              <a:srgbClr val="FF0000"/>
                            </a:soli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832424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300" b="0" kern="1200" dirty="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sz="1300" b="0" kern="1200" dirty="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rgbClr val="193EB0"/>
                                    </a:soli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lang="en-US" altLang="ko-KR" sz="1300" b="0" kern="1200" dirty="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300" b="0" kern="1200" dirty="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ko-KR" altLang="en-US" sz="1300" b="0" kern="120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rgbClr val="FF0000"/>
                            </a:soli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588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9BC73974-AB15-47C1-84F9-60BC476EF3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694338"/>
                  </p:ext>
                </p:extLst>
              </p:nvPr>
            </p:nvGraphicFramePr>
            <p:xfrm>
              <a:off x="872897" y="3037668"/>
              <a:ext cx="847112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35564">
                      <a:extLst>
                        <a:ext uri="{9D8B030D-6E8A-4147-A177-3AD203B41FA5}">
                          <a16:colId xmlns:a16="http://schemas.microsoft.com/office/drawing/2014/main" val="4276537738"/>
                        </a:ext>
                      </a:extLst>
                    </a:gridCol>
                    <a:gridCol w="4235564">
                      <a:extLst>
                        <a:ext uri="{9D8B030D-6E8A-4147-A177-3AD203B41FA5}">
                          <a16:colId xmlns:a16="http://schemas.microsoft.com/office/drawing/2014/main" val="1999146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700" panose="020B0803030303020204" pitchFamily="34" charset="0"/>
                              <a:ea typeface="SamsungOne 700" panose="020B0803030303020204" pitchFamily="34" charset="0"/>
                              <a:cs typeface="Times New Roman" panose="02020603050405020304" pitchFamily="18" charset="0"/>
                            </a:rPr>
                            <a:t>ED</a:t>
                          </a:r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700" panose="020B0803030303020204" pitchFamily="34" charset="0"/>
                              <a:ea typeface="SamsungOne 700" panose="020B0803030303020204" pitchFamily="34" charset="0"/>
                              <a:cs typeface="Times New Roman" panose="02020603050405020304" pitchFamily="18" charset="0"/>
                            </a:rPr>
                            <a:t>SVD</a:t>
                          </a:r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829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1639" r="-10014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1639" r="-144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362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1639" r="-72" b="-1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832424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1639" r="-72" b="-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588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3459406F-3291-416B-8659-53F7B9C4242F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4187185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Principal Component Analysis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Calculating the principal components: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Finally, let us summarize the PCA in terms of the matrix decompositions.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804C3A18-B8D3-4950-80E2-6EAEC07CD7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702796"/>
                  </p:ext>
                </p:extLst>
              </p:nvPr>
            </p:nvGraphicFramePr>
            <p:xfrm>
              <a:off x="877675" y="3055324"/>
              <a:ext cx="8466350" cy="2206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38930">
                      <a:extLst>
                        <a:ext uri="{9D8B030D-6E8A-4147-A177-3AD203B41FA5}">
                          <a16:colId xmlns:a16="http://schemas.microsoft.com/office/drawing/2014/main" val="4276537738"/>
                        </a:ext>
                      </a:extLst>
                    </a:gridCol>
                    <a:gridCol w="3186766">
                      <a:extLst>
                        <a:ext uri="{9D8B030D-6E8A-4147-A177-3AD203B41FA5}">
                          <a16:colId xmlns:a16="http://schemas.microsoft.com/office/drawing/2014/main" val="2687656530"/>
                        </a:ext>
                      </a:extLst>
                    </a:gridCol>
                    <a:gridCol w="3340654">
                      <a:extLst>
                        <a:ext uri="{9D8B030D-6E8A-4147-A177-3AD203B41FA5}">
                          <a16:colId xmlns:a16="http://schemas.microsoft.com/office/drawing/2014/main" val="1999146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700" panose="020B0803030303020204" pitchFamily="34" charset="0"/>
                              <a:ea typeface="SamsungOne 700" panose="020B0803030303020204" pitchFamily="34" charset="0"/>
                              <a:cs typeface="Times New Roman" panose="02020603050405020304" pitchFamily="18" charset="0"/>
                            </a:rPr>
                            <a:t>ED</a:t>
                          </a:r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700" panose="020B0803030303020204" pitchFamily="34" charset="0"/>
                              <a:ea typeface="SamsungOne 700" panose="020B0803030303020204" pitchFamily="34" charset="0"/>
                              <a:cs typeface="Times New Roman" panose="02020603050405020304" pitchFamily="18" charset="0"/>
                            </a:rPr>
                            <a:t>SVD</a:t>
                          </a:r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829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Decomposition Target</a:t>
                          </a:r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Covariance matrix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300" b="0" kern="1200" smtClean="0">
                                  <a:gradFill>
                                    <a:gsLst>
                                      <a:gs pos="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altLang="ko-KR" sz="1300" b="0" i="1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300" b="0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1300" b="0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Data matrix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300" b="0" kern="1200" smtClean="0">
                                  <a:gradFill>
                                    <a:gsLst>
                                      <a:gs pos="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283626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300" b="0" kern="120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SamsungOne 400" panose="020B0503030303020204" pitchFamily="34" charset="0"/>
                                    <a:cs typeface="Times New Roman" panose="02020603050405020304" pitchFamily="18" charset="0"/>
                                  </a:rPr>
                                  <m:t>𝑷𝑪𝒔</m:t>
                                </m:r>
                              </m:oMath>
                            </m:oMathPara>
                          </a14:m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Columns of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300" b="0" kern="1200" dirty="0">
                                  <a:gradFill>
                                    <a:gsLst>
                                      <a:gs pos="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 matrix.</a:t>
                          </a:r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Columns of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300" b="0" kern="1200" dirty="0" smtClean="0">
                                  <a:gradFill>
                                    <a:gsLst>
                                      <a:gs pos="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oMath>
                          </a14:m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 matrix.</a:t>
                          </a:r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7256858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300" b="0" i="1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b="0" kern="120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300" b="0" kern="120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300" b="0" kern="120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300" b="0" i="1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300" b="0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300" b="0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Diagonal elements of the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300" b="0" kern="1200" dirty="0">
                                  <a:gradFill>
                                    <a:gsLst>
                                      <a:gs pos="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Times New Roman" panose="02020603050405020304" pitchFamily="18" charset="0"/>
                                </a:rPr>
                                <m:t>𝜦</m:t>
                              </m:r>
                            </m:oMath>
                          </a14:m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 matrix are the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300" b="0" i="1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b="0" kern="120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300" b="0" kern="120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300" b="0" kern="120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Diagonal elements of the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300" b="0" kern="1200" dirty="0">
                                  <a:gradFill>
                                    <a:gsLst>
                                      <a:gs pos="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SamsungOne 400" panose="020B0503030303020204" pitchFamily="34" charset="0"/>
                                  <a:cs typeface="Times New Roman" panose="02020603050405020304" pitchFamily="18" charset="0"/>
                                </a:rPr>
                                <m:t>𝜮</m:t>
                              </m:r>
                            </m:oMath>
                          </a14:m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 matrix are 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300" b="0" i="1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300" b="0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300" b="0" kern="1200" smtClean="0">
                                      <a:gradFill>
                                        <a:gsLst>
                                          <a:gs pos="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  <a:gs pos="100000"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SamsungOne 400" panose="020B050303030302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8766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804C3A18-B8D3-4950-80E2-6EAEC07CD7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702796"/>
                  </p:ext>
                </p:extLst>
              </p:nvPr>
            </p:nvGraphicFramePr>
            <p:xfrm>
              <a:off x="877675" y="3055324"/>
              <a:ext cx="8466350" cy="2206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38930">
                      <a:extLst>
                        <a:ext uri="{9D8B030D-6E8A-4147-A177-3AD203B41FA5}">
                          <a16:colId xmlns:a16="http://schemas.microsoft.com/office/drawing/2014/main" val="4276537738"/>
                        </a:ext>
                      </a:extLst>
                    </a:gridCol>
                    <a:gridCol w="3186766">
                      <a:extLst>
                        <a:ext uri="{9D8B030D-6E8A-4147-A177-3AD203B41FA5}">
                          <a16:colId xmlns:a16="http://schemas.microsoft.com/office/drawing/2014/main" val="2687656530"/>
                        </a:ext>
                      </a:extLst>
                    </a:gridCol>
                    <a:gridCol w="3340654">
                      <a:extLst>
                        <a:ext uri="{9D8B030D-6E8A-4147-A177-3AD203B41FA5}">
                          <a16:colId xmlns:a16="http://schemas.microsoft.com/office/drawing/2014/main" val="1999146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700" panose="020B0803030303020204" pitchFamily="34" charset="0"/>
                              <a:ea typeface="SamsungOne 700" panose="020B0803030303020204" pitchFamily="34" charset="0"/>
                              <a:cs typeface="Times New Roman" panose="02020603050405020304" pitchFamily="18" charset="0"/>
                            </a:rPr>
                            <a:t>ED</a:t>
                          </a:r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700" panose="020B0803030303020204" pitchFamily="34" charset="0"/>
                              <a:ea typeface="SamsungOne 700" panose="020B0803030303020204" pitchFamily="34" charset="0"/>
                              <a:cs typeface="Times New Roman" panose="02020603050405020304" pitchFamily="18" charset="0"/>
                            </a:rPr>
                            <a:t>SVD</a:t>
                          </a:r>
                          <a:endParaRPr lang="ko-KR" altLang="en-US" sz="14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700" panose="020B0803030303020204" pitchFamily="34" charset="0"/>
                            <a:ea typeface="SamsungOne 700" panose="020B08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93EB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829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300" b="0" kern="1200" dirty="0">
                              <a:gradFill>
                                <a:gsLst>
                                  <a:gs pos="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  <a:gs pos="100000">
                                    <a:schemeClr val="tx1">
                                      <a:lumMod val="85000"/>
                                      <a:lumOff val="1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SamsungOne 400" panose="020B0503030303020204" pitchFamily="34" charset="0"/>
                              <a:ea typeface="SamsungOne 400" panose="020B0503030303020204" pitchFamily="34" charset="0"/>
                              <a:cs typeface="Times New Roman" panose="02020603050405020304" pitchFamily="18" charset="0"/>
                            </a:rPr>
                            <a:t>Decomposition Target</a:t>
                          </a:r>
                          <a:endParaRPr lang="ko-KR" altLang="en-US" sz="1300" b="0" kern="1200" dirty="0">
                            <a:gradFill>
                              <a:gsLst>
                                <a:gs pos="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  <a:gs pos="100000">
                                  <a:schemeClr val="tx1">
                                    <a:lumMod val="85000"/>
                                    <a:lumOff val="1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SamsungOne 400" panose="020B0503030303020204" pitchFamily="34" charset="0"/>
                            <a:ea typeface="SamsungOne 400" panose="020B0503030303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687" t="-61386" r="-10477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3650" t="-61386" r="-18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3626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63000" r="-33742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687" t="-163000" r="-10477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3650" t="-163000" r="-182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256858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60396" r="-337421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687" t="-260396" r="-104771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3650" t="-260396" r="-182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766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8D8C1F5-379D-46DB-A8C5-43E9143CD320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990304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FD049273-73B6-468D-B126-E4DF4EC658FB}"/>
              </a:ext>
            </a:extLst>
          </p:cNvPr>
          <p:cNvGrpSpPr/>
          <p:nvPr/>
        </p:nvGrpSpPr>
        <p:grpSpPr>
          <a:xfrm>
            <a:off x="558799" y="525055"/>
            <a:ext cx="5519420" cy="834793"/>
            <a:chOff x="558799" y="525055"/>
            <a:chExt cx="5519420" cy="834793"/>
          </a:xfrm>
        </p:grpSpPr>
        <p:sp>
          <p:nvSpPr>
            <p:cNvPr id="6" name="직사각형 133">
              <a:extLst>
                <a:ext uri="{FF2B5EF4-FFF2-40B4-BE49-F238E27FC236}">
                  <a16:creationId xmlns:a16="http://schemas.microsoft.com/office/drawing/2014/main" id="{F9C3F07C-E95B-45E1-8E13-E9CC5139E163}"/>
                </a:ext>
              </a:extLst>
            </p:cNvPr>
            <p:cNvSpPr/>
            <p:nvPr/>
          </p:nvSpPr>
          <p:spPr>
            <a:xfrm>
              <a:off x="558799" y="928961"/>
              <a:ext cx="5519420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Machine Learning - Part I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2576C15-0773-4D38-9330-B0AA04E545F0}"/>
                </a:ext>
              </a:extLst>
            </p:cNvPr>
            <p:cNvSpPr/>
            <p:nvPr/>
          </p:nvSpPr>
          <p:spPr>
            <a:xfrm>
              <a:off x="558800" y="525055"/>
              <a:ext cx="1075615" cy="246221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Chapter 5.</a:t>
              </a:r>
              <a:endParaRPr lang="ko-KR" altLang="en-US" sz="1600" dirty="0"/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4F656D5B-DD1F-4E94-BD1D-826FC94556DD}"/>
              </a:ext>
            </a:extLst>
          </p:cNvPr>
          <p:cNvGrpSpPr/>
          <p:nvPr/>
        </p:nvGrpSpPr>
        <p:grpSpPr>
          <a:xfrm>
            <a:off x="571500" y="2336175"/>
            <a:ext cx="5702300" cy="1216982"/>
            <a:chOff x="4181256" y="3224809"/>
            <a:chExt cx="5702300" cy="12169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80A8DE-A306-4EDF-A27C-BF3F58237058}"/>
                </a:ext>
              </a:extLst>
            </p:cNvPr>
            <p:cNvSpPr/>
            <p:nvPr/>
          </p:nvSpPr>
          <p:spPr>
            <a:xfrm>
              <a:off x="4364136" y="3225982"/>
              <a:ext cx="55194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UNIT 1. Data Preprocessing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2CBD68-4C81-47F9-9B08-EC740CC7A070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25D766-43A0-4B35-968B-A90D435F0C86}"/>
                </a:ext>
              </a:extLst>
            </p:cNvPr>
            <p:cNvSpPr/>
            <p:nvPr/>
          </p:nvSpPr>
          <p:spPr>
            <a:xfrm>
              <a:off x="5160752" y="3641572"/>
              <a:ext cx="4456104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1.1. Machine learning with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Scikit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-Learn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Data Preprocessing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Feature Engineering</a:t>
              </a:r>
            </a:p>
          </p:txBody>
        </p:sp>
      </p:grpSp>
      <p:grpSp>
        <p:nvGrpSpPr>
          <p:cNvPr id="13" name="Group 1">
            <a:extLst>
              <a:ext uri="{FF2B5EF4-FFF2-40B4-BE49-F238E27FC236}">
                <a16:creationId xmlns:a16="http://schemas.microsoft.com/office/drawing/2014/main" id="{390A3BDD-02D6-46B1-98C5-69635ACA7C0F}"/>
              </a:ext>
            </a:extLst>
          </p:cNvPr>
          <p:cNvGrpSpPr/>
          <p:nvPr/>
        </p:nvGrpSpPr>
        <p:grpSpPr>
          <a:xfrm>
            <a:off x="571500" y="3634248"/>
            <a:ext cx="5702300" cy="1216982"/>
            <a:chOff x="4181256" y="3224809"/>
            <a:chExt cx="5702300" cy="121698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6404C0-31B8-4DE8-B593-2737E31D02C0}"/>
                </a:ext>
              </a:extLst>
            </p:cNvPr>
            <p:cNvSpPr/>
            <p:nvPr/>
          </p:nvSpPr>
          <p:spPr>
            <a:xfrm>
              <a:off x="4364136" y="3225982"/>
              <a:ext cx="55194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Unsupervised Learning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2FDA736-B91B-42C6-BFE8-819BAE63AF8C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1725469-3D90-4F13-B603-95337EB40D73}"/>
                </a:ext>
              </a:extLst>
            </p:cNvPr>
            <p:cNvSpPr/>
            <p:nvPr/>
          </p:nvSpPr>
          <p:spPr>
            <a:xfrm>
              <a:off x="5160752" y="3641572"/>
              <a:ext cx="4456104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2.1. Clustering Analysis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Principal Component Analysis (PCA)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2.3. Applications of Principal Components </a:t>
              </a:r>
            </a:p>
          </p:txBody>
        </p:sp>
      </p:grpSp>
      <p:grpSp>
        <p:nvGrpSpPr>
          <p:cNvPr id="19" name="Group 1">
            <a:extLst>
              <a:ext uri="{FF2B5EF4-FFF2-40B4-BE49-F238E27FC236}">
                <a16:creationId xmlns:a16="http://schemas.microsoft.com/office/drawing/2014/main" id="{C5F27628-FA54-4BD6-9E22-277701883C41}"/>
              </a:ext>
            </a:extLst>
          </p:cNvPr>
          <p:cNvGrpSpPr/>
          <p:nvPr/>
        </p:nvGrpSpPr>
        <p:grpSpPr>
          <a:xfrm>
            <a:off x="571500" y="4932321"/>
            <a:ext cx="5702300" cy="1509370"/>
            <a:chOff x="4181256" y="3224809"/>
            <a:chExt cx="5702300" cy="150937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EC163F-12F6-440A-9841-D38F29993D6F}"/>
                </a:ext>
              </a:extLst>
            </p:cNvPr>
            <p:cNvSpPr/>
            <p:nvPr/>
          </p:nvSpPr>
          <p:spPr>
            <a:xfrm>
              <a:off x="4364136" y="3225982"/>
              <a:ext cx="55194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UNIT 3. Regression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1CA4A3-B5A4-4B0C-B704-FCCC30285177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DADBC2-A242-457B-BCA2-27357F5F00FF}"/>
                </a:ext>
              </a:extLst>
            </p:cNvPr>
            <p:cNvSpPr/>
            <p:nvPr/>
          </p:nvSpPr>
          <p:spPr>
            <a:xfrm>
              <a:off x="5160752" y="3641572"/>
              <a:ext cx="4456104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3.1. Training and Testing in Machine Learning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Linear Regression Basics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Linear Regression Diagnostics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3.4. Other Regression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46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F0484-9F82-4A97-AF52-1D3C13D37785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Dimensional Reduction (1/9)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About the dimensional reduction: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number of principal components (PCs) is equal to the number of variables, say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. 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original variables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𝑋</a:t>
            </a:r>
            <a:r>
              <a:rPr lang="ko-KR" altLang="en-US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𝑖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can be expressed in terms of the PCs: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12182" y="3636415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PCs are ordered by variance: 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So we can reduce dimension starting from the last PC, (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𝑞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&lt;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𝑘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3185612"/>
                <a:ext cx="3650617" cy="378002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3185612"/>
                <a:ext cx="3650617" cy="378002"/>
              </a:xfrm>
              <a:prstGeom prst="rect">
                <a:avLst/>
              </a:prstGeom>
              <a:blipFill>
                <a:blip r:embed="rId4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4191672"/>
                <a:ext cx="3650617" cy="537659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4191672"/>
                <a:ext cx="3650617" cy="537659"/>
              </a:xfrm>
              <a:prstGeom prst="rect">
                <a:avLst/>
              </a:prstGeom>
              <a:blipFill>
                <a:blip r:embed="rId5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8388" y="3601142"/>
                <a:ext cx="2254077" cy="465088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&gt;…&gt;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388" y="3601142"/>
                <a:ext cx="2254077" cy="465088"/>
              </a:xfrm>
              <a:prstGeom prst="rect">
                <a:avLst/>
              </a:prstGeom>
              <a:blipFill>
                <a:blip r:embed="rId6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3C6F176-C5C8-48DB-A880-8CC6B84A9868}"/>
              </a:ext>
            </a:extLst>
          </p:cNvPr>
          <p:cNvSpPr txBox="1"/>
          <p:nvPr/>
        </p:nvSpPr>
        <p:spPr>
          <a:xfrm>
            <a:off x="4179006" y="4384900"/>
            <a:ext cx="275278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defTabSz="914400" latinLnBrk="1">
              <a:spcAft>
                <a:spcPts val="600"/>
              </a:spcAf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 defTabSz="914400" latinLnBrk="1">
              <a:defRPr>
                <a:solidFill>
                  <a:schemeClr val="lt1"/>
                </a:solidFill>
              </a:defRPr>
            </a:lvl2pPr>
            <a:lvl3pPr defTabSz="914400" latinLnBrk="1">
              <a:defRPr>
                <a:solidFill>
                  <a:schemeClr val="lt1"/>
                </a:solidFill>
              </a:defRPr>
            </a:lvl3pPr>
            <a:lvl4pPr defTabSz="914400" latinLnBrk="1">
              <a:defRPr>
                <a:solidFill>
                  <a:schemeClr val="lt1"/>
                </a:solidFill>
              </a:defRPr>
            </a:lvl4pPr>
            <a:lvl5pPr defTabSz="914400" latinLnBrk="1">
              <a:defRPr>
                <a:solidFill>
                  <a:schemeClr val="lt1"/>
                </a:solidFill>
              </a:defRPr>
            </a:lvl5pPr>
            <a:lvl6pPr defTabSz="914400" latinLnBrk="1">
              <a:defRPr>
                <a:solidFill>
                  <a:schemeClr val="lt1"/>
                </a:solidFill>
              </a:defRPr>
            </a:lvl6pPr>
            <a:lvl7pPr defTabSz="914400" latinLnBrk="1">
              <a:defRPr>
                <a:solidFill>
                  <a:schemeClr val="lt1"/>
                </a:solidFill>
              </a:defRPr>
            </a:lvl7pPr>
            <a:lvl8pPr defTabSz="914400" latinLnBrk="1">
              <a:defRPr>
                <a:solidFill>
                  <a:schemeClr val="lt1"/>
                </a:solidFill>
              </a:defRPr>
            </a:lvl8pPr>
            <a:lvl9pPr defTabSz="914400" latinLnBrk="1"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“Reduced dimension input”</a:t>
            </a:r>
            <a:endParaRPr lang="ko-KR" altLang="en-US" dirty="0">
              <a:solidFill>
                <a:srgbClr val="193EB0"/>
              </a:solidFill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51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Dimensional Reduction (2/9)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Pros: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We can simplify the data and reduce overfitting error.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We get only the most salient features.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3350286"/>
            <a:ext cx="8785225" cy="215444"/>
            <a:chOff x="1027113" y="2045625"/>
            <a:chExt cx="8785225" cy="2154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Cons: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12182" y="36749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Loss of details.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Difficult to interpret intuitively.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FB4C05-C56D-491C-9995-D09CB0596B9A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287460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EFD2EDF-8C5D-4886-A711-35BB93ED2E81}"/>
              </a:ext>
            </a:extLst>
          </p:cNvPr>
          <p:cNvGrpSpPr/>
          <p:nvPr/>
        </p:nvGrpSpPr>
        <p:grpSpPr>
          <a:xfrm>
            <a:off x="-1" y="1645104"/>
            <a:ext cx="9902825" cy="5212897"/>
            <a:chOff x="-1" y="1209675"/>
            <a:chExt cx="9902825" cy="52128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CCACF2-FEF3-4A2D-BD73-671452E5284F}"/>
                </a:ext>
              </a:extLst>
            </p:cNvPr>
            <p:cNvSpPr/>
            <p:nvPr/>
          </p:nvSpPr>
          <p:spPr>
            <a:xfrm>
              <a:off x="-1" y="1209676"/>
              <a:ext cx="9902825" cy="5212896"/>
            </a:xfrm>
            <a:prstGeom prst="rect">
              <a:avLst/>
            </a:prstGeom>
            <a:solidFill>
              <a:srgbClr val="ECE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339145-9DDB-44EB-9391-04E917F84C15}"/>
                </a:ext>
              </a:extLst>
            </p:cNvPr>
            <p:cNvCxnSpPr/>
            <p:nvPr/>
          </p:nvCxnSpPr>
          <p:spPr>
            <a:xfrm>
              <a:off x="-1" y="1209675"/>
              <a:ext cx="9902825" cy="0"/>
            </a:xfrm>
            <a:prstGeom prst="line">
              <a:avLst/>
            </a:prstGeom>
            <a:ln>
              <a:solidFill>
                <a:srgbClr val="193E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EB68B8A-FB62-4765-9509-757C142C3807}"/>
              </a:ext>
            </a:extLst>
          </p:cNvPr>
          <p:cNvGrpSpPr/>
          <p:nvPr/>
        </p:nvGrpSpPr>
        <p:grpSpPr>
          <a:xfrm>
            <a:off x="558800" y="1956254"/>
            <a:ext cx="8785225" cy="215444"/>
            <a:chOff x="1027113" y="2045625"/>
            <a:chExt cx="8785225" cy="21544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05A7A3-B31C-4BF0-87DC-116C74E7A125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6364CA-04DB-42D7-8094-5ADA7687405E}"/>
                </a:ext>
              </a:extLst>
            </p:cNvPr>
            <p:cNvSpPr/>
            <p:nvPr/>
          </p:nvSpPr>
          <p:spPr>
            <a:xfrm>
              <a:off x="1179513" y="2045625"/>
              <a:ext cx="863282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Objectives:</a:t>
              </a:r>
            </a:p>
          </p:txBody>
        </p:sp>
      </p:grpSp>
      <p:sp>
        <p:nvSpPr>
          <p:cNvPr id="19" name="직사각형 133">
            <a:extLst>
              <a:ext uri="{FF2B5EF4-FFF2-40B4-BE49-F238E27FC236}">
                <a16:creationId xmlns:a16="http://schemas.microsoft.com/office/drawing/2014/main" id="{F373A518-08CD-446D-A3EF-71D04F1A3270}"/>
              </a:ext>
            </a:extLst>
          </p:cNvPr>
          <p:cNvSpPr/>
          <p:nvPr/>
        </p:nvSpPr>
        <p:spPr>
          <a:xfrm>
            <a:off x="558800" y="512763"/>
            <a:ext cx="878522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800" dirty="0">
                <a:solidFill>
                  <a:srgbClr val="193EB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 Description (2/2)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0C4E89-DA46-4CFC-BF57-29E52B766BB0}"/>
              </a:ext>
            </a:extLst>
          </p:cNvPr>
          <p:cNvSpPr/>
          <p:nvPr/>
        </p:nvSpPr>
        <p:spPr>
          <a:xfrm>
            <a:off x="711200" y="2278027"/>
            <a:ext cx="8632825" cy="1858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63" indent="-182563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Preprocess data in a way that is most suitable to the given machine learning algorithm.</a:t>
            </a:r>
          </a:p>
          <a:p>
            <a:pPr marL="182563" indent="-182563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Create new features to suit the needs of the machine learning algorithms.</a:t>
            </a:r>
          </a:p>
          <a:p>
            <a:pPr marL="182563" indent="-182563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Select and apply the most suitable machine learning algorithm for the given problem.</a:t>
            </a:r>
          </a:p>
          <a:p>
            <a:pPr marL="182563" indent="-182563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Carry out hyperparameter tuning.</a:t>
            </a:r>
          </a:p>
          <a:p>
            <a:pPr marL="182563" indent="-182563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Design, maintain and optimize machine learning workflow.</a:t>
            </a:r>
          </a:p>
          <a:p>
            <a:pPr marL="182563" indent="-182563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AI modeling with structured and unstructured data. </a:t>
            </a:r>
          </a:p>
        </p:txBody>
      </p:sp>
    </p:spTree>
    <p:extLst>
      <p:ext uri="{BB962C8B-B14F-4D97-AF65-F5344CB8AC3E}">
        <p14:creationId xmlns:p14="http://schemas.microsoft.com/office/powerpoint/2010/main" val="535699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Dimensional Reduction (3/9)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Dimensional reduction: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Suppose a dataset with two variables that can be conveniently visualized on a plane: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FB43AD-E5EA-41C5-A565-03576FBC7465}"/>
              </a:ext>
            </a:extLst>
          </p:cNvPr>
          <p:cNvGrpSpPr/>
          <p:nvPr/>
        </p:nvGrpSpPr>
        <p:grpSpPr>
          <a:xfrm>
            <a:off x="3647039" y="3091279"/>
            <a:ext cx="2596841" cy="2492760"/>
            <a:chOff x="4869653" y="2340861"/>
            <a:chExt cx="2812734" cy="2700000"/>
          </a:xfrm>
        </p:grpSpPr>
        <p:pic>
          <p:nvPicPr>
            <p:cNvPr id="35" name="Picture 7">
              <a:extLst>
                <a:ext uri="{FF2B5EF4-FFF2-40B4-BE49-F238E27FC236}">
                  <a16:creationId xmlns:a16="http://schemas.microsoft.com/office/drawing/2014/main" id="{3FF5C629-0650-4FA1-8D1F-F97C5C6E75C1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653" y="2340861"/>
              <a:ext cx="2812734" cy="270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BBDC68-2969-438B-9AC2-735839B0A93D}"/>
                    </a:ext>
                  </a:extLst>
                </p:cNvPr>
                <p:cNvSpPr txBox="1"/>
                <p:nvPr/>
              </p:nvSpPr>
              <p:spPr>
                <a:xfrm>
                  <a:off x="6322178" y="2413209"/>
                  <a:ext cx="287587" cy="2917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0" tIns="0" rIns="0" bIns="0" anchor="ctr" anchorCtr="0"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>
                  <a:defPPr>
                    <a:defRPr lang="en-US"/>
                  </a:defPPr>
                  <a:lvl1pPr indent="0" algn="ctr" defTabSz="914400" latinLnBrk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300" i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SamsungOne 700" panose="020B0803030303020204" pitchFamily="34" charset="0"/>
                      <a:ea typeface="SamsungOne 700" panose="020B0803030303020204" pitchFamily="34" charset="0"/>
                    </a:defRPr>
                  </a:lvl1pPr>
                  <a:lvl2pPr marL="685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BBDC68-2969-438B-9AC2-735839B0A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178" y="2413209"/>
                  <a:ext cx="287587" cy="2917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2B05C5-E1EF-4FD5-9D01-1803AB4106D7}"/>
                    </a:ext>
                  </a:extLst>
                </p:cNvPr>
                <p:cNvSpPr txBox="1"/>
                <p:nvPr/>
              </p:nvSpPr>
              <p:spPr>
                <a:xfrm>
                  <a:off x="7264111" y="3365338"/>
                  <a:ext cx="377009" cy="2388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0" tIns="0" rIns="0" bIns="0" anchor="ctr" anchorCtr="0"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>
                  <a:defPPr>
                    <a:defRPr lang="en-US"/>
                  </a:defPPr>
                  <a:lvl1pPr indent="0" algn="ctr" defTabSz="914400" latinLnBrk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300" i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SamsungOne 700" panose="020B0803030303020204" pitchFamily="34" charset="0"/>
                      <a:ea typeface="SamsungOne 700" panose="020B0803030303020204" pitchFamily="34" charset="0"/>
                    </a:defRPr>
                  </a:lvl1pPr>
                  <a:lvl2pPr marL="685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2B05C5-E1EF-4FD5-9D01-1803AB410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111" y="3365338"/>
                  <a:ext cx="377009" cy="238890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E553A9-762C-44F1-917E-63C57E1074FB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3780935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Dimensional Reduction (4/9)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Dimensional reduction: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observations can be represented using the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and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as new coordinate axes: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647039" y="3091278"/>
            <a:ext cx="2596842" cy="2492761"/>
            <a:chOff x="15031693" y="2423621"/>
            <a:chExt cx="2812734" cy="270000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D806282-2420-4058-B8F9-93FB5D5F93D5}"/>
                </a:ext>
              </a:extLst>
            </p:cNvPr>
            <p:cNvGrpSpPr/>
            <p:nvPr/>
          </p:nvGrpSpPr>
          <p:grpSpPr>
            <a:xfrm>
              <a:off x="15031693" y="2423621"/>
              <a:ext cx="2812734" cy="2700000"/>
              <a:chOff x="4869653" y="2340861"/>
              <a:chExt cx="2812734" cy="2700000"/>
            </a:xfrm>
          </p:grpSpPr>
          <p:pic>
            <p:nvPicPr>
              <p:cNvPr id="48" name="Picture 12">
                <a:extLst>
                  <a:ext uri="{FF2B5EF4-FFF2-40B4-BE49-F238E27FC236}">
                    <a16:creationId xmlns:a16="http://schemas.microsoft.com/office/drawing/2014/main" id="{F339969A-109E-49E5-B306-D78D40CAA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9653" y="2340861"/>
                <a:ext cx="2812734" cy="270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4F069E2-5616-4A8B-B949-741DE265B20B}"/>
                      </a:ext>
                    </a:extLst>
                  </p:cNvPr>
                  <p:cNvSpPr txBox="1"/>
                  <p:nvPr/>
                </p:nvSpPr>
                <p:spPr>
                  <a:xfrm>
                    <a:off x="6306427" y="2381812"/>
                    <a:ext cx="408345" cy="3185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lIns="0" tIns="0" rIns="0" bIns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6350"/>
                    </a:sp3d>
                  </a:bodyPr>
                  <a:lstStyle>
                    <a:defPPr>
                      <a:defRPr lang="en-US"/>
                    </a:defPPr>
                    <a:lvl1pPr indent="0" algn="ctr" defTabSz="914400" latinLnBrk="1">
                      <a:lnSpc>
                        <a:spcPct val="15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1300" i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SamsungOne 700" panose="020B0803030303020204" pitchFamily="34" charset="0"/>
                        <a:ea typeface="SamsungOne 700" panose="020B0803030303020204" pitchFamily="34" charset="0"/>
                      </a:defRPr>
                    </a:lvl1pPr>
                    <a:lvl2pPr marL="685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/>
                    </a:lvl2pPr>
                    <a:lvl3pPr marL="1143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/>
                    </a:lvl3pPr>
                    <a:lvl4pPr marL="1600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4pPr>
                    <a:lvl5pPr marL="20574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5pPr>
                    <a:lvl6pPr marL="25146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6pPr>
                    <a:lvl7pPr marL="2971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7pPr>
                    <a:lvl8pPr marL="3429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8pPr>
                    <a:lvl9pPr marL="3886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4F069E2-5616-4A8B-B949-741DE265B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6427" y="2381812"/>
                    <a:ext cx="408345" cy="31859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ECBE3D7-5162-47A6-8503-0070F83DD576}"/>
                      </a:ext>
                    </a:extLst>
                  </p:cNvPr>
                  <p:cNvSpPr txBox="1"/>
                  <p:nvPr/>
                </p:nvSpPr>
                <p:spPr>
                  <a:xfrm>
                    <a:off x="7276629" y="3340465"/>
                    <a:ext cx="377009" cy="3031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lIns="0" tIns="0" rIns="0" bIns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6350"/>
                    </a:sp3d>
                  </a:bodyPr>
                  <a:lstStyle>
                    <a:defPPr>
                      <a:defRPr lang="en-US"/>
                    </a:defPPr>
                    <a:lvl1pPr indent="0" algn="ctr" defTabSz="914400" latinLnBrk="1">
                      <a:lnSpc>
                        <a:spcPct val="15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1300" i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SamsungOne 700" panose="020B0803030303020204" pitchFamily="34" charset="0"/>
                        <a:ea typeface="SamsungOne 700" panose="020B0803030303020204" pitchFamily="34" charset="0"/>
                      </a:defRPr>
                    </a:lvl1pPr>
                    <a:lvl2pPr marL="685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/>
                    </a:lvl2pPr>
                    <a:lvl3pPr marL="1143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/>
                    </a:lvl3pPr>
                    <a:lvl4pPr marL="1600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4pPr>
                    <a:lvl5pPr marL="20574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5pPr>
                    <a:lvl6pPr marL="25146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6pPr>
                    <a:lvl7pPr marL="2971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7pPr>
                    <a:lvl8pPr marL="3429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8pPr>
                    <a:lvl9pPr marL="3886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ECBE3D7-5162-47A6-8503-0070F83DD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6629" y="3340465"/>
                    <a:ext cx="377009" cy="30311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4C84FF1-1E4F-4D4C-BC15-DE77E3533B13}"/>
                </a:ext>
              </a:extLst>
            </p:cNvPr>
            <p:cNvGrpSpPr/>
            <p:nvPr/>
          </p:nvGrpSpPr>
          <p:grpSpPr>
            <a:xfrm>
              <a:off x="15718291" y="3791014"/>
              <a:ext cx="1454755" cy="502990"/>
              <a:chOff x="5123427" y="3701470"/>
              <a:chExt cx="1889834" cy="502990"/>
            </a:xfrm>
          </p:grpSpPr>
          <p:cxnSp>
            <p:nvCxnSpPr>
              <p:cNvPr id="44" name="Straight Connector 8">
                <a:extLst>
                  <a:ext uri="{FF2B5EF4-FFF2-40B4-BE49-F238E27FC236}">
                    <a16:creationId xmlns:a16="http://schemas.microsoft.com/office/drawing/2014/main" id="{602A4C49-508E-4DC4-BA29-ADA501CD7A5C}"/>
                  </a:ext>
                </a:extLst>
              </p:cNvPr>
              <p:cNvCxnSpPr/>
              <p:nvPr/>
            </p:nvCxnSpPr>
            <p:spPr>
              <a:xfrm>
                <a:off x="5123427" y="3701470"/>
                <a:ext cx="1618" cy="50299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0">
                <a:extLst>
                  <a:ext uri="{FF2B5EF4-FFF2-40B4-BE49-F238E27FC236}">
                    <a16:creationId xmlns:a16="http://schemas.microsoft.com/office/drawing/2014/main" id="{4A6BAB10-9AFC-4D2C-95B4-CC47DE3DC415}"/>
                  </a:ext>
                </a:extLst>
              </p:cNvPr>
              <p:cNvCxnSpPr/>
              <p:nvPr/>
            </p:nvCxnSpPr>
            <p:spPr>
              <a:xfrm flipH="1" flipV="1">
                <a:off x="5123427" y="3946579"/>
                <a:ext cx="1888216" cy="1277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16">
                <a:extLst>
                  <a:ext uri="{FF2B5EF4-FFF2-40B4-BE49-F238E27FC236}">
                    <a16:creationId xmlns:a16="http://schemas.microsoft.com/office/drawing/2014/main" id="{26A9F6A1-4536-4F33-8DBE-9113CD387FCE}"/>
                  </a:ext>
                </a:extLst>
              </p:cNvPr>
              <p:cNvCxnSpPr/>
              <p:nvPr/>
            </p:nvCxnSpPr>
            <p:spPr>
              <a:xfrm>
                <a:off x="7011643" y="3701470"/>
                <a:ext cx="1618" cy="50299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C855E05-202C-4FF6-9B5F-C751A77535CB}"/>
                      </a:ext>
                    </a:extLst>
                  </p:cNvPr>
                  <p:cNvSpPr txBox="1"/>
                  <p:nvPr/>
                </p:nvSpPr>
                <p:spPr>
                  <a:xfrm>
                    <a:off x="6124374" y="3884201"/>
                    <a:ext cx="504056" cy="320258"/>
                  </a:xfrm>
                  <a:prstGeom prst="rect">
                    <a:avLst/>
                  </a:prstGeom>
                  <a:noFill/>
                </p:spPr>
                <p:txBody>
                  <a:bodyPr lIns="0" tIns="0" rIns="0" bIns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6350"/>
                    </a:sp3d>
                  </a:bodyPr>
                  <a:lstStyle>
                    <a:defPPr>
                      <a:defRPr lang="en-US"/>
                    </a:defPPr>
                    <a:lvl1pPr indent="0" algn="ctr" defTabSz="914400" latinLnBrk="1">
                      <a:lnSpc>
                        <a:spcPct val="15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1300" i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SamsungOne 700" panose="020B0803030303020204" pitchFamily="34" charset="0"/>
                        <a:ea typeface="SamsungOne 700" panose="020B0803030303020204" pitchFamily="34" charset="0"/>
                      </a:defRPr>
                    </a:lvl1pPr>
                    <a:lvl2pPr marL="685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/>
                    </a:lvl2pPr>
                    <a:lvl3pPr marL="1143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/>
                    </a:lvl3pPr>
                    <a:lvl4pPr marL="1600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4pPr>
                    <a:lvl5pPr marL="20574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5pPr>
                    <a:lvl6pPr marL="25146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6pPr>
                    <a:lvl7pPr marL="29718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7pPr>
                    <a:lvl8pPr marL="34290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8pPr>
                    <a:lvl9pPr marL="3886200" indent="-228600" defTabSz="914400" latinLnBrk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C855E05-202C-4FF6-9B5F-C751A77535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4374" y="3884201"/>
                    <a:ext cx="504056" cy="32025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56D4A-3182-4CBE-BCD7-BC5AE366BE95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3727866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Dimensional Reduction (5/9)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Dimensional reduction: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observations can be represented using the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and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as new coordinate axes: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id="{F339969A-109E-49E5-B306-D78D40CA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39" y="3091278"/>
            <a:ext cx="2596842" cy="2492761"/>
          </a:xfrm>
          <a:prstGeom prst="rect">
            <a:avLst/>
          </a:prstGeom>
        </p:spPr>
      </p:pic>
      <p:cxnSp>
        <p:nvCxnSpPr>
          <p:cNvPr id="50" name="Straight Connector 10">
            <a:extLst>
              <a:ext uri="{FF2B5EF4-FFF2-40B4-BE49-F238E27FC236}">
                <a16:creationId xmlns:a16="http://schemas.microsoft.com/office/drawing/2014/main" id="{4BDEAD86-C596-437A-A336-959D81BB58F8}"/>
              </a:ext>
            </a:extLst>
          </p:cNvPr>
          <p:cNvCxnSpPr/>
          <p:nvPr/>
        </p:nvCxnSpPr>
        <p:spPr>
          <a:xfrm flipH="1" flipV="1">
            <a:off x="5167481" y="4134300"/>
            <a:ext cx="1757" cy="366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6">
            <a:extLst>
              <a:ext uri="{FF2B5EF4-FFF2-40B4-BE49-F238E27FC236}">
                <a16:creationId xmlns:a16="http://schemas.microsoft.com/office/drawing/2014/main" id="{3BD59CCE-AD09-439F-A9E4-33DFE523BE39}"/>
              </a:ext>
            </a:extLst>
          </p:cNvPr>
          <p:cNvCxnSpPr/>
          <p:nvPr/>
        </p:nvCxnSpPr>
        <p:spPr>
          <a:xfrm flipH="1" flipV="1">
            <a:off x="4961517" y="4127411"/>
            <a:ext cx="422292" cy="4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FA33F4-F04D-40C9-89F3-AED7BA3DD9F7}"/>
                  </a:ext>
                </a:extLst>
              </p:cNvPr>
              <p:cNvSpPr txBox="1"/>
              <p:nvPr/>
            </p:nvSpPr>
            <p:spPr>
              <a:xfrm>
                <a:off x="5254271" y="4172574"/>
                <a:ext cx="465367" cy="392415"/>
              </a:xfrm>
              <a:prstGeom prst="rect">
                <a:avLst/>
              </a:prstGeom>
              <a:noFill/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 algn="ctr" defTabSz="914400" latinLnBrk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i="0">
                    <a:solidFill>
                      <a:srgbClr val="FF0000"/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FA33F4-F04D-40C9-89F3-AED7BA3DD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71" y="4172574"/>
                <a:ext cx="465367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E0BE2E4B-1059-4100-9204-FF365F24B0AC}"/>
              </a:ext>
            </a:extLst>
          </p:cNvPr>
          <p:cNvCxnSpPr/>
          <p:nvPr/>
        </p:nvCxnSpPr>
        <p:spPr>
          <a:xfrm flipH="1" flipV="1">
            <a:off x="4961517" y="4506896"/>
            <a:ext cx="422292" cy="4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D48931-89A2-4170-9F80-2760E3089563}"/>
                  </a:ext>
                </a:extLst>
              </p:cNvPr>
              <p:cNvSpPr txBox="1"/>
              <p:nvPr/>
            </p:nvSpPr>
            <p:spPr>
              <a:xfrm>
                <a:off x="4973533" y="3129086"/>
                <a:ext cx="377002" cy="2941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 algn="ctr" defTabSz="914400" latinLnBrk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i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D48931-89A2-4170-9F80-2760E3089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33" y="3129086"/>
                <a:ext cx="377002" cy="294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2C8E13-C935-4C16-8A15-0676B4ECF096}"/>
                  </a:ext>
                </a:extLst>
              </p:cNvPr>
              <p:cNvSpPr txBox="1"/>
              <p:nvPr/>
            </p:nvSpPr>
            <p:spPr>
              <a:xfrm>
                <a:off x="5869267" y="4014157"/>
                <a:ext cx="348072" cy="2798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 algn="ctr" defTabSz="914400" latinLnBrk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i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2C8E13-C935-4C16-8A15-0676B4ECF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267" y="4014157"/>
                <a:ext cx="348072" cy="279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D56BA6-C8FA-48DF-964B-1F7BE43C3E7C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578071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Dimensional Reduction (6/9)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Dimensional reduction: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We can eliminate the direction represented by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that corresponds to the smaller variance:</a:t>
            </a:r>
          </a:p>
        </p:txBody>
      </p:sp>
      <p:pic>
        <p:nvPicPr>
          <p:cNvPr id="37" name="Picture 15">
            <a:extLst>
              <a:ext uri="{FF2B5EF4-FFF2-40B4-BE49-F238E27FC236}">
                <a16:creationId xmlns:a16="http://schemas.microsoft.com/office/drawing/2014/main" id="{80862EC0-24A3-4B4B-B652-89E2303D3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39" y="3091278"/>
            <a:ext cx="2595216" cy="249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B18BB3-07EA-4BDD-86F9-CB38933781EA}"/>
                  </a:ext>
                </a:extLst>
              </p:cNvPr>
              <p:cNvSpPr txBox="1"/>
              <p:nvPr/>
            </p:nvSpPr>
            <p:spPr>
              <a:xfrm>
                <a:off x="5869267" y="4014157"/>
                <a:ext cx="348072" cy="2798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 algn="ctr" defTabSz="914400" latinLnBrk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i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B18BB3-07EA-4BDD-86F9-CB389337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267" y="4014157"/>
                <a:ext cx="348072" cy="279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3CFB02-598A-4FC8-8A28-D7AE210C58D3}"/>
                  </a:ext>
                </a:extLst>
              </p:cNvPr>
              <p:cNvSpPr txBox="1"/>
              <p:nvPr/>
            </p:nvSpPr>
            <p:spPr>
              <a:xfrm>
                <a:off x="4973533" y="3129086"/>
                <a:ext cx="377002" cy="2941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 algn="ctr" defTabSz="914400" latinLnBrk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i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3CFB02-598A-4FC8-8A28-D7AE210C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33" y="3129086"/>
                <a:ext cx="377002" cy="294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BCC6E7-4D4B-47BC-AFEB-FDAFD5D3D7C8}"/>
                  </a:ext>
                </a:extLst>
              </p:cNvPr>
              <p:cNvSpPr txBox="1"/>
              <p:nvPr/>
            </p:nvSpPr>
            <p:spPr>
              <a:xfrm>
                <a:off x="4999808" y="3091278"/>
                <a:ext cx="360374" cy="285578"/>
              </a:xfrm>
              <a:prstGeom prst="rect">
                <a:avLst/>
              </a:prstGeom>
              <a:noFill/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 algn="ctr" defTabSz="914400" latinLnBrk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i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BCC6E7-4D4B-47BC-AFEB-FDAFD5D3D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08" y="3091278"/>
                <a:ext cx="360374" cy="285578"/>
              </a:xfrm>
              <a:prstGeom prst="rect">
                <a:avLst/>
              </a:prstGeom>
              <a:blipFill>
                <a:blip r:embed="rId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C81102-7256-44B7-984F-303009A750A2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1455904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Dimensional Reduction (7/9)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Dimensional reduction: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Now, we can go </a:t>
            </a:r>
            <a:r>
              <a:rPr lang="en-US" altLang="ko-KR" sz="13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back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to the original coordinate system and show the “reduced dimensional input”: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647039" y="3091278"/>
            <a:ext cx="2595600" cy="2491200"/>
            <a:chOff x="14124779" y="2423621"/>
            <a:chExt cx="2812734" cy="2700000"/>
          </a:xfrm>
        </p:grpSpPr>
        <p:pic>
          <p:nvPicPr>
            <p:cNvPr id="30" name="Picture 9">
              <a:extLst>
                <a:ext uri="{FF2B5EF4-FFF2-40B4-BE49-F238E27FC236}">
                  <a16:creationId xmlns:a16="http://schemas.microsoft.com/office/drawing/2014/main" id="{A0036876-78A6-4F29-AAE5-831749A24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4779" y="2423621"/>
              <a:ext cx="2812734" cy="270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F73CD2-5758-469A-8ACE-0893EBD112A8}"/>
                    </a:ext>
                  </a:extLst>
                </p:cNvPr>
                <p:cNvSpPr txBox="1"/>
                <p:nvPr/>
              </p:nvSpPr>
              <p:spPr>
                <a:xfrm>
                  <a:off x="15587562" y="2515732"/>
                  <a:ext cx="236484" cy="1641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0" tIns="0" rIns="0" bIns="0" anchor="ctr" anchorCtr="0"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>
                  <a:defPPr>
                    <a:defRPr lang="en-US"/>
                  </a:defPPr>
                  <a:lvl1pPr indent="0" algn="ctr" defTabSz="914400" latinLnBrk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300" i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SamsungOne 700" panose="020B0803030303020204" pitchFamily="34" charset="0"/>
                      <a:ea typeface="SamsungOne 700" panose="020B0803030303020204" pitchFamily="34" charset="0"/>
                    </a:defRPr>
                  </a:lvl1pPr>
                  <a:lvl2pPr marL="685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F73CD2-5758-469A-8ACE-0893EBD11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562" y="2515732"/>
                  <a:ext cx="236484" cy="164115"/>
                </a:xfrm>
                <a:prstGeom prst="rect">
                  <a:avLst/>
                </a:prstGeom>
                <a:blipFill>
                  <a:blip r:embed="rId6"/>
                  <a:stretch>
                    <a:fillRect l="-5556" b="-3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484811-58DB-4BDD-A88A-66FCE1250BB4}"/>
                    </a:ext>
                  </a:extLst>
                </p:cNvPr>
                <p:cNvSpPr txBox="1"/>
                <p:nvPr/>
              </p:nvSpPr>
              <p:spPr>
                <a:xfrm>
                  <a:off x="16529868" y="3427464"/>
                  <a:ext cx="330151" cy="257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0" tIns="0" rIns="0" bIns="0" anchor="ctr" anchorCtr="0"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>
                  <a:defPPr>
                    <a:defRPr lang="en-US"/>
                  </a:defPPr>
                  <a:lvl1pPr indent="0" algn="ctr" defTabSz="914400" latinLnBrk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300" i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SamsungOne 700" panose="020B0803030303020204" pitchFamily="34" charset="0"/>
                      <a:ea typeface="SamsungOne 700" panose="020B0803030303020204" pitchFamily="34" charset="0"/>
                    </a:defRPr>
                  </a:lvl1pPr>
                  <a:lvl2pPr marL="685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484811-58DB-4BDD-A88A-66FCE1250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9868" y="3427464"/>
                  <a:ext cx="330151" cy="257583"/>
                </a:xfrm>
                <a:prstGeom prst="rect">
                  <a:avLst/>
                </a:prstGeom>
                <a:blipFill>
                  <a:blip r:embed="rId7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FBF71E-C5BC-48FA-B416-F9C7D0FAD5D4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2120544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Dimensional Reduction (8/9)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Dimensional reduction: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Now, we can go </a:t>
            </a:r>
            <a:r>
              <a:rPr lang="en-US" altLang="ko-KR" sz="13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back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to the original coordinate system and show the “reduced dimensional input”: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2101" y="5795618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We can notice that details have been lost leaving only the most salient feature. </a:t>
            </a:r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BC183602-FA41-46D6-8AEF-FA23C4527B2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39" y="3091278"/>
            <a:ext cx="2595600" cy="2491200"/>
          </a:xfrm>
          <a:prstGeom prst="rect">
            <a:avLst/>
          </a:prstGeom>
        </p:spPr>
      </p:pic>
      <p:cxnSp>
        <p:nvCxnSpPr>
          <p:cNvPr id="58" name="Straight Arrow Connector 11">
            <a:extLst>
              <a:ext uri="{FF2B5EF4-FFF2-40B4-BE49-F238E27FC236}">
                <a16:creationId xmlns:a16="http://schemas.microsoft.com/office/drawing/2014/main" id="{77C3946A-6F4D-496C-A403-B94E3CD5B61C}"/>
              </a:ext>
            </a:extLst>
          </p:cNvPr>
          <p:cNvCxnSpPr>
            <a:cxnSpLocks/>
          </p:cNvCxnSpPr>
          <p:nvPr/>
        </p:nvCxnSpPr>
        <p:spPr>
          <a:xfrm flipV="1">
            <a:off x="4574134" y="3827760"/>
            <a:ext cx="1002139" cy="1254647"/>
          </a:xfrm>
          <a:prstGeom prst="straightConnector1">
            <a:avLst/>
          </a:prstGeom>
          <a:ln w="127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16">
            <a:extLst>
              <a:ext uri="{FF2B5EF4-FFF2-40B4-BE49-F238E27FC236}">
                <a16:creationId xmlns:a16="http://schemas.microsoft.com/office/drawing/2014/main" id="{CB9AA49E-7313-4E49-A73B-85177D57E93B}"/>
              </a:ext>
            </a:extLst>
          </p:cNvPr>
          <p:cNvGrpSpPr/>
          <p:nvPr/>
        </p:nvGrpSpPr>
        <p:grpSpPr>
          <a:xfrm>
            <a:off x="3791059" y="4781271"/>
            <a:ext cx="797228" cy="833228"/>
            <a:chOff x="4405350" y="4779150"/>
            <a:chExt cx="797228" cy="833228"/>
          </a:xfrm>
        </p:grpSpPr>
        <p:cxnSp>
          <p:nvCxnSpPr>
            <p:cNvPr id="60" name="Straight Arrow Connector 17">
              <a:extLst>
                <a:ext uri="{FF2B5EF4-FFF2-40B4-BE49-F238E27FC236}">
                  <a16:creationId xmlns:a16="http://schemas.microsoft.com/office/drawing/2014/main" id="{A1DFADA6-14C1-450F-BF11-3B59C3D9081D}"/>
                </a:ext>
              </a:extLst>
            </p:cNvPr>
            <p:cNvCxnSpPr/>
            <p:nvPr/>
          </p:nvCxnSpPr>
          <p:spPr>
            <a:xfrm>
              <a:off x="4405350" y="4779150"/>
              <a:ext cx="351656" cy="36004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8">
              <a:extLst>
                <a:ext uri="{FF2B5EF4-FFF2-40B4-BE49-F238E27FC236}">
                  <a16:creationId xmlns:a16="http://schemas.microsoft.com/office/drawing/2014/main" id="{9BC1CA7C-EC22-43BD-B8FA-C0737818102F}"/>
                </a:ext>
              </a:extLst>
            </p:cNvPr>
            <p:cNvCxnSpPr/>
            <p:nvPr/>
          </p:nvCxnSpPr>
          <p:spPr>
            <a:xfrm flipH="1" flipV="1">
              <a:off x="4850922" y="5224718"/>
              <a:ext cx="351656" cy="38766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794A0DA-B1D5-4E9A-86F7-6BCAFFE94D48}"/>
              </a:ext>
            </a:extLst>
          </p:cNvPr>
          <p:cNvSpPr txBox="1"/>
          <p:nvPr/>
        </p:nvSpPr>
        <p:spPr>
          <a:xfrm>
            <a:off x="2373295" y="4456264"/>
            <a:ext cx="1709936" cy="361125"/>
          </a:xfrm>
          <a:prstGeom prst="rect">
            <a:avLst/>
          </a:prstGeom>
          <a:noFill/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srgbClr val="FF0000"/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Loss of details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59F94A-6AF6-4106-851C-7ED22F90243F}"/>
                  </a:ext>
                </a:extLst>
              </p:cNvPr>
              <p:cNvSpPr txBox="1"/>
              <p:nvPr/>
            </p:nvSpPr>
            <p:spPr>
              <a:xfrm>
                <a:off x="4996900" y="3176266"/>
                <a:ext cx="218228" cy="1514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 algn="ctr" defTabSz="914400" latinLnBrk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i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59F94A-6AF6-4106-851C-7ED22F902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00" y="3176266"/>
                <a:ext cx="218228" cy="151423"/>
              </a:xfrm>
              <a:prstGeom prst="rect">
                <a:avLst/>
              </a:prstGeom>
              <a:blipFill>
                <a:blip r:embed="rId4"/>
                <a:stretch>
                  <a:fillRect l="-8333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E2D045-D33E-44CF-8025-1F727703FDD2}"/>
                  </a:ext>
                </a:extLst>
              </p:cNvPr>
              <p:cNvSpPr txBox="1"/>
              <p:nvPr/>
            </p:nvSpPr>
            <p:spPr>
              <a:xfrm>
                <a:off x="5866463" y="4017490"/>
                <a:ext cx="304664" cy="237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 algn="ctr" defTabSz="914400" latinLnBrk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i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E2D045-D33E-44CF-8025-1F727703F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63" y="4017490"/>
                <a:ext cx="304664" cy="237663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C6F350D4-E0DF-4A11-98B3-851F7F2D4415}"/>
              </a:ext>
            </a:extLst>
          </p:cNvPr>
          <p:cNvSpPr txBox="1"/>
          <p:nvPr/>
        </p:nvSpPr>
        <p:spPr>
          <a:xfrm>
            <a:off x="5429538" y="3164663"/>
            <a:ext cx="1709936" cy="307777"/>
          </a:xfrm>
          <a:prstGeom prst="rect">
            <a:avLst/>
          </a:prstGeom>
          <a:noFill/>
        </p:spPr>
        <p:txBody>
          <a:bodyPr lIns="0" tIns="0" rIns="0" bIns="0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en-US"/>
            </a:defPPr>
            <a:lvl1pPr indent="0" algn="ctr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i="0">
                <a:solidFill>
                  <a:srgbClr val="FF0000"/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Salient feature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B51CBE-CA72-404D-AE7D-F0B0043A54FB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24113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  <p:bldP spid="6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Dimensional Reduction (9/9)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Dimensional reduction:</a:t>
              </a: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total variance is: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Then, we can calculate the cumulative variance ratios: 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12182" y="5808401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We can set a target CVR and determine the required number of PCs.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519" y="3279249"/>
                <a:ext cx="1416745" cy="399153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𝐶𝑉𝑅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84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9" y="3279249"/>
                <a:ext cx="1416745" cy="399153"/>
              </a:xfrm>
              <a:prstGeom prst="rect">
                <a:avLst/>
              </a:prstGeom>
              <a:blipFill>
                <a:blip r:embed="rId4"/>
                <a:stretch>
                  <a:fillRect t="-7692" b="-2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0074" y="2351576"/>
                <a:ext cx="3277774" cy="698063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4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85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74" y="2351576"/>
                <a:ext cx="3277774" cy="698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800" y="4495471"/>
                <a:ext cx="2251075" cy="532931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𝐶𝑉𝑅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86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4495471"/>
                <a:ext cx="2251075" cy="532931"/>
              </a:xfrm>
              <a:prstGeom prst="rect">
                <a:avLst/>
              </a:prstGeom>
              <a:blipFill>
                <a:blip r:embed="rId6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676" y="3827930"/>
                <a:ext cx="1588458" cy="536303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  <a:defRPr sz="1600" i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𝐶𝑉𝑅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87" name="내용 개체 틀 2">
                <a:extLst>
                  <a:ext uri="{FF2B5EF4-FFF2-40B4-BE49-F238E27FC236}">
                    <a16:creationId xmlns:a16="http://schemas.microsoft.com/office/drawing/2014/main" id="{89475692-49FE-4DE2-BB02-797206C0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6" y="3827930"/>
                <a:ext cx="1588458" cy="536303"/>
              </a:xfrm>
              <a:prstGeom prst="rect">
                <a:avLst/>
              </a:prstGeom>
              <a:blipFill>
                <a:blip r:embed="rId7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1239468" y="5028402"/>
                <a:ext cx="280846" cy="518091"/>
              </a:xfrm>
              <a:prstGeom prst="rect">
                <a:avLst/>
              </a:prstGeom>
            </p:spPr>
            <p:txBody>
              <a:bodyPr lIns="0" tIns="0" rIns="0" bIns="0" anchor="ctr" anchorCtr="0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  <a:spcAft>
                    <a:spcPts val="800"/>
                  </a:spcAft>
                  <a:buClr>
                    <a:srgbClr val="193EB0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  <a:ea typeface="SamsungOne 400" panose="020B0503030303020204" pitchFamily="34" charset="0"/>
                        </a:rPr>
                        <m:t>⋮</m:t>
                      </m:r>
                    </m:oMath>
                  </m:oMathPara>
                </a14:m>
                <a:endParaRPr lang="ko-KR" altLang="en-US" sz="1400" i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68" y="5028402"/>
                <a:ext cx="280846" cy="518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5684566" y="3215806"/>
            <a:ext cx="3724493" cy="2341095"/>
            <a:chOff x="5684566" y="3215806"/>
            <a:chExt cx="3724493" cy="2341095"/>
          </a:xfrm>
        </p:grpSpPr>
        <p:grpSp>
          <p:nvGrpSpPr>
            <p:cNvPr id="88" name="그룹 87"/>
            <p:cNvGrpSpPr/>
            <p:nvPr/>
          </p:nvGrpSpPr>
          <p:grpSpPr>
            <a:xfrm>
              <a:off x="5684566" y="3215806"/>
              <a:ext cx="3132676" cy="2252190"/>
              <a:chOff x="6133135" y="3758294"/>
              <a:chExt cx="3132676" cy="2252190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C23499E-DCC3-4304-A8A6-0E164DB3B801}"/>
                  </a:ext>
                </a:extLst>
              </p:cNvPr>
              <p:cNvGrpSpPr/>
              <p:nvPr/>
            </p:nvGrpSpPr>
            <p:grpSpPr>
              <a:xfrm>
                <a:off x="6651634" y="3848115"/>
                <a:ext cx="2611934" cy="1836005"/>
                <a:chOff x="6604000" y="3486150"/>
                <a:chExt cx="2946400" cy="2031995"/>
              </a:xfrm>
            </p:grpSpPr>
            <p:cxnSp>
              <p:nvCxnSpPr>
                <p:cNvPr id="110" name="직선 화살표 연결선 109">
                  <a:extLst>
                    <a:ext uri="{FF2B5EF4-FFF2-40B4-BE49-F238E27FC236}">
                      <a16:creationId xmlns:a16="http://schemas.microsoft.com/office/drawing/2014/main" id="{FDCD8F18-343D-4E2E-B75C-462EEEC231F5}"/>
                    </a:ext>
                  </a:extLst>
                </p:cNvPr>
                <p:cNvCxnSpPr/>
                <p:nvPr/>
              </p:nvCxnSpPr>
              <p:spPr>
                <a:xfrm>
                  <a:off x="6604000" y="5518145"/>
                  <a:ext cx="2946400" cy="0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9A13C5C3-8297-467C-B76E-1D56375EC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4000" y="3486150"/>
                  <a:ext cx="0" cy="2031995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84ED74E-3691-4BFA-90BC-581D3F9C5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2118" y="4204570"/>
                <a:ext cx="2520000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957373-D096-4F76-9F10-D58A04810BDF}"/>
                  </a:ext>
                </a:extLst>
              </p:cNvPr>
              <p:cNvSpPr txBox="1"/>
              <p:nvPr/>
            </p:nvSpPr>
            <p:spPr>
              <a:xfrm>
                <a:off x="6341525" y="4035293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</a:lstStyle>
              <a:p>
                <a:r>
                  <a:rPr lang="en-US" altLang="ko-KR" dirty="0">
                    <a:latin typeface="SamsungOne 400" panose="020B0503030303020204" pitchFamily="34" charset="0"/>
                    <a:ea typeface="SamsungOne 400" panose="020B0503030303020204" pitchFamily="34" charset="0"/>
                  </a:rPr>
                  <a:t>1</a:t>
                </a:r>
                <a:endParaRPr lang="ko-KR" altLang="en-US" dirty="0">
                  <a:latin typeface="SamsungOne 400" panose="020B0503030303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6DC3F5-4269-4011-936E-A8636B7F316C}"/>
                  </a:ext>
                </a:extLst>
              </p:cNvPr>
              <p:cNvSpPr txBox="1"/>
              <p:nvPr/>
            </p:nvSpPr>
            <p:spPr>
              <a:xfrm>
                <a:off x="6341525" y="5507822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</a:lstStyle>
              <a:p>
                <a:r>
                  <a:rPr lang="en-US" altLang="ko-KR" dirty="0">
                    <a:latin typeface="SamsungOne 400" panose="020B0503030303020204" pitchFamily="34" charset="0"/>
                    <a:ea typeface="SamsungOne 400" panose="020B0503030303020204" pitchFamily="34" charset="0"/>
                  </a:rPr>
                  <a:t>0</a:t>
                </a:r>
                <a:endParaRPr lang="ko-KR" altLang="en-US" dirty="0">
                  <a:latin typeface="SamsungOne 400" panose="020B0503030303020204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6C0746B-3253-4486-8874-893B88EEF056}"/>
                  </a:ext>
                </a:extLst>
              </p:cNvPr>
              <p:cNvSpPr txBox="1"/>
              <p:nvPr/>
            </p:nvSpPr>
            <p:spPr>
              <a:xfrm>
                <a:off x="6133135" y="3758294"/>
                <a:ext cx="463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</a:lstStyle>
              <a:p>
                <a:r>
                  <a:rPr lang="en-US" altLang="ko-KR" dirty="0"/>
                  <a:t>CVR</a:t>
                </a:r>
                <a:endParaRPr lang="ko-KR" alt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096402-7029-4B9A-9017-ACB8342982BD}"/>
                  </a:ext>
                </a:extLst>
              </p:cNvPr>
              <p:cNvSpPr txBox="1"/>
              <p:nvPr/>
            </p:nvSpPr>
            <p:spPr>
              <a:xfrm>
                <a:off x="8068047" y="5733485"/>
                <a:ext cx="1197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</a:lstStyle>
              <a:p>
                <a:r>
                  <a:rPr lang="en-US" altLang="ko-KR" dirty="0"/>
                  <a:t>Number of PCs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6723568" y="4245853"/>
                <a:ext cx="2092383" cy="1444150"/>
                <a:chOff x="6723568" y="4245853"/>
                <a:chExt cx="2092383" cy="1444150"/>
              </a:xfrm>
              <a:gradFill>
                <a:gsLst>
                  <a:gs pos="100000">
                    <a:srgbClr val="00B3E3"/>
                  </a:gs>
                  <a:gs pos="0">
                    <a:srgbClr val="193EB0"/>
                  </a:gs>
                </a:gsLst>
                <a:lin ang="0" scaled="0"/>
              </a:gradFill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CD54AD6-39EC-49B0-A456-C6B647F20C79}"/>
                    </a:ext>
                  </a:extLst>
                </p:cNvPr>
                <p:cNvSpPr/>
                <p:nvPr/>
              </p:nvSpPr>
              <p:spPr>
                <a:xfrm>
                  <a:off x="6723568" y="4969753"/>
                  <a:ext cx="108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CDDD3C46-0BC8-4BEA-BF6B-EA418A8B2FAF}"/>
                    </a:ext>
                  </a:extLst>
                </p:cNvPr>
                <p:cNvSpPr/>
                <p:nvPr/>
              </p:nvSpPr>
              <p:spPr>
                <a:xfrm>
                  <a:off x="6875968" y="4607803"/>
                  <a:ext cx="108000" cy="10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4A28CD91-2559-434C-B596-4976BA6276C0}"/>
                    </a:ext>
                  </a:extLst>
                </p:cNvPr>
                <p:cNvSpPr/>
                <p:nvPr/>
              </p:nvSpPr>
              <p:spPr>
                <a:xfrm>
                  <a:off x="7028368" y="4430003"/>
                  <a:ext cx="108000" cy="126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C6F6588F-0B33-4641-8723-229D6FB2E330}"/>
                    </a:ext>
                  </a:extLst>
                </p:cNvPr>
                <p:cNvSpPr/>
                <p:nvPr/>
              </p:nvSpPr>
              <p:spPr>
                <a:xfrm>
                  <a:off x="7180768" y="4334753"/>
                  <a:ext cx="108000" cy="135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B31E746A-4E73-48A9-B216-FDE24782FE93}"/>
                    </a:ext>
                  </a:extLst>
                </p:cNvPr>
                <p:cNvSpPr/>
                <p:nvPr/>
              </p:nvSpPr>
              <p:spPr>
                <a:xfrm>
                  <a:off x="7333168" y="4290303"/>
                  <a:ext cx="108000" cy="1396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26C15E50-6BF1-48DD-BBFE-AED267DBEBE1}"/>
                    </a:ext>
                  </a:extLst>
                </p:cNvPr>
                <p:cNvSpPr/>
                <p:nvPr/>
              </p:nvSpPr>
              <p:spPr>
                <a:xfrm>
                  <a:off x="7485568" y="4271253"/>
                  <a:ext cx="108000" cy="141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36857641-DC16-4F58-B448-F1C11D236FA1}"/>
                    </a:ext>
                  </a:extLst>
                </p:cNvPr>
                <p:cNvSpPr/>
                <p:nvPr/>
              </p:nvSpPr>
              <p:spPr>
                <a:xfrm>
                  <a:off x="7637968" y="4258553"/>
                  <a:ext cx="108000" cy="1429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FE555D81-EF0E-4213-980A-6BBEA37C5578}"/>
                    </a:ext>
                  </a:extLst>
                </p:cNvPr>
                <p:cNvSpPr/>
                <p:nvPr/>
              </p:nvSpPr>
              <p:spPr>
                <a:xfrm>
                  <a:off x="7790368" y="4252203"/>
                  <a:ext cx="108000" cy="1432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63A511A-2D6C-4946-84DC-A4EB19FD25FD}"/>
                    </a:ext>
                  </a:extLst>
                </p:cNvPr>
                <p:cNvSpPr/>
                <p:nvPr/>
              </p:nvSpPr>
              <p:spPr>
                <a:xfrm>
                  <a:off x="7945951" y="4252203"/>
                  <a:ext cx="108000" cy="1436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B485AB7-9F35-49B8-B0D8-14A9D2249718}"/>
                    </a:ext>
                  </a:extLst>
                </p:cNvPr>
                <p:cNvSpPr/>
                <p:nvPr/>
              </p:nvSpPr>
              <p:spPr>
                <a:xfrm>
                  <a:off x="8098351" y="4252203"/>
                  <a:ext cx="108000" cy="1436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1CF49CC9-6AEB-4C3D-9280-A3E867B910D1}"/>
                    </a:ext>
                  </a:extLst>
                </p:cNvPr>
                <p:cNvSpPr/>
                <p:nvPr/>
              </p:nvSpPr>
              <p:spPr>
                <a:xfrm>
                  <a:off x="8250751" y="4245853"/>
                  <a:ext cx="108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DAA16E79-6A7E-4554-8F96-21AE1661E461}"/>
                    </a:ext>
                  </a:extLst>
                </p:cNvPr>
                <p:cNvSpPr/>
                <p:nvPr/>
              </p:nvSpPr>
              <p:spPr>
                <a:xfrm>
                  <a:off x="8403151" y="4245853"/>
                  <a:ext cx="108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A4C64FE9-3FCB-4A7A-BF82-8D25BE35D184}"/>
                    </a:ext>
                  </a:extLst>
                </p:cNvPr>
                <p:cNvSpPr/>
                <p:nvPr/>
              </p:nvSpPr>
              <p:spPr>
                <a:xfrm>
                  <a:off x="8555551" y="4245853"/>
                  <a:ext cx="108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21AFC389-8365-4A73-8719-0D02FC685FC1}"/>
                    </a:ext>
                  </a:extLst>
                </p:cNvPr>
                <p:cNvSpPr/>
                <p:nvPr/>
              </p:nvSpPr>
              <p:spPr>
                <a:xfrm>
                  <a:off x="8707951" y="4245853"/>
                  <a:ext cx="108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D84ED74E-3691-4BFA-90BC-581D3F9C5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2118" y="4318870"/>
                <a:ext cx="2520000" cy="0"/>
              </a:xfrm>
              <a:prstGeom prst="line">
                <a:avLst/>
              </a:prstGeom>
              <a:ln w="15875">
                <a:solidFill>
                  <a:srgbClr val="193EB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F70D8A7-3483-4B06-8EAD-748BF17719E7}"/>
                </a:ext>
              </a:extLst>
            </p:cNvPr>
            <p:cNvSpPr txBox="1"/>
            <p:nvPr/>
          </p:nvSpPr>
          <p:spPr>
            <a:xfrm>
              <a:off x="8738683" y="3650112"/>
              <a:ext cx="670376" cy="29238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sz="1300" dirty="0">
                  <a:solidFill>
                    <a:srgbClr val="193EB0"/>
                  </a:solidFill>
                </a:rPr>
                <a:t>Target</a:t>
              </a:r>
              <a:endParaRPr lang="ko-KR" altLang="en-US" sz="1300" dirty="0">
                <a:solidFill>
                  <a:srgbClr val="193EB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7C60877-11A1-4B08-A145-EFD79CBC5BFB}"/>
                </a:ext>
              </a:extLst>
            </p:cNvPr>
            <p:cNvSpPr txBox="1"/>
            <p:nvPr/>
          </p:nvSpPr>
          <p:spPr>
            <a:xfrm>
              <a:off x="6482084" y="5279902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dirty="0">
                  <a:solidFill>
                    <a:srgbClr val="FF0000"/>
                  </a:solidFill>
                </a:rPr>
                <a:t>Required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왼쪽 화살표 2"/>
            <p:cNvSpPr/>
            <p:nvPr/>
          </p:nvSpPr>
          <p:spPr>
            <a:xfrm>
              <a:off x="8645074" y="3728765"/>
              <a:ext cx="169925" cy="99165"/>
            </a:xfrm>
            <a:prstGeom prst="leftArrow">
              <a:avLst/>
            </a:prstGeom>
            <a:gradFill>
              <a:gsLst>
                <a:gs pos="0">
                  <a:srgbClr val="193EB0"/>
                </a:gs>
                <a:gs pos="100000">
                  <a:srgbClr val="193EB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왼쪽 화살표 145"/>
            <p:cNvSpPr/>
            <p:nvPr/>
          </p:nvSpPr>
          <p:spPr>
            <a:xfrm rot="5400000">
              <a:off x="6798318" y="5187099"/>
              <a:ext cx="169925" cy="99165"/>
            </a:xfrm>
            <a:prstGeom prst="leftArrow">
              <a:avLst/>
            </a:prstGeom>
            <a:gradFill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D0FA29-721F-4383-8742-5D91D7E00971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1031794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High Dimension Visualization (1/2)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High dimension visualization: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12182" y="2557363"/>
            <a:ext cx="8630827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and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are the directions of the largest and the second largest variance.</a:t>
            </a:r>
          </a:p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1 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and </a:t>
            </a:r>
            <a:r>
              <a:rPr lang="ko-KR" alt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𝑃𝐶</a:t>
            </a:r>
            <a:r>
              <a:rPr lang="en-US" altLang="ko-KR" sz="130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2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define the most spread out plane on which to project the high dimensional coordinates.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12182" y="5274152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26" indent="-182526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Easy to implement: use only the first two components of the transformed scores.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3055670" y="3326964"/>
            <a:ext cx="3779580" cy="1675064"/>
            <a:chOff x="13888327" y="3095274"/>
            <a:chExt cx="3779580" cy="1675064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B8A49A4-489B-42AA-BE2E-2832785F5D40}"/>
                </a:ext>
              </a:extLst>
            </p:cNvPr>
            <p:cNvGrpSpPr/>
            <p:nvPr/>
          </p:nvGrpSpPr>
          <p:grpSpPr>
            <a:xfrm>
              <a:off x="13888327" y="3095274"/>
              <a:ext cx="1709329" cy="1675064"/>
              <a:chOff x="2577409" y="3116229"/>
              <a:chExt cx="1709329" cy="1675064"/>
            </a:xfrm>
          </p:grpSpPr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EA5B2C9B-C5CB-4EA9-8B55-AEFCF2D27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5997" y="4129283"/>
                <a:ext cx="1001289" cy="66201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CECB48EB-D232-49A5-BA29-656E8AB7CF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5997" y="3414176"/>
                <a:ext cx="0" cy="1377117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D132B72-5A02-47F3-B88E-004E143F7A2D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366" y="4262708"/>
                    <a:ext cx="46737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  <a:scene3d>
                      <a:camera prst="orthographicFront"/>
                      <a:lightRig rig="threePt" dir="t"/>
                    </a:scene3d>
                    <a:sp3d>
                      <a:bevelT w="0" h="6350"/>
                      <a:bevelB w="0" h="0"/>
                    </a:sp3d>
                  </a:bodyPr>
                  <a:lstStyle>
                    <a:defPPr>
                      <a:defRPr lang="en-US"/>
                    </a:defPPr>
                    <a:lvl1pPr>
                      <a:defRPr sz="1200">
                        <a:solidFill>
                          <a:srgbClr val="FF0000"/>
                        </a:solidFill>
                        <a:latin typeface="SamsungOne 400" panose="020B0503030303020204" pitchFamily="34" charset="0"/>
                        <a:ea typeface="SamsungOne 400" panose="020B0503030303020204" pitchFamily="34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D132B72-5A02-47F3-B88E-004E143F7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366" y="4262708"/>
                    <a:ext cx="46737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06A0C39F-6B89-4889-87B3-B85B77FFE676}"/>
                      </a:ext>
                    </a:extLst>
                  </p:cNvPr>
                  <p:cNvSpPr txBox="1"/>
                  <p:nvPr/>
                </p:nvSpPr>
                <p:spPr>
                  <a:xfrm>
                    <a:off x="2577409" y="3116229"/>
                    <a:ext cx="46737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  <a:scene3d>
                      <a:camera prst="orthographicFront"/>
                      <a:lightRig rig="threePt" dir="t"/>
                    </a:scene3d>
                    <a:sp3d>
                      <a:bevelT w="0" h="6350"/>
                      <a:bevelB w="0" h="0"/>
                    </a:sp3d>
                  </a:bodyPr>
                  <a:lstStyle>
                    <a:defPPr>
                      <a:defRPr lang="en-US"/>
                    </a:defPPr>
                    <a:lvl1pPr>
                      <a:defRPr sz="1200">
                        <a:solidFill>
                          <a:srgbClr val="FF0000"/>
                        </a:solidFill>
                        <a:latin typeface="SamsungOne 400" panose="020B0503030303020204" pitchFamily="34" charset="0"/>
                        <a:ea typeface="SamsungOne 400" panose="020B0503030303020204" pitchFamily="34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SamsungOne 700" panose="020B0803030303020204" pitchFamily="34" charset="0"/>
                      <a:ea typeface="SamsungOne 700" panose="020B0803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06A0C39F-6B89-4889-87B3-B85B77FFE6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7409" y="3116229"/>
                    <a:ext cx="46737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FDFBAF0-B902-4633-9CD0-480E4275E83E}"/>
                </a:ext>
              </a:extLst>
            </p:cNvPr>
            <p:cNvGrpSpPr/>
            <p:nvPr/>
          </p:nvGrpSpPr>
          <p:grpSpPr>
            <a:xfrm>
              <a:off x="17162877" y="3336317"/>
              <a:ext cx="505030" cy="938800"/>
              <a:chOff x="4700267" y="3259705"/>
              <a:chExt cx="505030" cy="938800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934AF9EB-34FC-4A47-98B5-912937757A60}"/>
                  </a:ext>
                </a:extLst>
              </p:cNvPr>
              <p:cNvSpPr/>
              <p:nvPr/>
            </p:nvSpPr>
            <p:spPr>
              <a:xfrm>
                <a:off x="4700267" y="3458999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5FFC6ED-9E74-4B0F-A76D-6325DF238DDF}"/>
                  </a:ext>
                </a:extLst>
              </p:cNvPr>
              <p:cNvSpPr/>
              <p:nvPr/>
            </p:nvSpPr>
            <p:spPr>
              <a:xfrm>
                <a:off x="4815429" y="3259705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C8AF083-8283-4C95-AA17-0A82B7BDFC79}"/>
                  </a:ext>
                </a:extLst>
              </p:cNvPr>
              <p:cNvSpPr/>
              <p:nvPr/>
            </p:nvSpPr>
            <p:spPr>
              <a:xfrm>
                <a:off x="4967829" y="3412105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63A5EA9-BC2D-4477-8F49-C1D1E0BFA2A7}"/>
                  </a:ext>
                </a:extLst>
              </p:cNvPr>
              <p:cNvSpPr/>
              <p:nvPr/>
            </p:nvSpPr>
            <p:spPr>
              <a:xfrm>
                <a:off x="4805773" y="3432099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2BFDFBF6-42E7-459F-8161-EE08B181C825}"/>
                  </a:ext>
                </a:extLst>
              </p:cNvPr>
              <p:cNvSpPr/>
              <p:nvPr/>
            </p:nvSpPr>
            <p:spPr>
              <a:xfrm>
                <a:off x="4958173" y="3584499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FBB27B0-0322-4910-8BB0-76D45281370B}"/>
                  </a:ext>
                </a:extLst>
              </p:cNvPr>
              <p:cNvSpPr/>
              <p:nvPr/>
            </p:nvSpPr>
            <p:spPr>
              <a:xfrm>
                <a:off x="4800252" y="3554841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D7E08356-D2D7-43A1-915A-555199E1743E}"/>
                  </a:ext>
                </a:extLst>
              </p:cNvPr>
              <p:cNvSpPr/>
              <p:nvPr/>
            </p:nvSpPr>
            <p:spPr>
              <a:xfrm>
                <a:off x="4952652" y="3707241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4B2DB8EF-DB4B-4FE6-97B9-335696503B75}"/>
                  </a:ext>
                </a:extLst>
              </p:cNvPr>
              <p:cNvSpPr/>
              <p:nvPr/>
            </p:nvSpPr>
            <p:spPr>
              <a:xfrm>
                <a:off x="4881623" y="3507937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808AA507-3DAD-4640-B610-031F9C3D1DA5}"/>
                  </a:ext>
                </a:extLst>
              </p:cNvPr>
              <p:cNvSpPr/>
              <p:nvPr/>
            </p:nvSpPr>
            <p:spPr>
              <a:xfrm>
                <a:off x="5034023" y="3660337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2A729565-FC03-48A2-9A7A-B02E5879C8E7}"/>
                  </a:ext>
                </a:extLst>
              </p:cNvPr>
              <p:cNvSpPr/>
              <p:nvPr/>
            </p:nvSpPr>
            <p:spPr>
              <a:xfrm>
                <a:off x="4847140" y="3638953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1CB48727-4876-4209-AB7D-A425DE636FEE}"/>
                  </a:ext>
                </a:extLst>
              </p:cNvPr>
              <p:cNvSpPr/>
              <p:nvPr/>
            </p:nvSpPr>
            <p:spPr>
              <a:xfrm>
                <a:off x="4871277" y="3452077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25007141-7CD8-4293-BBB3-49F498F106E0}"/>
                  </a:ext>
                </a:extLst>
              </p:cNvPr>
              <p:cNvSpPr/>
              <p:nvPr/>
            </p:nvSpPr>
            <p:spPr>
              <a:xfrm>
                <a:off x="4837487" y="3695505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0EEF968E-B54F-4A34-96F3-01411FD9112F}"/>
                  </a:ext>
                </a:extLst>
              </p:cNvPr>
              <p:cNvSpPr/>
              <p:nvPr/>
            </p:nvSpPr>
            <p:spPr>
              <a:xfrm>
                <a:off x="4708531" y="3297607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82040721-B904-499C-818F-93DAA69BE0B0}"/>
                  </a:ext>
                </a:extLst>
              </p:cNvPr>
              <p:cNvSpPr/>
              <p:nvPr/>
            </p:nvSpPr>
            <p:spPr>
              <a:xfrm>
                <a:off x="4790591" y="3590673"/>
                <a:ext cx="72000" cy="72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70C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9F0A3B62-8508-47E6-944A-93734CA33A33}"/>
                  </a:ext>
                </a:extLst>
              </p:cNvPr>
              <p:cNvSpPr/>
              <p:nvPr/>
            </p:nvSpPr>
            <p:spPr>
              <a:xfrm>
                <a:off x="4881633" y="3735520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F827E8FA-8974-4CDB-891D-FC98C859B0F2}"/>
                  </a:ext>
                </a:extLst>
              </p:cNvPr>
              <p:cNvSpPr/>
              <p:nvPr/>
            </p:nvSpPr>
            <p:spPr>
              <a:xfrm>
                <a:off x="4794050" y="3763799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6AAE4FEF-490B-4277-ADA3-8A3EEE865F8A}"/>
                  </a:ext>
                </a:extLst>
              </p:cNvPr>
              <p:cNvSpPr/>
              <p:nvPr/>
            </p:nvSpPr>
            <p:spPr>
              <a:xfrm>
                <a:off x="5020930" y="3742417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DD5A85DD-C0F1-4F40-B73C-D59A19436829}"/>
                  </a:ext>
                </a:extLst>
              </p:cNvPr>
              <p:cNvSpPr/>
              <p:nvPr/>
            </p:nvSpPr>
            <p:spPr>
              <a:xfrm>
                <a:off x="4941623" y="3828614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C8351FD7-7222-452C-AA48-EF9F902A6755}"/>
                  </a:ext>
                </a:extLst>
              </p:cNvPr>
              <p:cNvSpPr/>
              <p:nvPr/>
            </p:nvSpPr>
            <p:spPr>
              <a:xfrm>
                <a:off x="4849904" y="3832060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15631DD0-4CD2-46FA-A2B4-4AAF7C241A08}"/>
                  </a:ext>
                </a:extLst>
              </p:cNvPr>
              <p:cNvSpPr/>
              <p:nvPr/>
            </p:nvSpPr>
            <p:spPr>
              <a:xfrm>
                <a:off x="5002304" y="3856194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3B3C7159-DCA0-49D2-A19B-22544872035D}"/>
                  </a:ext>
                </a:extLst>
              </p:cNvPr>
              <p:cNvSpPr/>
              <p:nvPr/>
            </p:nvSpPr>
            <p:spPr>
              <a:xfrm>
                <a:off x="4869207" y="3801712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7343854-8A55-428D-BB6F-79DE8934E5B9}"/>
                  </a:ext>
                </a:extLst>
              </p:cNvPr>
              <p:cNvSpPr/>
              <p:nvPr/>
            </p:nvSpPr>
            <p:spPr>
              <a:xfrm>
                <a:off x="5021607" y="3954112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4CC15593-89E7-4A1E-83DC-7CEF7C1AA0E7}"/>
                  </a:ext>
                </a:extLst>
              </p:cNvPr>
              <p:cNvSpPr/>
              <p:nvPr/>
            </p:nvSpPr>
            <p:spPr>
              <a:xfrm>
                <a:off x="4925751" y="3932732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62F5BD40-E2FD-469C-AD6B-07B1D4C22BB9}"/>
                  </a:ext>
                </a:extLst>
              </p:cNvPr>
              <p:cNvSpPr/>
              <p:nvPr/>
            </p:nvSpPr>
            <p:spPr>
              <a:xfrm>
                <a:off x="4937473" y="3869977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80B49E37-4BF5-428D-9E9B-D6B5F8BDD769}"/>
                  </a:ext>
                </a:extLst>
              </p:cNvPr>
              <p:cNvSpPr/>
              <p:nvPr/>
            </p:nvSpPr>
            <p:spPr>
              <a:xfrm>
                <a:off x="4870579" y="3894109"/>
                <a:ext cx="72000" cy="72000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D2B98110-C005-4A82-AB64-D01381A4401E}"/>
                  </a:ext>
                </a:extLst>
              </p:cNvPr>
              <p:cNvSpPr/>
              <p:nvPr/>
            </p:nvSpPr>
            <p:spPr>
              <a:xfrm>
                <a:off x="4841616" y="3968591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2B4F07D6-64C5-43FD-86DE-9FF922F3DFCF}"/>
                  </a:ext>
                </a:extLst>
              </p:cNvPr>
              <p:cNvSpPr/>
              <p:nvPr/>
            </p:nvSpPr>
            <p:spPr>
              <a:xfrm>
                <a:off x="4948503" y="3984441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8A288E9-7377-4AC7-BBB4-2108F6ED7BB8}"/>
                  </a:ext>
                </a:extLst>
              </p:cNvPr>
              <p:cNvSpPr/>
              <p:nvPr/>
            </p:nvSpPr>
            <p:spPr>
              <a:xfrm>
                <a:off x="4885752" y="4021006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7EB2B397-6B69-4408-91B7-584DAB0FA9ED}"/>
                  </a:ext>
                </a:extLst>
              </p:cNvPr>
              <p:cNvSpPr/>
              <p:nvPr/>
            </p:nvSpPr>
            <p:spPr>
              <a:xfrm>
                <a:off x="4971958" y="4061678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E3C7F1C-26B1-42F6-960B-9F8EB3440D18}"/>
                  </a:ext>
                </a:extLst>
              </p:cNvPr>
              <p:cNvSpPr/>
              <p:nvPr/>
            </p:nvSpPr>
            <p:spPr>
              <a:xfrm>
                <a:off x="5058150" y="4069267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903B8020-6402-4A99-A1B9-7933C1D51709}"/>
                  </a:ext>
                </a:extLst>
              </p:cNvPr>
              <p:cNvSpPr/>
              <p:nvPr/>
            </p:nvSpPr>
            <p:spPr>
              <a:xfrm>
                <a:off x="5049184" y="4126505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32CA1790-6298-47EE-9E57-9057D253B2EE}"/>
                  </a:ext>
                </a:extLst>
              </p:cNvPr>
              <p:cNvSpPr/>
              <p:nvPr/>
            </p:nvSpPr>
            <p:spPr>
              <a:xfrm>
                <a:off x="5060906" y="4030649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E4EB672-2714-4F1B-9095-4FF152376457}"/>
                  </a:ext>
                </a:extLst>
              </p:cNvPr>
              <p:cNvSpPr/>
              <p:nvPr/>
            </p:nvSpPr>
            <p:spPr>
              <a:xfrm>
                <a:off x="4973316" y="4100297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57762418-7631-420F-AFD2-2B1D6C869F29}"/>
                  </a:ext>
                </a:extLst>
              </p:cNvPr>
              <p:cNvSpPr/>
              <p:nvPr/>
            </p:nvSpPr>
            <p:spPr>
              <a:xfrm>
                <a:off x="5088486" y="3958925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B7D075A7-FDFF-46B1-8D8A-2C166D348615}"/>
                  </a:ext>
                </a:extLst>
              </p:cNvPr>
              <p:cNvSpPr/>
              <p:nvPr/>
            </p:nvSpPr>
            <p:spPr>
              <a:xfrm>
                <a:off x="5133297" y="3995475"/>
                <a:ext cx="72000" cy="72000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자유형: 도형 56">
              <a:extLst>
                <a:ext uri="{FF2B5EF4-FFF2-40B4-BE49-F238E27FC236}">
                  <a16:creationId xmlns:a16="http://schemas.microsoft.com/office/drawing/2014/main" id="{762E5B3D-AF9B-4799-A219-1E919620414B}"/>
                </a:ext>
              </a:extLst>
            </p:cNvPr>
            <p:cNvSpPr/>
            <p:nvPr/>
          </p:nvSpPr>
          <p:spPr>
            <a:xfrm>
              <a:off x="14495745" y="3513471"/>
              <a:ext cx="234147" cy="280109"/>
            </a:xfrm>
            <a:custGeom>
              <a:avLst/>
              <a:gdLst>
                <a:gd name="connsiteX0" fmla="*/ 6592 w 227280"/>
                <a:gd name="connsiteY0" fmla="*/ 19335 h 280109"/>
                <a:gd name="connsiteX1" fmla="*/ 64518 w 227280"/>
                <a:gd name="connsiteY1" fmla="*/ 259313 h 280109"/>
                <a:gd name="connsiteX2" fmla="*/ 196920 w 227280"/>
                <a:gd name="connsiteY2" fmla="*/ 242763 h 280109"/>
                <a:gd name="connsiteX3" fmla="*/ 213470 w 227280"/>
                <a:gd name="connsiteY3" fmla="*/ 40023 h 280109"/>
                <a:gd name="connsiteX4" fmla="*/ 6592 w 227280"/>
                <a:gd name="connsiteY4" fmla="*/ 19335 h 28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80" h="280109">
                  <a:moveTo>
                    <a:pt x="6592" y="19335"/>
                  </a:moveTo>
                  <a:cubicBezTo>
                    <a:pt x="-18233" y="55883"/>
                    <a:pt x="32797" y="222075"/>
                    <a:pt x="64518" y="259313"/>
                  </a:cubicBezTo>
                  <a:cubicBezTo>
                    <a:pt x="96239" y="296551"/>
                    <a:pt x="172095" y="279311"/>
                    <a:pt x="196920" y="242763"/>
                  </a:cubicBezTo>
                  <a:cubicBezTo>
                    <a:pt x="221745" y="206215"/>
                    <a:pt x="241743" y="77261"/>
                    <a:pt x="213470" y="40023"/>
                  </a:cubicBezTo>
                  <a:cubicBezTo>
                    <a:pt x="185197" y="2785"/>
                    <a:pt x="31417" y="-17213"/>
                    <a:pt x="6592" y="1933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635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: 도형 57">
              <a:extLst>
                <a:ext uri="{FF2B5EF4-FFF2-40B4-BE49-F238E27FC236}">
                  <a16:creationId xmlns:a16="http://schemas.microsoft.com/office/drawing/2014/main" id="{B8E2B8E1-2B55-4CF7-B50F-AA0909BB2E15}"/>
                </a:ext>
              </a:extLst>
            </p:cNvPr>
            <p:cNvSpPr/>
            <p:nvPr/>
          </p:nvSpPr>
          <p:spPr>
            <a:xfrm>
              <a:off x="14569856" y="3717487"/>
              <a:ext cx="234148" cy="452131"/>
            </a:xfrm>
            <a:custGeom>
              <a:avLst/>
              <a:gdLst>
                <a:gd name="connsiteX0" fmla="*/ 124590 w 208214"/>
                <a:gd name="connsiteY0" fmla="*/ 47685 h 419264"/>
                <a:gd name="connsiteX1" fmla="*/ 4601 w 208214"/>
                <a:gd name="connsiteY1" fmla="*/ 171812 h 419264"/>
                <a:gd name="connsiteX2" fmla="*/ 25289 w 208214"/>
                <a:gd name="connsiteY2" fmla="*/ 304214 h 419264"/>
                <a:gd name="connsiteX3" fmla="*/ 29427 w 208214"/>
                <a:gd name="connsiteY3" fmla="*/ 415928 h 419264"/>
                <a:gd name="connsiteX4" fmla="*/ 203204 w 208214"/>
                <a:gd name="connsiteY4" fmla="*/ 171812 h 419264"/>
                <a:gd name="connsiteX5" fmla="*/ 157691 w 208214"/>
                <a:gd name="connsiteY5" fmla="*/ 6310 h 419264"/>
                <a:gd name="connsiteX6" fmla="*/ 124590 w 208214"/>
                <a:gd name="connsiteY6" fmla="*/ 47685 h 41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214" h="419264">
                  <a:moveTo>
                    <a:pt x="124590" y="47685"/>
                  </a:moveTo>
                  <a:cubicBezTo>
                    <a:pt x="99075" y="75269"/>
                    <a:pt x="21151" y="129057"/>
                    <a:pt x="4601" y="171812"/>
                  </a:cubicBezTo>
                  <a:cubicBezTo>
                    <a:pt x="-11949" y="214567"/>
                    <a:pt x="21151" y="263528"/>
                    <a:pt x="25289" y="304214"/>
                  </a:cubicBezTo>
                  <a:cubicBezTo>
                    <a:pt x="29427" y="344900"/>
                    <a:pt x="-225" y="437995"/>
                    <a:pt x="29427" y="415928"/>
                  </a:cubicBezTo>
                  <a:cubicBezTo>
                    <a:pt x="59079" y="393861"/>
                    <a:pt x="181827" y="240082"/>
                    <a:pt x="203204" y="171812"/>
                  </a:cubicBezTo>
                  <a:cubicBezTo>
                    <a:pt x="224581" y="103542"/>
                    <a:pt x="171483" y="26998"/>
                    <a:pt x="157691" y="6310"/>
                  </a:cubicBezTo>
                  <a:cubicBezTo>
                    <a:pt x="143899" y="-14378"/>
                    <a:pt x="150105" y="20101"/>
                    <a:pt x="124590" y="47685"/>
                  </a:cubicBez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 w="635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58">
              <a:extLst>
                <a:ext uri="{FF2B5EF4-FFF2-40B4-BE49-F238E27FC236}">
                  <a16:creationId xmlns:a16="http://schemas.microsoft.com/office/drawing/2014/main" id="{CCA252E3-4ECE-456F-80DD-75C360594B9E}"/>
                </a:ext>
              </a:extLst>
            </p:cNvPr>
            <p:cNvSpPr/>
            <p:nvPr/>
          </p:nvSpPr>
          <p:spPr>
            <a:xfrm>
              <a:off x="14633492" y="3969529"/>
              <a:ext cx="263476" cy="358355"/>
            </a:xfrm>
            <a:custGeom>
              <a:avLst/>
              <a:gdLst>
                <a:gd name="connsiteX0" fmla="*/ 182052 w 263476"/>
                <a:gd name="connsiteY0" fmla="*/ 23213 h 358355"/>
                <a:gd name="connsiteX1" fmla="*/ 182052 w 263476"/>
                <a:gd name="connsiteY1" fmla="*/ 23213 h 358355"/>
                <a:gd name="connsiteX2" fmla="*/ 148952 w 263476"/>
                <a:gd name="connsiteY2" fmla="*/ 48039 h 358355"/>
                <a:gd name="connsiteX3" fmla="*/ 124126 w 263476"/>
                <a:gd name="connsiteY3" fmla="*/ 68726 h 358355"/>
                <a:gd name="connsiteX4" fmla="*/ 99301 w 263476"/>
                <a:gd name="connsiteY4" fmla="*/ 105964 h 358355"/>
                <a:gd name="connsiteX5" fmla="*/ 78613 w 263476"/>
                <a:gd name="connsiteY5" fmla="*/ 130790 h 358355"/>
                <a:gd name="connsiteX6" fmla="*/ 70338 w 263476"/>
                <a:gd name="connsiteY6" fmla="*/ 143202 h 358355"/>
                <a:gd name="connsiteX7" fmla="*/ 57925 w 263476"/>
                <a:gd name="connsiteY7" fmla="*/ 159753 h 358355"/>
                <a:gd name="connsiteX8" fmla="*/ 37238 w 263476"/>
                <a:gd name="connsiteY8" fmla="*/ 192853 h 358355"/>
                <a:gd name="connsiteX9" fmla="*/ 16550 w 263476"/>
                <a:gd name="connsiteY9" fmla="*/ 225953 h 358355"/>
                <a:gd name="connsiteX10" fmla="*/ 4137 w 263476"/>
                <a:gd name="connsiteY10" fmla="*/ 250779 h 358355"/>
                <a:gd name="connsiteX11" fmla="*/ 0 w 263476"/>
                <a:gd name="connsiteY11" fmla="*/ 263191 h 358355"/>
                <a:gd name="connsiteX12" fmla="*/ 8275 w 263476"/>
                <a:gd name="connsiteY12" fmla="*/ 312842 h 358355"/>
                <a:gd name="connsiteX13" fmla="*/ 20687 w 263476"/>
                <a:gd name="connsiteY13" fmla="*/ 321117 h 358355"/>
                <a:gd name="connsiteX14" fmla="*/ 41375 w 263476"/>
                <a:gd name="connsiteY14" fmla="*/ 345943 h 358355"/>
                <a:gd name="connsiteX15" fmla="*/ 70338 w 263476"/>
                <a:gd name="connsiteY15" fmla="*/ 358355 h 358355"/>
                <a:gd name="connsiteX16" fmla="*/ 111714 w 263476"/>
                <a:gd name="connsiteY16" fmla="*/ 354218 h 358355"/>
                <a:gd name="connsiteX17" fmla="*/ 136539 w 263476"/>
                <a:gd name="connsiteY17" fmla="*/ 316980 h 358355"/>
                <a:gd name="connsiteX18" fmla="*/ 144814 w 263476"/>
                <a:gd name="connsiteY18" fmla="*/ 300429 h 358355"/>
                <a:gd name="connsiteX19" fmla="*/ 148952 w 263476"/>
                <a:gd name="connsiteY19" fmla="*/ 271467 h 358355"/>
                <a:gd name="connsiteX20" fmla="*/ 153089 w 263476"/>
                <a:gd name="connsiteY20" fmla="*/ 259054 h 358355"/>
                <a:gd name="connsiteX21" fmla="*/ 157227 w 263476"/>
                <a:gd name="connsiteY21" fmla="*/ 147340 h 358355"/>
                <a:gd name="connsiteX22" fmla="*/ 169639 w 263476"/>
                <a:gd name="connsiteY22" fmla="*/ 126652 h 358355"/>
                <a:gd name="connsiteX23" fmla="*/ 190327 w 263476"/>
                <a:gd name="connsiteY23" fmla="*/ 97689 h 358355"/>
                <a:gd name="connsiteX24" fmla="*/ 231703 w 263476"/>
                <a:gd name="connsiteY24" fmla="*/ 72864 h 358355"/>
                <a:gd name="connsiteX25" fmla="*/ 256528 w 263476"/>
                <a:gd name="connsiteY25" fmla="*/ 60451 h 358355"/>
                <a:gd name="connsiteX26" fmla="*/ 252391 w 263476"/>
                <a:gd name="connsiteY26" fmla="*/ 10801 h 358355"/>
                <a:gd name="connsiteX27" fmla="*/ 182052 w 263476"/>
                <a:gd name="connsiteY27" fmla="*/ 23213 h 35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3476" h="358355">
                  <a:moveTo>
                    <a:pt x="182052" y="23213"/>
                  </a:moveTo>
                  <a:lnTo>
                    <a:pt x="182052" y="23213"/>
                  </a:lnTo>
                  <a:cubicBezTo>
                    <a:pt x="171019" y="31488"/>
                    <a:pt x="160106" y="39927"/>
                    <a:pt x="148952" y="48039"/>
                  </a:cubicBezTo>
                  <a:cubicBezTo>
                    <a:pt x="137389" y="56449"/>
                    <a:pt x="133327" y="56458"/>
                    <a:pt x="124126" y="68726"/>
                  </a:cubicBezTo>
                  <a:cubicBezTo>
                    <a:pt x="115175" y="80660"/>
                    <a:pt x="108851" y="94504"/>
                    <a:pt x="99301" y="105964"/>
                  </a:cubicBezTo>
                  <a:cubicBezTo>
                    <a:pt x="92405" y="114239"/>
                    <a:pt x="85226" y="122287"/>
                    <a:pt x="78613" y="130790"/>
                  </a:cubicBezTo>
                  <a:cubicBezTo>
                    <a:pt x="75560" y="134715"/>
                    <a:pt x="73228" y="139156"/>
                    <a:pt x="70338" y="143202"/>
                  </a:cubicBezTo>
                  <a:cubicBezTo>
                    <a:pt x="66330" y="148814"/>
                    <a:pt x="61933" y="154141"/>
                    <a:pt x="57925" y="159753"/>
                  </a:cubicBezTo>
                  <a:cubicBezTo>
                    <a:pt x="52950" y="166718"/>
                    <a:pt x="39657" y="187532"/>
                    <a:pt x="37238" y="192853"/>
                  </a:cubicBezTo>
                  <a:cubicBezTo>
                    <a:pt x="22253" y="225820"/>
                    <a:pt x="39149" y="210887"/>
                    <a:pt x="16550" y="225953"/>
                  </a:cubicBezTo>
                  <a:cubicBezTo>
                    <a:pt x="6148" y="257157"/>
                    <a:pt x="20180" y="218691"/>
                    <a:pt x="4137" y="250779"/>
                  </a:cubicBezTo>
                  <a:cubicBezTo>
                    <a:pt x="2187" y="254680"/>
                    <a:pt x="1379" y="259054"/>
                    <a:pt x="0" y="263191"/>
                  </a:cubicBezTo>
                  <a:cubicBezTo>
                    <a:pt x="2758" y="279741"/>
                    <a:pt x="2632" y="297041"/>
                    <a:pt x="8275" y="312842"/>
                  </a:cubicBezTo>
                  <a:cubicBezTo>
                    <a:pt x="9947" y="317525"/>
                    <a:pt x="17171" y="317601"/>
                    <a:pt x="20687" y="321117"/>
                  </a:cubicBezTo>
                  <a:cubicBezTo>
                    <a:pt x="38828" y="339258"/>
                    <a:pt x="17658" y="329002"/>
                    <a:pt x="41375" y="345943"/>
                  </a:cubicBezTo>
                  <a:cubicBezTo>
                    <a:pt x="50323" y="352335"/>
                    <a:pt x="60207" y="354979"/>
                    <a:pt x="70338" y="358355"/>
                  </a:cubicBezTo>
                  <a:cubicBezTo>
                    <a:pt x="84130" y="356976"/>
                    <a:pt x="98661" y="358880"/>
                    <a:pt x="111714" y="354218"/>
                  </a:cubicBezTo>
                  <a:cubicBezTo>
                    <a:pt x="127660" y="348523"/>
                    <a:pt x="130940" y="329578"/>
                    <a:pt x="136539" y="316980"/>
                  </a:cubicBezTo>
                  <a:cubicBezTo>
                    <a:pt x="139044" y="311343"/>
                    <a:pt x="142056" y="305946"/>
                    <a:pt x="144814" y="300429"/>
                  </a:cubicBezTo>
                  <a:cubicBezTo>
                    <a:pt x="146193" y="290775"/>
                    <a:pt x="147039" y="281030"/>
                    <a:pt x="148952" y="271467"/>
                  </a:cubicBezTo>
                  <a:cubicBezTo>
                    <a:pt x="149807" y="267190"/>
                    <a:pt x="152799" y="263406"/>
                    <a:pt x="153089" y="259054"/>
                  </a:cubicBezTo>
                  <a:cubicBezTo>
                    <a:pt x="155568" y="221873"/>
                    <a:pt x="152605" y="184316"/>
                    <a:pt x="157227" y="147340"/>
                  </a:cubicBezTo>
                  <a:cubicBezTo>
                    <a:pt x="158224" y="139360"/>
                    <a:pt x="165178" y="133343"/>
                    <a:pt x="169639" y="126652"/>
                  </a:cubicBezTo>
                  <a:cubicBezTo>
                    <a:pt x="176220" y="116780"/>
                    <a:pt x="181938" y="106078"/>
                    <a:pt x="190327" y="97689"/>
                  </a:cubicBezTo>
                  <a:cubicBezTo>
                    <a:pt x="203821" y="84195"/>
                    <a:pt x="216468" y="81570"/>
                    <a:pt x="231703" y="72864"/>
                  </a:cubicBezTo>
                  <a:cubicBezTo>
                    <a:pt x="254162" y="60030"/>
                    <a:pt x="233770" y="68038"/>
                    <a:pt x="256528" y="60451"/>
                  </a:cubicBezTo>
                  <a:cubicBezTo>
                    <a:pt x="261381" y="45895"/>
                    <a:pt x="271254" y="23376"/>
                    <a:pt x="252391" y="10801"/>
                  </a:cubicBezTo>
                  <a:cubicBezTo>
                    <a:pt x="208270" y="-18613"/>
                    <a:pt x="193775" y="21144"/>
                    <a:pt x="182052" y="23213"/>
                  </a:cubicBezTo>
                  <a:close/>
                </a:path>
              </a:pathLst>
            </a:custGeom>
            <a:solidFill>
              <a:srgbClr val="00B050">
                <a:alpha val="30000"/>
              </a:srgbClr>
            </a:solidFill>
            <a:ln w="6350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DA5A7A7-91C8-480E-955F-856FCC2F1E1A}"/>
                </a:ext>
              </a:extLst>
            </p:cNvPr>
            <p:cNvCxnSpPr/>
            <p:nvPr/>
          </p:nvCxnSpPr>
          <p:spPr>
            <a:xfrm flipH="1">
              <a:off x="14686931" y="3372317"/>
              <a:ext cx="2484211" cy="116400"/>
            </a:xfrm>
            <a:prstGeom prst="straightConnector1">
              <a:avLst/>
            </a:prstGeom>
            <a:ln>
              <a:solidFill>
                <a:schemeClr val="tx1">
                  <a:alpha val="30000"/>
                </a:schemeClr>
              </a:solidFill>
              <a:prstDash val="sysDash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3CD5A83A-8D4B-498E-A165-7B11C011DB47}"/>
                </a:ext>
              </a:extLst>
            </p:cNvPr>
            <p:cNvCxnSpPr>
              <a:cxnSpLocks/>
              <a:endCxn id="76" idx="21"/>
            </p:cNvCxnSpPr>
            <p:nvPr/>
          </p:nvCxnSpPr>
          <p:spPr>
            <a:xfrm flipH="1" flipV="1">
              <a:off x="14790719" y="4116868"/>
              <a:ext cx="2721768" cy="186174"/>
            </a:xfrm>
            <a:prstGeom prst="straightConnector1">
              <a:avLst/>
            </a:prstGeom>
            <a:ln>
              <a:solidFill>
                <a:schemeClr val="tx1">
                  <a:alpha val="30000"/>
                </a:schemeClr>
              </a:solidFill>
              <a:prstDash val="sysDash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F9E9739-C84C-47F1-BFA3-A9BF4994CFF6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>
              <a:off x="14598295" y="3891030"/>
              <a:ext cx="2572848" cy="154519"/>
            </a:xfrm>
            <a:prstGeom prst="straightConnector1">
              <a:avLst/>
            </a:prstGeom>
            <a:ln>
              <a:solidFill>
                <a:schemeClr val="tx1">
                  <a:alpha val="30000"/>
                </a:schemeClr>
              </a:solidFill>
              <a:prstDash val="sysDash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7ADE5C71-85AC-49D0-A760-FDD044EC2B35}"/>
                </a:ext>
              </a:extLst>
            </p:cNvPr>
            <p:cNvCxnSpPr>
              <a:cxnSpLocks/>
              <a:endCxn id="75" idx="4"/>
            </p:cNvCxnSpPr>
            <p:nvPr/>
          </p:nvCxnSpPr>
          <p:spPr>
            <a:xfrm flipH="1">
              <a:off x="14798370" y="3772117"/>
              <a:ext cx="2404544" cy="130650"/>
            </a:xfrm>
            <a:prstGeom prst="straightConnector1">
              <a:avLst/>
            </a:prstGeom>
            <a:ln>
              <a:solidFill>
                <a:schemeClr val="tx1">
                  <a:alpha val="30000"/>
                </a:schemeClr>
              </a:solidFill>
              <a:prstDash val="sysDash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63A885-07BD-4659-900D-8577D84DBEDB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1088318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High Dimension Visualization (2/2)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A9D7AB-17E7-42CD-81BA-36AD5309C76D}"/>
              </a:ext>
            </a:extLst>
          </p:cNvPr>
          <p:cNvGrpSpPr/>
          <p:nvPr/>
        </p:nvGrpSpPr>
        <p:grpSpPr>
          <a:xfrm>
            <a:off x="558800" y="2232686"/>
            <a:ext cx="8785225" cy="215444"/>
            <a:chOff x="1027113" y="2045625"/>
            <a:chExt cx="8785225" cy="21544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1AFE48-70B7-41A5-B8F3-71DDA05EEF5A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B8D5316-CDD6-40E6-8A9A-D5BFF7414F2C}"/>
                </a:ext>
              </a:extLst>
            </p:cNvPr>
            <p:cNvSpPr/>
            <p:nvPr/>
          </p:nvSpPr>
          <p:spPr>
            <a:xfrm>
              <a:off x="1179514" y="2045625"/>
              <a:ext cx="8632824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High dimension visualization: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712182" y="2557363"/>
            <a:ext cx="8630827" cy="34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1983" rIns="143967" bIns="71983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>
              <a:spcAft>
                <a:spcPts val="800"/>
              </a:spcAft>
              <a:buClr>
                <a:srgbClr val="193EB0"/>
              </a:buClr>
            </a:pPr>
            <a:r>
              <a:rPr lang="en-US" altLang="ko-KR" sz="1300" dirty="0">
                <a:solidFill>
                  <a:srgbClr val="FF000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Ex</a:t>
            </a:r>
            <a:r>
              <a:rPr lang="en-US" altLang="ko-KR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)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1100F8-9BD4-42C6-97B8-1BED18668D61}"/>
              </a:ext>
            </a:extLst>
          </p:cNvPr>
          <p:cNvGrpSpPr/>
          <p:nvPr/>
        </p:nvGrpSpPr>
        <p:grpSpPr>
          <a:xfrm>
            <a:off x="873736" y="2986851"/>
            <a:ext cx="8470290" cy="1674145"/>
            <a:chOff x="1775520" y="2518606"/>
            <a:chExt cx="9173897" cy="1813212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E8300DE-5B0E-43E0-891A-28D505AB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520" y="2529000"/>
              <a:ext cx="2936235" cy="1800000"/>
            </a:xfrm>
            <a:prstGeom prst="rect">
              <a:avLst/>
            </a:prstGeom>
            <a:ln w="6350">
              <a:solidFill>
                <a:srgbClr val="0070C0"/>
              </a:solidFill>
            </a:ln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DC57334-05F2-494A-BB60-9FC61C0C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775" y="2531818"/>
              <a:ext cx="2933930" cy="1800000"/>
            </a:xfrm>
            <a:prstGeom prst="rect">
              <a:avLst/>
            </a:prstGeom>
            <a:ln w="6350">
              <a:solidFill>
                <a:srgbClr val="0070C0"/>
              </a:solidFill>
            </a:ln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667447D-BC55-426C-9361-FBABCAE63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725" y="2518606"/>
              <a:ext cx="2937692" cy="1800000"/>
            </a:xfrm>
            <a:prstGeom prst="rect">
              <a:avLst/>
            </a:prstGeom>
            <a:ln w="6350">
              <a:solidFill>
                <a:srgbClr val="0070C0"/>
              </a:solidFill>
            </a:ln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5F1A0E7-B9BB-411F-A471-B1D7A6587B47}"/>
              </a:ext>
            </a:extLst>
          </p:cNvPr>
          <p:cNvSpPr txBox="1"/>
          <p:nvPr/>
        </p:nvSpPr>
        <p:spPr>
          <a:xfrm>
            <a:off x="2180168" y="5206035"/>
            <a:ext cx="297042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6350"/>
              <a:bevelB w="0" h="0"/>
            </a:sp3d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defRPr>
            </a:lvl1pPr>
          </a:lstStyle>
          <a:p>
            <a:r>
              <a:rPr lang="en-US" altLang="ko-KR" dirty="0"/>
              <a:t>Projected onto the original variable set.</a:t>
            </a:r>
            <a:endParaRPr lang="ko-KR" altLang="en-US" dirty="0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947A546F-7BBC-4C2E-9FDF-8EF29ADA07FF}"/>
              </a:ext>
            </a:extLst>
          </p:cNvPr>
          <p:cNvSpPr/>
          <p:nvPr/>
        </p:nvSpPr>
        <p:spPr>
          <a:xfrm rot="5400000">
            <a:off x="3582142" y="2245471"/>
            <a:ext cx="172111" cy="5588926"/>
          </a:xfrm>
          <a:prstGeom prst="rightBrace">
            <a:avLst>
              <a:gd name="adj1" fmla="val 111638"/>
              <a:gd name="adj2" fmla="val 50000"/>
            </a:avLst>
          </a:prstGeom>
          <a:gradFill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7EA35D77-13DC-4725-BF9A-8E6C3FFAF63B}"/>
              </a:ext>
            </a:extLst>
          </p:cNvPr>
          <p:cNvSpPr/>
          <p:nvPr/>
        </p:nvSpPr>
        <p:spPr>
          <a:xfrm rot="5400000">
            <a:off x="7901976" y="3685287"/>
            <a:ext cx="169029" cy="2712380"/>
          </a:xfrm>
          <a:prstGeom prst="rightBrace">
            <a:avLst>
              <a:gd name="adj1" fmla="val 98495"/>
              <a:gd name="adj2" fmla="val 50000"/>
            </a:avLst>
          </a:prstGeom>
          <a:gradFill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8BF36F-E52A-465A-B5E6-9D806EFF4F7C}"/>
                  </a:ext>
                </a:extLst>
              </p:cNvPr>
              <p:cNvSpPr txBox="1"/>
              <p:nvPr/>
            </p:nvSpPr>
            <p:spPr>
              <a:xfrm>
                <a:off x="6739769" y="5244839"/>
                <a:ext cx="2493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</a:lstStyle>
              <a:p>
                <a:pPr algn="ctr"/>
                <a:r>
                  <a:rPr lang="en-US" altLang="ko-KR" dirty="0"/>
                  <a:t>Projected onto the plane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8BF36F-E52A-465A-B5E6-9D806EFF4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69" y="5244839"/>
                <a:ext cx="249344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BCE753-F54B-4FE8-91EA-F3A061CE58EE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26661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1" grpId="0"/>
      <p:bldP spid="31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2">
            <a:extLst>
              <a:ext uri="{FF2B5EF4-FFF2-40B4-BE49-F238E27FC236}">
                <a16:creationId xmlns:a16="http://schemas.microsoft.com/office/drawing/2014/main" id="{146A1561-048C-426D-8958-38ADE0B3ED7D}"/>
              </a:ext>
            </a:extLst>
          </p:cNvPr>
          <p:cNvGrpSpPr/>
          <p:nvPr/>
        </p:nvGrpSpPr>
        <p:grpSpPr>
          <a:xfrm>
            <a:off x="349102" y="1528482"/>
            <a:ext cx="9259718" cy="4680231"/>
            <a:chOff x="349102" y="1523719"/>
            <a:chExt cx="9259718" cy="4680231"/>
          </a:xfrm>
        </p:grpSpPr>
        <p:pic>
          <p:nvPicPr>
            <p:cNvPr id="17" name="그림 13">
              <a:extLst>
                <a:ext uri="{FF2B5EF4-FFF2-40B4-BE49-F238E27FC236}">
                  <a16:creationId xmlns:a16="http://schemas.microsoft.com/office/drawing/2014/main" id="{272828DC-3776-4E81-AA5F-B390B92EA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7" t="17743" r="5537" b="41581"/>
            <a:stretch/>
          </p:blipFill>
          <p:spPr>
            <a:xfrm>
              <a:off x="349102" y="1968501"/>
              <a:ext cx="9259718" cy="42354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" name="그룹 16">
              <a:extLst>
                <a:ext uri="{FF2B5EF4-FFF2-40B4-BE49-F238E27FC236}">
                  <a16:creationId xmlns:a16="http://schemas.microsoft.com/office/drawing/2014/main" id="{1AF5D531-BAE6-4DA9-AFDE-7F5B753445D1}"/>
                </a:ext>
              </a:extLst>
            </p:cNvPr>
            <p:cNvGrpSpPr/>
            <p:nvPr/>
          </p:nvGrpSpPr>
          <p:grpSpPr>
            <a:xfrm>
              <a:off x="1749423" y="3934249"/>
              <a:ext cx="6403977" cy="584200"/>
              <a:chOff x="4778069" y="4391025"/>
              <a:chExt cx="2349160" cy="431802"/>
            </a:xfrm>
          </p:grpSpPr>
          <p:sp>
            <p:nvSpPr>
              <p:cNvPr id="26" name="직사각형 18">
                <a:extLst>
                  <a:ext uri="{FF2B5EF4-FFF2-40B4-BE49-F238E27FC236}">
                    <a16:creationId xmlns:a16="http://schemas.microsoft.com/office/drawing/2014/main" id="{06B9B3A8-E2AD-48C7-BB41-BCCFCD9702BD}"/>
                  </a:ext>
                </a:extLst>
              </p:cNvPr>
              <p:cNvSpPr/>
              <p:nvPr/>
            </p:nvSpPr>
            <p:spPr>
              <a:xfrm>
                <a:off x="4778069" y="4391025"/>
                <a:ext cx="2349160" cy="431802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5" name="직사각형 133">
                <a:extLst>
                  <a:ext uri="{FF2B5EF4-FFF2-40B4-BE49-F238E27FC236}">
                    <a16:creationId xmlns:a16="http://schemas.microsoft.com/office/drawing/2014/main" id="{7B45B52E-9D79-470E-842E-9A2997AE109F}"/>
                  </a:ext>
                </a:extLst>
              </p:cNvPr>
              <p:cNvSpPr/>
              <p:nvPr/>
            </p:nvSpPr>
            <p:spPr>
              <a:xfrm>
                <a:off x="4852511" y="4493182"/>
                <a:ext cx="2200275" cy="227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  <a:cs typeface="Samsung Sharp Sans" pitchFamily="2" charset="0"/>
                  </a:rPr>
                  <a:t>Follow practice steps on 'ex_0404.ipynb’ file.</a:t>
                </a:r>
                <a:endParaRPr lang="ko-KR" altLang="en-US" sz="2000" dirty="0">
                  <a:solidFill>
                    <a:schemeClr val="bg1"/>
                  </a:solidFill>
                  <a:latin typeface="SamsungOne 700" panose="020B0803030303020204" pitchFamily="34" charset="0"/>
                  <a:ea typeface="Samsung Sharp Sans" pitchFamily="2" charset="0"/>
                  <a:cs typeface="Samsung Sharp Sans" pitchFamily="2" charset="0"/>
                </a:endParaRPr>
              </a:p>
            </p:txBody>
          </p:sp>
        </p:grpSp>
        <p:sp>
          <p:nvSpPr>
            <p:cNvPr id="22" name="직사각형 17">
              <a:extLst>
                <a:ext uri="{FF2B5EF4-FFF2-40B4-BE49-F238E27FC236}">
                  <a16:creationId xmlns:a16="http://schemas.microsoft.com/office/drawing/2014/main" id="{F6B3F784-9536-44DF-B3A6-CD5D66784D02}"/>
                </a:ext>
              </a:extLst>
            </p:cNvPr>
            <p:cNvSpPr/>
            <p:nvPr/>
          </p:nvSpPr>
          <p:spPr>
            <a:xfrm>
              <a:off x="546895" y="1523719"/>
              <a:ext cx="8797130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Coding Exercise #0404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235810-F7DF-4EBF-981D-39496C243EC9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fr-FR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Applications of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5928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7727FF-CE0D-4D1B-B741-BE1D7C731B53}"/>
              </a:ext>
            </a:extLst>
          </p:cNvPr>
          <p:cNvGrpSpPr/>
          <p:nvPr/>
        </p:nvGrpSpPr>
        <p:grpSpPr>
          <a:xfrm>
            <a:off x="558799" y="525055"/>
            <a:ext cx="8785226" cy="3254690"/>
            <a:chOff x="558799" y="525055"/>
            <a:chExt cx="8785226" cy="3254690"/>
          </a:xfrm>
        </p:grpSpPr>
        <p:sp>
          <p:nvSpPr>
            <p:cNvPr id="23" name="직사각형 133">
              <a:extLst>
                <a:ext uri="{FF2B5EF4-FFF2-40B4-BE49-F238E27FC236}">
                  <a16:creationId xmlns:a16="http://schemas.microsoft.com/office/drawing/2014/main" id="{C32D5886-0690-48C5-B001-DC18451205DB}"/>
                </a:ext>
              </a:extLst>
            </p:cNvPr>
            <p:cNvSpPr/>
            <p:nvPr/>
          </p:nvSpPr>
          <p:spPr>
            <a:xfrm>
              <a:off x="558800" y="2363973"/>
              <a:ext cx="7558583" cy="1415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UNIT 2.</a:t>
              </a:r>
            </a:p>
            <a:p>
              <a:endParaRPr lang="en-US" altLang="ko-KR" sz="24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endParaRPr>
            </a:p>
            <a:p>
              <a:r>
                <a:rPr lang="en-US" altLang="ko-KR" sz="4400" dirty="0">
                  <a:solidFill>
                    <a:schemeClr val="bg1"/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Unsupervised Learning 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9BAF95-CF6A-4080-87A9-5C5204D77E7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01" y="2540000"/>
              <a:ext cx="777052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8">
              <a:extLst>
                <a:ext uri="{FF2B5EF4-FFF2-40B4-BE49-F238E27FC236}">
                  <a16:creationId xmlns:a16="http://schemas.microsoft.com/office/drawing/2014/main" id="{A2C86ADF-02AB-493E-974C-A0C90D156BCE}"/>
                </a:ext>
              </a:extLst>
            </p:cNvPr>
            <p:cNvGrpSpPr/>
            <p:nvPr/>
          </p:nvGrpSpPr>
          <p:grpSpPr>
            <a:xfrm>
              <a:off x="558799" y="525055"/>
              <a:ext cx="4666343" cy="834793"/>
              <a:chOff x="558799" y="525055"/>
              <a:chExt cx="4666343" cy="834793"/>
            </a:xfrm>
          </p:grpSpPr>
          <p:sp>
            <p:nvSpPr>
              <p:cNvPr id="27" name="직사각형 133">
                <a:extLst>
                  <a:ext uri="{FF2B5EF4-FFF2-40B4-BE49-F238E27FC236}">
                    <a16:creationId xmlns:a16="http://schemas.microsoft.com/office/drawing/2014/main" id="{E474FEF4-BF69-4C66-A6F7-0B7CA5E2DC56}"/>
                  </a:ext>
                </a:extLst>
              </p:cNvPr>
              <p:cNvSpPr/>
              <p:nvPr/>
            </p:nvSpPr>
            <p:spPr>
              <a:xfrm>
                <a:off x="558799" y="928961"/>
                <a:ext cx="4666343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  <a:latin typeface="Samsung Sharp Sans" pitchFamily="2" charset="0"/>
                    <a:ea typeface="Samsung Sharp Sans" pitchFamily="2" charset="0"/>
                    <a:cs typeface="Samsung Sharp Sans" pitchFamily="2" charset="0"/>
                  </a:rPr>
                  <a:t>Machine Learning - Part I</a:t>
                </a:r>
              </a:p>
            </p:txBody>
          </p:sp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AC137981-EB50-4F3A-8DFD-E86AB3354D4B}"/>
                  </a:ext>
                </a:extLst>
              </p:cNvPr>
              <p:cNvSpPr/>
              <p:nvPr/>
            </p:nvSpPr>
            <p:spPr>
              <a:xfrm>
                <a:off x="558800" y="525055"/>
                <a:ext cx="1075615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Samsung Sharp Sans" pitchFamily="2" charset="0"/>
                    <a:ea typeface="Samsung Sharp Sans" pitchFamily="2" charset="0"/>
                    <a:cs typeface="Samsung Sharp Sans" pitchFamily="2" charset="0"/>
                  </a:rPr>
                  <a:t>Chapter 5.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02259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>
            <a:extLst>
              <a:ext uri="{FF2B5EF4-FFF2-40B4-BE49-F238E27FC236}">
                <a16:creationId xmlns:a16="http://schemas.microsoft.com/office/drawing/2014/main" id="{E0B13BAC-09FC-4CC2-9256-34384A018D82}"/>
              </a:ext>
            </a:extLst>
          </p:cNvPr>
          <p:cNvSpPr/>
          <p:nvPr/>
        </p:nvSpPr>
        <p:spPr>
          <a:xfrm>
            <a:off x="592977" y="5631041"/>
            <a:ext cx="9309848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2019 SAMSUNG. All rights reserved.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E33A412-51E5-4F8E-A95F-B2714AEA6F4F}"/>
              </a:ext>
            </a:extLst>
          </p:cNvPr>
          <p:cNvSpPr>
            <a:spLocks noEditPoints="1"/>
          </p:cNvSpPr>
          <p:nvPr/>
        </p:nvSpPr>
        <p:spPr bwMode="auto">
          <a:xfrm>
            <a:off x="555411" y="403958"/>
            <a:ext cx="1360963" cy="210192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63D4-F84B-4F07-A49D-D142A4E08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69" y="2812110"/>
            <a:ext cx="3764288" cy="12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0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6E1BF06-23BB-48D4-AC7E-B2DEBF470684}"/>
              </a:ext>
            </a:extLst>
          </p:cNvPr>
          <p:cNvGrpSpPr/>
          <p:nvPr/>
        </p:nvGrpSpPr>
        <p:grpSpPr>
          <a:xfrm>
            <a:off x="-1" y="1645104"/>
            <a:ext cx="9902825" cy="5212897"/>
            <a:chOff x="-1" y="1209675"/>
            <a:chExt cx="9902825" cy="52128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43537B0-032A-49D1-89C3-F92FF450F6C5}"/>
                </a:ext>
              </a:extLst>
            </p:cNvPr>
            <p:cNvSpPr/>
            <p:nvPr/>
          </p:nvSpPr>
          <p:spPr>
            <a:xfrm>
              <a:off x="-1" y="1209676"/>
              <a:ext cx="9902825" cy="5212896"/>
            </a:xfrm>
            <a:prstGeom prst="rect">
              <a:avLst/>
            </a:prstGeom>
            <a:solidFill>
              <a:srgbClr val="ECE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9F23376-8B23-4C99-B406-28F7B1AFFBA7}"/>
                </a:ext>
              </a:extLst>
            </p:cNvPr>
            <p:cNvCxnSpPr/>
            <p:nvPr/>
          </p:nvCxnSpPr>
          <p:spPr>
            <a:xfrm>
              <a:off x="-1" y="1209675"/>
              <a:ext cx="9902825" cy="0"/>
            </a:xfrm>
            <a:prstGeom prst="line">
              <a:avLst/>
            </a:prstGeom>
            <a:ln>
              <a:solidFill>
                <a:srgbClr val="193E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641E42-4CDA-4DA8-8896-4297FDF974A1}"/>
              </a:ext>
            </a:extLst>
          </p:cNvPr>
          <p:cNvGrpSpPr/>
          <p:nvPr/>
        </p:nvGrpSpPr>
        <p:grpSpPr>
          <a:xfrm>
            <a:off x="558800" y="1956254"/>
            <a:ext cx="8785225" cy="1575175"/>
            <a:chOff x="558800" y="1842598"/>
            <a:chExt cx="8785225" cy="15751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79672AB-1B21-421E-813F-D16A70DEFBBC}"/>
                </a:ext>
              </a:extLst>
            </p:cNvPr>
            <p:cNvGrpSpPr/>
            <p:nvPr/>
          </p:nvGrpSpPr>
          <p:grpSpPr>
            <a:xfrm>
              <a:off x="558800" y="1842598"/>
              <a:ext cx="8785225" cy="215444"/>
              <a:chOff x="1027113" y="2045625"/>
              <a:chExt cx="8785225" cy="21544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AFEC2B5-1696-455B-8197-FEEB42E9F871}"/>
                  </a:ext>
                </a:extLst>
              </p:cNvPr>
              <p:cNvSpPr/>
              <p:nvPr/>
            </p:nvSpPr>
            <p:spPr>
              <a:xfrm>
                <a:off x="1027113" y="2056995"/>
                <a:ext cx="36000" cy="180000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12D3AED-6C58-431B-97D3-809EF7D3DBDC}"/>
                  </a:ext>
                </a:extLst>
              </p:cNvPr>
              <p:cNvSpPr/>
              <p:nvPr/>
            </p:nvSpPr>
            <p:spPr>
              <a:xfrm>
                <a:off x="1179513" y="2045625"/>
                <a:ext cx="8632825" cy="215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rPr>
                  <a:t>What this unit is about: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D23971-0A06-4C83-B5B9-99054981F074}"/>
                </a:ext>
              </a:extLst>
            </p:cNvPr>
            <p:cNvSpPr/>
            <p:nvPr/>
          </p:nvSpPr>
          <p:spPr>
            <a:xfrm>
              <a:off x="711200" y="2164371"/>
              <a:ext cx="8632825" cy="1253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72000" rIns="144000" bIns="7200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You will learn about </a:t>
              </a:r>
              <a:r>
                <a:rPr lang="en-US" altLang="ko-KR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the unsupervised </a:t>
              </a: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machine learning.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You will learn about various clustering algorithms.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You will learn how to do matrix decompositions.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You will learn about the principal components and their applications.</a:t>
              </a:r>
            </a:p>
          </p:txBody>
        </p:sp>
      </p:grpSp>
      <p:sp>
        <p:nvSpPr>
          <p:cNvPr id="21" name="직사각형 133">
            <a:extLst>
              <a:ext uri="{FF2B5EF4-FFF2-40B4-BE49-F238E27FC236}">
                <a16:creationId xmlns:a16="http://schemas.microsoft.com/office/drawing/2014/main" id="{24C7467C-B871-4639-A4CC-3C84A0C5DEFB}"/>
              </a:ext>
            </a:extLst>
          </p:cNvPr>
          <p:cNvSpPr/>
          <p:nvPr/>
        </p:nvSpPr>
        <p:spPr>
          <a:xfrm>
            <a:off x="558800" y="512763"/>
            <a:ext cx="8785225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800" dirty="0">
                <a:solidFill>
                  <a:srgbClr val="193EB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Unit 2.</a:t>
            </a:r>
          </a:p>
          <a:p>
            <a:r>
              <a:rPr lang="en-US" altLang="ko-KR" sz="2800" dirty="0">
                <a:solidFill>
                  <a:srgbClr val="193EB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Unsupervised Learning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78A4238-9CBB-456A-80AF-5A45EB5EE605}"/>
              </a:ext>
            </a:extLst>
          </p:cNvPr>
          <p:cNvGrpSpPr/>
          <p:nvPr/>
        </p:nvGrpSpPr>
        <p:grpSpPr>
          <a:xfrm>
            <a:off x="558800" y="3674715"/>
            <a:ext cx="8785225" cy="1272528"/>
            <a:chOff x="558800" y="1842598"/>
            <a:chExt cx="8785225" cy="127252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1A9EFDD-28E6-4471-BA5B-553E1FB91239}"/>
                </a:ext>
              </a:extLst>
            </p:cNvPr>
            <p:cNvGrpSpPr/>
            <p:nvPr/>
          </p:nvGrpSpPr>
          <p:grpSpPr>
            <a:xfrm>
              <a:off x="558800" y="1842598"/>
              <a:ext cx="8785225" cy="215444"/>
              <a:chOff x="1027113" y="2045625"/>
              <a:chExt cx="8785225" cy="21544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3070031-BF92-4428-922A-EB6584DA5B54}"/>
                  </a:ext>
                </a:extLst>
              </p:cNvPr>
              <p:cNvSpPr/>
              <p:nvPr/>
            </p:nvSpPr>
            <p:spPr>
              <a:xfrm>
                <a:off x="1027113" y="2056995"/>
                <a:ext cx="36000" cy="180000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BE2E9A5-0023-45D7-B484-A5B0F26A3D39}"/>
                  </a:ext>
                </a:extLst>
              </p:cNvPr>
              <p:cNvSpPr/>
              <p:nvPr/>
            </p:nvSpPr>
            <p:spPr>
              <a:xfrm>
                <a:off x="1179513" y="2045625"/>
                <a:ext cx="8632825" cy="215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rPr>
                  <a:t>Expected outcome: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86612B3-4CDD-4509-946F-1DF9D603E3B6}"/>
                </a:ext>
              </a:extLst>
            </p:cNvPr>
            <p:cNvSpPr/>
            <p:nvPr/>
          </p:nvSpPr>
          <p:spPr>
            <a:xfrm>
              <a:off x="711200" y="2164371"/>
              <a:ext cx="8632825" cy="950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72000" rIns="144000" bIns="7200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Ability to utilize the </a:t>
              </a:r>
              <a:r>
                <a:rPr lang="en-US" altLang="ko-KR" sz="13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Scikit</a:t>
              </a: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-Learn library for predictive analysis with clustering.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Ability to calculate principal components and coordinate transformations. 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Ability to utilize principal components for visualization and feature engineering purposes. 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99FC49-EEC1-4986-8AE8-3BA75E2F2892}"/>
              </a:ext>
            </a:extLst>
          </p:cNvPr>
          <p:cNvGrpSpPr/>
          <p:nvPr/>
        </p:nvGrpSpPr>
        <p:grpSpPr>
          <a:xfrm>
            <a:off x="558800" y="5090529"/>
            <a:ext cx="8785225" cy="969881"/>
            <a:chOff x="558800" y="1842598"/>
            <a:chExt cx="8785225" cy="96988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4BF6D2A-7C26-440A-84D5-4579956F9CE5}"/>
                </a:ext>
              </a:extLst>
            </p:cNvPr>
            <p:cNvGrpSpPr/>
            <p:nvPr/>
          </p:nvGrpSpPr>
          <p:grpSpPr>
            <a:xfrm>
              <a:off x="558800" y="1842598"/>
              <a:ext cx="8785225" cy="215444"/>
              <a:chOff x="1027113" y="2045625"/>
              <a:chExt cx="8785225" cy="21544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36425DA-2A28-430B-A41D-5D229DC8EAFD}"/>
                  </a:ext>
                </a:extLst>
              </p:cNvPr>
              <p:cNvSpPr/>
              <p:nvPr/>
            </p:nvSpPr>
            <p:spPr>
              <a:xfrm>
                <a:off x="1027113" y="2056995"/>
                <a:ext cx="36000" cy="180000"/>
              </a:xfrm>
              <a:prstGeom prst="rect">
                <a:avLst/>
              </a:prstGeom>
              <a:solidFill>
                <a:srgbClr val="193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A703CE6-E76E-49BC-B3C4-3B6EF08B3CA6}"/>
                  </a:ext>
                </a:extLst>
              </p:cNvPr>
              <p:cNvSpPr/>
              <p:nvPr/>
            </p:nvSpPr>
            <p:spPr>
              <a:xfrm>
                <a:off x="1179513" y="2045625"/>
                <a:ext cx="8632825" cy="215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rPr>
                  <a:t>How to check your progress: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319276-0549-463A-9B8E-3BD562C71164}"/>
                </a:ext>
              </a:extLst>
            </p:cNvPr>
            <p:cNvSpPr/>
            <p:nvPr/>
          </p:nvSpPr>
          <p:spPr>
            <a:xfrm>
              <a:off x="711200" y="2164371"/>
              <a:ext cx="8632825" cy="648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72000" rIns="144000" bIns="7200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Coding Exercises.</a:t>
              </a:r>
            </a:p>
            <a:p>
              <a:pPr marL="182563" indent="-182563">
                <a:spcAft>
                  <a:spcPts val="800"/>
                </a:spcAft>
                <a:buClr>
                  <a:srgbClr val="193EB0"/>
                </a:buClr>
                <a:buFont typeface="SamsungOne 400" panose="020B0503030303020204" pitchFamily="34" charset="0"/>
                <a:buChar char="‣"/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Quiz.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00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974F805C-A944-4CC9-AF39-EBD373562C88}"/>
              </a:ext>
            </a:extLst>
          </p:cNvPr>
          <p:cNvGrpSpPr/>
          <p:nvPr/>
        </p:nvGrpSpPr>
        <p:grpSpPr>
          <a:xfrm>
            <a:off x="558799" y="525055"/>
            <a:ext cx="5519420" cy="834793"/>
            <a:chOff x="558799" y="525055"/>
            <a:chExt cx="5519420" cy="834793"/>
          </a:xfrm>
        </p:grpSpPr>
        <p:sp>
          <p:nvSpPr>
            <p:cNvPr id="6" name="직사각형 133">
              <a:extLst>
                <a:ext uri="{FF2B5EF4-FFF2-40B4-BE49-F238E27FC236}">
                  <a16:creationId xmlns:a16="http://schemas.microsoft.com/office/drawing/2014/main" id="{D714715F-CEA9-439D-95E8-DEB983506428}"/>
                </a:ext>
              </a:extLst>
            </p:cNvPr>
            <p:cNvSpPr/>
            <p:nvPr/>
          </p:nvSpPr>
          <p:spPr>
            <a:xfrm>
              <a:off x="558799" y="928961"/>
              <a:ext cx="5519420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Machine Learning - Part I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643CBF8-F7AE-4B8E-AE35-5304D9CDA0D6}"/>
                </a:ext>
              </a:extLst>
            </p:cNvPr>
            <p:cNvSpPr/>
            <p:nvPr/>
          </p:nvSpPr>
          <p:spPr>
            <a:xfrm>
              <a:off x="558800" y="525055"/>
              <a:ext cx="1075615" cy="246221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Samsung Sharp Sans" pitchFamily="2" charset="0"/>
                  <a:ea typeface="Samsung Sharp Sans" pitchFamily="2" charset="0"/>
                  <a:cs typeface="Samsung Sharp Sans" pitchFamily="2" charset="0"/>
                </a:rPr>
                <a:t>Chapter 5.</a:t>
              </a:r>
              <a:endParaRPr lang="ko-KR" altLang="en-US" sz="1600" dirty="0"/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B6DD4388-16A8-4025-A605-0C0CC15298B8}"/>
              </a:ext>
            </a:extLst>
          </p:cNvPr>
          <p:cNvGrpSpPr/>
          <p:nvPr/>
        </p:nvGrpSpPr>
        <p:grpSpPr>
          <a:xfrm>
            <a:off x="571500" y="2336175"/>
            <a:ext cx="5702300" cy="1216982"/>
            <a:chOff x="4181256" y="3224809"/>
            <a:chExt cx="5702300" cy="12169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587E34-855F-4D20-9015-BF043FF4B47A}"/>
                </a:ext>
              </a:extLst>
            </p:cNvPr>
            <p:cNvSpPr/>
            <p:nvPr/>
          </p:nvSpPr>
          <p:spPr>
            <a:xfrm>
              <a:off x="4364136" y="3225982"/>
              <a:ext cx="55194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UNIT 1. Data Preprocessing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818F06-3B12-4947-9A33-29FFDCAC9C20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2EFB6D-48F8-4462-A92B-FEEE05F03387}"/>
                </a:ext>
              </a:extLst>
            </p:cNvPr>
            <p:cNvSpPr/>
            <p:nvPr/>
          </p:nvSpPr>
          <p:spPr>
            <a:xfrm>
              <a:off x="5160752" y="3641572"/>
              <a:ext cx="4456104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1.1. Machine learning with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Scikit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-Learn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Data Preprocessing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Feature Engineering</a:t>
              </a:r>
            </a:p>
          </p:txBody>
        </p:sp>
      </p:grpSp>
      <p:grpSp>
        <p:nvGrpSpPr>
          <p:cNvPr id="13" name="Group 1">
            <a:extLst>
              <a:ext uri="{FF2B5EF4-FFF2-40B4-BE49-F238E27FC236}">
                <a16:creationId xmlns:a16="http://schemas.microsoft.com/office/drawing/2014/main" id="{CDDD2C25-51F2-43DF-8AA4-33395489112F}"/>
              </a:ext>
            </a:extLst>
          </p:cNvPr>
          <p:cNvGrpSpPr/>
          <p:nvPr/>
        </p:nvGrpSpPr>
        <p:grpSpPr>
          <a:xfrm>
            <a:off x="571500" y="3634248"/>
            <a:ext cx="5702300" cy="1216982"/>
            <a:chOff x="4181256" y="3224809"/>
            <a:chExt cx="5702300" cy="121698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843EA0-A419-40E6-8766-1DBB57748063}"/>
                </a:ext>
              </a:extLst>
            </p:cNvPr>
            <p:cNvSpPr/>
            <p:nvPr/>
          </p:nvSpPr>
          <p:spPr>
            <a:xfrm>
              <a:off x="4364136" y="3225982"/>
              <a:ext cx="55194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Unsupervised Learning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A0324C-8B93-48C1-9908-BB79907EC202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88DA7-F3C4-4EBA-B452-FB42EA4244EA}"/>
                </a:ext>
              </a:extLst>
            </p:cNvPr>
            <p:cNvSpPr/>
            <p:nvPr/>
          </p:nvSpPr>
          <p:spPr>
            <a:xfrm>
              <a:off x="5160752" y="3641572"/>
              <a:ext cx="4456104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Clustering Analysis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Principal Component Analysis (PCA)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Applications of Principal Components </a:t>
              </a:r>
            </a:p>
          </p:txBody>
        </p:sp>
      </p:grpSp>
      <p:grpSp>
        <p:nvGrpSpPr>
          <p:cNvPr id="19" name="Group 1">
            <a:extLst>
              <a:ext uri="{FF2B5EF4-FFF2-40B4-BE49-F238E27FC236}">
                <a16:creationId xmlns:a16="http://schemas.microsoft.com/office/drawing/2014/main" id="{3AB357C3-053B-40A3-BCBA-31C371A1D0E9}"/>
              </a:ext>
            </a:extLst>
          </p:cNvPr>
          <p:cNvGrpSpPr/>
          <p:nvPr/>
        </p:nvGrpSpPr>
        <p:grpSpPr>
          <a:xfrm>
            <a:off x="4864324" y="2336175"/>
            <a:ext cx="5702300" cy="1509370"/>
            <a:chOff x="4181256" y="3224809"/>
            <a:chExt cx="5702300" cy="150937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27075B3-56FB-4DFD-A879-BC51A9C6BB61}"/>
                </a:ext>
              </a:extLst>
            </p:cNvPr>
            <p:cNvSpPr/>
            <p:nvPr/>
          </p:nvSpPr>
          <p:spPr>
            <a:xfrm>
              <a:off x="4364136" y="3225982"/>
              <a:ext cx="55194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UNIT 3. Regression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1DD79EA-4BBA-4AA2-BD19-68093207AD79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6AAFF9-8B50-4170-BE9C-869D0390F2E9}"/>
                </a:ext>
              </a:extLst>
            </p:cNvPr>
            <p:cNvSpPr/>
            <p:nvPr/>
          </p:nvSpPr>
          <p:spPr>
            <a:xfrm>
              <a:off x="5160752" y="3641572"/>
              <a:ext cx="4456104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3.1. Training and Testing in Machine Learning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Linear Regression Basics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Linear Regression Diagnostics</a:t>
              </a:r>
            </a:p>
            <a:p>
              <a:pPr>
                <a:spcAft>
                  <a:spcPts val="5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3.4. Other Regression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6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CF0484-9F82-4A97-AF52-1D3C13D37785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Clustering Analysis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8FF10D-988B-4940-A6BE-109A2F80D42C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Machine Learning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84EE5-6FCA-4257-8665-F514411569A2}"/>
              </a:ext>
            </a:extLst>
          </p:cNvPr>
          <p:cNvGrpSpPr/>
          <p:nvPr/>
        </p:nvGrpSpPr>
        <p:grpSpPr>
          <a:xfrm>
            <a:off x="514136" y="2241550"/>
            <a:ext cx="8881390" cy="3816350"/>
            <a:chOff x="514136" y="2241550"/>
            <a:chExt cx="8881390" cy="381635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C23E04-2D0C-4233-BDAE-B4C7DD0A14DF}"/>
                </a:ext>
              </a:extLst>
            </p:cNvPr>
            <p:cNvSpPr txBox="1"/>
            <p:nvPr/>
          </p:nvSpPr>
          <p:spPr>
            <a:xfrm>
              <a:off x="3373337" y="2241550"/>
              <a:ext cx="3174105" cy="35877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sz="1400" dirty="0"/>
                <a:t>Machine Learning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D4A244-9B16-4E7F-9E98-40E1719C88B3}"/>
                </a:ext>
              </a:extLst>
            </p:cNvPr>
            <p:cNvSpPr txBox="1"/>
            <p:nvPr/>
          </p:nvSpPr>
          <p:spPr>
            <a:xfrm>
              <a:off x="791140" y="3530819"/>
              <a:ext cx="2178307" cy="33321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dirty="0"/>
                <a:t>Supervised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DE713D-9AF9-4E51-B086-A113CBC8930A}"/>
                </a:ext>
              </a:extLst>
            </p:cNvPr>
            <p:cNvSpPr txBox="1"/>
            <p:nvPr/>
          </p:nvSpPr>
          <p:spPr>
            <a:xfrm>
              <a:off x="6949074" y="3530819"/>
              <a:ext cx="2178307" cy="33321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defRPr>
              </a:lvl1pPr>
            </a:lstStyle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Reinforcement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D710B4EA-12CB-437F-BE68-20F0C3EBB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383" y="4004886"/>
              <a:ext cx="1811821" cy="155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4151159B-BCDE-4835-9B47-2B14EBB8EA0B}"/>
                </a:ext>
              </a:extLst>
            </p:cNvPr>
            <p:cNvSpPr/>
            <p:nvPr/>
          </p:nvSpPr>
          <p:spPr>
            <a:xfrm>
              <a:off x="514136" y="5619121"/>
              <a:ext cx="2731702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 defTabSz="914400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Target pattern is given. </a:t>
              </a:r>
            </a:p>
          </p:txBody>
        </p:sp>
        <p:pic>
          <p:nvPicPr>
            <p:cNvPr id="43" name="Picture 40">
              <a:extLst>
                <a:ext uri="{FF2B5EF4-FFF2-40B4-BE49-F238E27FC236}">
                  <a16:creationId xmlns:a16="http://schemas.microsoft.com/office/drawing/2014/main" id="{E6BB9109-621B-4477-8317-839F8C551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772" y="4160462"/>
              <a:ext cx="1697193" cy="1244608"/>
            </a:xfrm>
            <a:prstGeom prst="rect">
              <a:avLst/>
            </a:prstGeom>
          </p:spPr>
        </p:pic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8E4AFD84-340D-43BF-B25D-CB349A1CE0CE}"/>
                </a:ext>
              </a:extLst>
            </p:cNvPr>
            <p:cNvSpPr/>
            <p:nvPr/>
          </p:nvSpPr>
          <p:spPr>
            <a:xfrm>
              <a:off x="6663824" y="5619121"/>
              <a:ext cx="2731702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 defTabSz="914400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Policy optimization. </a:t>
              </a:r>
            </a:p>
          </p:txBody>
        </p:sp>
        <p:cxnSp>
          <p:nvCxnSpPr>
            <p:cNvPr id="45" name="꺾인 연결선 62">
              <a:extLst>
                <a:ext uri="{FF2B5EF4-FFF2-40B4-BE49-F238E27FC236}">
                  <a16:creationId xmlns:a16="http://schemas.microsoft.com/office/drawing/2014/main" id="{BCB919C1-2B63-4ED4-9024-8B3EE1CDAE08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 rot="5400000">
              <a:off x="2955095" y="1525524"/>
              <a:ext cx="930494" cy="30800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63">
              <a:extLst>
                <a:ext uri="{FF2B5EF4-FFF2-40B4-BE49-F238E27FC236}">
                  <a16:creationId xmlns:a16="http://schemas.microsoft.com/office/drawing/2014/main" id="{8BED6861-7A07-4D5F-86CC-ED22DD087FE1}"/>
                </a:ext>
              </a:extLst>
            </p:cNvPr>
            <p:cNvCxnSpPr>
              <a:stCxn id="33" idx="2"/>
              <a:endCxn id="38" idx="0"/>
            </p:cNvCxnSpPr>
            <p:nvPr/>
          </p:nvCxnSpPr>
          <p:spPr>
            <a:xfrm rot="16200000" flipH="1">
              <a:off x="6034062" y="1526653"/>
              <a:ext cx="930494" cy="307783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64">
              <a:extLst>
                <a:ext uri="{FF2B5EF4-FFF2-40B4-BE49-F238E27FC236}">
                  <a16:creationId xmlns:a16="http://schemas.microsoft.com/office/drawing/2014/main" id="{925ADA7A-E7B3-4754-AC81-6CAE58CB0843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4960390" y="2600325"/>
              <a:ext cx="0" cy="93049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DA9CF1-D17E-40FE-B2DE-7FF5D7B2D784}"/>
                </a:ext>
              </a:extLst>
            </p:cNvPr>
            <p:cNvGrpSpPr/>
            <p:nvPr/>
          </p:nvGrpSpPr>
          <p:grpSpPr>
            <a:xfrm>
              <a:off x="3514001" y="3448637"/>
              <a:ext cx="2862918" cy="2609263"/>
              <a:chOff x="3514001" y="3448637"/>
              <a:chExt cx="2862918" cy="2609263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838E02-4AB0-4414-8675-30BEE557DC3A}"/>
                  </a:ext>
                </a:extLst>
              </p:cNvPr>
              <p:cNvSpPr txBox="1"/>
              <p:nvPr/>
            </p:nvSpPr>
            <p:spPr>
              <a:xfrm>
                <a:off x="3871236" y="3530820"/>
                <a:ext cx="2178307" cy="333218"/>
              </a:xfrm>
              <a:prstGeom prst="roundRect">
                <a:avLst>
                  <a:gd name="adj" fmla="val 50000"/>
                </a:avLst>
              </a:prstGeom>
              <a:solidFill>
                <a:srgbClr val="1D48D1"/>
              </a:solidFill>
            </p:spPr>
            <p:txBody>
              <a:bodyPr wrap="square" lIns="0" tIns="0" rIns="0" bIns="0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bg1"/>
                    </a:solidFill>
                    <a:latin typeface="SamsungOne 700" panose="020B0803030303020204" pitchFamily="34" charset="0"/>
                    <a:ea typeface="SamsungOne 700" panose="020B0803030303020204" pitchFamily="34" charset="0"/>
                  </a:defRPr>
                </a:lvl1pPr>
              </a:lstStyle>
              <a:p>
                <a:r>
                  <a:rPr lang="en-US" altLang="ko-KR" dirty="0"/>
                  <a:t>Unsupervised</a:t>
                </a:r>
              </a:p>
            </p:txBody>
          </p:sp>
          <p:pic>
            <p:nvPicPr>
              <p:cNvPr id="57" name="Picture 2">
                <a:extLst>
                  <a:ext uri="{FF2B5EF4-FFF2-40B4-BE49-F238E27FC236}">
                    <a16:creationId xmlns:a16="http://schemas.microsoft.com/office/drawing/2014/main" id="{A4FEAC97-1FD6-4339-85DC-063D8412A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6136" y="4030501"/>
                <a:ext cx="1799574" cy="1555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80C42570-5D75-400A-B11F-1AF8AD12AB3A}"/>
                  </a:ext>
                </a:extLst>
              </p:cNvPr>
              <p:cNvSpPr/>
              <p:nvPr/>
            </p:nvSpPr>
            <p:spPr>
              <a:xfrm>
                <a:off x="3514001" y="5619121"/>
                <a:ext cx="2862918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square" lIns="0" tIns="0" rIns="0" bIns="0" rtlCol="0" anchor="ctr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algn="ctr" defTabSz="914400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msungOne 400" panose="020B0503030303020204" pitchFamily="34" charset="0"/>
                    <a:ea typeface="SamsungOne 400" panose="020B0503030303020204" pitchFamily="34" charset="0"/>
                  </a:rPr>
                  <a:t>Target pattern must be found out.</a:t>
                </a:r>
              </a:p>
            </p:txBody>
          </p:sp>
          <p:sp>
            <p:nvSpPr>
              <p:cNvPr id="65" name="사각형: 둥근 모서리 31">
                <a:extLst>
                  <a:ext uri="{FF2B5EF4-FFF2-40B4-BE49-F238E27FC236}">
                    <a16:creationId xmlns:a16="http://schemas.microsoft.com/office/drawing/2014/main" id="{5AC1DE90-AE59-42EA-91F5-09391D29599A}"/>
                  </a:ext>
                </a:extLst>
              </p:cNvPr>
              <p:cNvSpPr/>
              <p:nvPr/>
            </p:nvSpPr>
            <p:spPr>
              <a:xfrm>
                <a:off x="3638195" y="3448637"/>
                <a:ext cx="2644388" cy="2609263"/>
              </a:xfrm>
              <a:prstGeom prst="roundRect">
                <a:avLst>
                  <a:gd name="adj" fmla="val 5278"/>
                </a:avLst>
              </a:prstGeom>
              <a:noFill/>
              <a:ln>
                <a:solidFill>
                  <a:srgbClr val="1D48D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3244965"/>
      </p:ext>
    </p:extLst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IC_Template_AI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6C66DD4ECA44AB738731D69BDB7C5" ma:contentTypeVersion="8" ma:contentTypeDescription="Create a new document." ma:contentTypeScope="" ma:versionID="f035279b90d8e89390f3308663cfe401">
  <xsd:schema xmlns:xsd="http://www.w3.org/2001/XMLSchema" xmlns:xs="http://www.w3.org/2001/XMLSchema" xmlns:p="http://schemas.microsoft.com/office/2006/metadata/properties" xmlns:ns2="592b8a4e-621b-4c23-928d-9a5165fecf7e" xmlns:ns3="e225b2da-56b3-4153-b4bd-a7e375387014" targetNamespace="http://schemas.microsoft.com/office/2006/metadata/properties" ma:root="true" ma:fieldsID="a65f71abb10d01e7460b9f895c66d88a" ns2:_="" ns3:_="">
    <xsd:import namespace="592b8a4e-621b-4c23-928d-9a5165fecf7e"/>
    <xsd:import namespace="e225b2da-56b3-4153-b4bd-a7e375387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b8a4e-621b-4c23-928d-9a5165fec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5b2da-56b3-4153-b4bd-a7e375387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575691-39C7-464C-B5A7-F689244D391D}"/>
</file>

<file path=customXml/itemProps2.xml><?xml version="1.0" encoding="utf-8"?>
<ds:datastoreItem xmlns:ds="http://schemas.openxmlformats.org/officeDocument/2006/customXml" ds:itemID="{A1624568-F72F-48E3-9E91-90AC8D4CE279}"/>
</file>

<file path=customXml/itemProps3.xml><?xml version="1.0" encoding="utf-8"?>
<ds:datastoreItem xmlns:ds="http://schemas.openxmlformats.org/officeDocument/2006/customXml" ds:itemID="{CCBCB210-75F3-4878-9426-DF01D13B81E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5703</Words>
  <Application>Microsoft Office PowerPoint</Application>
  <PresentationFormat>Custom</PresentationFormat>
  <Paragraphs>794</Paragraphs>
  <Slides>60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맑은 고딕</vt:lpstr>
      <vt:lpstr>Arial</vt:lpstr>
      <vt:lpstr>Arial Unicode MS</vt:lpstr>
      <vt:lpstr>Calibri</vt:lpstr>
      <vt:lpstr>Cambria Math</vt:lpstr>
      <vt:lpstr>KoPub돋움체 Medium</vt:lpstr>
      <vt:lpstr>Samsung Sharp Sans</vt:lpstr>
      <vt:lpstr>Samsung Sharp Sans Bold</vt:lpstr>
      <vt:lpstr>SamsungOne 300</vt:lpstr>
      <vt:lpstr>SamsungOne 400</vt:lpstr>
      <vt:lpstr>SamsungOne 400C</vt:lpstr>
      <vt:lpstr>SamsungOne 700</vt:lpstr>
      <vt:lpstr>Times New Roman</vt:lpstr>
      <vt:lpstr>SIC_Template_AI</vt:lpstr>
      <vt:lpstr>1_SIC_Template_AI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Sulaiman/CS-CUST</cp:lastModifiedBy>
  <cp:revision>1</cp:revision>
  <dcterms:modified xsi:type="dcterms:W3CDTF">2021-10-22T11:18:12Z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0x0101002C76C66DD4ECA44AB738731D69BDB7C5</vt:lpwstr>
  </property>
</Properties>
</file>