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ink/ink1.xml" ContentType="application/inkml+xml"/>
  <Override PartName="/ppt/ink/ink2.xml" ContentType="application/inkml+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5" r:id="rId2"/>
  </p:sldMasterIdLst>
  <p:notesMasterIdLst>
    <p:notesMasterId r:id="rId27"/>
  </p:notesMasterIdLst>
  <p:handoutMasterIdLst>
    <p:handoutMasterId r:id="rId28"/>
  </p:handoutMasterIdLst>
  <p:sldIdLst>
    <p:sldId id="698" r:id="rId3"/>
    <p:sldId id="690" r:id="rId4"/>
    <p:sldId id="691" r:id="rId5"/>
    <p:sldId id="692" r:id="rId6"/>
    <p:sldId id="693" r:id="rId7"/>
    <p:sldId id="694" r:id="rId8"/>
    <p:sldId id="695" r:id="rId9"/>
    <p:sldId id="696" r:id="rId10"/>
    <p:sldId id="669" r:id="rId11"/>
    <p:sldId id="642" r:id="rId12"/>
    <p:sldId id="644" r:id="rId13"/>
    <p:sldId id="645" r:id="rId14"/>
    <p:sldId id="647" r:id="rId15"/>
    <p:sldId id="650" r:id="rId16"/>
    <p:sldId id="651" r:id="rId17"/>
    <p:sldId id="652" r:id="rId18"/>
    <p:sldId id="653" r:id="rId19"/>
    <p:sldId id="654" r:id="rId20"/>
    <p:sldId id="655" r:id="rId21"/>
    <p:sldId id="656" r:id="rId22"/>
    <p:sldId id="657" r:id="rId23"/>
    <p:sldId id="684" r:id="rId24"/>
    <p:sldId id="685" r:id="rId25"/>
    <p:sldId id="686" r:id="rId26"/>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33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4342" autoAdjust="0"/>
    <p:restoredTop sz="92399" autoAdjust="0"/>
  </p:normalViewPr>
  <p:slideViewPr>
    <p:cSldViewPr>
      <p:cViewPr varScale="1">
        <p:scale>
          <a:sx n="72" d="100"/>
          <a:sy n="72" d="100"/>
        </p:scale>
        <p:origin x="1704" y="6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10" d="100"/>
        <a:sy n="110" d="100"/>
      </p:scale>
      <p:origin x="0" y="-58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2283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2283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2283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7F583C39-B997-4839-BEDC-B4E2D7A6FF69}" type="slidenum">
              <a:rPr lang="en-US"/>
              <a:pPr/>
              <a:t>‹#›</a:t>
            </a:fld>
            <a:endParaRPr lang="en-US"/>
          </a:p>
        </p:txBody>
      </p:sp>
    </p:spTree>
    <p:extLst>
      <p:ext uri="{BB962C8B-B14F-4D97-AF65-F5344CB8AC3E}">
        <p14:creationId xmlns:p14="http://schemas.microsoft.com/office/powerpoint/2010/main" val="101420997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4T11:22:11.411"/>
    </inkml:context>
    <inkml:brush xml:id="br0">
      <inkml:brushProperty name="width" value="0.05292" units="cm"/>
      <inkml:brushProperty name="height" value="0.05292" units="cm"/>
      <inkml:brushProperty name="color" value="#FF0000"/>
    </inkml:brush>
  </inkml:definitions>
  <inkml:trace contextRef="#ctx0" brushRef="#br0">6598 7367 0,'0'50'47,"0"-1"-32,25-24-15,0 0 16,0 0-16,0-25 15,-1 0 1,1 0 15,25 0-15,-1 0-16,-24-25 0,50-25 16,-26 25-1,26-49-15,-1 0 16,25-26-16,25 26 15,-74 0-15,74-26 16,-25 26-16,-49 24 16,24 1-16,-24-1 15,-1 25-15,-24 0 16,0 25-16,0-24 16,24-1-16,-24 25 31,0-25-31,0 25 31</inkml:trace>
  <inkml:trace contextRef="#ctx0" brushRef="#br0" timeOffset="945.21">14213 6945 0,'0'0'0,"50"0"16,-25 0-1,24 50 1,1-50 15,-25 50-15,0-50-16,24 0 31,1-25-31,0 25 16,74-75-16,-25 26 15,25-51-15,25 1 16,24 25-16,-24-1 15,-25 26-15,25-26 16,-75 26-16,-24 24 16,49 0-16,-49-24 15,-1 49-15,-24 0 16</inkml:trace>
  <inkml:trace contextRef="#ctx0" brushRef="#br0" timeOffset="91456.11">2481 6995 0,'-25'0'32,"0"0"-17,-24 0 1,24 0-16,0 50 15,0-26-15,-24 1 16,24 25-16,-25-1 16,25-24-16,25 50 15,-49-51-15,49 1 16,-25 74-16,25-74 16,-25 50-16,0-26 15,25 1-15,-24 24 16,-1 1-1,25-26-15,0 26 16,0-26-16,0 26 16,0-1-16,0-49 15,0 74-15,-25-24 16,25-26-16,-25 1 16,25 49-16,-25 25 15,1-50-15,-1-24 16,25 0-16,-25 123 15,25-73-15,0 24 16,0-25-16,0 50 16,0-50-16,-25 25 15,0 0-15,25-25 16,-25-25-16,25-24 16,0 0-16,0-25 15,0 49-15,0-24 16,0-26-16,0 51 15,0-1-15,0-24 16,0-1-16,25 51 16,0-26-16,-25-24 15,0 24 1,0 0-16,0 50 16,0-24-16,0-1 15,0 0-15,0 25 16,0 0-16,0 50 15,0-50-15,0-25 16,0 50-16,0-25 16,-25-50-16,25 1 15,0 74-15,0-75 16,0-24-16,0-1 16,0 26-1,0 73-15,0-24 16,-25-24-16,25-51 15,0 26-15,0-50 16,0-1-16,0 26 16,-24 74-1,-1-99-15,25 24 16,0-24-16,0 99 16,0 0-16,-25 0 15,25-49-15,50 247 31,-26-148-15,-24-125-16,0 26 0,25-1 16,-25-24-1,25-1-15,-25-24 16,25 25-16,0-1 16,-25-24-16,49 25 15,-49-1 1,25 1-16,-25 0 15,0-26 1,0 1-16,0 0 16,0 0-16,0 49 15,0-24-15,0 0 16,0 49-16,0 0 16,0 0-16,0-24 15,0-26-15,0 26 16,25-26-16,-25-24 15,50 74-15,-50-49 16,0 49-16,0-74 16,24 74-16,-24-24 15,75-1-15,-75-49 16,0 24-16,25-24 16,-25 0-16,24-25 15,1 0-15,-25 25 16,25-25 15,0 0-15,24 0-1,1 25-15,24-25 16,-24 24-16,24-24 16,-49 0-16,25 0 15,-50-24-15,124 48 16,-50-24-16,-49 0 15,49-24 1,51 24-16,-26 0 16,25 0-16,-25 0 15,99 0-15,-173 0 16,74-50-16,50 25 16,-99 25-16,24 0 15,-49 0-15,25 0 16,-1-25-16,-24 25 15,25-49-15,-1 49 32,-24-50-17,50 50 17,-75-25-1,0 1-16,0-1 32,-25-25-47,-25 50 16,25-50 0,1 50-16,-1-24 15,0 24 1,0 0-1,0 0-15,1 0 32,73 0 108,1 24-124,-25-24-16,24 25 16,1 0-16,-50 0 15,49 0-15,-49 24 31,0 1-15,0 0 0,0 24-1,0-24-15,0-26 16,0 26-16,0 0 16,0 24-16,-49 25 15,24-49-15,25-1 16,0-24-16,0-50 140,25-49-140,74-50 16,-25-25-16</inkml:trace>
  <inkml:trace contextRef="#ctx0" brushRef="#br0" timeOffset="94872.79">4068 8830 0,'25'0'250,"0"50"-234,25 0-16,-50-26 15,24-24-15,1 50 16,0-50-16,25 0 63,-26-50-48,-24 1 1,0 24-1,25 25 1,-25-25 0,0 0-16,25 1 31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4T11:22:26.475"/>
    </inkml:context>
    <inkml:brush xml:id="br0">
      <inkml:brushProperty name="width" value="0.05292" units="cm"/>
      <inkml:brushProperty name="height" value="0.05292" units="cm"/>
      <inkml:brushProperty name="color" value="#FF0000"/>
    </inkml:brush>
  </inkml:definitions>
  <inkml:trace contextRef="#ctx0" brushRef="#br0">11733 4415 0,'25'0'344,"0"0"-329,24 0 1,1 0-1,-25 0-15,24 0 16,-24 0-16,25 0 16,24 0-1,-24 0 1,74-25-16,-75 25 16,26 0-16,-26-24 15,1 24-15,-25 0 16,0 0-16,-1 0 15,1 0 1,-25-25-16,25 25 31</inkml:trace>
  <inkml:trace contextRef="#ctx0" brushRef="#br0" timeOffset="2984.2">13792 4291 0,'25'0'94,"24"0"-79,-24 0 1,0 0-16,0 0 0,24 0 16,-24 0-1,25 0-15,-1 0 16,26 0-16,-1 0 15,-49 0-15,24 0 16,-24 0-16,25 0 16,-25 0-16,-1 0 15,1 0 1</inkml:trace>
  <inkml:trace contextRef="#ctx0" brushRef="#br0" timeOffset="6224.42">15330 4316 0,'49'25'141,"-24"0"-126,0-25-15,0 0 16,24 0-16,1 0 16,-1 0-1,-24 0 1,25 0-16,0 0 16,-26 0-1,51 0-15,-50 0 16,-1 0-16,26 0 15,-25 0 1,24 0-16,-24 0 31,0 0-31,0-25 32</inkml:trace>
  <inkml:trace contextRef="#ctx0" brushRef="#br0" timeOffset="7758.5">17636 4167 0,'50'0'172,"-25"25"-156,0 0-16,-25 24 15,49-24-15,-24 0 16,0 25-16,0-50 16,-25 24-1,25-24 16,-1 0 16,1 0-47,0 0 16,25 0-16,-26 0 16,26 0-16,0 0 15,49 0-15,0 0 16,75 0-16,-26-24 15,-24 24-15,25-25 16,-74 25-16,-26 0 16,-24 0-16,-25-25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116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71831CFD-6A3E-45E5-86D1-DA706DBBBBAD}" type="slidenum">
              <a:rPr lang="en-US"/>
              <a:pPr/>
              <a:t>‹#›</a:t>
            </a:fld>
            <a:endParaRPr lang="en-US"/>
          </a:p>
        </p:txBody>
      </p:sp>
    </p:spTree>
    <p:extLst>
      <p:ext uri="{BB962C8B-B14F-4D97-AF65-F5344CB8AC3E}">
        <p14:creationId xmlns:p14="http://schemas.microsoft.com/office/powerpoint/2010/main" val="3925933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435D4-02F2-4585-BEB5-EF2D9453F99B}" type="slidenum">
              <a:rPr lang="en-US"/>
              <a:pPr/>
              <a:t>9</a:t>
            </a:fld>
            <a:endParaRPr lang="en-US"/>
          </a:p>
        </p:txBody>
      </p:sp>
      <p:sp>
        <p:nvSpPr>
          <p:cNvPr id="1317890" name="Rectangle 2"/>
          <p:cNvSpPr>
            <a:spLocks noGrp="1" noRot="1" noChangeAspect="1" noChangeArrowheads="1" noTextEdit="1"/>
          </p:cNvSpPr>
          <p:nvPr>
            <p:ph type="sldImg"/>
          </p:nvPr>
        </p:nvSpPr>
        <p:spPr>
          <a:ln/>
        </p:spPr>
      </p:sp>
      <p:sp>
        <p:nvSpPr>
          <p:cNvPr id="1317891"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3F0D4-0F6A-44FA-80C9-131ECD97C2DB}" type="slidenum">
              <a:rPr lang="en-US"/>
              <a:pPr/>
              <a:t>18</a:t>
            </a:fld>
            <a:endParaRPr lang="en-US"/>
          </a:p>
        </p:txBody>
      </p:sp>
      <p:sp>
        <p:nvSpPr>
          <p:cNvPr id="1217538" name="Rectangle 2"/>
          <p:cNvSpPr>
            <a:spLocks noGrp="1" noRot="1" noChangeAspect="1" noChangeArrowheads="1" noTextEdit="1"/>
          </p:cNvSpPr>
          <p:nvPr>
            <p:ph type="sldImg"/>
          </p:nvPr>
        </p:nvSpPr>
        <p:spPr>
          <a:ln/>
        </p:spPr>
      </p:sp>
      <p:sp>
        <p:nvSpPr>
          <p:cNvPr id="1217539"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7237B-0A6C-430D-A5E9-594A157DE4EE}" type="slidenum">
              <a:rPr lang="en-US"/>
              <a:pPr/>
              <a:t>19</a:t>
            </a:fld>
            <a:endParaRPr lang="en-US"/>
          </a:p>
        </p:txBody>
      </p:sp>
      <p:sp>
        <p:nvSpPr>
          <p:cNvPr id="1219586" name="Rectangle 2"/>
          <p:cNvSpPr>
            <a:spLocks noGrp="1" noRot="1" noChangeAspect="1" noChangeArrowheads="1" noTextEdit="1"/>
          </p:cNvSpPr>
          <p:nvPr>
            <p:ph type="sldImg"/>
          </p:nvPr>
        </p:nvSpPr>
        <p:spPr>
          <a:ln/>
        </p:spPr>
      </p:sp>
      <p:sp>
        <p:nvSpPr>
          <p:cNvPr id="1219587"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D45A4-FC3D-41DF-A333-7BDAECBA7EF4}" type="slidenum">
              <a:rPr lang="en-US"/>
              <a:pPr/>
              <a:t>20</a:t>
            </a:fld>
            <a:endParaRPr lang="en-US"/>
          </a:p>
        </p:txBody>
      </p:sp>
      <p:sp>
        <p:nvSpPr>
          <p:cNvPr id="1221634" name="Rectangle 2"/>
          <p:cNvSpPr>
            <a:spLocks noGrp="1" noRot="1" noChangeAspect="1" noChangeArrowheads="1" noTextEdit="1"/>
          </p:cNvSpPr>
          <p:nvPr>
            <p:ph type="sldImg"/>
          </p:nvPr>
        </p:nvSpPr>
        <p:spPr>
          <a:ln/>
        </p:spPr>
      </p:sp>
      <p:sp>
        <p:nvSpPr>
          <p:cNvPr id="122163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DDA66-575D-493F-9F94-24607C7B71B5}" type="slidenum">
              <a:rPr lang="en-US"/>
              <a:pPr/>
              <a:t>21</a:t>
            </a:fld>
            <a:endParaRPr lang="en-US"/>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9B52C8-BD2D-4208-BAFF-3012AF8454EA}" type="slidenum">
              <a:rPr lang="en-US"/>
              <a:pPr/>
              <a:t>10</a:t>
            </a:fld>
            <a:endParaRPr lang="en-US"/>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80C1A-070A-44CD-ACED-2B166F99A8E1}" type="slidenum">
              <a:rPr lang="en-US"/>
              <a:pPr/>
              <a:t>11</a:t>
            </a:fld>
            <a:endParaRPr lang="en-US"/>
          </a:p>
        </p:txBody>
      </p:sp>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CFF8D0-9D48-4E81-807B-EAB568B550AA}" type="slidenum">
              <a:rPr lang="en-US"/>
              <a:pPr/>
              <a:t>12</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3CAA6F-4F43-40A7-9204-90DD15ED3E8C}" type="slidenum">
              <a:rPr lang="en-US"/>
              <a:pPr/>
              <a:t>13</a:t>
            </a:fld>
            <a:endParaRPr lang="en-US"/>
          </a:p>
        </p:txBody>
      </p:sp>
      <p:sp>
        <p:nvSpPr>
          <p:cNvPr id="1203202" name="Rectangle 2"/>
          <p:cNvSpPr>
            <a:spLocks noGrp="1" noRot="1" noChangeAspect="1" noChangeArrowheads="1" noTextEdit="1"/>
          </p:cNvSpPr>
          <p:nvPr>
            <p:ph type="sldImg"/>
          </p:nvPr>
        </p:nvSpPr>
        <p:spPr>
          <a:ln/>
        </p:spPr>
      </p:sp>
      <p:sp>
        <p:nvSpPr>
          <p:cNvPr id="120320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ACA0C-7096-4B0F-8B22-E1B1C32BAEBE}" type="slidenum">
              <a:rPr lang="en-US"/>
              <a:pPr/>
              <a:t>14</a:t>
            </a:fld>
            <a:endParaRPr lang="en-US"/>
          </a:p>
        </p:txBody>
      </p:sp>
      <p:sp>
        <p:nvSpPr>
          <p:cNvPr id="1209346" name="Rectangle 2"/>
          <p:cNvSpPr>
            <a:spLocks noGrp="1" noRot="1" noChangeAspect="1" noChangeArrowheads="1" noTextEdit="1"/>
          </p:cNvSpPr>
          <p:nvPr>
            <p:ph type="sldImg"/>
          </p:nvPr>
        </p:nvSpPr>
        <p:spPr>
          <a:ln/>
        </p:spPr>
      </p:sp>
      <p:sp>
        <p:nvSpPr>
          <p:cNvPr id="1209347"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E75E8D-5DED-4909-8A57-AEF761959B75}" type="slidenum">
              <a:rPr lang="en-US"/>
              <a:pPr/>
              <a:t>15</a:t>
            </a:fld>
            <a:endParaRPr lang="en-US"/>
          </a:p>
        </p:txBody>
      </p:sp>
      <p:sp>
        <p:nvSpPr>
          <p:cNvPr id="1211394" name="Rectangle 2"/>
          <p:cNvSpPr>
            <a:spLocks noGrp="1" noRot="1" noChangeAspect="1" noChangeArrowheads="1" noTextEdit="1"/>
          </p:cNvSpPr>
          <p:nvPr>
            <p:ph type="sldImg"/>
          </p:nvPr>
        </p:nvSpPr>
        <p:spPr>
          <a:ln/>
        </p:spPr>
      </p:sp>
      <p:sp>
        <p:nvSpPr>
          <p:cNvPr id="121139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E63D9-80B7-40F1-8266-619C9B1B88BF}" type="slidenum">
              <a:rPr lang="en-US"/>
              <a:pPr/>
              <a:t>16</a:t>
            </a:fld>
            <a:endParaRPr lang="en-US"/>
          </a:p>
        </p:txBody>
      </p:sp>
      <p:sp>
        <p:nvSpPr>
          <p:cNvPr id="1213442" name="Rectangle 2"/>
          <p:cNvSpPr>
            <a:spLocks noGrp="1" noRot="1" noChangeAspect="1" noChangeArrowheads="1" noTextEdit="1"/>
          </p:cNvSpPr>
          <p:nvPr>
            <p:ph type="sldImg"/>
          </p:nvPr>
        </p:nvSpPr>
        <p:spPr>
          <a:ln/>
        </p:spPr>
      </p:sp>
      <p:sp>
        <p:nvSpPr>
          <p:cNvPr id="121344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D21CA4-1200-48CF-A4E4-BBE58F4912E9}" type="slidenum">
              <a:rPr lang="en-US"/>
              <a:pPr/>
              <a:t>17</a:t>
            </a:fld>
            <a:endParaRPr lang="en-US"/>
          </a:p>
        </p:txBody>
      </p:sp>
      <p:sp>
        <p:nvSpPr>
          <p:cNvPr id="1215490" name="Rectangle 2"/>
          <p:cNvSpPr>
            <a:spLocks noGrp="1" noRot="1" noChangeAspect="1" noChangeArrowheads="1" noTextEdit="1"/>
          </p:cNvSpPr>
          <p:nvPr>
            <p:ph type="sldImg"/>
          </p:nvPr>
        </p:nvSpPr>
        <p:spPr>
          <a:ln/>
        </p:spPr>
      </p:sp>
      <p:sp>
        <p:nvSpPr>
          <p:cNvPr id="1215491"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ctrTitle"/>
          </p:nvPr>
        </p:nvSpPr>
        <p:spPr>
          <a:xfrm>
            <a:off x="274638" y="2684463"/>
            <a:ext cx="8580437" cy="1171575"/>
          </a:xfrm>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lvl="0"/>
            <a:r>
              <a:rPr lang="en-US" noProof="0"/>
              <a:t>Click to edit Master title style</a:t>
            </a:r>
          </a:p>
        </p:txBody>
      </p:sp>
      <p:sp>
        <p:nvSpPr>
          <p:cNvPr id="163843" name="Rectangle 3"/>
          <p:cNvSpPr>
            <a:spLocks noGrp="1" noChangeArrowheads="1"/>
          </p:cNvSpPr>
          <p:nvPr>
            <p:ph type="subTitle" idx="1"/>
          </p:nvPr>
        </p:nvSpPr>
        <p:spPr>
          <a:xfrm>
            <a:off x="1387475" y="3856038"/>
            <a:ext cx="6369050" cy="1858962"/>
          </a:xfrm>
          <a:extLst>
            <a:ext uri="{AF507438-7753-43E0-B8FC-AC1667EBCBE1}">
              <a14:hiddenEffects xmlns:a14="http://schemas.microsoft.com/office/drawing/2010/main">
                <a:effectLst>
                  <a:outerShdw dist="17961" dir="18900000" algn="ctr" rotWithShape="0">
                    <a:srgbClr val="FFFFFF"/>
                  </a:outerShdw>
                </a:effectLst>
              </a14:hiddenEffects>
            </a:ext>
          </a:extLst>
        </p:spPr>
        <p:txBody>
          <a:bodyPr/>
          <a:lstStyle>
            <a:lvl1pPr marL="0" indent="0" algn="ctr">
              <a:buFontTx/>
              <a:buNone/>
              <a:defRPr/>
            </a:lvl1pPr>
          </a:lstStyle>
          <a:p>
            <a:pPr lvl="0"/>
            <a:r>
              <a:rPr lang="en-US" noProof="0"/>
              <a:t>Click to edit Master subtitle style</a:t>
            </a:r>
          </a:p>
        </p:txBody>
      </p:sp>
      <p:sp>
        <p:nvSpPr>
          <p:cNvPr id="163844" name="Rectangle 4"/>
          <p:cNvSpPr>
            <a:spLocks noGrp="1" noChangeArrowheads="1"/>
          </p:cNvSpPr>
          <p:nvPr>
            <p:ph type="dt" sz="half" idx="2"/>
          </p:nvPr>
        </p:nvSpPr>
        <p:spPr/>
        <p:txBody>
          <a:bodyPr/>
          <a:lstStyle>
            <a:lvl1pPr>
              <a:defRPr/>
            </a:lvl1pPr>
          </a:lstStyle>
          <a:p>
            <a:endParaRPr lang="en-US"/>
          </a:p>
        </p:txBody>
      </p:sp>
      <p:sp>
        <p:nvSpPr>
          <p:cNvPr id="163845" name="Rectangle 5"/>
          <p:cNvSpPr>
            <a:spLocks noGrp="1" noChangeArrowheads="1"/>
          </p:cNvSpPr>
          <p:nvPr>
            <p:ph type="ftr" sz="quarter" idx="3"/>
          </p:nvPr>
        </p:nvSpPr>
        <p:spPr/>
        <p:txBody>
          <a:bodyPr/>
          <a:lstStyle>
            <a:lvl1pPr>
              <a:defRPr/>
            </a:lvl1pPr>
          </a:lstStyle>
          <a:p>
            <a:endParaRPr lang="en-US"/>
          </a:p>
        </p:txBody>
      </p:sp>
      <p:sp>
        <p:nvSpPr>
          <p:cNvPr id="163846" name="Rectangle 6"/>
          <p:cNvSpPr>
            <a:spLocks noGrp="1" noChangeArrowheads="1"/>
          </p:cNvSpPr>
          <p:nvPr>
            <p:ph type="sldNum" sz="quarter" idx="4"/>
          </p:nvPr>
        </p:nvSpPr>
        <p:spPr/>
        <p:txBody>
          <a:bodyPr/>
          <a:lstStyle>
            <a:lvl1pPr>
              <a:defRPr/>
            </a:lvl1pPr>
          </a:lstStyle>
          <a:p>
            <a:fld id="{CE56A392-97E5-4DD8-A33A-F31F492E622A}"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472922-217E-40E0-8015-B593AAE9CB93}" type="slidenum">
              <a:rPr lang="en-US"/>
              <a:pPr/>
              <a:t>‹#›</a:t>
            </a:fld>
            <a:endParaRPr lang="en-US"/>
          </a:p>
        </p:txBody>
      </p:sp>
    </p:spTree>
    <p:extLst>
      <p:ext uri="{BB962C8B-B14F-4D97-AF65-F5344CB8AC3E}">
        <p14:creationId xmlns:p14="http://schemas.microsoft.com/office/powerpoint/2010/main" val="41150283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34925"/>
            <a:ext cx="2011363" cy="636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4925"/>
            <a:ext cx="5883275" cy="636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D8103F4-2DB3-45D6-9144-17EFCF555161}" type="slidenum">
              <a:rPr lang="en-US"/>
              <a:pPr/>
              <a:t>‹#›</a:t>
            </a:fld>
            <a:endParaRPr lang="en-US"/>
          </a:p>
        </p:txBody>
      </p:sp>
    </p:spTree>
    <p:extLst>
      <p:ext uri="{BB962C8B-B14F-4D97-AF65-F5344CB8AC3E}">
        <p14:creationId xmlns:p14="http://schemas.microsoft.com/office/powerpoint/2010/main" val="341150796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9698" name="Rectangle 1026"/>
          <p:cNvSpPr>
            <a:spLocks noGrp="1" noChangeArrowheads="1"/>
          </p:cNvSpPr>
          <p:nvPr>
            <p:ph type="ctrTitle"/>
          </p:nvPr>
        </p:nvSpPr>
        <p:spPr>
          <a:xfrm>
            <a:off x="914400" y="685800"/>
            <a:ext cx="7721600" cy="1143000"/>
          </a:xfrm>
        </p:spPr>
        <p:txBody>
          <a:bodyPr/>
          <a:lstStyle>
            <a:lvl1pPr>
              <a:defRPr/>
            </a:lvl1pPr>
          </a:lstStyle>
          <a:p>
            <a:pPr lvl="0"/>
            <a:r>
              <a:rPr lang="en-US" noProof="0"/>
              <a:t>Click to edit Master title style</a:t>
            </a:r>
          </a:p>
        </p:txBody>
      </p:sp>
      <p:sp>
        <p:nvSpPr>
          <p:cNvPr id="29699" name="Rectangle 1027"/>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pPr lvl="0"/>
            <a:r>
              <a:rPr lang="en-US" noProof="0"/>
              <a:t>Click to edit Master subtitle style</a:t>
            </a:r>
          </a:p>
        </p:txBody>
      </p:sp>
      <p:sp>
        <p:nvSpPr>
          <p:cNvPr id="29700" name="Rectangle 1028"/>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US"/>
          </a:p>
        </p:txBody>
      </p:sp>
      <p:sp>
        <p:nvSpPr>
          <p:cNvPr id="29701" name="Rectangle 1029"/>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r>
              <a:rPr lang="en-US"/>
              <a:t>From Jiawei Han's slides</a:t>
            </a:r>
          </a:p>
        </p:txBody>
      </p:sp>
      <p:sp>
        <p:nvSpPr>
          <p:cNvPr id="29702" name="Rectangle 1030"/>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516EE2E9-C832-4138-9149-A10469606D39}" type="slidenum">
              <a:rPr lang="en-US"/>
              <a:pPr/>
              <a:t>‹#›</a:t>
            </a:fld>
            <a:endParaRPr lang="en-US"/>
          </a:p>
        </p:txBody>
      </p:sp>
      <p:pic>
        <p:nvPicPr>
          <p:cNvPr id="29703" name="Picture 1031" descr="A:\paint.GIF"/>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170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5E574E"/>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6" name="Slide Number Placeholder 5"/>
          <p:cNvSpPr>
            <a:spLocks noGrp="1"/>
          </p:cNvSpPr>
          <p:nvPr>
            <p:ph type="sldNum" sz="quarter" idx="12"/>
          </p:nvPr>
        </p:nvSpPr>
        <p:spPr/>
        <p:txBody>
          <a:bodyPr/>
          <a:lstStyle>
            <a:lvl1pPr>
              <a:defRPr/>
            </a:lvl1pPr>
          </a:lstStyle>
          <a:p>
            <a:fld id="{EA8FD483-2123-4267-AEE1-5C0B8136128E}"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259993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5E574E"/>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6" name="Slide Number Placeholder 5"/>
          <p:cNvSpPr>
            <a:spLocks noGrp="1"/>
          </p:cNvSpPr>
          <p:nvPr>
            <p:ph type="sldNum" sz="quarter" idx="12"/>
          </p:nvPr>
        </p:nvSpPr>
        <p:spPr/>
        <p:txBody>
          <a:bodyPr/>
          <a:lstStyle>
            <a:lvl1pPr>
              <a:defRPr/>
            </a:lvl1pPr>
          </a:lstStyle>
          <a:p>
            <a:fld id="{0E2C9E20-DAC1-4E15-B52B-69A326D36D02}"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284948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13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371600"/>
            <a:ext cx="4013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5E574E"/>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7" name="Slide Number Placeholder 6"/>
          <p:cNvSpPr>
            <a:spLocks noGrp="1"/>
          </p:cNvSpPr>
          <p:nvPr>
            <p:ph type="sldNum" sz="quarter" idx="12"/>
          </p:nvPr>
        </p:nvSpPr>
        <p:spPr/>
        <p:txBody>
          <a:bodyPr/>
          <a:lstStyle>
            <a:lvl1pPr>
              <a:defRPr/>
            </a:lvl1pPr>
          </a:lstStyle>
          <a:p>
            <a:fld id="{0A2DB36C-1DC8-4698-A95D-C8BD02B20981}"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2211421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5E574E"/>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9" name="Slide Number Placeholder 8"/>
          <p:cNvSpPr>
            <a:spLocks noGrp="1"/>
          </p:cNvSpPr>
          <p:nvPr>
            <p:ph type="sldNum" sz="quarter" idx="12"/>
          </p:nvPr>
        </p:nvSpPr>
        <p:spPr/>
        <p:txBody>
          <a:bodyPr/>
          <a:lstStyle>
            <a:lvl1pPr>
              <a:defRPr/>
            </a:lvl1pPr>
          </a:lstStyle>
          <a:p>
            <a:fld id="{BEB1DFED-A4D8-4C38-BEB0-CA4F00F0F893}"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3938499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5E574E"/>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5" name="Slide Number Placeholder 4"/>
          <p:cNvSpPr>
            <a:spLocks noGrp="1"/>
          </p:cNvSpPr>
          <p:nvPr>
            <p:ph type="sldNum" sz="quarter" idx="12"/>
          </p:nvPr>
        </p:nvSpPr>
        <p:spPr/>
        <p:txBody>
          <a:bodyPr/>
          <a:lstStyle>
            <a:lvl1pPr>
              <a:defRPr/>
            </a:lvl1pPr>
          </a:lstStyle>
          <a:p>
            <a:fld id="{B8392465-0C61-4EAD-AABE-52CA38C2A4BA}"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1654163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5E574E"/>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4" name="Slide Number Placeholder 3"/>
          <p:cNvSpPr>
            <a:spLocks noGrp="1"/>
          </p:cNvSpPr>
          <p:nvPr>
            <p:ph type="sldNum" sz="quarter" idx="12"/>
          </p:nvPr>
        </p:nvSpPr>
        <p:spPr/>
        <p:txBody>
          <a:bodyPr/>
          <a:lstStyle>
            <a:lvl1pPr>
              <a:defRPr/>
            </a:lvl1pPr>
          </a:lstStyle>
          <a:p>
            <a:fld id="{23411064-40C8-4B91-BC61-48DABF24F6B3}"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2271264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5E574E"/>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7" name="Slide Number Placeholder 6"/>
          <p:cNvSpPr>
            <a:spLocks noGrp="1"/>
          </p:cNvSpPr>
          <p:nvPr>
            <p:ph type="sldNum" sz="quarter" idx="12"/>
          </p:nvPr>
        </p:nvSpPr>
        <p:spPr/>
        <p:txBody>
          <a:bodyPr/>
          <a:lstStyle>
            <a:lvl1pPr>
              <a:defRPr/>
            </a:lvl1pPr>
          </a:lstStyle>
          <a:p>
            <a:fld id="{78888E71-1FA3-4161-B15D-EBEDA9C17A99}"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186064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ED1286-4128-457C-864E-72F40CEEFA53}" type="slidenum">
              <a:rPr lang="en-US"/>
              <a:pPr/>
              <a:t>‹#›</a:t>
            </a:fld>
            <a:endParaRPr lang="en-US"/>
          </a:p>
        </p:txBody>
      </p:sp>
    </p:spTree>
    <p:extLst>
      <p:ext uri="{BB962C8B-B14F-4D97-AF65-F5344CB8AC3E}">
        <p14:creationId xmlns:p14="http://schemas.microsoft.com/office/powerpoint/2010/main" val="12464657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5E574E"/>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7" name="Slide Number Placeholder 6"/>
          <p:cNvSpPr>
            <a:spLocks noGrp="1"/>
          </p:cNvSpPr>
          <p:nvPr>
            <p:ph type="sldNum" sz="quarter" idx="12"/>
          </p:nvPr>
        </p:nvSpPr>
        <p:spPr/>
        <p:txBody>
          <a:bodyPr/>
          <a:lstStyle>
            <a:lvl1pPr>
              <a:defRPr/>
            </a:lvl1pPr>
          </a:lstStyle>
          <a:p>
            <a:fld id="{05CB09FB-3EB6-4906-8B9E-489E684D5271}"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2436533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5E574E"/>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6" name="Slide Number Placeholder 5"/>
          <p:cNvSpPr>
            <a:spLocks noGrp="1"/>
          </p:cNvSpPr>
          <p:nvPr>
            <p:ph type="sldNum" sz="quarter" idx="12"/>
          </p:nvPr>
        </p:nvSpPr>
        <p:spPr/>
        <p:txBody>
          <a:bodyPr/>
          <a:lstStyle>
            <a:lvl1pPr>
              <a:defRPr/>
            </a:lvl1pPr>
          </a:lstStyle>
          <a:p>
            <a:fld id="{566C85FE-321C-4E86-BA8F-27D1AB355135}"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3748862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5E574E"/>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5E574E"/>
                </a:solidFill>
              </a:rPr>
              <a:t>From Jiawei Han's slides</a:t>
            </a:r>
          </a:p>
        </p:txBody>
      </p:sp>
      <p:sp>
        <p:nvSpPr>
          <p:cNvPr id="6" name="Slide Number Placeholder 5"/>
          <p:cNvSpPr>
            <a:spLocks noGrp="1"/>
          </p:cNvSpPr>
          <p:nvPr>
            <p:ph type="sldNum" sz="quarter" idx="12"/>
          </p:nvPr>
        </p:nvSpPr>
        <p:spPr/>
        <p:txBody>
          <a:bodyPr/>
          <a:lstStyle>
            <a:lvl1pPr>
              <a:defRPr/>
            </a:lvl1pPr>
          </a:lstStyle>
          <a:p>
            <a:fld id="{320767C8-32D6-45F1-B6AC-D905962F35BC}" type="slidenum">
              <a:rPr lang="en-US">
                <a:solidFill>
                  <a:srgbClr val="5E574E"/>
                </a:solidFill>
              </a:rPr>
              <a:pPr/>
              <a:t>‹#›</a:t>
            </a:fld>
            <a:endParaRPr lang="en-US">
              <a:solidFill>
                <a:srgbClr val="5E574E"/>
              </a:solidFill>
            </a:endParaRPr>
          </a:p>
        </p:txBody>
      </p:sp>
    </p:spTree>
    <p:extLst>
      <p:ext uri="{BB962C8B-B14F-4D97-AF65-F5344CB8AC3E}">
        <p14:creationId xmlns:p14="http://schemas.microsoft.com/office/powerpoint/2010/main" val="297942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1C304D-4C1C-4CCD-ADAC-1CEA577EDE0B}" type="slidenum">
              <a:rPr lang="en-US"/>
              <a:pPr/>
              <a:t>‹#›</a:t>
            </a:fld>
            <a:endParaRPr lang="en-US"/>
          </a:p>
        </p:txBody>
      </p:sp>
    </p:spTree>
    <p:extLst>
      <p:ext uri="{BB962C8B-B14F-4D97-AF65-F5344CB8AC3E}">
        <p14:creationId xmlns:p14="http://schemas.microsoft.com/office/powerpoint/2010/main" val="298319438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60438" y="1720850"/>
            <a:ext cx="38100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22838" y="1720850"/>
            <a:ext cx="38100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D40FF8-E62A-462D-A51D-5D4A07399E7B}" type="slidenum">
              <a:rPr lang="en-US"/>
              <a:pPr/>
              <a:t>‹#›</a:t>
            </a:fld>
            <a:endParaRPr lang="en-US"/>
          </a:p>
        </p:txBody>
      </p:sp>
    </p:spTree>
    <p:extLst>
      <p:ext uri="{BB962C8B-B14F-4D97-AF65-F5344CB8AC3E}">
        <p14:creationId xmlns:p14="http://schemas.microsoft.com/office/powerpoint/2010/main" val="311023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12CC5CB-4D69-42A6-8A26-710B348CAE3C}" type="slidenum">
              <a:rPr lang="en-US"/>
              <a:pPr/>
              <a:t>‹#›</a:t>
            </a:fld>
            <a:endParaRPr lang="en-US"/>
          </a:p>
        </p:txBody>
      </p:sp>
    </p:spTree>
    <p:extLst>
      <p:ext uri="{BB962C8B-B14F-4D97-AF65-F5344CB8AC3E}">
        <p14:creationId xmlns:p14="http://schemas.microsoft.com/office/powerpoint/2010/main" val="25594278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C82D4DD-E9A5-426E-ADEC-33583BC26CB3}" type="slidenum">
              <a:rPr lang="en-US"/>
              <a:pPr/>
              <a:t>‹#›</a:t>
            </a:fld>
            <a:endParaRPr lang="en-US"/>
          </a:p>
        </p:txBody>
      </p:sp>
    </p:spTree>
    <p:extLst>
      <p:ext uri="{BB962C8B-B14F-4D97-AF65-F5344CB8AC3E}">
        <p14:creationId xmlns:p14="http://schemas.microsoft.com/office/powerpoint/2010/main" val="42839245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3D6D242-D947-4B09-80B3-BFC8EB231416}" type="slidenum">
              <a:rPr lang="en-US"/>
              <a:pPr/>
              <a:t>‹#›</a:t>
            </a:fld>
            <a:endParaRPr lang="en-US"/>
          </a:p>
        </p:txBody>
      </p:sp>
    </p:spTree>
    <p:extLst>
      <p:ext uri="{BB962C8B-B14F-4D97-AF65-F5344CB8AC3E}">
        <p14:creationId xmlns:p14="http://schemas.microsoft.com/office/powerpoint/2010/main" val="46861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DD6623E-9688-46D8-8CD8-06F2DB9CA20A}" type="slidenum">
              <a:rPr lang="en-US"/>
              <a:pPr/>
              <a:t>‹#›</a:t>
            </a:fld>
            <a:endParaRPr lang="en-US"/>
          </a:p>
        </p:txBody>
      </p:sp>
    </p:spTree>
    <p:extLst>
      <p:ext uri="{BB962C8B-B14F-4D97-AF65-F5344CB8AC3E}">
        <p14:creationId xmlns:p14="http://schemas.microsoft.com/office/powerpoint/2010/main" val="41776683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B0BAA3-1503-4EEE-9DBE-2163590E80FD}" type="slidenum">
              <a:rPr lang="en-US"/>
              <a:pPr/>
              <a:t>‹#›</a:t>
            </a:fld>
            <a:endParaRPr lang="en-US"/>
          </a:p>
        </p:txBody>
      </p:sp>
    </p:spTree>
    <p:extLst>
      <p:ext uri="{BB962C8B-B14F-4D97-AF65-F5344CB8AC3E}">
        <p14:creationId xmlns:p14="http://schemas.microsoft.com/office/powerpoint/2010/main" val="2230712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bwMode="auto">
          <a:xfrm>
            <a:off x="685800" y="34925"/>
            <a:ext cx="7772400" cy="1143000"/>
          </a:xfrm>
          <a:prstGeom prst="rect">
            <a:avLst/>
          </a:prstGeom>
          <a:noFill/>
          <a:ln>
            <a:noFill/>
          </a:ln>
          <a:effectLst>
            <a:outerShdw dist="17961" dir="18900000" algn="ctr" rotWithShape="0">
              <a:srgbClr val="99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en-US"/>
              <a:t>Click to edit Master title style</a:t>
            </a:r>
          </a:p>
        </p:txBody>
      </p:sp>
      <p:sp>
        <p:nvSpPr>
          <p:cNvPr id="162819" name="Rectangle 3"/>
          <p:cNvSpPr>
            <a:spLocks noGrp="1" noChangeArrowheads="1"/>
          </p:cNvSpPr>
          <p:nvPr>
            <p:ph type="body" idx="1"/>
          </p:nvPr>
        </p:nvSpPr>
        <p:spPr bwMode="auto">
          <a:xfrm>
            <a:off x="960438" y="1720850"/>
            <a:ext cx="7772400"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2820" name="Rectangle 4"/>
          <p:cNvSpPr>
            <a:spLocks noGrp="1" noChangeArrowheads="1"/>
          </p:cNvSpPr>
          <p:nvPr>
            <p:ph type="dt" sz="half" idx="2"/>
          </p:nvPr>
        </p:nvSpPr>
        <p:spPr bwMode="auto">
          <a:xfrm>
            <a:off x="0" y="6610350"/>
            <a:ext cx="1166813"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lvl1pPr eaLnBrk="1" hangingPunct="1">
              <a:defRPr sz="1400" b="0">
                <a:latin typeface="+mn-lt"/>
              </a:defRPr>
            </a:lvl1pPr>
          </a:lstStyle>
          <a:p>
            <a:endParaRPr lang="en-US"/>
          </a:p>
        </p:txBody>
      </p:sp>
      <p:sp>
        <p:nvSpPr>
          <p:cNvPr id="162821" name="Rectangle 5"/>
          <p:cNvSpPr>
            <a:spLocks noGrp="1" noChangeArrowheads="1"/>
          </p:cNvSpPr>
          <p:nvPr>
            <p:ph type="ftr" sz="quarter" idx="3"/>
          </p:nvPr>
        </p:nvSpPr>
        <p:spPr bwMode="auto">
          <a:xfrm>
            <a:off x="1304925" y="6610350"/>
            <a:ext cx="72072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lvl1pPr algn="ctr" eaLnBrk="1" hangingPunct="1">
              <a:defRPr sz="1400" b="0">
                <a:latin typeface="+mn-lt"/>
              </a:defRPr>
            </a:lvl1pPr>
          </a:lstStyle>
          <a:p>
            <a:endParaRPr lang="en-US"/>
          </a:p>
        </p:txBody>
      </p:sp>
      <p:sp>
        <p:nvSpPr>
          <p:cNvPr id="162822" name="Rectangle 6"/>
          <p:cNvSpPr>
            <a:spLocks noGrp="1" noChangeArrowheads="1"/>
          </p:cNvSpPr>
          <p:nvPr>
            <p:ph type="sldNum" sz="quarter" idx="4"/>
          </p:nvPr>
        </p:nvSpPr>
        <p:spPr bwMode="auto">
          <a:xfrm>
            <a:off x="8648700" y="6610350"/>
            <a:ext cx="4953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lvl1pPr algn="r" eaLnBrk="1" hangingPunct="1">
              <a:defRPr sz="1400" b="0">
                <a:latin typeface="+mn-lt"/>
              </a:defRPr>
            </a:lvl1pPr>
          </a:lstStyle>
          <a:p>
            <a:fld id="{C61590A6-227D-41B7-B016-66A584880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hf hdr="0" ftr="0" dt="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06400" y="228600"/>
            <a:ext cx="7772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8675" name="Rectangle 3"/>
          <p:cNvSpPr>
            <a:spLocks noGrp="1" noChangeArrowheads="1"/>
          </p:cNvSpPr>
          <p:nvPr>
            <p:ph type="body" idx="1"/>
          </p:nvPr>
        </p:nvSpPr>
        <p:spPr bwMode="auto">
          <a:xfrm>
            <a:off x="457200" y="1371600"/>
            <a:ext cx="8178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676" name="Rectangle 4"/>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US" b="0">
              <a:solidFill>
                <a:srgbClr val="5E574E"/>
              </a:solidFill>
            </a:endParaRPr>
          </a:p>
        </p:txBody>
      </p:sp>
      <p:sp>
        <p:nvSpPr>
          <p:cNvPr id="28677" name="Rectangle 5"/>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r>
              <a:rPr lang="en-US" b="0">
                <a:solidFill>
                  <a:srgbClr val="5E574E"/>
                </a:solidFill>
              </a:rPr>
              <a:t>From Jiawei Han's slides</a:t>
            </a:r>
          </a:p>
        </p:txBody>
      </p:sp>
      <p:sp>
        <p:nvSpPr>
          <p:cNvPr id="28678" name="Rectangle 6"/>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63830B3B-E7B5-4A7B-A042-F351F5567C76}" type="slidenum">
              <a:rPr lang="en-US" b="0">
                <a:solidFill>
                  <a:srgbClr val="5E574E"/>
                </a:solidFill>
              </a:rPr>
              <a:pPr/>
              <a:t>‹#›</a:t>
            </a:fld>
            <a:endParaRPr lang="en-US" b="0">
              <a:solidFill>
                <a:srgbClr val="5E574E"/>
              </a:solidFill>
            </a:endParaRPr>
          </a:p>
        </p:txBody>
      </p:sp>
      <p:pic>
        <p:nvPicPr>
          <p:cNvPr id="28679" name="Picture 7" descr="A:\paint.GIF"/>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066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144859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4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0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customXml" Target="../ink/ink1.x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CAD6-F042-42E9-85CF-CA47774BF46C}"/>
              </a:ext>
            </a:extLst>
          </p:cNvPr>
          <p:cNvSpPr>
            <a:spLocks noGrp="1"/>
          </p:cNvSpPr>
          <p:nvPr>
            <p:ph type="ctrTitle"/>
          </p:nvPr>
        </p:nvSpPr>
        <p:spPr/>
        <p:txBody>
          <a:bodyPr/>
          <a:lstStyle/>
          <a:p>
            <a:r>
              <a:rPr lang="en-US" dirty="0"/>
              <a:t>Spam Filter and Bayesian Learning</a:t>
            </a:r>
          </a:p>
        </p:txBody>
      </p:sp>
      <p:sp>
        <p:nvSpPr>
          <p:cNvPr id="3" name="Subtitle 2">
            <a:extLst>
              <a:ext uri="{FF2B5EF4-FFF2-40B4-BE49-F238E27FC236}">
                <a16:creationId xmlns:a16="http://schemas.microsoft.com/office/drawing/2014/main" id="{60144E7C-3FB7-4F18-8A27-B33033627C9C}"/>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7C061E9A-E98D-4D6F-B24F-C2DA28FF909B}"/>
              </a:ext>
            </a:extLst>
          </p:cNvPr>
          <p:cNvSpPr>
            <a:spLocks noGrp="1"/>
          </p:cNvSpPr>
          <p:nvPr>
            <p:ph type="sldNum" sz="quarter" idx="4"/>
          </p:nvPr>
        </p:nvSpPr>
        <p:spPr/>
        <p:txBody>
          <a:bodyPr/>
          <a:lstStyle/>
          <a:p>
            <a:fld id="{CE56A392-97E5-4DD8-A33A-F31F492E622A}" type="slidenum">
              <a:rPr lang="en-US" smtClean="0"/>
              <a:pPr/>
              <a:t>1</a:t>
            </a:fld>
            <a:endParaRPr lang="en-US"/>
          </a:p>
        </p:txBody>
      </p:sp>
    </p:spTree>
    <p:extLst>
      <p:ext uri="{BB962C8B-B14F-4D97-AF65-F5344CB8AC3E}">
        <p14:creationId xmlns:p14="http://schemas.microsoft.com/office/powerpoint/2010/main" val="6755618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59934F-60E9-4127-8795-6D5CF9710192}" type="slidenum">
              <a:rPr lang="en-US"/>
              <a:pPr/>
              <a:t>10</a:t>
            </a:fld>
            <a:endParaRPr lang="en-US"/>
          </a:p>
        </p:txBody>
      </p:sp>
      <p:sp>
        <p:nvSpPr>
          <p:cNvPr id="1191939" name="Text Box 3"/>
          <p:cNvSpPr txBox="1">
            <a:spLocks noChangeArrowheads="1"/>
          </p:cNvSpPr>
          <p:nvPr/>
        </p:nvSpPr>
        <p:spPr bwMode="auto">
          <a:xfrm>
            <a:off x="609600" y="1727200"/>
            <a:ext cx="81756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algn="just" eaLnBrk="1" hangingPunct="1"/>
            <a:endParaRPr lang="en-GB" dirty="0">
              <a:cs typeface="Times New Roman" pitchFamily="18" charset="0"/>
            </a:endParaRPr>
          </a:p>
          <a:p>
            <a:pPr algn="just" eaLnBrk="1" hangingPunct="1"/>
            <a:r>
              <a:rPr lang="en-GB" dirty="0">
                <a:cs typeface="Times New Roman" pitchFamily="18" charset="0"/>
              </a:rPr>
              <a:t>	Bayesian learning algorithms are among the most practical approaches to certain types of learning problems. </a:t>
            </a:r>
          </a:p>
          <a:p>
            <a:pPr algn="just" eaLnBrk="1" hangingPunct="1"/>
            <a:endParaRPr lang="en-GB" dirty="0">
              <a:cs typeface="Times New Roman" pitchFamily="18" charset="0"/>
            </a:endParaRPr>
          </a:p>
          <a:p>
            <a:pPr algn="just" eaLnBrk="1" hangingPunct="1"/>
            <a:r>
              <a:rPr lang="en-GB" dirty="0">
                <a:cs typeface="Times New Roman" pitchFamily="18" charset="0"/>
              </a:rPr>
              <a:t>	There results are comparable to the performance of other classifiers, such as decision tree and neural networks in many cases</a:t>
            </a:r>
          </a:p>
        </p:txBody>
      </p:sp>
      <p:sp>
        <p:nvSpPr>
          <p:cNvPr id="1191940"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6B73DD-A4ED-4E55-A73C-68110DF42EFB}" type="slidenum">
              <a:rPr lang="en-US"/>
              <a:pPr/>
              <a:t>11</a:t>
            </a:fld>
            <a:endParaRPr lang="en-US"/>
          </a:p>
        </p:txBody>
      </p:sp>
      <p:sp>
        <p:nvSpPr>
          <p:cNvPr id="1196035" name="Text Box 3"/>
          <p:cNvSpPr txBox="1">
            <a:spLocks noChangeArrowheads="1"/>
          </p:cNvSpPr>
          <p:nvPr/>
        </p:nvSpPr>
        <p:spPr bwMode="auto">
          <a:xfrm>
            <a:off x="609600" y="1143000"/>
            <a:ext cx="81756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a:solidFill>
                  <a:srgbClr val="FF3300"/>
                </a:solidFill>
              </a:rPr>
              <a:t>Bayes Theorem</a:t>
            </a:r>
          </a:p>
          <a:p>
            <a:pPr eaLnBrk="1" hangingPunct="1"/>
            <a:r>
              <a:rPr lang="en-US"/>
              <a:t>	</a:t>
            </a:r>
          </a:p>
          <a:p>
            <a:pPr algn="just" eaLnBrk="1" hangingPunct="1"/>
            <a:r>
              <a:rPr lang="en-GB">
                <a:cs typeface="Times New Roman" pitchFamily="18" charset="0"/>
              </a:rPr>
              <a:t>Let </a:t>
            </a:r>
            <a:r>
              <a:rPr lang="en-GB" i="1">
                <a:cs typeface="Times New Roman" pitchFamily="18" charset="0"/>
              </a:rPr>
              <a:t>X</a:t>
            </a:r>
            <a:r>
              <a:rPr lang="en-GB">
                <a:cs typeface="Times New Roman" pitchFamily="18" charset="0"/>
              </a:rPr>
              <a:t> be a data sample, e.g. red and round fruit</a:t>
            </a:r>
          </a:p>
          <a:p>
            <a:pPr algn="just" eaLnBrk="1" hangingPunct="1"/>
            <a:endParaRPr lang="en-GB">
              <a:cs typeface="Times New Roman" pitchFamily="18" charset="0"/>
            </a:endParaRPr>
          </a:p>
          <a:p>
            <a:pPr algn="just" eaLnBrk="1" hangingPunct="1"/>
            <a:r>
              <a:rPr lang="en-GB">
                <a:cs typeface="Times New Roman" pitchFamily="18" charset="0"/>
              </a:rPr>
              <a:t>Let </a:t>
            </a:r>
            <a:r>
              <a:rPr lang="en-GB" i="1">
                <a:cs typeface="Times New Roman" pitchFamily="18" charset="0"/>
              </a:rPr>
              <a:t>H</a:t>
            </a:r>
            <a:r>
              <a:rPr lang="en-GB">
                <a:cs typeface="Times New Roman" pitchFamily="18" charset="0"/>
              </a:rPr>
              <a:t> be some hypothesis, such as that </a:t>
            </a:r>
            <a:r>
              <a:rPr lang="en-GB" i="1">
                <a:cs typeface="Times New Roman" pitchFamily="18" charset="0"/>
              </a:rPr>
              <a:t>X</a:t>
            </a:r>
            <a:r>
              <a:rPr lang="en-GB">
                <a:cs typeface="Times New Roman" pitchFamily="18" charset="0"/>
              </a:rPr>
              <a:t> belongs to a specified class </a:t>
            </a:r>
            <a:r>
              <a:rPr lang="en-GB" i="1">
                <a:cs typeface="Times New Roman" pitchFamily="18" charset="0"/>
              </a:rPr>
              <a:t>C</a:t>
            </a:r>
            <a:r>
              <a:rPr lang="en-GB">
                <a:cs typeface="Times New Roman" pitchFamily="18" charset="0"/>
              </a:rPr>
              <a:t> (e.g. X is an apple)</a:t>
            </a:r>
          </a:p>
          <a:p>
            <a:pPr algn="just" eaLnBrk="1" hangingPunct="1"/>
            <a:endParaRPr lang="en-GB">
              <a:cs typeface="Times New Roman" pitchFamily="18" charset="0"/>
            </a:endParaRPr>
          </a:p>
          <a:p>
            <a:pPr algn="just" eaLnBrk="1" hangingPunct="1"/>
            <a:r>
              <a:rPr lang="en-GB">
                <a:cs typeface="Times New Roman" pitchFamily="18" charset="0"/>
              </a:rPr>
              <a:t>For classification problems, we want to determine </a:t>
            </a:r>
            <a:r>
              <a:rPr lang="en-GB" i="1">
                <a:cs typeface="Times New Roman" pitchFamily="18" charset="0"/>
              </a:rPr>
              <a:t>P(H|X)</a:t>
            </a:r>
            <a:r>
              <a:rPr lang="en-GB">
                <a:cs typeface="Times New Roman" pitchFamily="18" charset="0"/>
              </a:rPr>
              <a:t>, the probability that the hypothesis </a:t>
            </a:r>
            <a:r>
              <a:rPr lang="en-GB" i="1">
                <a:cs typeface="Times New Roman" pitchFamily="18" charset="0"/>
              </a:rPr>
              <a:t>H</a:t>
            </a:r>
            <a:r>
              <a:rPr lang="en-GB">
                <a:cs typeface="Times New Roman" pitchFamily="18" charset="0"/>
              </a:rPr>
              <a:t> holds given the observed data sample </a:t>
            </a:r>
            <a:r>
              <a:rPr lang="en-GB" i="1">
                <a:cs typeface="Times New Roman" pitchFamily="18" charset="0"/>
              </a:rPr>
              <a:t>X</a:t>
            </a:r>
            <a:endParaRPr lang="en-GB">
              <a:cs typeface="Times New Roman" pitchFamily="18" charset="0"/>
            </a:endParaRPr>
          </a:p>
        </p:txBody>
      </p:sp>
      <p:sp>
        <p:nvSpPr>
          <p:cNvPr id="1196036"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2525F5-A829-4C42-928A-4E41DB3C18B0}" type="slidenum">
              <a:rPr lang="en-US"/>
              <a:pPr/>
              <a:t>12</a:t>
            </a:fld>
            <a:endParaRPr lang="en-US"/>
          </a:p>
        </p:txBody>
      </p:sp>
      <p:sp>
        <p:nvSpPr>
          <p:cNvPr id="1198083" name="Text Box 3"/>
          <p:cNvSpPr txBox="1">
            <a:spLocks noChangeArrowheads="1"/>
          </p:cNvSpPr>
          <p:nvPr/>
        </p:nvSpPr>
        <p:spPr bwMode="auto">
          <a:xfrm>
            <a:off x="609600" y="1143000"/>
            <a:ext cx="81756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dirty="0">
                <a:solidFill>
                  <a:srgbClr val="FF3300"/>
                </a:solidFill>
              </a:rPr>
              <a:t>Prior &amp; Posterior Probability</a:t>
            </a:r>
          </a:p>
          <a:p>
            <a:pPr eaLnBrk="1" hangingPunct="1"/>
            <a:r>
              <a:rPr lang="en-US" dirty="0"/>
              <a:t>	</a:t>
            </a:r>
          </a:p>
          <a:p>
            <a:pPr algn="just" eaLnBrk="1" hangingPunct="1"/>
            <a:r>
              <a:rPr lang="en-GB" dirty="0">
                <a:cs typeface="Times New Roman" pitchFamily="18" charset="0"/>
              </a:rPr>
              <a:t>The probability </a:t>
            </a:r>
            <a:r>
              <a:rPr lang="en-GB" i="1" dirty="0">
                <a:cs typeface="Times New Roman" pitchFamily="18" charset="0"/>
              </a:rPr>
              <a:t>P(H)</a:t>
            </a:r>
            <a:r>
              <a:rPr lang="en-GB" dirty="0">
                <a:cs typeface="Times New Roman" pitchFamily="18" charset="0"/>
              </a:rPr>
              <a:t> is called the prior probability of </a:t>
            </a:r>
            <a:r>
              <a:rPr lang="en-GB" i="1" dirty="0">
                <a:cs typeface="Times New Roman" pitchFamily="18" charset="0"/>
              </a:rPr>
              <a:t>H</a:t>
            </a:r>
            <a:r>
              <a:rPr lang="en-GB" dirty="0">
                <a:cs typeface="Times New Roman" pitchFamily="18" charset="0"/>
              </a:rPr>
              <a:t>, </a:t>
            </a:r>
            <a:r>
              <a:rPr lang="en-GB" dirty="0" err="1">
                <a:cs typeface="Times New Roman" pitchFamily="18" charset="0"/>
              </a:rPr>
              <a:t>i.e</a:t>
            </a:r>
            <a:r>
              <a:rPr lang="en-GB" dirty="0">
                <a:cs typeface="Times New Roman" pitchFamily="18" charset="0"/>
              </a:rPr>
              <a:t> the probability that any given data sample is an apple, regardless of how the data sample looks</a:t>
            </a:r>
          </a:p>
          <a:p>
            <a:pPr algn="just" eaLnBrk="1" hangingPunct="1"/>
            <a:endParaRPr lang="en-GB" dirty="0">
              <a:cs typeface="Times New Roman" pitchFamily="18" charset="0"/>
            </a:endParaRPr>
          </a:p>
          <a:p>
            <a:pPr algn="just" eaLnBrk="1" hangingPunct="1"/>
            <a:r>
              <a:rPr lang="en-GB" dirty="0">
                <a:cs typeface="Times New Roman" pitchFamily="18" charset="0"/>
              </a:rPr>
              <a:t>The probability </a:t>
            </a:r>
            <a:r>
              <a:rPr lang="en-GB" i="1" dirty="0">
                <a:cs typeface="Times New Roman" pitchFamily="18" charset="0"/>
              </a:rPr>
              <a:t>P(H|X)</a:t>
            </a:r>
            <a:r>
              <a:rPr lang="en-GB" dirty="0">
                <a:cs typeface="Times New Roman" pitchFamily="18" charset="0"/>
              </a:rPr>
              <a:t> is called posterior probability. It is based on more information, than the prior probability </a:t>
            </a:r>
            <a:r>
              <a:rPr lang="en-GB" i="1" dirty="0">
                <a:cs typeface="Times New Roman" pitchFamily="18" charset="0"/>
              </a:rPr>
              <a:t>P(H)</a:t>
            </a:r>
            <a:r>
              <a:rPr lang="en-GB" dirty="0">
                <a:cs typeface="Times New Roman" pitchFamily="18" charset="0"/>
              </a:rPr>
              <a:t> which is independent of </a:t>
            </a:r>
            <a:r>
              <a:rPr lang="en-GB" i="1" dirty="0">
                <a:cs typeface="Times New Roman" pitchFamily="18" charset="0"/>
              </a:rPr>
              <a:t>X</a:t>
            </a:r>
          </a:p>
        </p:txBody>
      </p:sp>
      <p:sp>
        <p:nvSpPr>
          <p:cNvPr id="1198084"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F214A295-E69D-4F1D-A13D-D9B4AEE5F18C}" type="slidenum">
              <a:rPr lang="en-US"/>
              <a:pPr/>
              <a:t>13</a:t>
            </a:fld>
            <a:endParaRPr lang="en-US"/>
          </a:p>
        </p:txBody>
      </p:sp>
      <p:sp>
        <p:nvSpPr>
          <p:cNvPr id="1202179" name="Text Box 3"/>
          <p:cNvSpPr txBox="1">
            <a:spLocks noChangeArrowheads="1"/>
          </p:cNvSpPr>
          <p:nvPr/>
        </p:nvSpPr>
        <p:spPr bwMode="auto">
          <a:xfrm>
            <a:off x="609600" y="1143000"/>
            <a:ext cx="81756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a:solidFill>
                  <a:srgbClr val="FF3300"/>
                </a:solidFill>
              </a:rPr>
              <a:t>Bayes Theorem</a:t>
            </a:r>
          </a:p>
          <a:p>
            <a:pPr eaLnBrk="1" hangingPunct="1"/>
            <a:r>
              <a:rPr lang="en-US"/>
              <a:t>	</a:t>
            </a:r>
          </a:p>
          <a:p>
            <a:pPr algn="just" eaLnBrk="1" hangingPunct="1"/>
            <a:r>
              <a:rPr lang="en-GB">
                <a:cs typeface="Times New Roman" pitchFamily="18" charset="0"/>
              </a:rPr>
              <a:t>It provides a way of calculating the posterior probability</a:t>
            </a:r>
          </a:p>
          <a:p>
            <a:pPr algn="just" eaLnBrk="1" hangingPunct="1"/>
            <a:endParaRPr lang="en-GB">
              <a:cs typeface="Times New Roman" pitchFamily="18" charset="0"/>
            </a:endParaRPr>
          </a:p>
          <a:p>
            <a:pPr algn="just" eaLnBrk="1" hangingPunct="1"/>
            <a:r>
              <a:rPr lang="en-GB">
                <a:cs typeface="Times New Roman" pitchFamily="18" charset="0"/>
              </a:rPr>
              <a:t>		</a:t>
            </a:r>
            <a:r>
              <a:rPr lang="en-GB" i="1">
                <a:cs typeface="Times New Roman" pitchFamily="18" charset="0"/>
              </a:rPr>
              <a:t>P(H|X)</a:t>
            </a:r>
            <a:r>
              <a:rPr lang="en-GB">
                <a:cs typeface="Times New Roman" pitchFamily="18" charset="0"/>
              </a:rPr>
              <a:t> = </a:t>
            </a:r>
            <a:r>
              <a:rPr lang="en-GB" i="1">
                <a:cs typeface="Times New Roman" pitchFamily="18" charset="0"/>
              </a:rPr>
              <a:t>P(X|H) P(H)</a:t>
            </a:r>
          </a:p>
          <a:p>
            <a:pPr algn="just" eaLnBrk="1" hangingPunct="1"/>
            <a:r>
              <a:rPr lang="en-GB">
                <a:cs typeface="Times New Roman" pitchFamily="18" charset="0"/>
              </a:rPr>
              <a:t>				</a:t>
            </a:r>
            <a:r>
              <a:rPr lang="en-GB" i="1">
                <a:cs typeface="Times New Roman" pitchFamily="18" charset="0"/>
              </a:rPr>
              <a:t>P(X)</a:t>
            </a:r>
          </a:p>
          <a:p>
            <a:pPr algn="just" eaLnBrk="1" hangingPunct="1"/>
            <a:endParaRPr lang="en-GB">
              <a:cs typeface="Times New Roman" pitchFamily="18" charset="0"/>
            </a:endParaRPr>
          </a:p>
          <a:p>
            <a:pPr algn="just" eaLnBrk="1" hangingPunct="1"/>
            <a:r>
              <a:rPr lang="en-GB" i="1">
                <a:cs typeface="Times New Roman" pitchFamily="18" charset="0"/>
              </a:rPr>
              <a:t>P(X|H)</a:t>
            </a:r>
            <a:r>
              <a:rPr lang="en-GB">
                <a:cs typeface="Times New Roman" pitchFamily="18" charset="0"/>
              </a:rPr>
              <a:t> is the posterior probability of </a:t>
            </a:r>
            <a:r>
              <a:rPr lang="en-GB" i="1">
                <a:cs typeface="Times New Roman" pitchFamily="18" charset="0"/>
              </a:rPr>
              <a:t>X</a:t>
            </a:r>
            <a:r>
              <a:rPr lang="en-GB">
                <a:cs typeface="Times New Roman" pitchFamily="18" charset="0"/>
              </a:rPr>
              <a:t> given </a:t>
            </a:r>
            <a:r>
              <a:rPr lang="en-GB" i="1">
                <a:cs typeface="Times New Roman" pitchFamily="18" charset="0"/>
              </a:rPr>
              <a:t>H</a:t>
            </a:r>
            <a:r>
              <a:rPr lang="en-GB">
                <a:cs typeface="Times New Roman" pitchFamily="18" charset="0"/>
              </a:rPr>
              <a:t> (it is the probability that </a:t>
            </a:r>
            <a:r>
              <a:rPr lang="en-GB" i="1">
                <a:cs typeface="Times New Roman" pitchFamily="18" charset="0"/>
              </a:rPr>
              <a:t>X</a:t>
            </a:r>
            <a:r>
              <a:rPr lang="en-GB">
                <a:cs typeface="Times New Roman" pitchFamily="18" charset="0"/>
              </a:rPr>
              <a:t> is red and round given that </a:t>
            </a:r>
            <a:r>
              <a:rPr lang="en-GB" i="1">
                <a:cs typeface="Times New Roman" pitchFamily="18" charset="0"/>
              </a:rPr>
              <a:t>X</a:t>
            </a:r>
            <a:r>
              <a:rPr lang="en-GB">
                <a:cs typeface="Times New Roman" pitchFamily="18" charset="0"/>
              </a:rPr>
              <a:t> is an apple)</a:t>
            </a:r>
          </a:p>
          <a:p>
            <a:pPr algn="just" eaLnBrk="1" hangingPunct="1"/>
            <a:endParaRPr lang="en-GB">
              <a:cs typeface="Times New Roman" pitchFamily="18" charset="0"/>
            </a:endParaRPr>
          </a:p>
          <a:p>
            <a:pPr algn="just" eaLnBrk="1" hangingPunct="1"/>
            <a:r>
              <a:rPr lang="en-GB" i="1">
                <a:cs typeface="Times New Roman" pitchFamily="18" charset="0"/>
              </a:rPr>
              <a:t>P(X)</a:t>
            </a:r>
            <a:r>
              <a:rPr lang="en-GB">
                <a:cs typeface="Times New Roman" pitchFamily="18" charset="0"/>
              </a:rPr>
              <a:t> is the prior probability of </a:t>
            </a:r>
            <a:r>
              <a:rPr lang="en-GB" i="1">
                <a:cs typeface="Times New Roman" pitchFamily="18" charset="0"/>
              </a:rPr>
              <a:t>X</a:t>
            </a:r>
            <a:r>
              <a:rPr lang="en-GB">
                <a:cs typeface="Times New Roman" pitchFamily="18" charset="0"/>
              </a:rPr>
              <a:t> (probability that a data sample is red and round)</a:t>
            </a:r>
          </a:p>
        </p:txBody>
      </p:sp>
      <p:sp>
        <p:nvSpPr>
          <p:cNvPr id="1202180" name="Line 4"/>
          <p:cNvSpPr>
            <a:spLocks noChangeShapeType="1"/>
          </p:cNvSpPr>
          <p:nvPr/>
        </p:nvSpPr>
        <p:spPr bwMode="auto">
          <a:xfrm>
            <a:off x="3733800" y="3048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02181" name="Text Box 5"/>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15427C3-523F-4872-B359-055E2EFF4451}" type="slidenum">
              <a:rPr lang="en-US"/>
              <a:pPr/>
              <a:t>14</a:t>
            </a:fld>
            <a:endParaRPr lang="en-US"/>
          </a:p>
        </p:txBody>
      </p:sp>
      <p:sp>
        <p:nvSpPr>
          <p:cNvPr id="1208323" name="Text Box 3"/>
          <p:cNvSpPr txBox="1">
            <a:spLocks noChangeArrowheads="1"/>
          </p:cNvSpPr>
          <p:nvPr/>
        </p:nvSpPr>
        <p:spPr bwMode="auto">
          <a:xfrm>
            <a:off x="609600" y="1143000"/>
            <a:ext cx="81756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dirty="0">
                <a:solidFill>
                  <a:srgbClr val="FF3300"/>
                </a:solidFill>
              </a:rPr>
              <a:t>Naïve (Simple) Bayesian Classification</a:t>
            </a:r>
            <a:endParaRPr lang="en-GB" dirty="0">
              <a:cs typeface="Times New Roman" pitchFamily="18" charset="0"/>
            </a:endParaRPr>
          </a:p>
          <a:p>
            <a:pPr algn="just" eaLnBrk="1" hangingPunct="1"/>
            <a:endParaRPr lang="en-GB" dirty="0">
              <a:cs typeface="Times New Roman" pitchFamily="18" charset="0"/>
            </a:endParaRPr>
          </a:p>
          <a:p>
            <a:pPr algn="just" eaLnBrk="1" hangingPunct="1"/>
            <a:r>
              <a:rPr lang="en-GB" dirty="0">
                <a:cs typeface="Times New Roman" pitchFamily="18" charset="0"/>
              </a:rPr>
              <a:t>It works as follows: </a:t>
            </a:r>
          </a:p>
          <a:p>
            <a:pPr algn="just" eaLnBrk="1" hangingPunct="1"/>
            <a:endParaRPr lang="en-GB" dirty="0">
              <a:cs typeface="Times New Roman" pitchFamily="18" charset="0"/>
            </a:endParaRPr>
          </a:p>
          <a:p>
            <a:pPr algn="just" eaLnBrk="1" hangingPunct="1"/>
            <a:r>
              <a:rPr lang="en-GB" dirty="0">
                <a:cs typeface="Times New Roman" pitchFamily="18" charset="0"/>
              </a:rPr>
              <a:t>1. Each data sample is represented by an n-dimensional 	feature vector, X = (x</a:t>
            </a:r>
            <a:r>
              <a:rPr lang="en-GB" baseline="-25000" dirty="0">
                <a:cs typeface="Times New Roman" pitchFamily="18" charset="0"/>
              </a:rPr>
              <a:t>1</a:t>
            </a:r>
            <a:r>
              <a:rPr lang="en-GB" dirty="0">
                <a:cs typeface="Times New Roman" pitchFamily="18" charset="0"/>
              </a:rPr>
              <a:t>, x</a:t>
            </a:r>
            <a:r>
              <a:rPr lang="en-GB" baseline="-25000" dirty="0">
                <a:cs typeface="Times New Roman" pitchFamily="18" charset="0"/>
              </a:rPr>
              <a:t>2</a:t>
            </a:r>
            <a:r>
              <a:rPr lang="en-GB" dirty="0">
                <a:cs typeface="Times New Roman" pitchFamily="18" charset="0"/>
              </a:rPr>
              <a:t>, …, </a:t>
            </a:r>
            <a:r>
              <a:rPr lang="en-GB" dirty="0" err="1">
                <a:cs typeface="Times New Roman" pitchFamily="18" charset="0"/>
              </a:rPr>
              <a:t>x</a:t>
            </a:r>
            <a:r>
              <a:rPr lang="en-GB" baseline="-25000" dirty="0" err="1">
                <a:cs typeface="Times New Roman" pitchFamily="18" charset="0"/>
              </a:rPr>
              <a:t>n</a:t>
            </a:r>
            <a:r>
              <a:rPr lang="en-GB" dirty="0">
                <a:cs typeface="Times New Roman" pitchFamily="18" charset="0"/>
              </a:rPr>
              <a:t>), depicting n 	measurements made on the sample from n attributes, 	respectively A</a:t>
            </a:r>
            <a:r>
              <a:rPr lang="en-GB" baseline="-25000" dirty="0">
                <a:cs typeface="Times New Roman" pitchFamily="18" charset="0"/>
              </a:rPr>
              <a:t>1</a:t>
            </a:r>
            <a:r>
              <a:rPr lang="en-GB" dirty="0">
                <a:cs typeface="Times New Roman" pitchFamily="18" charset="0"/>
              </a:rPr>
              <a:t>, A</a:t>
            </a:r>
            <a:r>
              <a:rPr lang="en-GB" baseline="-25000" dirty="0">
                <a:cs typeface="Times New Roman" pitchFamily="18" charset="0"/>
              </a:rPr>
              <a:t>2</a:t>
            </a:r>
            <a:r>
              <a:rPr lang="en-GB" dirty="0">
                <a:cs typeface="Times New Roman" pitchFamily="18" charset="0"/>
              </a:rPr>
              <a:t>, … A</a:t>
            </a:r>
            <a:r>
              <a:rPr lang="en-GB" baseline="-25000" dirty="0">
                <a:cs typeface="Times New Roman" pitchFamily="18" charset="0"/>
              </a:rPr>
              <a:t>n</a:t>
            </a:r>
          </a:p>
        </p:txBody>
      </p:sp>
      <p:sp>
        <p:nvSpPr>
          <p:cNvPr id="1208324"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A02914-701E-4004-A9BA-03FB9D65D2F1}" type="slidenum">
              <a:rPr lang="en-US"/>
              <a:pPr/>
              <a:t>15</a:t>
            </a:fld>
            <a:endParaRPr lang="en-US"/>
          </a:p>
        </p:txBody>
      </p:sp>
      <p:sp>
        <p:nvSpPr>
          <p:cNvPr id="1210371" name="Text Box 3"/>
          <p:cNvSpPr txBox="1">
            <a:spLocks noChangeArrowheads="1"/>
          </p:cNvSpPr>
          <p:nvPr/>
        </p:nvSpPr>
        <p:spPr bwMode="auto">
          <a:xfrm>
            <a:off x="609600" y="1143000"/>
            <a:ext cx="81756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a:solidFill>
                  <a:srgbClr val="FF3300"/>
                </a:solidFill>
              </a:rPr>
              <a:t>Naïve (Simple) Bayesian Classification</a:t>
            </a:r>
          </a:p>
          <a:p>
            <a:pPr eaLnBrk="1" hangingPunct="1"/>
            <a:r>
              <a:rPr lang="en-US"/>
              <a:t>	</a:t>
            </a:r>
          </a:p>
          <a:p>
            <a:pPr algn="just" eaLnBrk="1" hangingPunct="1"/>
            <a:r>
              <a:rPr lang="en-GB">
                <a:cs typeface="Times New Roman" pitchFamily="18" charset="0"/>
              </a:rPr>
              <a:t>2. Suppose that there are m classes C</a:t>
            </a:r>
            <a:r>
              <a:rPr lang="en-GB" baseline="-25000">
                <a:cs typeface="Times New Roman" pitchFamily="18" charset="0"/>
              </a:rPr>
              <a:t>1</a:t>
            </a:r>
            <a:r>
              <a:rPr lang="en-GB">
                <a:cs typeface="Times New Roman" pitchFamily="18" charset="0"/>
              </a:rPr>
              <a:t>, C</a:t>
            </a:r>
            <a:r>
              <a:rPr lang="en-GB" baseline="-25000">
                <a:cs typeface="Times New Roman" pitchFamily="18" charset="0"/>
              </a:rPr>
              <a:t>2</a:t>
            </a:r>
            <a:r>
              <a:rPr lang="en-GB">
                <a:cs typeface="Times New Roman" pitchFamily="18" charset="0"/>
              </a:rPr>
              <a:t>, … C</a:t>
            </a:r>
            <a:r>
              <a:rPr lang="en-GB" baseline="-25000">
                <a:cs typeface="Times New Roman" pitchFamily="18" charset="0"/>
              </a:rPr>
              <a:t>m</a:t>
            </a:r>
            <a:r>
              <a:rPr lang="en-GB">
                <a:cs typeface="Times New Roman" pitchFamily="18" charset="0"/>
              </a:rPr>
              <a:t>. Given an unknown data sample, X (i.e. having no class label), the classifier will predict that X belongs to the class having the highest posterior probability given X</a:t>
            </a:r>
          </a:p>
          <a:p>
            <a:pPr algn="just" eaLnBrk="1" hangingPunct="1"/>
            <a:endParaRPr lang="en-GB">
              <a:cs typeface="Times New Roman" pitchFamily="18" charset="0"/>
            </a:endParaRPr>
          </a:p>
          <a:p>
            <a:pPr algn="just" eaLnBrk="1" hangingPunct="1"/>
            <a:r>
              <a:rPr lang="en-GB">
                <a:cs typeface="Times New Roman" pitchFamily="18" charset="0"/>
              </a:rPr>
              <a:t>Thus if P(C</a:t>
            </a:r>
            <a:r>
              <a:rPr lang="en-GB" baseline="-25000">
                <a:cs typeface="Times New Roman" pitchFamily="18" charset="0"/>
              </a:rPr>
              <a:t>i</a:t>
            </a:r>
            <a:r>
              <a:rPr lang="en-GB">
                <a:cs typeface="Times New Roman" pitchFamily="18" charset="0"/>
              </a:rPr>
              <a:t>|X) &gt; P(C</a:t>
            </a:r>
            <a:r>
              <a:rPr lang="en-GB" baseline="-25000">
                <a:cs typeface="Times New Roman" pitchFamily="18" charset="0"/>
              </a:rPr>
              <a:t>j</a:t>
            </a:r>
            <a:r>
              <a:rPr lang="en-GB">
                <a:cs typeface="Times New Roman" pitchFamily="18" charset="0"/>
              </a:rPr>
              <a:t>|X) 	for 1 </a:t>
            </a:r>
            <a:r>
              <a:rPr lang="en-GB">
                <a:cs typeface="Times New Roman" pitchFamily="18" charset="0"/>
                <a:sym typeface="Symbol" pitchFamily="18" charset="2"/>
              </a:rPr>
              <a:t> j  m , j  i</a:t>
            </a:r>
          </a:p>
          <a:p>
            <a:pPr algn="just" eaLnBrk="1" hangingPunct="1"/>
            <a:r>
              <a:rPr lang="en-GB">
                <a:cs typeface="Times New Roman" pitchFamily="18" charset="0"/>
                <a:sym typeface="Symbol" pitchFamily="18" charset="2"/>
              </a:rPr>
              <a:t>then X is assigned to C</a:t>
            </a:r>
            <a:r>
              <a:rPr lang="en-GB" baseline="-25000">
                <a:cs typeface="Times New Roman" pitchFamily="18" charset="0"/>
                <a:sym typeface="Symbol" pitchFamily="18" charset="2"/>
              </a:rPr>
              <a:t>i</a:t>
            </a:r>
            <a:r>
              <a:rPr lang="en-GB">
                <a:cs typeface="Times New Roman" pitchFamily="18" charset="0"/>
                <a:sym typeface="Symbol" pitchFamily="18" charset="2"/>
              </a:rPr>
              <a:t> </a:t>
            </a:r>
          </a:p>
          <a:p>
            <a:pPr algn="just" eaLnBrk="1" hangingPunct="1"/>
            <a:endParaRPr lang="en-GB">
              <a:cs typeface="Times New Roman" pitchFamily="18" charset="0"/>
              <a:sym typeface="Symbol" pitchFamily="18" charset="2"/>
            </a:endParaRPr>
          </a:p>
          <a:p>
            <a:pPr algn="just" eaLnBrk="1" hangingPunct="1"/>
            <a:r>
              <a:rPr lang="en-GB">
                <a:cs typeface="Times New Roman" pitchFamily="18" charset="0"/>
                <a:sym typeface="Symbol" pitchFamily="18" charset="2"/>
              </a:rPr>
              <a:t>This is called Bayes decision rule</a:t>
            </a:r>
            <a:endParaRPr lang="en-GB" baseline="-25000">
              <a:cs typeface="Times New Roman" pitchFamily="18" charset="0"/>
            </a:endParaRPr>
          </a:p>
        </p:txBody>
      </p:sp>
      <p:sp>
        <p:nvSpPr>
          <p:cNvPr id="1210372"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E88186-FB42-4BA9-AEC6-3056DC963BEE}" type="slidenum">
              <a:rPr lang="en-US"/>
              <a:pPr/>
              <a:t>16</a:t>
            </a:fld>
            <a:endParaRPr lang="en-US"/>
          </a:p>
        </p:txBody>
      </p:sp>
      <p:sp>
        <p:nvSpPr>
          <p:cNvPr id="1212419" name="Text Box 3"/>
          <p:cNvSpPr txBox="1">
            <a:spLocks noChangeArrowheads="1"/>
          </p:cNvSpPr>
          <p:nvPr/>
        </p:nvSpPr>
        <p:spPr bwMode="auto">
          <a:xfrm>
            <a:off x="609600" y="1143000"/>
            <a:ext cx="817562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dirty="0">
                <a:solidFill>
                  <a:srgbClr val="FF3300"/>
                </a:solidFill>
              </a:rPr>
              <a:t>Naïve (Simple) Bayesian Classification</a:t>
            </a:r>
          </a:p>
          <a:p>
            <a:pPr eaLnBrk="1" hangingPunct="1"/>
            <a:r>
              <a:rPr lang="en-US" dirty="0"/>
              <a:t>	</a:t>
            </a:r>
          </a:p>
          <a:p>
            <a:pPr algn="just" eaLnBrk="1" hangingPunct="1"/>
            <a:r>
              <a:rPr lang="en-GB" dirty="0">
                <a:cs typeface="Times New Roman" pitchFamily="18" charset="0"/>
              </a:rPr>
              <a:t>3. We have </a:t>
            </a:r>
            <a:r>
              <a:rPr lang="en-GB" i="1" dirty="0">
                <a:cs typeface="Times New Roman" pitchFamily="18" charset="0"/>
              </a:rPr>
              <a:t>P(</a:t>
            </a:r>
            <a:r>
              <a:rPr lang="en-GB" i="1" dirty="0" err="1">
                <a:cs typeface="Times New Roman" pitchFamily="18" charset="0"/>
              </a:rPr>
              <a:t>C</a:t>
            </a:r>
            <a:r>
              <a:rPr lang="en-GB" i="1" baseline="-25000" dirty="0" err="1">
                <a:cs typeface="Times New Roman" pitchFamily="18" charset="0"/>
              </a:rPr>
              <a:t>i</a:t>
            </a:r>
            <a:r>
              <a:rPr lang="en-GB" i="1" dirty="0" err="1">
                <a:cs typeface="Times New Roman" pitchFamily="18" charset="0"/>
              </a:rPr>
              <a:t>|X</a:t>
            </a:r>
            <a:r>
              <a:rPr lang="en-GB" i="1" dirty="0">
                <a:cs typeface="Times New Roman" pitchFamily="18" charset="0"/>
              </a:rPr>
              <a:t>)</a:t>
            </a:r>
            <a:r>
              <a:rPr lang="en-GB" dirty="0">
                <a:cs typeface="Times New Roman" pitchFamily="18" charset="0"/>
              </a:rPr>
              <a:t> = </a:t>
            </a:r>
            <a:r>
              <a:rPr lang="en-GB" i="1" dirty="0">
                <a:cs typeface="Times New Roman" pitchFamily="18" charset="0"/>
              </a:rPr>
              <a:t>P(</a:t>
            </a:r>
            <a:r>
              <a:rPr lang="en-GB" i="1" dirty="0" err="1">
                <a:cs typeface="Times New Roman" pitchFamily="18" charset="0"/>
              </a:rPr>
              <a:t>X|C</a:t>
            </a:r>
            <a:r>
              <a:rPr lang="en-GB" i="1" baseline="-25000" dirty="0" err="1">
                <a:cs typeface="Times New Roman" pitchFamily="18" charset="0"/>
              </a:rPr>
              <a:t>i</a:t>
            </a:r>
            <a:r>
              <a:rPr lang="en-GB" i="1" dirty="0">
                <a:cs typeface="Times New Roman" pitchFamily="18" charset="0"/>
              </a:rPr>
              <a:t>) P(C</a:t>
            </a:r>
            <a:r>
              <a:rPr lang="en-GB" i="1" baseline="-25000" dirty="0">
                <a:cs typeface="Times New Roman" pitchFamily="18" charset="0"/>
              </a:rPr>
              <a:t>i</a:t>
            </a:r>
            <a:r>
              <a:rPr lang="en-GB" i="1" dirty="0">
                <a:cs typeface="Times New Roman" pitchFamily="18" charset="0"/>
              </a:rPr>
              <a:t>) / P(X)</a:t>
            </a:r>
            <a:r>
              <a:rPr lang="en-GB" dirty="0">
                <a:cs typeface="Times New Roman" pitchFamily="18" charset="0"/>
              </a:rPr>
              <a:t> </a:t>
            </a:r>
          </a:p>
          <a:p>
            <a:pPr algn="just" eaLnBrk="1" hangingPunct="1"/>
            <a:endParaRPr lang="en-GB" dirty="0">
              <a:cs typeface="Times New Roman" pitchFamily="18" charset="0"/>
            </a:endParaRPr>
          </a:p>
          <a:p>
            <a:pPr algn="just" eaLnBrk="1" hangingPunct="1"/>
            <a:r>
              <a:rPr lang="en-GB" dirty="0">
                <a:cs typeface="Times New Roman" pitchFamily="18" charset="0"/>
              </a:rPr>
              <a:t>As P(X) is constant for all classes, only P(</a:t>
            </a:r>
            <a:r>
              <a:rPr lang="en-GB" dirty="0" err="1">
                <a:cs typeface="Times New Roman" pitchFamily="18" charset="0"/>
              </a:rPr>
              <a:t>X|C</a:t>
            </a:r>
            <a:r>
              <a:rPr lang="en-GB" baseline="-25000" dirty="0" err="1">
                <a:cs typeface="Times New Roman" pitchFamily="18" charset="0"/>
              </a:rPr>
              <a:t>i</a:t>
            </a:r>
            <a:r>
              <a:rPr lang="en-GB" dirty="0">
                <a:cs typeface="Times New Roman" pitchFamily="18" charset="0"/>
              </a:rPr>
              <a:t>) P(C</a:t>
            </a:r>
            <a:r>
              <a:rPr lang="en-GB" baseline="-25000" dirty="0">
                <a:cs typeface="Times New Roman" pitchFamily="18" charset="0"/>
              </a:rPr>
              <a:t>i</a:t>
            </a:r>
            <a:r>
              <a:rPr lang="en-GB" dirty="0">
                <a:cs typeface="Times New Roman" pitchFamily="18" charset="0"/>
              </a:rPr>
              <a:t>) needs to be calculated</a:t>
            </a:r>
          </a:p>
          <a:p>
            <a:pPr algn="just" eaLnBrk="1" hangingPunct="1"/>
            <a:endParaRPr lang="en-GB" dirty="0">
              <a:cs typeface="Times New Roman" pitchFamily="18" charset="0"/>
            </a:endParaRPr>
          </a:p>
          <a:p>
            <a:pPr algn="just" eaLnBrk="1" hangingPunct="1"/>
            <a:r>
              <a:rPr lang="en-GB" dirty="0">
                <a:cs typeface="Times New Roman" pitchFamily="18" charset="0"/>
              </a:rPr>
              <a:t>The class prior probabilities may be estimated by 	</a:t>
            </a:r>
          </a:p>
          <a:p>
            <a:pPr algn="just" eaLnBrk="1" hangingPunct="1"/>
            <a:r>
              <a:rPr lang="en-GB" dirty="0">
                <a:cs typeface="Times New Roman" pitchFamily="18" charset="0"/>
              </a:rPr>
              <a:t>	P(C</a:t>
            </a:r>
            <a:r>
              <a:rPr lang="en-GB" baseline="-25000" dirty="0">
                <a:cs typeface="Times New Roman" pitchFamily="18" charset="0"/>
              </a:rPr>
              <a:t>i</a:t>
            </a:r>
            <a:r>
              <a:rPr lang="en-GB" dirty="0">
                <a:cs typeface="Times New Roman" pitchFamily="18" charset="0"/>
              </a:rPr>
              <a:t>) = </a:t>
            </a:r>
            <a:r>
              <a:rPr lang="en-GB" dirty="0" err="1">
                <a:cs typeface="Times New Roman" pitchFamily="18" charset="0"/>
              </a:rPr>
              <a:t>s</a:t>
            </a:r>
            <a:r>
              <a:rPr lang="en-GB" baseline="-25000" dirty="0" err="1">
                <a:cs typeface="Times New Roman" pitchFamily="18" charset="0"/>
              </a:rPr>
              <a:t>i</a:t>
            </a:r>
            <a:r>
              <a:rPr lang="en-GB" baseline="-25000" dirty="0">
                <a:cs typeface="Times New Roman" pitchFamily="18" charset="0"/>
              </a:rPr>
              <a:t> </a:t>
            </a:r>
            <a:r>
              <a:rPr lang="en-GB" dirty="0">
                <a:cs typeface="Times New Roman" pitchFamily="18" charset="0"/>
              </a:rPr>
              <a:t>/ s</a:t>
            </a:r>
          </a:p>
          <a:p>
            <a:pPr algn="just" eaLnBrk="1" hangingPunct="1"/>
            <a:r>
              <a:rPr lang="en-GB" dirty="0">
                <a:cs typeface="Times New Roman" pitchFamily="18" charset="0"/>
              </a:rPr>
              <a:t>where </a:t>
            </a:r>
            <a:r>
              <a:rPr lang="en-GB" dirty="0" err="1">
                <a:cs typeface="Times New Roman" pitchFamily="18" charset="0"/>
              </a:rPr>
              <a:t>s</a:t>
            </a:r>
            <a:r>
              <a:rPr lang="en-GB" baseline="-25000" dirty="0" err="1">
                <a:cs typeface="Times New Roman" pitchFamily="18" charset="0"/>
              </a:rPr>
              <a:t>i</a:t>
            </a:r>
            <a:r>
              <a:rPr lang="en-GB" dirty="0">
                <a:cs typeface="Times New Roman" pitchFamily="18" charset="0"/>
              </a:rPr>
              <a:t> is the number of training samples of class C</a:t>
            </a:r>
            <a:r>
              <a:rPr lang="en-GB" baseline="-25000" dirty="0">
                <a:cs typeface="Times New Roman" pitchFamily="18" charset="0"/>
              </a:rPr>
              <a:t>i</a:t>
            </a:r>
          </a:p>
          <a:p>
            <a:pPr algn="just" eaLnBrk="1" hangingPunct="1"/>
            <a:r>
              <a:rPr lang="en-GB" dirty="0">
                <a:cs typeface="Times New Roman" pitchFamily="18" charset="0"/>
              </a:rPr>
              <a:t>&amp; 	s is the total number of training samples</a:t>
            </a:r>
          </a:p>
          <a:p>
            <a:pPr algn="just" eaLnBrk="1" hangingPunct="1"/>
            <a:endParaRPr lang="en-GB" dirty="0">
              <a:cs typeface="Times New Roman" pitchFamily="18" charset="0"/>
            </a:endParaRPr>
          </a:p>
          <a:p>
            <a:pPr algn="just" eaLnBrk="1" hangingPunct="1"/>
            <a:r>
              <a:rPr lang="en-GB" dirty="0">
                <a:cs typeface="Times New Roman" pitchFamily="18" charset="0"/>
              </a:rPr>
              <a:t>If class prior probabilities are equal (or not known and thus assumed to be equal) then we need to calculate only P(</a:t>
            </a:r>
            <a:r>
              <a:rPr lang="en-GB" dirty="0" err="1">
                <a:cs typeface="Times New Roman" pitchFamily="18" charset="0"/>
              </a:rPr>
              <a:t>X|C</a:t>
            </a:r>
            <a:r>
              <a:rPr lang="en-GB" baseline="-25000" dirty="0" err="1">
                <a:cs typeface="Times New Roman" pitchFamily="18" charset="0"/>
              </a:rPr>
              <a:t>i</a:t>
            </a:r>
            <a:r>
              <a:rPr lang="en-GB" dirty="0">
                <a:cs typeface="Times New Roman" pitchFamily="18" charset="0"/>
              </a:rPr>
              <a:t>)</a:t>
            </a:r>
          </a:p>
        </p:txBody>
      </p:sp>
      <p:sp>
        <p:nvSpPr>
          <p:cNvPr id="1212420"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DF8AEB-930C-4240-90E3-2F18854D6445}" type="slidenum">
              <a:rPr lang="en-US"/>
              <a:pPr/>
              <a:t>17</a:t>
            </a:fld>
            <a:endParaRPr lang="en-US"/>
          </a:p>
        </p:txBody>
      </p:sp>
      <p:sp>
        <p:nvSpPr>
          <p:cNvPr id="1214467" name="Text Box 3"/>
          <p:cNvSpPr txBox="1">
            <a:spLocks noChangeArrowheads="1"/>
          </p:cNvSpPr>
          <p:nvPr/>
        </p:nvSpPr>
        <p:spPr bwMode="auto">
          <a:xfrm>
            <a:off x="609600" y="1143000"/>
            <a:ext cx="817562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a:solidFill>
                  <a:srgbClr val="FF3300"/>
                </a:solidFill>
              </a:rPr>
              <a:t>Naïve (Simple) Bayesian Classification</a:t>
            </a:r>
          </a:p>
          <a:p>
            <a:pPr eaLnBrk="1" hangingPunct="1"/>
            <a:r>
              <a:rPr lang="en-US"/>
              <a:t>	</a:t>
            </a:r>
          </a:p>
          <a:p>
            <a:pPr algn="just" eaLnBrk="1" hangingPunct="1"/>
            <a:r>
              <a:rPr lang="en-GB">
                <a:cs typeface="Times New Roman" pitchFamily="18" charset="0"/>
              </a:rPr>
              <a:t>4. Given data sets with many attributes, it would be extremely computationally expensive to compute P(X|C</a:t>
            </a:r>
            <a:r>
              <a:rPr lang="en-GB" baseline="-25000">
                <a:cs typeface="Times New Roman" pitchFamily="18" charset="0"/>
              </a:rPr>
              <a:t>i</a:t>
            </a:r>
            <a:r>
              <a:rPr lang="en-GB">
                <a:cs typeface="Times New Roman" pitchFamily="18" charset="0"/>
              </a:rPr>
              <a:t>)</a:t>
            </a:r>
          </a:p>
          <a:p>
            <a:pPr algn="just" eaLnBrk="1" hangingPunct="1"/>
            <a:endParaRPr lang="en-GB">
              <a:cs typeface="Times New Roman" pitchFamily="18" charset="0"/>
            </a:endParaRPr>
          </a:p>
          <a:p>
            <a:pPr algn="just" eaLnBrk="1" hangingPunct="1"/>
            <a:r>
              <a:rPr lang="en-GB">
                <a:cs typeface="Times New Roman" pitchFamily="18" charset="0"/>
              </a:rPr>
              <a:t>For example, assuming the attributes of colour and shape to be Boolean, we need to store 4 probabilities for the category apple</a:t>
            </a:r>
          </a:p>
          <a:p>
            <a:pPr algn="just" eaLnBrk="1" hangingPunct="1"/>
            <a:r>
              <a:rPr lang="en-GB">
                <a:cs typeface="Times New Roman" pitchFamily="18" charset="0"/>
              </a:rPr>
              <a:t>	P(¬red </a:t>
            </a:r>
            <a:r>
              <a:rPr lang="en-GB">
                <a:cs typeface="Times New Roman" pitchFamily="18" charset="0"/>
                <a:sym typeface="Symbol" pitchFamily="18" charset="2"/>
              </a:rPr>
              <a:t> </a:t>
            </a:r>
            <a:r>
              <a:rPr lang="en-GB">
                <a:cs typeface="Times New Roman" pitchFamily="18" charset="0"/>
              </a:rPr>
              <a:t>¬round | apple)</a:t>
            </a:r>
          </a:p>
          <a:p>
            <a:pPr algn="just" eaLnBrk="1" hangingPunct="1"/>
            <a:r>
              <a:rPr lang="en-GB">
                <a:cs typeface="Times New Roman" pitchFamily="18" charset="0"/>
              </a:rPr>
              <a:t>	P(¬red </a:t>
            </a:r>
            <a:r>
              <a:rPr lang="en-GB">
                <a:cs typeface="Times New Roman" pitchFamily="18" charset="0"/>
                <a:sym typeface="Symbol" pitchFamily="18" charset="2"/>
              </a:rPr>
              <a:t> </a:t>
            </a:r>
            <a:r>
              <a:rPr lang="en-GB">
                <a:cs typeface="Times New Roman" pitchFamily="18" charset="0"/>
              </a:rPr>
              <a:t>round | apple) </a:t>
            </a:r>
          </a:p>
          <a:p>
            <a:pPr algn="just" eaLnBrk="1" hangingPunct="1"/>
            <a:r>
              <a:rPr lang="en-GB">
                <a:cs typeface="Times New Roman" pitchFamily="18" charset="0"/>
              </a:rPr>
              <a:t>	P(red </a:t>
            </a:r>
            <a:r>
              <a:rPr lang="en-GB">
                <a:cs typeface="Times New Roman" pitchFamily="18" charset="0"/>
                <a:sym typeface="Symbol" pitchFamily="18" charset="2"/>
              </a:rPr>
              <a:t> </a:t>
            </a:r>
            <a:r>
              <a:rPr lang="en-GB">
                <a:cs typeface="Times New Roman" pitchFamily="18" charset="0"/>
              </a:rPr>
              <a:t>¬round | apple) </a:t>
            </a:r>
          </a:p>
          <a:p>
            <a:pPr algn="just" eaLnBrk="1" hangingPunct="1"/>
            <a:r>
              <a:rPr lang="en-GB">
                <a:cs typeface="Times New Roman" pitchFamily="18" charset="0"/>
              </a:rPr>
              <a:t>	P(red </a:t>
            </a:r>
            <a:r>
              <a:rPr lang="en-GB">
                <a:cs typeface="Times New Roman" pitchFamily="18" charset="0"/>
                <a:sym typeface="Symbol" pitchFamily="18" charset="2"/>
              </a:rPr>
              <a:t> </a:t>
            </a:r>
            <a:r>
              <a:rPr lang="en-GB">
                <a:cs typeface="Times New Roman" pitchFamily="18" charset="0"/>
              </a:rPr>
              <a:t>round | apple)</a:t>
            </a:r>
          </a:p>
          <a:p>
            <a:pPr algn="just" eaLnBrk="1" hangingPunct="1"/>
            <a:endParaRPr lang="en-GB">
              <a:cs typeface="Times New Roman" pitchFamily="18" charset="0"/>
            </a:endParaRPr>
          </a:p>
          <a:p>
            <a:pPr algn="just" eaLnBrk="1" hangingPunct="1"/>
            <a:r>
              <a:rPr lang="en-GB">
                <a:cs typeface="Times New Roman" pitchFamily="18" charset="0"/>
              </a:rPr>
              <a:t>If there are 6 attributes and they are Boolean, then we need to store 2</a:t>
            </a:r>
            <a:r>
              <a:rPr lang="en-GB" baseline="30000">
                <a:cs typeface="Times New Roman" pitchFamily="18" charset="0"/>
              </a:rPr>
              <a:t>6</a:t>
            </a:r>
            <a:r>
              <a:rPr lang="en-GB">
                <a:cs typeface="Times New Roman" pitchFamily="18" charset="0"/>
              </a:rPr>
              <a:t> probabilities</a:t>
            </a:r>
          </a:p>
        </p:txBody>
      </p:sp>
      <p:sp>
        <p:nvSpPr>
          <p:cNvPr id="1214468"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EBD68F-6D95-4001-8449-3FFC3A293929}" type="slidenum">
              <a:rPr lang="en-US"/>
              <a:pPr/>
              <a:t>18</a:t>
            </a:fld>
            <a:endParaRPr lang="en-US"/>
          </a:p>
        </p:txBody>
      </p:sp>
      <p:sp>
        <p:nvSpPr>
          <p:cNvPr id="1216515" name="Text Box 3"/>
          <p:cNvSpPr txBox="1">
            <a:spLocks noChangeArrowheads="1"/>
          </p:cNvSpPr>
          <p:nvPr/>
        </p:nvSpPr>
        <p:spPr bwMode="auto">
          <a:xfrm>
            <a:off x="609600" y="1143000"/>
            <a:ext cx="817562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a:solidFill>
                  <a:srgbClr val="FF3300"/>
                </a:solidFill>
              </a:rPr>
              <a:t>Naïve (Simple) Bayesian Classification</a:t>
            </a:r>
          </a:p>
          <a:p>
            <a:pPr eaLnBrk="1" hangingPunct="1"/>
            <a:r>
              <a:rPr lang="en-US"/>
              <a:t>	</a:t>
            </a:r>
          </a:p>
          <a:p>
            <a:pPr algn="just" eaLnBrk="1" hangingPunct="1"/>
            <a:r>
              <a:rPr lang="en-GB">
                <a:cs typeface="Times New Roman" pitchFamily="18" charset="0"/>
              </a:rPr>
              <a:t>In order to reduce computation, the naïve assumption of </a:t>
            </a:r>
            <a:r>
              <a:rPr lang="en-GB" i="1">
                <a:cs typeface="Times New Roman" pitchFamily="18" charset="0"/>
              </a:rPr>
              <a:t>class conditional independence</a:t>
            </a:r>
            <a:r>
              <a:rPr lang="en-GB">
                <a:cs typeface="Times New Roman" pitchFamily="18" charset="0"/>
              </a:rPr>
              <a:t> is made</a:t>
            </a:r>
          </a:p>
          <a:p>
            <a:pPr algn="just" eaLnBrk="1" hangingPunct="1"/>
            <a:endParaRPr lang="en-GB">
              <a:cs typeface="Times New Roman" pitchFamily="18" charset="0"/>
            </a:endParaRPr>
          </a:p>
          <a:p>
            <a:pPr algn="just" eaLnBrk="1" hangingPunct="1"/>
            <a:r>
              <a:rPr lang="en-GB">
                <a:cs typeface="Times New Roman" pitchFamily="18" charset="0"/>
              </a:rPr>
              <a:t>This presumes that the values of the attributes are conditionally independent of one another, given the class label of the sample (we assume that there are no dependence relationships among the attributes)</a:t>
            </a:r>
          </a:p>
        </p:txBody>
      </p:sp>
      <p:sp>
        <p:nvSpPr>
          <p:cNvPr id="1216516"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4ED361-1786-4AB9-8A82-0A959C962CEF}" type="slidenum">
              <a:rPr lang="en-US"/>
              <a:pPr/>
              <a:t>19</a:t>
            </a:fld>
            <a:endParaRPr lang="en-US"/>
          </a:p>
        </p:txBody>
      </p:sp>
      <p:sp>
        <p:nvSpPr>
          <p:cNvPr id="1218563" name="Text Box 3"/>
          <p:cNvSpPr txBox="1">
            <a:spLocks noChangeArrowheads="1"/>
          </p:cNvSpPr>
          <p:nvPr/>
        </p:nvSpPr>
        <p:spPr bwMode="auto">
          <a:xfrm>
            <a:off x="609600" y="1143000"/>
            <a:ext cx="81756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a:solidFill>
                  <a:srgbClr val="FF3300"/>
                </a:solidFill>
              </a:rPr>
              <a:t>Naïve (Simple) Bayesian Classification</a:t>
            </a:r>
          </a:p>
          <a:p>
            <a:pPr eaLnBrk="1" hangingPunct="1"/>
            <a:r>
              <a:rPr lang="en-US"/>
              <a:t>	</a:t>
            </a:r>
          </a:p>
          <a:p>
            <a:pPr algn="just" eaLnBrk="1" hangingPunct="1"/>
            <a:r>
              <a:rPr lang="en-GB">
                <a:cs typeface="Times New Roman" pitchFamily="18" charset="0"/>
              </a:rPr>
              <a:t>Thus we assume that P(X|C</a:t>
            </a:r>
            <a:r>
              <a:rPr lang="en-GB" baseline="-25000">
                <a:cs typeface="Times New Roman" pitchFamily="18" charset="0"/>
              </a:rPr>
              <a:t>i</a:t>
            </a:r>
            <a:r>
              <a:rPr lang="en-GB">
                <a:cs typeface="Times New Roman" pitchFamily="18" charset="0"/>
              </a:rPr>
              <a:t>) = </a:t>
            </a:r>
            <a:r>
              <a:rPr lang="en-GB">
                <a:cs typeface="Times New Roman" pitchFamily="18" charset="0"/>
                <a:sym typeface="Symbol" pitchFamily="18" charset="2"/>
              </a:rPr>
              <a:t></a:t>
            </a:r>
            <a:r>
              <a:rPr lang="en-GB" baseline="30000">
                <a:cs typeface="Times New Roman" pitchFamily="18" charset="0"/>
                <a:sym typeface="Symbol" pitchFamily="18" charset="2"/>
              </a:rPr>
              <a:t>n</a:t>
            </a:r>
            <a:r>
              <a:rPr lang="en-GB" baseline="-25000">
                <a:cs typeface="Times New Roman" pitchFamily="18" charset="0"/>
                <a:sym typeface="Symbol" pitchFamily="18" charset="2"/>
              </a:rPr>
              <a:t>k=1</a:t>
            </a:r>
            <a:r>
              <a:rPr lang="en-GB">
                <a:cs typeface="Times New Roman" pitchFamily="18" charset="0"/>
                <a:sym typeface="Symbol" pitchFamily="18" charset="2"/>
              </a:rPr>
              <a:t> P(x</a:t>
            </a:r>
            <a:r>
              <a:rPr lang="en-GB" baseline="-25000">
                <a:cs typeface="Times New Roman" pitchFamily="18" charset="0"/>
                <a:sym typeface="Symbol" pitchFamily="18" charset="2"/>
              </a:rPr>
              <a:t>k</a:t>
            </a:r>
            <a:r>
              <a:rPr lang="en-GB">
                <a:cs typeface="Times New Roman" pitchFamily="18" charset="0"/>
                <a:sym typeface="Symbol" pitchFamily="18" charset="2"/>
              </a:rPr>
              <a:t>|C</a:t>
            </a:r>
            <a:r>
              <a:rPr lang="en-GB" baseline="-25000">
                <a:cs typeface="Times New Roman" pitchFamily="18" charset="0"/>
                <a:sym typeface="Symbol" pitchFamily="18" charset="2"/>
              </a:rPr>
              <a:t>i</a:t>
            </a:r>
            <a:r>
              <a:rPr lang="en-GB">
                <a:cs typeface="Times New Roman" pitchFamily="18" charset="0"/>
                <a:sym typeface="Symbol" pitchFamily="18" charset="2"/>
              </a:rPr>
              <a:t>)</a:t>
            </a:r>
          </a:p>
          <a:p>
            <a:pPr algn="just" eaLnBrk="1" hangingPunct="1"/>
            <a:endParaRPr lang="en-GB">
              <a:cs typeface="Times New Roman" pitchFamily="18" charset="0"/>
              <a:sym typeface="Symbol" pitchFamily="18" charset="2"/>
            </a:endParaRPr>
          </a:p>
          <a:p>
            <a:pPr algn="just" eaLnBrk="1" hangingPunct="1"/>
            <a:r>
              <a:rPr lang="en-GB">
                <a:cs typeface="Times New Roman" pitchFamily="18" charset="0"/>
                <a:sym typeface="Symbol" pitchFamily="18" charset="2"/>
              </a:rPr>
              <a:t>Example </a:t>
            </a:r>
          </a:p>
          <a:p>
            <a:pPr algn="just" eaLnBrk="1" hangingPunct="1"/>
            <a:r>
              <a:rPr lang="en-GB">
                <a:cs typeface="Times New Roman" pitchFamily="18" charset="0"/>
                <a:sym typeface="Symbol" pitchFamily="18" charset="2"/>
              </a:rPr>
              <a:t>P(colour  shape | apple) = P(colour | apple) P(shape | apple)</a:t>
            </a:r>
          </a:p>
          <a:p>
            <a:pPr algn="just" eaLnBrk="1" hangingPunct="1"/>
            <a:endParaRPr lang="en-GB">
              <a:cs typeface="Times New Roman" pitchFamily="18" charset="0"/>
              <a:sym typeface="Symbol" pitchFamily="18" charset="2"/>
            </a:endParaRPr>
          </a:p>
          <a:p>
            <a:pPr algn="just" eaLnBrk="1" hangingPunct="1"/>
            <a:r>
              <a:rPr lang="en-GB">
                <a:cs typeface="Times New Roman" pitchFamily="18" charset="0"/>
                <a:sym typeface="Symbol" pitchFamily="18" charset="2"/>
              </a:rPr>
              <a:t>For 6 Boolean attributes, we would have only 12 probabilities to store instead of 2</a:t>
            </a:r>
            <a:r>
              <a:rPr lang="en-GB" baseline="30000">
                <a:cs typeface="Times New Roman" pitchFamily="18" charset="0"/>
                <a:sym typeface="Symbol" pitchFamily="18" charset="2"/>
              </a:rPr>
              <a:t>6</a:t>
            </a:r>
            <a:r>
              <a:rPr lang="en-GB">
                <a:cs typeface="Times New Roman" pitchFamily="18" charset="0"/>
                <a:sym typeface="Symbol" pitchFamily="18" charset="2"/>
              </a:rPr>
              <a:t> = 64</a:t>
            </a:r>
          </a:p>
          <a:p>
            <a:pPr algn="just" eaLnBrk="1" hangingPunct="1"/>
            <a:r>
              <a:rPr lang="en-GB">
                <a:cs typeface="Times New Roman" pitchFamily="18" charset="0"/>
                <a:sym typeface="Symbol" pitchFamily="18" charset="2"/>
              </a:rPr>
              <a:t>Similarly for 6, three valued attributes, we would have 18 probabilities to store instead of 3</a:t>
            </a:r>
            <a:r>
              <a:rPr lang="en-GB" baseline="30000">
                <a:cs typeface="Times New Roman" pitchFamily="18" charset="0"/>
                <a:sym typeface="Symbol" pitchFamily="18" charset="2"/>
              </a:rPr>
              <a:t>6</a:t>
            </a:r>
            <a:r>
              <a:rPr lang="en-GB">
                <a:cs typeface="Times New Roman" pitchFamily="18" charset="0"/>
                <a:sym typeface="Symbol" pitchFamily="18" charset="2"/>
              </a:rPr>
              <a:t> </a:t>
            </a:r>
          </a:p>
        </p:txBody>
      </p:sp>
      <p:sp>
        <p:nvSpPr>
          <p:cNvPr id="1218564"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EDB7-C4EA-4D54-AEDA-710F96F2AB01}"/>
              </a:ext>
            </a:extLst>
          </p:cNvPr>
          <p:cNvSpPr>
            <a:spLocks noGrp="1"/>
          </p:cNvSpPr>
          <p:nvPr>
            <p:ph type="title"/>
          </p:nvPr>
        </p:nvSpPr>
        <p:spPr/>
        <p:txBody>
          <a:bodyPr/>
          <a:lstStyle/>
          <a:p>
            <a:r>
              <a:rPr lang="en-US" dirty="0"/>
              <a:t>Spam Filters</a:t>
            </a:r>
          </a:p>
        </p:txBody>
      </p:sp>
      <p:sp>
        <p:nvSpPr>
          <p:cNvPr id="3" name="Content Placeholder 2">
            <a:extLst>
              <a:ext uri="{FF2B5EF4-FFF2-40B4-BE49-F238E27FC236}">
                <a16:creationId xmlns:a16="http://schemas.microsoft.com/office/drawing/2014/main" id="{A18C7A27-3BE3-44F8-B66E-A2841C288911}"/>
              </a:ext>
            </a:extLst>
          </p:cNvPr>
          <p:cNvSpPr>
            <a:spLocks noGrp="1"/>
          </p:cNvSpPr>
          <p:nvPr>
            <p:ph idx="1"/>
          </p:nvPr>
        </p:nvSpPr>
        <p:spPr>
          <a:xfrm>
            <a:off x="533400" y="1447800"/>
            <a:ext cx="7772400" cy="4683125"/>
          </a:xfrm>
        </p:spPr>
        <p:txBody>
          <a:bodyPr/>
          <a:lstStyle/>
          <a:p>
            <a:r>
              <a:rPr lang="en-US" dirty="0"/>
              <a:t>Suspiciously spammy</a:t>
            </a:r>
          </a:p>
          <a:p>
            <a:endParaRPr lang="en-US" dirty="0"/>
          </a:p>
          <a:p>
            <a:endParaRPr lang="en-US" dirty="0"/>
          </a:p>
        </p:txBody>
      </p:sp>
      <p:sp>
        <p:nvSpPr>
          <p:cNvPr id="4" name="Slide Number Placeholder 3">
            <a:extLst>
              <a:ext uri="{FF2B5EF4-FFF2-40B4-BE49-F238E27FC236}">
                <a16:creationId xmlns:a16="http://schemas.microsoft.com/office/drawing/2014/main" id="{96DEAF0A-EE06-4014-9D4D-B26D8343D2E4}"/>
              </a:ext>
            </a:extLst>
          </p:cNvPr>
          <p:cNvSpPr>
            <a:spLocks noGrp="1"/>
          </p:cNvSpPr>
          <p:nvPr>
            <p:ph type="sldNum" sz="quarter" idx="12"/>
          </p:nvPr>
        </p:nvSpPr>
        <p:spPr/>
        <p:txBody>
          <a:bodyPr/>
          <a:lstStyle/>
          <a:p>
            <a:fld id="{AFED1286-4128-457C-864E-72F40CEEFA53}" type="slidenum">
              <a:rPr lang="en-US" smtClean="0"/>
              <a:pPr/>
              <a:t>2</a:t>
            </a:fld>
            <a:endParaRPr lang="en-US"/>
          </a:p>
        </p:txBody>
      </p:sp>
      <p:pic>
        <p:nvPicPr>
          <p:cNvPr id="6" name="Picture 5">
            <a:extLst>
              <a:ext uri="{FF2B5EF4-FFF2-40B4-BE49-F238E27FC236}">
                <a16:creationId xmlns:a16="http://schemas.microsoft.com/office/drawing/2014/main" id="{74779007-3707-46CE-80ED-BC041E0AB9B3}"/>
              </a:ext>
            </a:extLst>
          </p:cNvPr>
          <p:cNvPicPr>
            <a:picLocks noChangeAspect="1"/>
          </p:cNvPicPr>
          <p:nvPr/>
        </p:nvPicPr>
        <p:blipFill>
          <a:blip r:embed="rId2"/>
          <a:stretch>
            <a:fillRect/>
          </a:stretch>
        </p:blipFill>
        <p:spPr>
          <a:xfrm>
            <a:off x="513133" y="2028718"/>
            <a:ext cx="8402267" cy="4405212"/>
          </a:xfrm>
          <a:prstGeom prst="rect">
            <a:avLst/>
          </a:prstGeom>
        </p:spPr>
      </p:pic>
    </p:spTree>
    <p:extLst>
      <p:ext uri="{BB962C8B-B14F-4D97-AF65-F5344CB8AC3E}">
        <p14:creationId xmlns:p14="http://schemas.microsoft.com/office/powerpoint/2010/main" val="34431156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8FB2CA3-9667-4ED8-B5DC-2689E466B0D4}" type="slidenum">
              <a:rPr lang="en-US"/>
              <a:pPr/>
              <a:t>20</a:t>
            </a:fld>
            <a:endParaRPr lang="en-US"/>
          </a:p>
        </p:txBody>
      </p:sp>
      <p:sp>
        <p:nvSpPr>
          <p:cNvPr id="1220611" name="Text Box 3"/>
          <p:cNvSpPr txBox="1">
            <a:spLocks noChangeArrowheads="1"/>
          </p:cNvSpPr>
          <p:nvPr/>
        </p:nvSpPr>
        <p:spPr bwMode="auto">
          <a:xfrm>
            <a:off x="609600" y="762000"/>
            <a:ext cx="817562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a:solidFill>
                  <a:srgbClr val="FF3300"/>
                </a:solidFill>
              </a:rPr>
              <a:t>Naïve (Simple) Bayesian Classification</a:t>
            </a:r>
          </a:p>
          <a:p>
            <a:pPr eaLnBrk="1" hangingPunct="1"/>
            <a:r>
              <a:rPr lang="en-US"/>
              <a:t>	</a:t>
            </a:r>
          </a:p>
          <a:p>
            <a:pPr algn="just" eaLnBrk="1" hangingPunct="1"/>
            <a:r>
              <a:rPr lang="en-GB">
                <a:cs typeface="Times New Roman" pitchFamily="18" charset="0"/>
                <a:sym typeface="Symbol" pitchFamily="18" charset="2"/>
              </a:rPr>
              <a:t>The probabilities P(x</a:t>
            </a:r>
            <a:r>
              <a:rPr lang="en-GB" baseline="-25000">
                <a:cs typeface="Times New Roman" pitchFamily="18" charset="0"/>
                <a:sym typeface="Symbol" pitchFamily="18" charset="2"/>
              </a:rPr>
              <a:t>1</a:t>
            </a:r>
            <a:r>
              <a:rPr lang="en-GB">
                <a:cs typeface="Times New Roman" pitchFamily="18" charset="0"/>
                <a:sym typeface="Symbol" pitchFamily="18" charset="2"/>
              </a:rPr>
              <a:t>|C</a:t>
            </a:r>
            <a:r>
              <a:rPr lang="en-GB" baseline="-25000">
                <a:cs typeface="Times New Roman" pitchFamily="18" charset="0"/>
                <a:sym typeface="Symbol" pitchFamily="18" charset="2"/>
              </a:rPr>
              <a:t>i</a:t>
            </a:r>
            <a:r>
              <a:rPr lang="en-GB">
                <a:cs typeface="Times New Roman" pitchFamily="18" charset="0"/>
                <a:sym typeface="Symbol" pitchFamily="18" charset="2"/>
              </a:rPr>
              <a:t>), P(x</a:t>
            </a:r>
            <a:r>
              <a:rPr lang="en-GB" baseline="-25000">
                <a:cs typeface="Times New Roman" pitchFamily="18" charset="0"/>
                <a:sym typeface="Symbol" pitchFamily="18" charset="2"/>
              </a:rPr>
              <a:t>2</a:t>
            </a:r>
            <a:r>
              <a:rPr lang="en-GB">
                <a:cs typeface="Times New Roman" pitchFamily="18" charset="0"/>
                <a:sym typeface="Symbol" pitchFamily="18" charset="2"/>
              </a:rPr>
              <a:t>|C</a:t>
            </a:r>
            <a:r>
              <a:rPr lang="en-GB" baseline="-25000">
                <a:cs typeface="Times New Roman" pitchFamily="18" charset="0"/>
                <a:sym typeface="Symbol" pitchFamily="18" charset="2"/>
              </a:rPr>
              <a:t>i</a:t>
            </a:r>
            <a:r>
              <a:rPr lang="en-GB">
                <a:cs typeface="Times New Roman" pitchFamily="18" charset="0"/>
                <a:sym typeface="Symbol" pitchFamily="18" charset="2"/>
              </a:rPr>
              <a:t>), …, P(x</a:t>
            </a:r>
            <a:r>
              <a:rPr lang="en-GB" baseline="-25000">
                <a:cs typeface="Times New Roman" pitchFamily="18" charset="0"/>
                <a:sym typeface="Symbol" pitchFamily="18" charset="2"/>
              </a:rPr>
              <a:t>n</a:t>
            </a:r>
            <a:r>
              <a:rPr lang="en-GB">
                <a:cs typeface="Times New Roman" pitchFamily="18" charset="0"/>
                <a:sym typeface="Symbol" pitchFamily="18" charset="2"/>
              </a:rPr>
              <a:t>|C</a:t>
            </a:r>
            <a:r>
              <a:rPr lang="en-GB" baseline="-25000">
                <a:cs typeface="Times New Roman" pitchFamily="18" charset="0"/>
                <a:sym typeface="Symbol" pitchFamily="18" charset="2"/>
              </a:rPr>
              <a:t>i</a:t>
            </a:r>
            <a:r>
              <a:rPr lang="en-GB">
                <a:cs typeface="Times New Roman" pitchFamily="18" charset="0"/>
                <a:sym typeface="Symbol" pitchFamily="18" charset="2"/>
              </a:rPr>
              <a:t>) can be estimated from the training samples, where </a:t>
            </a:r>
          </a:p>
          <a:p>
            <a:pPr algn="just" eaLnBrk="1" hangingPunct="1"/>
            <a:endParaRPr lang="en-GB">
              <a:cs typeface="Times New Roman" pitchFamily="18" charset="0"/>
              <a:sym typeface="Symbol" pitchFamily="18" charset="2"/>
            </a:endParaRPr>
          </a:p>
          <a:p>
            <a:pPr algn="just" eaLnBrk="1" hangingPunct="1"/>
            <a:r>
              <a:rPr lang="en-GB">
                <a:cs typeface="Times New Roman" pitchFamily="18" charset="0"/>
                <a:sym typeface="Symbol" pitchFamily="18" charset="2"/>
              </a:rPr>
              <a:t>For an attribute A</a:t>
            </a:r>
            <a:r>
              <a:rPr lang="en-GB" baseline="-25000">
                <a:cs typeface="Times New Roman" pitchFamily="18" charset="0"/>
                <a:sym typeface="Symbol" pitchFamily="18" charset="2"/>
              </a:rPr>
              <a:t>k</a:t>
            </a:r>
            <a:r>
              <a:rPr lang="en-GB">
                <a:cs typeface="Times New Roman" pitchFamily="18" charset="0"/>
                <a:sym typeface="Symbol" pitchFamily="18" charset="2"/>
              </a:rPr>
              <a:t>, which can take on the values x</a:t>
            </a:r>
            <a:r>
              <a:rPr lang="en-GB" baseline="-25000">
                <a:cs typeface="Times New Roman" pitchFamily="18" charset="0"/>
                <a:sym typeface="Symbol" pitchFamily="18" charset="2"/>
              </a:rPr>
              <a:t>1k</a:t>
            </a:r>
            <a:r>
              <a:rPr lang="en-GB">
                <a:cs typeface="Times New Roman" pitchFamily="18" charset="0"/>
                <a:sym typeface="Symbol" pitchFamily="18" charset="2"/>
              </a:rPr>
              <a:t>, x</a:t>
            </a:r>
            <a:r>
              <a:rPr lang="en-GB" baseline="-25000">
                <a:cs typeface="Times New Roman" pitchFamily="18" charset="0"/>
                <a:sym typeface="Symbol" pitchFamily="18" charset="2"/>
              </a:rPr>
              <a:t>2k</a:t>
            </a:r>
            <a:r>
              <a:rPr lang="en-GB">
                <a:cs typeface="Times New Roman" pitchFamily="18" charset="0"/>
                <a:sym typeface="Symbol" pitchFamily="18" charset="2"/>
              </a:rPr>
              <a:t>, … </a:t>
            </a:r>
          </a:p>
          <a:p>
            <a:pPr algn="just" eaLnBrk="1" hangingPunct="1"/>
            <a:r>
              <a:rPr lang="en-GB">
                <a:cs typeface="Times New Roman" pitchFamily="18" charset="0"/>
                <a:sym typeface="Symbol" pitchFamily="18" charset="2"/>
              </a:rPr>
              <a:t>e.g. colour = red, green, …</a:t>
            </a:r>
          </a:p>
          <a:p>
            <a:pPr algn="just" eaLnBrk="1" hangingPunct="1"/>
            <a:endParaRPr lang="en-GB">
              <a:cs typeface="Times New Roman" pitchFamily="18" charset="0"/>
              <a:sym typeface="Symbol" pitchFamily="18" charset="2"/>
            </a:endParaRPr>
          </a:p>
          <a:p>
            <a:pPr algn="just" eaLnBrk="1" hangingPunct="1"/>
            <a:r>
              <a:rPr lang="en-GB">
                <a:cs typeface="Times New Roman" pitchFamily="18" charset="0"/>
                <a:sym typeface="Symbol" pitchFamily="18" charset="2"/>
              </a:rPr>
              <a:t>	P(x</a:t>
            </a:r>
            <a:r>
              <a:rPr lang="en-GB" baseline="-25000">
                <a:cs typeface="Times New Roman" pitchFamily="18" charset="0"/>
                <a:sym typeface="Symbol" pitchFamily="18" charset="2"/>
              </a:rPr>
              <a:t>k</a:t>
            </a:r>
            <a:r>
              <a:rPr lang="en-GB">
                <a:cs typeface="Times New Roman" pitchFamily="18" charset="0"/>
                <a:sym typeface="Symbol" pitchFamily="18" charset="2"/>
              </a:rPr>
              <a:t>|C</a:t>
            </a:r>
            <a:r>
              <a:rPr lang="en-GB" baseline="-25000">
                <a:cs typeface="Times New Roman" pitchFamily="18" charset="0"/>
                <a:sym typeface="Symbol" pitchFamily="18" charset="2"/>
              </a:rPr>
              <a:t>i</a:t>
            </a:r>
            <a:r>
              <a:rPr lang="en-GB">
                <a:cs typeface="Times New Roman" pitchFamily="18" charset="0"/>
                <a:sym typeface="Symbol" pitchFamily="18" charset="2"/>
              </a:rPr>
              <a:t>) = s</a:t>
            </a:r>
            <a:r>
              <a:rPr lang="en-GB" baseline="-25000">
                <a:cs typeface="Times New Roman" pitchFamily="18" charset="0"/>
                <a:sym typeface="Symbol" pitchFamily="18" charset="2"/>
              </a:rPr>
              <a:t>ik</a:t>
            </a:r>
            <a:r>
              <a:rPr lang="en-GB">
                <a:cs typeface="Times New Roman" pitchFamily="18" charset="0"/>
                <a:sym typeface="Symbol" pitchFamily="18" charset="2"/>
              </a:rPr>
              <a:t>/s</a:t>
            </a:r>
            <a:r>
              <a:rPr lang="en-GB" baseline="-25000">
                <a:cs typeface="Times New Roman" pitchFamily="18" charset="0"/>
                <a:sym typeface="Symbol" pitchFamily="18" charset="2"/>
              </a:rPr>
              <a:t>i</a:t>
            </a:r>
            <a:r>
              <a:rPr lang="en-GB">
                <a:cs typeface="Times New Roman" pitchFamily="18" charset="0"/>
                <a:sym typeface="Symbol" pitchFamily="18" charset="2"/>
              </a:rPr>
              <a:t> </a:t>
            </a:r>
          </a:p>
          <a:p>
            <a:pPr algn="just" eaLnBrk="1" hangingPunct="1"/>
            <a:endParaRPr lang="en-GB">
              <a:cs typeface="Times New Roman" pitchFamily="18" charset="0"/>
              <a:sym typeface="Symbol" pitchFamily="18" charset="2"/>
            </a:endParaRPr>
          </a:p>
          <a:p>
            <a:pPr algn="just" eaLnBrk="1" hangingPunct="1"/>
            <a:r>
              <a:rPr lang="en-GB">
                <a:cs typeface="Times New Roman" pitchFamily="18" charset="0"/>
                <a:sym typeface="Symbol" pitchFamily="18" charset="2"/>
              </a:rPr>
              <a:t>where s</a:t>
            </a:r>
            <a:r>
              <a:rPr lang="en-GB" baseline="-25000">
                <a:cs typeface="Times New Roman" pitchFamily="18" charset="0"/>
                <a:sym typeface="Symbol" pitchFamily="18" charset="2"/>
              </a:rPr>
              <a:t>ik</a:t>
            </a:r>
            <a:r>
              <a:rPr lang="en-GB">
                <a:cs typeface="Times New Roman" pitchFamily="18" charset="0"/>
                <a:sym typeface="Symbol" pitchFamily="18" charset="2"/>
              </a:rPr>
              <a:t> is the number of training samples of class C</a:t>
            </a:r>
            <a:r>
              <a:rPr lang="en-GB" baseline="-25000">
                <a:cs typeface="Times New Roman" pitchFamily="18" charset="0"/>
                <a:sym typeface="Symbol" pitchFamily="18" charset="2"/>
              </a:rPr>
              <a:t>i</a:t>
            </a:r>
            <a:r>
              <a:rPr lang="en-GB">
                <a:cs typeface="Times New Roman" pitchFamily="18" charset="0"/>
                <a:sym typeface="Symbol" pitchFamily="18" charset="2"/>
              </a:rPr>
              <a:t> having the value x</a:t>
            </a:r>
            <a:r>
              <a:rPr lang="en-GB" baseline="-25000">
                <a:cs typeface="Times New Roman" pitchFamily="18" charset="0"/>
                <a:sym typeface="Symbol" pitchFamily="18" charset="2"/>
              </a:rPr>
              <a:t>k</a:t>
            </a:r>
            <a:r>
              <a:rPr lang="en-GB">
                <a:cs typeface="Times New Roman" pitchFamily="18" charset="0"/>
                <a:sym typeface="Symbol" pitchFamily="18" charset="2"/>
              </a:rPr>
              <a:t> for A</a:t>
            </a:r>
            <a:r>
              <a:rPr lang="en-GB" baseline="-25000">
                <a:cs typeface="Times New Roman" pitchFamily="18" charset="0"/>
                <a:sym typeface="Symbol" pitchFamily="18" charset="2"/>
              </a:rPr>
              <a:t>k</a:t>
            </a:r>
            <a:r>
              <a:rPr lang="en-GB">
                <a:cs typeface="Times New Roman" pitchFamily="18" charset="0"/>
                <a:sym typeface="Symbol" pitchFamily="18" charset="2"/>
              </a:rPr>
              <a:t> </a:t>
            </a:r>
          </a:p>
          <a:p>
            <a:pPr algn="just" eaLnBrk="1" hangingPunct="1"/>
            <a:r>
              <a:rPr lang="en-GB">
                <a:cs typeface="Times New Roman" pitchFamily="18" charset="0"/>
                <a:sym typeface="Symbol" pitchFamily="18" charset="2"/>
              </a:rPr>
              <a:t>and s</a:t>
            </a:r>
            <a:r>
              <a:rPr lang="en-GB" baseline="-25000">
                <a:cs typeface="Times New Roman" pitchFamily="18" charset="0"/>
                <a:sym typeface="Symbol" pitchFamily="18" charset="2"/>
              </a:rPr>
              <a:t>i</a:t>
            </a:r>
            <a:r>
              <a:rPr lang="en-GB">
                <a:cs typeface="Times New Roman" pitchFamily="18" charset="0"/>
                <a:sym typeface="Symbol" pitchFamily="18" charset="2"/>
              </a:rPr>
              <a:t> is the number of training samples belonging to C</a:t>
            </a:r>
            <a:r>
              <a:rPr lang="en-GB" baseline="-25000">
                <a:cs typeface="Times New Roman" pitchFamily="18" charset="0"/>
                <a:sym typeface="Symbol" pitchFamily="18" charset="2"/>
              </a:rPr>
              <a:t>i</a:t>
            </a:r>
            <a:endParaRPr lang="en-GB">
              <a:cs typeface="Times New Roman" pitchFamily="18" charset="0"/>
              <a:sym typeface="Symbol" pitchFamily="18" charset="2"/>
            </a:endParaRPr>
          </a:p>
          <a:p>
            <a:pPr algn="just" eaLnBrk="1" hangingPunct="1"/>
            <a:endParaRPr lang="en-GB">
              <a:cs typeface="Times New Roman" pitchFamily="18" charset="0"/>
              <a:sym typeface="Symbol" pitchFamily="18" charset="2"/>
            </a:endParaRPr>
          </a:p>
          <a:p>
            <a:pPr algn="just" eaLnBrk="1" hangingPunct="1"/>
            <a:r>
              <a:rPr lang="en-GB">
                <a:cs typeface="Times New Roman" pitchFamily="18" charset="0"/>
                <a:sym typeface="Symbol" pitchFamily="18" charset="2"/>
              </a:rPr>
              <a:t>e.g. P(red|apple) = 7/10	if 7 out of 10 apples are red</a:t>
            </a:r>
            <a:endParaRPr lang="en-GB" baseline="-25000">
              <a:cs typeface="Times New Roman" pitchFamily="18" charset="0"/>
              <a:sym typeface="Symbol" pitchFamily="18" charset="2"/>
            </a:endParaRPr>
          </a:p>
        </p:txBody>
      </p:sp>
      <p:sp>
        <p:nvSpPr>
          <p:cNvPr id="1220612" name="Text Box 4"/>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6607F5B9-533F-44F6-B4FF-1CD3C67B5FA1}" type="slidenum">
              <a:rPr lang="en-US"/>
              <a:pPr/>
              <a:t>21</a:t>
            </a:fld>
            <a:endParaRPr lang="en-US"/>
          </a:p>
        </p:txBody>
      </p:sp>
      <p:sp>
        <p:nvSpPr>
          <p:cNvPr id="1222659" name="Text Box 3"/>
          <p:cNvSpPr txBox="1">
            <a:spLocks noChangeArrowheads="1"/>
          </p:cNvSpPr>
          <p:nvPr/>
        </p:nvSpPr>
        <p:spPr bwMode="auto">
          <a:xfrm>
            <a:off x="609600" y="1143000"/>
            <a:ext cx="81756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i="1">
                <a:solidFill>
                  <a:srgbClr val="FF3300"/>
                </a:solidFill>
              </a:rPr>
              <a:t>Naïve (Simple) Bayesian Classification</a:t>
            </a:r>
          </a:p>
          <a:p>
            <a:pPr eaLnBrk="1" hangingPunct="1"/>
            <a:r>
              <a:rPr lang="en-US"/>
              <a:t>	</a:t>
            </a:r>
          </a:p>
          <a:p>
            <a:pPr algn="just" eaLnBrk="1" hangingPunct="1"/>
            <a:r>
              <a:rPr lang="en-GB">
                <a:cs typeface="Times New Roman" pitchFamily="18" charset="0"/>
              </a:rPr>
              <a:t>Example:</a:t>
            </a:r>
          </a:p>
        </p:txBody>
      </p:sp>
      <p:pic>
        <p:nvPicPr>
          <p:cNvPr id="1222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14600"/>
            <a:ext cx="67056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2661" name="Text Box 5"/>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152400"/>
            <a:ext cx="8458200" cy="1143000"/>
          </a:xfrm>
        </p:spPr>
        <p:txBody>
          <a:bodyPr/>
          <a:lstStyle/>
          <a:p>
            <a:r>
              <a:rPr lang="en-US"/>
              <a:t>Play-tennis example: estimating P(x</a:t>
            </a:r>
            <a:r>
              <a:rPr lang="en-US" baseline="-25000"/>
              <a:t>i</a:t>
            </a:r>
            <a:r>
              <a:rPr lang="en-US"/>
              <a:t>|C)</a:t>
            </a:r>
            <a:endParaRPr lang="it-IT"/>
          </a:p>
        </p:txBody>
      </p:sp>
      <p:graphicFrame>
        <p:nvGraphicFramePr>
          <p:cNvPr id="23555" name="Object 3"/>
          <p:cNvGraphicFramePr>
            <a:graphicFrameLocks/>
          </p:cNvGraphicFramePr>
          <p:nvPr/>
        </p:nvGraphicFramePr>
        <p:xfrm>
          <a:off x="228600" y="1524000"/>
          <a:ext cx="3505200" cy="2895600"/>
        </p:xfrm>
        <a:graphic>
          <a:graphicData uri="http://schemas.openxmlformats.org/presentationml/2006/ole">
            <mc:AlternateContent xmlns:mc="http://schemas.openxmlformats.org/markup-compatibility/2006">
              <mc:Choice xmlns:v="urn:schemas-microsoft-com:vml" Requires="v">
                <p:oleObj spid="_x0000_s2052" name="Worksheet" r:id="rId3" imgW="5743956" imgH="5172456" progId="Excel.Sheet.8">
                  <p:embed/>
                </p:oleObj>
              </mc:Choice>
              <mc:Fallback>
                <p:oleObj name="Worksheet" r:id="rId3" imgW="5743956" imgH="517245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3505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56" name="Group 4"/>
          <p:cNvGrpSpPr>
            <a:grpSpLocks/>
          </p:cNvGrpSpPr>
          <p:nvPr/>
        </p:nvGrpSpPr>
        <p:grpSpPr bwMode="auto">
          <a:xfrm>
            <a:off x="3886200" y="914400"/>
            <a:ext cx="5105400" cy="5614988"/>
            <a:chOff x="2304" y="576"/>
            <a:chExt cx="3216" cy="3537"/>
          </a:xfrm>
        </p:grpSpPr>
        <p:sp>
          <p:nvSpPr>
            <p:cNvPr id="23557" name="Rectangle 5"/>
            <p:cNvSpPr>
              <a:spLocks noChangeArrowheads="1"/>
            </p:cNvSpPr>
            <p:nvPr/>
          </p:nvSpPr>
          <p:spPr bwMode="auto">
            <a:xfrm>
              <a:off x="3912" y="3615"/>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P(true|n) = 3/5</a:t>
              </a:r>
              <a:endParaRPr lang="it-IT" sz="2000">
                <a:solidFill>
                  <a:srgbClr val="000000"/>
                </a:solidFill>
              </a:endParaRPr>
            </a:p>
          </p:txBody>
        </p:sp>
        <p:sp>
          <p:nvSpPr>
            <p:cNvPr id="23558" name="Rectangle 6"/>
            <p:cNvSpPr>
              <a:spLocks noChangeArrowheads="1"/>
            </p:cNvSpPr>
            <p:nvPr/>
          </p:nvSpPr>
          <p:spPr bwMode="auto">
            <a:xfrm>
              <a:off x="2304" y="3615"/>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P(true|p) = 3/9</a:t>
              </a:r>
              <a:endParaRPr lang="it-IT" sz="2000">
                <a:solidFill>
                  <a:srgbClr val="000000"/>
                </a:solidFill>
              </a:endParaRPr>
            </a:p>
          </p:txBody>
        </p:sp>
        <p:sp>
          <p:nvSpPr>
            <p:cNvPr id="23559" name="Rectangle 7"/>
            <p:cNvSpPr>
              <a:spLocks noChangeArrowheads="1"/>
            </p:cNvSpPr>
            <p:nvPr/>
          </p:nvSpPr>
          <p:spPr bwMode="auto">
            <a:xfrm>
              <a:off x="3912" y="3864"/>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P(false|n) = 2/5</a:t>
              </a:r>
              <a:endParaRPr lang="it-IT" sz="2000">
                <a:solidFill>
                  <a:srgbClr val="000000"/>
                </a:solidFill>
              </a:endParaRPr>
            </a:p>
          </p:txBody>
        </p:sp>
        <p:sp>
          <p:nvSpPr>
            <p:cNvPr id="23560" name="Rectangle 8"/>
            <p:cNvSpPr>
              <a:spLocks noChangeArrowheads="1"/>
            </p:cNvSpPr>
            <p:nvPr/>
          </p:nvSpPr>
          <p:spPr bwMode="auto">
            <a:xfrm>
              <a:off x="2304" y="3864"/>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P(false|p) = 6/9</a:t>
              </a:r>
              <a:endParaRPr lang="it-IT" sz="2000">
                <a:solidFill>
                  <a:srgbClr val="000000"/>
                </a:solidFill>
              </a:endParaRPr>
            </a:p>
          </p:txBody>
        </p:sp>
        <p:sp>
          <p:nvSpPr>
            <p:cNvPr id="23561" name="Rectangle 9"/>
            <p:cNvSpPr>
              <a:spLocks noChangeArrowheads="1"/>
            </p:cNvSpPr>
            <p:nvPr/>
          </p:nvSpPr>
          <p:spPr bwMode="auto">
            <a:xfrm>
              <a:off x="3912" y="2868"/>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P(high|n) = 4/5</a:t>
              </a:r>
              <a:endParaRPr lang="it-IT" sz="2000">
                <a:solidFill>
                  <a:srgbClr val="000000"/>
                </a:solidFill>
              </a:endParaRPr>
            </a:p>
          </p:txBody>
        </p:sp>
        <p:sp>
          <p:nvSpPr>
            <p:cNvPr id="23562" name="Rectangle 10"/>
            <p:cNvSpPr>
              <a:spLocks noChangeArrowheads="1"/>
            </p:cNvSpPr>
            <p:nvPr/>
          </p:nvSpPr>
          <p:spPr bwMode="auto">
            <a:xfrm>
              <a:off x="2304" y="2868"/>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P(high|p) = 3/9</a:t>
              </a:r>
              <a:endParaRPr lang="it-IT" sz="2000">
                <a:solidFill>
                  <a:srgbClr val="000000"/>
                </a:solidFill>
              </a:endParaRPr>
            </a:p>
          </p:txBody>
        </p:sp>
        <p:sp>
          <p:nvSpPr>
            <p:cNvPr id="23563" name="Rectangle 11"/>
            <p:cNvSpPr>
              <a:spLocks noChangeArrowheads="1"/>
            </p:cNvSpPr>
            <p:nvPr/>
          </p:nvSpPr>
          <p:spPr bwMode="auto">
            <a:xfrm>
              <a:off x="3912" y="3117"/>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P(normal|n) = 2/5</a:t>
              </a:r>
              <a:endParaRPr lang="it-IT" sz="2000">
                <a:solidFill>
                  <a:srgbClr val="000000"/>
                </a:solidFill>
              </a:endParaRPr>
            </a:p>
          </p:txBody>
        </p:sp>
        <p:sp>
          <p:nvSpPr>
            <p:cNvPr id="23564" name="Rectangle 12"/>
            <p:cNvSpPr>
              <a:spLocks noChangeArrowheads="1"/>
            </p:cNvSpPr>
            <p:nvPr/>
          </p:nvSpPr>
          <p:spPr bwMode="auto">
            <a:xfrm>
              <a:off x="2304" y="3117"/>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P(normal|p) = 6/9</a:t>
              </a:r>
              <a:endParaRPr lang="it-IT" sz="2000">
                <a:solidFill>
                  <a:srgbClr val="000000"/>
                </a:solidFill>
              </a:endParaRPr>
            </a:p>
          </p:txBody>
        </p:sp>
        <p:sp>
          <p:nvSpPr>
            <p:cNvPr id="23565" name="Rectangle 13"/>
            <p:cNvSpPr>
              <a:spLocks noChangeArrowheads="1"/>
            </p:cNvSpPr>
            <p:nvPr/>
          </p:nvSpPr>
          <p:spPr bwMode="auto">
            <a:xfrm>
              <a:off x="3912" y="1872"/>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P(hot|n) = 2/5</a:t>
              </a:r>
              <a:endParaRPr lang="it-IT" sz="2000">
                <a:solidFill>
                  <a:srgbClr val="000000"/>
                </a:solidFill>
              </a:endParaRPr>
            </a:p>
          </p:txBody>
        </p:sp>
        <p:sp>
          <p:nvSpPr>
            <p:cNvPr id="23566" name="Rectangle 14"/>
            <p:cNvSpPr>
              <a:spLocks noChangeArrowheads="1"/>
            </p:cNvSpPr>
            <p:nvPr/>
          </p:nvSpPr>
          <p:spPr bwMode="auto">
            <a:xfrm>
              <a:off x="2304" y="1872"/>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P(hot|p) = 2/9</a:t>
              </a:r>
              <a:endParaRPr lang="it-IT" sz="2000">
                <a:solidFill>
                  <a:srgbClr val="000000"/>
                </a:solidFill>
              </a:endParaRPr>
            </a:p>
          </p:txBody>
        </p:sp>
        <p:sp>
          <p:nvSpPr>
            <p:cNvPr id="23567" name="Rectangle 15"/>
            <p:cNvSpPr>
              <a:spLocks noChangeArrowheads="1"/>
            </p:cNvSpPr>
            <p:nvPr/>
          </p:nvSpPr>
          <p:spPr bwMode="auto">
            <a:xfrm>
              <a:off x="3912" y="2121"/>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P(mild|n) = 2/5</a:t>
              </a:r>
              <a:endParaRPr lang="it-IT" sz="2000">
                <a:solidFill>
                  <a:srgbClr val="000000"/>
                </a:solidFill>
              </a:endParaRPr>
            </a:p>
          </p:txBody>
        </p:sp>
        <p:sp>
          <p:nvSpPr>
            <p:cNvPr id="23568" name="Rectangle 16"/>
            <p:cNvSpPr>
              <a:spLocks noChangeArrowheads="1"/>
            </p:cNvSpPr>
            <p:nvPr/>
          </p:nvSpPr>
          <p:spPr bwMode="auto">
            <a:xfrm>
              <a:off x="2304" y="2121"/>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P(mild|p) = 4/9</a:t>
              </a:r>
              <a:endParaRPr lang="it-IT" sz="2000">
                <a:solidFill>
                  <a:srgbClr val="000000"/>
                </a:solidFill>
              </a:endParaRPr>
            </a:p>
          </p:txBody>
        </p:sp>
        <p:sp>
          <p:nvSpPr>
            <p:cNvPr id="23569" name="Rectangle 17"/>
            <p:cNvSpPr>
              <a:spLocks noChangeArrowheads="1"/>
            </p:cNvSpPr>
            <p:nvPr/>
          </p:nvSpPr>
          <p:spPr bwMode="auto">
            <a:xfrm>
              <a:off x="3912" y="2370"/>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P(cool|n) = 1/5</a:t>
              </a:r>
              <a:endParaRPr lang="it-IT" sz="2000">
                <a:solidFill>
                  <a:srgbClr val="000000"/>
                </a:solidFill>
              </a:endParaRPr>
            </a:p>
          </p:txBody>
        </p:sp>
        <p:sp>
          <p:nvSpPr>
            <p:cNvPr id="23570" name="Rectangle 18"/>
            <p:cNvSpPr>
              <a:spLocks noChangeArrowheads="1"/>
            </p:cNvSpPr>
            <p:nvPr/>
          </p:nvSpPr>
          <p:spPr bwMode="auto">
            <a:xfrm>
              <a:off x="2304" y="2370"/>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P(cool|p) = 3/9</a:t>
              </a:r>
              <a:endParaRPr lang="it-IT" sz="2000">
                <a:solidFill>
                  <a:srgbClr val="000000"/>
                </a:solidFill>
              </a:endParaRPr>
            </a:p>
          </p:txBody>
        </p:sp>
        <p:sp>
          <p:nvSpPr>
            <p:cNvPr id="23571" name="Rectangle 19"/>
            <p:cNvSpPr>
              <a:spLocks noChangeArrowheads="1"/>
            </p:cNvSpPr>
            <p:nvPr/>
          </p:nvSpPr>
          <p:spPr bwMode="auto">
            <a:xfrm>
              <a:off x="3912" y="1323"/>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P(rain|n) = 2/5</a:t>
              </a:r>
              <a:endParaRPr lang="it-IT" sz="2000">
                <a:solidFill>
                  <a:srgbClr val="000000"/>
                </a:solidFill>
              </a:endParaRPr>
            </a:p>
          </p:txBody>
        </p:sp>
        <p:sp>
          <p:nvSpPr>
            <p:cNvPr id="23572" name="Rectangle 20"/>
            <p:cNvSpPr>
              <a:spLocks noChangeArrowheads="1"/>
            </p:cNvSpPr>
            <p:nvPr/>
          </p:nvSpPr>
          <p:spPr bwMode="auto">
            <a:xfrm>
              <a:off x="2304" y="1323"/>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P(rain|p) = 3/9</a:t>
              </a:r>
              <a:endParaRPr lang="it-IT" sz="2000">
                <a:solidFill>
                  <a:srgbClr val="000000"/>
                </a:solidFill>
              </a:endParaRPr>
            </a:p>
          </p:txBody>
        </p:sp>
        <p:sp>
          <p:nvSpPr>
            <p:cNvPr id="23573" name="Rectangle 21"/>
            <p:cNvSpPr>
              <a:spLocks noChangeArrowheads="1"/>
            </p:cNvSpPr>
            <p:nvPr/>
          </p:nvSpPr>
          <p:spPr bwMode="auto">
            <a:xfrm>
              <a:off x="3912" y="1074"/>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P(overcast|n) = 0</a:t>
              </a:r>
              <a:endParaRPr lang="it-IT" sz="2000">
                <a:solidFill>
                  <a:srgbClr val="000000"/>
                </a:solidFill>
              </a:endParaRPr>
            </a:p>
          </p:txBody>
        </p:sp>
        <p:sp>
          <p:nvSpPr>
            <p:cNvPr id="23574" name="Rectangle 22"/>
            <p:cNvSpPr>
              <a:spLocks noChangeArrowheads="1"/>
            </p:cNvSpPr>
            <p:nvPr/>
          </p:nvSpPr>
          <p:spPr bwMode="auto">
            <a:xfrm>
              <a:off x="2304" y="1074"/>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P(overcast|p) = 4/9</a:t>
              </a:r>
              <a:endParaRPr lang="it-IT" sz="2000">
                <a:solidFill>
                  <a:srgbClr val="000000"/>
                </a:solidFill>
              </a:endParaRPr>
            </a:p>
          </p:txBody>
        </p:sp>
        <p:sp>
          <p:nvSpPr>
            <p:cNvPr id="23575" name="Rectangle 23"/>
            <p:cNvSpPr>
              <a:spLocks noChangeArrowheads="1"/>
            </p:cNvSpPr>
            <p:nvPr/>
          </p:nvSpPr>
          <p:spPr bwMode="auto">
            <a:xfrm>
              <a:off x="3912" y="825"/>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P(sunny|n) = 3/5</a:t>
              </a:r>
              <a:endParaRPr lang="it-IT" sz="2000">
                <a:solidFill>
                  <a:srgbClr val="000000"/>
                </a:solidFill>
              </a:endParaRPr>
            </a:p>
          </p:txBody>
        </p:sp>
        <p:sp>
          <p:nvSpPr>
            <p:cNvPr id="23576" name="Rectangle 24"/>
            <p:cNvSpPr>
              <a:spLocks noChangeArrowheads="1"/>
            </p:cNvSpPr>
            <p:nvPr/>
          </p:nvSpPr>
          <p:spPr bwMode="auto">
            <a:xfrm>
              <a:off x="2304" y="825"/>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P(sunny|p) = 2/9</a:t>
              </a:r>
              <a:endParaRPr lang="it-IT" sz="2000">
                <a:solidFill>
                  <a:srgbClr val="000000"/>
                </a:solidFill>
              </a:endParaRPr>
            </a:p>
          </p:txBody>
        </p:sp>
        <p:sp>
          <p:nvSpPr>
            <p:cNvPr id="23577" name="Rectangle 25"/>
            <p:cNvSpPr>
              <a:spLocks noChangeArrowheads="1"/>
            </p:cNvSpPr>
            <p:nvPr/>
          </p:nvSpPr>
          <p:spPr bwMode="auto">
            <a:xfrm>
              <a:off x="3912" y="3366"/>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solidFill>
                  <a:srgbClr val="000000"/>
                </a:solidFill>
              </a:endParaRPr>
            </a:p>
          </p:txBody>
        </p:sp>
        <p:sp>
          <p:nvSpPr>
            <p:cNvPr id="23578" name="Rectangle 26"/>
            <p:cNvSpPr>
              <a:spLocks noChangeArrowheads="1"/>
            </p:cNvSpPr>
            <p:nvPr/>
          </p:nvSpPr>
          <p:spPr bwMode="auto">
            <a:xfrm>
              <a:off x="2304" y="3366"/>
              <a:ext cx="1608" cy="249"/>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windy</a:t>
              </a:r>
              <a:endParaRPr lang="it-IT" sz="2000">
                <a:solidFill>
                  <a:srgbClr val="000000"/>
                </a:solidFill>
              </a:endParaRPr>
            </a:p>
          </p:txBody>
        </p:sp>
        <p:sp>
          <p:nvSpPr>
            <p:cNvPr id="23579" name="Rectangle 27"/>
            <p:cNvSpPr>
              <a:spLocks noChangeArrowheads="1"/>
            </p:cNvSpPr>
            <p:nvPr/>
          </p:nvSpPr>
          <p:spPr bwMode="auto">
            <a:xfrm>
              <a:off x="3912" y="2619"/>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solidFill>
                  <a:srgbClr val="000000"/>
                </a:solidFill>
              </a:endParaRPr>
            </a:p>
          </p:txBody>
        </p:sp>
        <p:sp>
          <p:nvSpPr>
            <p:cNvPr id="23580" name="Rectangle 28"/>
            <p:cNvSpPr>
              <a:spLocks noChangeArrowheads="1"/>
            </p:cNvSpPr>
            <p:nvPr/>
          </p:nvSpPr>
          <p:spPr bwMode="auto">
            <a:xfrm>
              <a:off x="2304" y="2619"/>
              <a:ext cx="1608" cy="249"/>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humidity</a:t>
              </a:r>
              <a:endParaRPr lang="it-IT" sz="2000">
                <a:solidFill>
                  <a:srgbClr val="000000"/>
                </a:solidFill>
              </a:endParaRPr>
            </a:p>
          </p:txBody>
        </p:sp>
        <p:sp>
          <p:nvSpPr>
            <p:cNvPr id="23581" name="Rectangle 29"/>
            <p:cNvSpPr>
              <a:spLocks noChangeArrowheads="1"/>
            </p:cNvSpPr>
            <p:nvPr/>
          </p:nvSpPr>
          <p:spPr bwMode="auto">
            <a:xfrm>
              <a:off x="3912" y="1572"/>
              <a:ext cx="160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solidFill>
                  <a:srgbClr val="000000"/>
                </a:solidFill>
              </a:endParaRPr>
            </a:p>
          </p:txBody>
        </p:sp>
        <p:sp>
          <p:nvSpPr>
            <p:cNvPr id="23582" name="Rectangle 30"/>
            <p:cNvSpPr>
              <a:spLocks noChangeArrowheads="1"/>
            </p:cNvSpPr>
            <p:nvPr/>
          </p:nvSpPr>
          <p:spPr bwMode="auto">
            <a:xfrm>
              <a:off x="2304" y="1572"/>
              <a:ext cx="1608" cy="300"/>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temperature</a:t>
              </a:r>
              <a:endParaRPr lang="it-IT" sz="2000">
                <a:solidFill>
                  <a:srgbClr val="000000"/>
                </a:solidFill>
              </a:endParaRPr>
            </a:p>
          </p:txBody>
        </p:sp>
        <p:sp>
          <p:nvSpPr>
            <p:cNvPr id="23583" name="Rectangle 31"/>
            <p:cNvSpPr>
              <a:spLocks noChangeArrowheads="1"/>
            </p:cNvSpPr>
            <p:nvPr/>
          </p:nvSpPr>
          <p:spPr bwMode="auto">
            <a:xfrm>
              <a:off x="3912" y="576"/>
              <a:ext cx="16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solidFill>
                  <a:srgbClr val="000000"/>
                </a:solidFill>
              </a:endParaRPr>
            </a:p>
          </p:txBody>
        </p:sp>
        <p:sp>
          <p:nvSpPr>
            <p:cNvPr id="23584" name="Rectangle 32"/>
            <p:cNvSpPr>
              <a:spLocks noChangeArrowheads="1"/>
            </p:cNvSpPr>
            <p:nvPr/>
          </p:nvSpPr>
          <p:spPr bwMode="auto">
            <a:xfrm>
              <a:off x="2304" y="576"/>
              <a:ext cx="1608" cy="249"/>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outlook</a:t>
              </a:r>
              <a:endParaRPr lang="it-IT" sz="2000">
                <a:solidFill>
                  <a:srgbClr val="000000"/>
                </a:solidFill>
              </a:endParaRPr>
            </a:p>
          </p:txBody>
        </p:sp>
        <p:sp>
          <p:nvSpPr>
            <p:cNvPr id="23585" name="Line 33"/>
            <p:cNvSpPr>
              <a:spLocks noChangeShapeType="1"/>
            </p:cNvSpPr>
            <p:nvPr/>
          </p:nvSpPr>
          <p:spPr bwMode="auto">
            <a:xfrm>
              <a:off x="2304" y="576"/>
              <a:ext cx="32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86" name="Line 34"/>
            <p:cNvSpPr>
              <a:spLocks noChangeShapeType="1"/>
            </p:cNvSpPr>
            <p:nvPr/>
          </p:nvSpPr>
          <p:spPr bwMode="auto">
            <a:xfrm>
              <a:off x="2304" y="825"/>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87" name="Line 35"/>
            <p:cNvSpPr>
              <a:spLocks noChangeShapeType="1"/>
            </p:cNvSpPr>
            <p:nvPr/>
          </p:nvSpPr>
          <p:spPr bwMode="auto">
            <a:xfrm>
              <a:off x="2304" y="1872"/>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88" name="Line 36"/>
            <p:cNvSpPr>
              <a:spLocks noChangeShapeType="1"/>
            </p:cNvSpPr>
            <p:nvPr/>
          </p:nvSpPr>
          <p:spPr bwMode="auto">
            <a:xfrm>
              <a:off x="2304" y="2868"/>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89" name="Line 37"/>
            <p:cNvSpPr>
              <a:spLocks noChangeShapeType="1"/>
            </p:cNvSpPr>
            <p:nvPr/>
          </p:nvSpPr>
          <p:spPr bwMode="auto">
            <a:xfrm>
              <a:off x="2304" y="3615"/>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0" name="Line 38"/>
            <p:cNvSpPr>
              <a:spLocks noChangeShapeType="1"/>
            </p:cNvSpPr>
            <p:nvPr/>
          </p:nvSpPr>
          <p:spPr bwMode="auto">
            <a:xfrm>
              <a:off x="2304" y="4113"/>
              <a:ext cx="32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1" name="Line 39"/>
            <p:cNvSpPr>
              <a:spLocks noChangeShapeType="1"/>
            </p:cNvSpPr>
            <p:nvPr/>
          </p:nvSpPr>
          <p:spPr bwMode="auto">
            <a:xfrm>
              <a:off x="2304" y="576"/>
              <a:ext cx="0" cy="353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2" name="Line 40"/>
            <p:cNvSpPr>
              <a:spLocks noChangeShapeType="1"/>
            </p:cNvSpPr>
            <p:nvPr/>
          </p:nvSpPr>
          <p:spPr bwMode="auto">
            <a:xfrm>
              <a:off x="3912" y="576"/>
              <a:ext cx="0" cy="35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3" name="Line 41"/>
            <p:cNvSpPr>
              <a:spLocks noChangeShapeType="1"/>
            </p:cNvSpPr>
            <p:nvPr/>
          </p:nvSpPr>
          <p:spPr bwMode="auto">
            <a:xfrm>
              <a:off x="5520" y="576"/>
              <a:ext cx="0" cy="353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4" name="Line 42"/>
            <p:cNvSpPr>
              <a:spLocks noChangeShapeType="1"/>
            </p:cNvSpPr>
            <p:nvPr/>
          </p:nvSpPr>
          <p:spPr bwMode="auto">
            <a:xfrm>
              <a:off x="2304" y="1074"/>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5" name="Line 43"/>
            <p:cNvSpPr>
              <a:spLocks noChangeShapeType="1"/>
            </p:cNvSpPr>
            <p:nvPr/>
          </p:nvSpPr>
          <p:spPr bwMode="auto">
            <a:xfrm>
              <a:off x="2304" y="1323"/>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6" name="Line 44"/>
            <p:cNvSpPr>
              <a:spLocks noChangeShapeType="1"/>
            </p:cNvSpPr>
            <p:nvPr/>
          </p:nvSpPr>
          <p:spPr bwMode="auto">
            <a:xfrm>
              <a:off x="2304" y="1572"/>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7" name="Line 45"/>
            <p:cNvSpPr>
              <a:spLocks noChangeShapeType="1"/>
            </p:cNvSpPr>
            <p:nvPr/>
          </p:nvSpPr>
          <p:spPr bwMode="auto">
            <a:xfrm>
              <a:off x="2304" y="2619"/>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8" name="Line 46"/>
            <p:cNvSpPr>
              <a:spLocks noChangeShapeType="1"/>
            </p:cNvSpPr>
            <p:nvPr/>
          </p:nvSpPr>
          <p:spPr bwMode="auto">
            <a:xfrm>
              <a:off x="2304" y="2370"/>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599" name="Line 47"/>
            <p:cNvSpPr>
              <a:spLocks noChangeShapeType="1"/>
            </p:cNvSpPr>
            <p:nvPr/>
          </p:nvSpPr>
          <p:spPr bwMode="auto">
            <a:xfrm>
              <a:off x="2304" y="2121"/>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600" name="Line 48"/>
            <p:cNvSpPr>
              <a:spLocks noChangeShapeType="1"/>
            </p:cNvSpPr>
            <p:nvPr/>
          </p:nvSpPr>
          <p:spPr bwMode="auto">
            <a:xfrm>
              <a:off x="2304" y="3366"/>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601" name="Line 49"/>
            <p:cNvSpPr>
              <a:spLocks noChangeShapeType="1"/>
            </p:cNvSpPr>
            <p:nvPr/>
          </p:nvSpPr>
          <p:spPr bwMode="auto">
            <a:xfrm>
              <a:off x="2304" y="3117"/>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602" name="Line 50"/>
            <p:cNvSpPr>
              <a:spLocks noChangeShapeType="1"/>
            </p:cNvSpPr>
            <p:nvPr/>
          </p:nvSpPr>
          <p:spPr bwMode="auto">
            <a:xfrm>
              <a:off x="2304" y="3864"/>
              <a:ext cx="3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grpSp>
      <p:grpSp>
        <p:nvGrpSpPr>
          <p:cNvPr id="23603" name="Group 51"/>
          <p:cNvGrpSpPr>
            <a:grpSpLocks/>
          </p:cNvGrpSpPr>
          <p:nvPr/>
        </p:nvGrpSpPr>
        <p:grpSpPr bwMode="auto">
          <a:xfrm>
            <a:off x="990600" y="4953000"/>
            <a:ext cx="1905000" cy="1041400"/>
            <a:chOff x="480" y="2688"/>
            <a:chExt cx="1200" cy="656"/>
          </a:xfrm>
        </p:grpSpPr>
        <p:sp>
          <p:nvSpPr>
            <p:cNvPr id="23604" name="Rectangle 52"/>
            <p:cNvSpPr>
              <a:spLocks noChangeArrowheads="1"/>
            </p:cNvSpPr>
            <p:nvPr/>
          </p:nvSpPr>
          <p:spPr bwMode="auto">
            <a:xfrm>
              <a:off x="480" y="3016"/>
              <a:ext cx="1200"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P(n) = 5/14</a:t>
              </a:r>
              <a:endParaRPr lang="it-IT" sz="2000">
                <a:solidFill>
                  <a:srgbClr val="000000"/>
                </a:solidFill>
              </a:endParaRPr>
            </a:p>
          </p:txBody>
        </p:sp>
        <p:sp>
          <p:nvSpPr>
            <p:cNvPr id="23605" name="Rectangle 53"/>
            <p:cNvSpPr>
              <a:spLocks noChangeArrowheads="1"/>
            </p:cNvSpPr>
            <p:nvPr/>
          </p:nvSpPr>
          <p:spPr bwMode="auto">
            <a:xfrm>
              <a:off x="480" y="2688"/>
              <a:ext cx="1200"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000000"/>
                  </a:solidFill>
                </a:rPr>
                <a:t>P(p) = 9/14</a:t>
              </a:r>
              <a:endParaRPr lang="it-IT" sz="2000">
                <a:solidFill>
                  <a:srgbClr val="000000"/>
                </a:solidFill>
              </a:endParaRPr>
            </a:p>
          </p:txBody>
        </p:sp>
        <p:sp>
          <p:nvSpPr>
            <p:cNvPr id="23606" name="Line 54"/>
            <p:cNvSpPr>
              <a:spLocks noChangeShapeType="1"/>
            </p:cNvSpPr>
            <p:nvPr/>
          </p:nvSpPr>
          <p:spPr bwMode="auto">
            <a:xfrm>
              <a:off x="480" y="2688"/>
              <a:ext cx="1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607" name="Line 55"/>
            <p:cNvSpPr>
              <a:spLocks noChangeShapeType="1"/>
            </p:cNvSpPr>
            <p:nvPr/>
          </p:nvSpPr>
          <p:spPr bwMode="auto">
            <a:xfrm>
              <a:off x="480" y="3016"/>
              <a:ext cx="1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608" name="Line 56"/>
            <p:cNvSpPr>
              <a:spLocks noChangeShapeType="1"/>
            </p:cNvSpPr>
            <p:nvPr/>
          </p:nvSpPr>
          <p:spPr bwMode="auto">
            <a:xfrm>
              <a:off x="480" y="3344"/>
              <a:ext cx="1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609" name="Line 57"/>
            <p:cNvSpPr>
              <a:spLocks noChangeShapeType="1"/>
            </p:cNvSpPr>
            <p:nvPr/>
          </p:nvSpPr>
          <p:spPr bwMode="auto">
            <a:xfrm>
              <a:off x="480" y="2688"/>
              <a:ext cx="0" cy="65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sp>
          <p:nvSpPr>
            <p:cNvPr id="23610" name="Line 58"/>
            <p:cNvSpPr>
              <a:spLocks noChangeShapeType="1"/>
            </p:cNvSpPr>
            <p:nvPr/>
          </p:nvSpPr>
          <p:spPr bwMode="auto">
            <a:xfrm>
              <a:off x="1680" y="2688"/>
              <a:ext cx="0" cy="65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solidFill>
                  <a:srgbClr val="000000"/>
                </a:solidFill>
              </a:endParaRPr>
            </a:p>
          </p:txBody>
        </p:sp>
      </p:grpSp>
    </p:spTree>
    <p:extLst>
      <p:ext uri="{BB962C8B-B14F-4D97-AF65-F5344CB8AC3E}">
        <p14:creationId xmlns:p14="http://schemas.microsoft.com/office/powerpoint/2010/main" val="918400916"/>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90563" y="366713"/>
            <a:ext cx="7488237" cy="5969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t>Naive Bayesian Classifier (II)</a:t>
            </a:r>
          </a:p>
        </p:txBody>
      </p:sp>
      <p:sp>
        <p:nvSpPr>
          <p:cNvPr id="19459" name="Rectangle 3"/>
          <p:cNvSpPr>
            <a:spLocks noGrp="1" noChangeArrowheads="1"/>
          </p:cNvSpPr>
          <p:nvPr>
            <p:ph type="body" idx="1"/>
          </p:nvPr>
        </p:nvSpPr>
        <p:spPr>
          <a:xfrm>
            <a:off x="304800" y="1828800"/>
            <a:ext cx="8401050" cy="65563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2400"/>
              <a:t>Given a training set, we can compute the probabilities</a:t>
            </a:r>
          </a:p>
        </p:txBody>
      </p:sp>
      <p:graphicFrame>
        <p:nvGraphicFramePr>
          <p:cNvPr id="19460" name="Object 4"/>
          <p:cNvGraphicFramePr>
            <a:graphicFrameLocks/>
          </p:cNvGraphicFramePr>
          <p:nvPr/>
        </p:nvGraphicFramePr>
        <p:xfrm>
          <a:off x="1066800" y="2743200"/>
          <a:ext cx="6459538" cy="2862263"/>
        </p:xfrm>
        <a:graphic>
          <a:graphicData uri="http://schemas.openxmlformats.org/presentationml/2006/ole">
            <mc:AlternateContent xmlns:mc="http://schemas.openxmlformats.org/markup-compatibility/2006">
              <mc:Choice xmlns:v="urn:schemas-microsoft-com:vml" Requires="v">
                <p:oleObj spid="_x0000_s3076" name="Worksheet" r:id="rId3" imgW="6459480" imgH="2862000" progId="Excel.Sheet.8">
                  <p:embed/>
                </p:oleObj>
              </mc:Choice>
              <mc:Fallback>
                <p:oleObj name="Worksheet" r:id="rId3" imgW="6459480" imgH="2862000"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743200"/>
                        <a:ext cx="6459538"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593A4ED-93E2-425F-96B3-44F6C5260FFC}"/>
                  </a:ext>
                </a:extLst>
              </p14:cNvPr>
              <p14:cNvContentPartPr/>
              <p14:nvPr/>
            </p14:nvContentPartPr>
            <p14:xfrm>
              <a:off x="607320" y="2259360"/>
              <a:ext cx="5161680" cy="3902400"/>
            </p14:xfrm>
          </p:contentPart>
        </mc:Choice>
        <mc:Fallback xmlns="">
          <p:pic>
            <p:nvPicPr>
              <p:cNvPr id="2" name="Ink 1">
                <a:extLst>
                  <a:ext uri="{FF2B5EF4-FFF2-40B4-BE49-F238E27FC236}">
                    <a16:creationId xmlns:a16="http://schemas.microsoft.com/office/drawing/2014/main" id="{5593A4ED-93E2-425F-96B3-44F6C5260FFC}"/>
                  </a:ext>
                </a:extLst>
              </p:cNvPr>
              <p:cNvPicPr/>
              <p:nvPr/>
            </p:nvPicPr>
            <p:blipFill>
              <a:blip r:embed="rId6"/>
              <a:stretch>
                <a:fillRect/>
              </a:stretch>
            </p:blipFill>
            <p:spPr>
              <a:xfrm>
                <a:off x="597960" y="2250000"/>
                <a:ext cx="5180400" cy="3921120"/>
              </a:xfrm>
              <a:prstGeom prst="rect">
                <a:avLst/>
              </a:prstGeom>
            </p:spPr>
          </p:pic>
        </mc:Fallback>
      </mc:AlternateContent>
    </p:spTree>
    <p:extLst>
      <p:ext uri="{BB962C8B-B14F-4D97-AF65-F5344CB8AC3E}">
        <p14:creationId xmlns:p14="http://schemas.microsoft.com/office/powerpoint/2010/main" val="2949713603"/>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609600"/>
            <a:ext cx="7772400" cy="762000"/>
          </a:xfrm>
        </p:spPr>
        <p:txBody>
          <a:bodyPr/>
          <a:lstStyle/>
          <a:p>
            <a:r>
              <a:rPr lang="en-US"/>
              <a:t>Play-tennis example: classifying X</a:t>
            </a:r>
            <a:endParaRPr lang="it-IT"/>
          </a:p>
        </p:txBody>
      </p:sp>
      <p:sp>
        <p:nvSpPr>
          <p:cNvPr id="24579" name="Rectangle 3"/>
          <p:cNvSpPr>
            <a:spLocks noGrp="1" noChangeArrowheads="1"/>
          </p:cNvSpPr>
          <p:nvPr>
            <p:ph type="body" idx="1"/>
          </p:nvPr>
        </p:nvSpPr>
        <p:spPr>
          <a:xfrm>
            <a:off x="381000" y="1600200"/>
            <a:ext cx="8178800" cy="4724400"/>
          </a:xfrm>
        </p:spPr>
        <p:txBody>
          <a:bodyPr/>
          <a:lstStyle/>
          <a:p>
            <a:pPr>
              <a:lnSpc>
                <a:spcPct val="90000"/>
              </a:lnSpc>
            </a:pPr>
            <a:r>
              <a:rPr lang="en-US" sz="2400" dirty="0"/>
              <a:t>An unseen sample X = &lt;rain, hot, high, false&gt;</a:t>
            </a:r>
          </a:p>
          <a:p>
            <a:pPr>
              <a:lnSpc>
                <a:spcPct val="90000"/>
              </a:lnSpc>
            </a:pPr>
            <a:endParaRPr lang="en-US" sz="2400" dirty="0"/>
          </a:p>
          <a:p>
            <a:pPr>
              <a:lnSpc>
                <a:spcPct val="90000"/>
              </a:lnSpc>
            </a:pPr>
            <a:r>
              <a:rPr lang="en-US" sz="2400" dirty="0"/>
              <a:t>P(</a:t>
            </a:r>
            <a:r>
              <a:rPr lang="en-US" sz="2400" dirty="0" err="1"/>
              <a:t>X|p</a:t>
            </a:r>
            <a:r>
              <a:rPr lang="en-US" sz="2400" dirty="0"/>
              <a:t>)·P(p) = </a:t>
            </a:r>
            <a:br>
              <a:rPr lang="en-US" sz="2400" dirty="0"/>
            </a:br>
            <a:r>
              <a:rPr lang="en-US" sz="2400" dirty="0"/>
              <a:t>P(</a:t>
            </a:r>
            <a:r>
              <a:rPr lang="en-US" sz="2400" dirty="0" err="1"/>
              <a:t>rain|p</a:t>
            </a:r>
            <a:r>
              <a:rPr lang="en-US" sz="2400" dirty="0"/>
              <a:t>)·P(</a:t>
            </a:r>
            <a:r>
              <a:rPr lang="en-US" sz="2400" dirty="0" err="1"/>
              <a:t>hot|p</a:t>
            </a:r>
            <a:r>
              <a:rPr lang="en-US" sz="2400" dirty="0"/>
              <a:t>)·P(</a:t>
            </a:r>
            <a:r>
              <a:rPr lang="en-US" sz="2400" dirty="0" err="1"/>
              <a:t>high|p</a:t>
            </a:r>
            <a:r>
              <a:rPr lang="en-US" sz="2400" dirty="0"/>
              <a:t>)·P(</a:t>
            </a:r>
            <a:r>
              <a:rPr lang="en-US" sz="2400" dirty="0" err="1"/>
              <a:t>false|p</a:t>
            </a:r>
            <a:r>
              <a:rPr lang="en-US" sz="2400" dirty="0"/>
              <a:t>)·P(p) = 3/9·2/9·3/9·6/9·9/14 = </a:t>
            </a:r>
            <a:r>
              <a:rPr lang="it-IT" sz="2400" dirty="0">
                <a:cs typeface="Arial" charset="0"/>
              </a:rPr>
              <a:t>0.010582</a:t>
            </a:r>
          </a:p>
          <a:p>
            <a:pPr>
              <a:lnSpc>
                <a:spcPct val="90000"/>
              </a:lnSpc>
            </a:pPr>
            <a:endParaRPr lang="en-US" sz="2400" dirty="0">
              <a:cs typeface="Arial" charset="0"/>
            </a:endParaRPr>
          </a:p>
          <a:p>
            <a:pPr>
              <a:lnSpc>
                <a:spcPct val="90000"/>
              </a:lnSpc>
            </a:pPr>
            <a:r>
              <a:rPr lang="en-US" sz="2400" dirty="0"/>
              <a:t>P(</a:t>
            </a:r>
            <a:r>
              <a:rPr lang="en-US" sz="2400" dirty="0" err="1"/>
              <a:t>X|n</a:t>
            </a:r>
            <a:r>
              <a:rPr lang="en-US" sz="2400" dirty="0"/>
              <a:t>)·P(n) = </a:t>
            </a:r>
            <a:br>
              <a:rPr lang="en-US" sz="2400" dirty="0"/>
            </a:br>
            <a:r>
              <a:rPr lang="en-US" sz="2400" dirty="0"/>
              <a:t>P(</a:t>
            </a:r>
            <a:r>
              <a:rPr lang="en-US" sz="2400" dirty="0" err="1"/>
              <a:t>rain|n</a:t>
            </a:r>
            <a:r>
              <a:rPr lang="en-US" sz="2400" dirty="0"/>
              <a:t>)·P(</a:t>
            </a:r>
            <a:r>
              <a:rPr lang="en-US" sz="2400" dirty="0" err="1"/>
              <a:t>hot|n</a:t>
            </a:r>
            <a:r>
              <a:rPr lang="en-US" sz="2400" dirty="0"/>
              <a:t>)·P(</a:t>
            </a:r>
            <a:r>
              <a:rPr lang="en-US" sz="2400" dirty="0" err="1"/>
              <a:t>high|n</a:t>
            </a:r>
            <a:r>
              <a:rPr lang="en-US" sz="2400" dirty="0"/>
              <a:t>)·P(</a:t>
            </a:r>
            <a:r>
              <a:rPr lang="en-US" sz="2400" dirty="0" err="1"/>
              <a:t>false|n</a:t>
            </a:r>
            <a:r>
              <a:rPr lang="en-US" sz="2400" dirty="0"/>
              <a:t>)·P(n) = 2/5·2/5·4/5·2/5·5/14 = </a:t>
            </a:r>
            <a:r>
              <a:rPr lang="it-IT" sz="2400" dirty="0">
                <a:solidFill>
                  <a:schemeClr val="hlink"/>
                </a:solidFill>
                <a:cs typeface="Arial" charset="0"/>
              </a:rPr>
              <a:t>0.018286</a:t>
            </a:r>
            <a:endParaRPr lang="en-US" sz="2400" dirty="0">
              <a:solidFill>
                <a:schemeClr val="hlink"/>
              </a:solidFill>
              <a:cs typeface="Arial" charset="0"/>
            </a:endParaRPr>
          </a:p>
          <a:p>
            <a:pPr>
              <a:lnSpc>
                <a:spcPct val="90000"/>
              </a:lnSpc>
            </a:pPr>
            <a:endParaRPr lang="en-US" sz="2400" dirty="0">
              <a:solidFill>
                <a:schemeClr val="hlink"/>
              </a:solidFill>
              <a:cs typeface="Arial" charset="0"/>
            </a:endParaRPr>
          </a:p>
          <a:p>
            <a:pPr>
              <a:lnSpc>
                <a:spcPct val="90000"/>
              </a:lnSpc>
            </a:pPr>
            <a:r>
              <a:rPr lang="en-US" sz="2400" dirty="0"/>
              <a:t>Sample </a:t>
            </a:r>
            <a:r>
              <a:rPr lang="en-US" sz="2400" dirty="0">
                <a:solidFill>
                  <a:schemeClr val="hlink"/>
                </a:solidFill>
              </a:rPr>
              <a:t>X is</a:t>
            </a:r>
            <a:r>
              <a:rPr lang="en-US" sz="2400" dirty="0"/>
              <a:t> classified in class </a:t>
            </a:r>
            <a:r>
              <a:rPr lang="en-US" sz="2400" dirty="0">
                <a:solidFill>
                  <a:schemeClr val="hlink"/>
                </a:solidFill>
              </a:rPr>
              <a:t>n </a:t>
            </a:r>
            <a:r>
              <a:rPr lang="en-US" sz="2400" dirty="0"/>
              <a:t>(don</a:t>
            </a:r>
            <a:r>
              <a:rPr lang="en-US" sz="2400" dirty="0">
                <a:latin typeface="Comic Sans MS"/>
              </a:rPr>
              <a:t>’</a:t>
            </a:r>
            <a:r>
              <a:rPr lang="en-US" sz="2400" dirty="0"/>
              <a:t>t play)</a:t>
            </a:r>
            <a:endParaRPr lang="it-IT" sz="2400" dirty="0"/>
          </a:p>
          <a:p>
            <a:pPr>
              <a:lnSpc>
                <a:spcPct val="90000"/>
              </a:lnSpc>
            </a:pPr>
            <a:endParaRPr lang="it-IT" sz="20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3CF65B3-796F-4F1F-A438-4619250F4B8F}"/>
                  </a:ext>
                </a:extLst>
              </p14:cNvPr>
              <p14:cNvContentPartPr/>
              <p14:nvPr/>
            </p14:nvContentPartPr>
            <p14:xfrm>
              <a:off x="4223880" y="1500120"/>
              <a:ext cx="2643480" cy="89640"/>
            </p14:xfrm>
          </p:contentPart>
        </mc:Choice>
        <mc:Fallback xmlns="">
          <p:pic>
            <p:nvPicPr>
              <p:cNvPr id="2" name="Ink 1">
                <a:extLst>
                  <a:ext uri="{FF2B5EF4-FFF2-40B4-BE49-F238E27FC236}">
                    <a16:creationId xmlns:a16="http://schemas.microsoft.com/office/drawing/2014/main" id="{A3CF65B3-796F-4F1F-A438-4619250F4B8F}"/>
                  </a:ext>
                </a:extLst>
              </p:cNvPr>
              <p:cNvPicPr/>
              <p:nvPr/>
            </p:nvPicPr>
            <p:blipFill>
              <a:blip r:embed="rId3"/>
              <a:stretch>
                <a:fillRect/>
              </a:stretch>
            </p:blipFill>
            <p:spPr>
              <a:xfrm>
                <a:off x="4214520" y="1490760"/>
                <a:ext cx="2662200" cy="108360"/>
              </a:xfrm>
              <a:prstGeom prst="rect">
                <a:avLst/>
              </a:prstGeom>
            </p:spPr>
          </p:pic>
        </mc:Fallback>
      </mc:AlternateContent>
    </p:spTree>
    <p:extLst>
      <p:ext uri="{BB962C8B-B14F-4D97-AF65-F5344CB8AC3E}">
        <p14:creationId xmlns:p14="http://schemas.microsoft.com/office/powerpoint/2010/main" val="89618925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A73E-0354-45A1-9323-72E0D15D481F}"/>
              </a:ext>
            </a:extLst>
          </p:cNvPr>
          <p:cNvSpPr>
            <a:spLocks noGrp="1"/>
          </p:cNvSpPr>
          <p:nvPr>
            <p:ph type="title"/>
          </p:nvPr>
        </p:nvSpPr>
        <p:spPr/>
        <p:txBody>
          <a:bodyPr/>
          <a:lstStyle/>
          <a:p>
            <a:r>
              <a:rPr lang="en-US" dirty="0"/>
              <a:t>Spam Filters</a:t>
            </a:r>
          </a:p>
        </p:txBody>
      </p:sp>
      <p:sp>
        <p:nvSpPr>
          <p:cNvPr id="3" name="Content Placeholder 2">
            <a:extLst>
              <a:ext uri="{FF2B5EF4-FFF2-40B4-BE49-F238E27FC236}">
                <a16:creationId xmlns:a16="http://schemas.microsoft.com/office/drawing/2014/main" id="{0B188468-DAD5-4071-9EBD-8755EEE020A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How can we figure out that which email is spam and which is not?</a:t>
            </a:r>
          </a:p>
          <a:p>
            <a:r>
              <a:rPr lang="en-US" dirty="0">
                <a:latin typeface="Times New Roman" panose="02020603050405020304" pitchFamily="18" charset="0"/>
                <a:cs typeface="Times New Roman" panose="02020603050405020304" pitchFamily="18" charset="0"/>
              </a:rPr>
              <a:t>Can we automate spam filter that your brain represents ?</a:t>
            </a:r>
          </a:p>
          <a:p>
            <a:r>
              <a:rPr lang="en-US" dirty="0">
                <a:latin typeface="Times New Roman" panose="02020603050405020304" pitchFamily="18" charset="0"/>
                <a:cs typeface="Times New Roman" panose="02020603050405020304" pitchFamily="18" charset="0"/>
              </a:rPr>
              <a:t>What things might me clear signs of spam:</a:t>
            </a:r>
          </a:p>
          <a:p>
            <a:pPr lvl="1"/>
            <a:r>
              <a:rPr lang="en-US" dirty="0">
                <a:latin typeface="Times New Roman" panose="02020603050405020304" pitchFamily="18" charset="0"/>
                <a:cs typeface="Times New Roman" panose="02020603050405020304" pitchFamily="18" charset="0"/>
              </a:rPr>
              <a:t>An email is spam if it contains word for example “casino”</a:t>
            </a:r>
          </a:p>
        </p:txBody>
      </p:sp>
      <p:sp>
        <p:nvSpPr>
          <p:cNvPr id="4" name="Slide Number Placeholder 3">
            <a:extLst>
              <a:ext uri="{FF2B5EF4-FFF2-40B4-BE49-F238E27FC236}">
                <a16:creationId xmlns:a16="http://schemas.microsoft.com/office/drawing/2014/main" id="{88A68398-7750-4AD9-8EE1-91E374BC9DD0}"/>
              </a:ext>
            </a:extLst>
          </p:cNvPr>
          <p:cNvSpPr>
            <a:spLocks noGrp="1"/>
          </p:cNvSpPr>
          <p:nvPr>
            <p:ph type="sldNum" sz="quarter" idx="12"/>
          </p:nvPr>
        </p:nvSpPr>
        <p:spPr/>
        <p:txBody>
          <a:bodyPr/>
          <a:lstStyle/>
          <a:p>
            <a:fld id="{AFED1286-4128-457C-864E-72F40CEEFA53}" type="slidenum">
              <a:rPr lang="en-US" smtClean="0"/>
              <a:pPr/>
              <a:t>3</a:t>
            </a:fld>
            <a:endParaRPr lang="en-US"/>
          </a:p>
        </p:txBody>
      </p:sp>
    </p:spTree>
    <p:extLst>
      <p:ext uri="{BB962C8B-B14F-4D97-AF65-F5344CB8AC3E}">
        <p14:creationId xmlns:p14="http://schemas.microsoft.com/office/powerpoint/2010/main" val="35461877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7F94-9652-4FDA-9106-85580EB6D89C}"/>
              </a:ext>
            </a:extLst>
          </p:cNvPr>
          <p:cNvSpPr>
            <a:spLocks noGrp="1"/>
          </p:cNvSpPr>
          <p:nvPr>
            <p:ph type="title"/>
          </p:nvPr>
        </p:nvSpPr>
        <p:spPr/>
        <p:txBody>
          <a:bodyPr/>
          <a:lstStyle/>
          <a:p>
            <a:r>
              <a:rPr lang="en-US" dirty="0"/>
              <a:t>Spam Filters</a:t>
            </a:r>
          </a:p>
        </p:txBody>
      </p:sp>
      <p:sp>
        <p:nvSpPr>
          <p:cNvPr id="3" name="Content Placeholder 2">
            <a:extLst>
              <a:ext uri="{FF2B5EF4-FFF2-40B4-BE49-F238E27FC236}">
                <a16:creationId xmlns:a16="http://schemas.microsoft.com/office/drawing/2014/main" id="{34CA107F-A8D4-4C2C-A085-F4D413FDF69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What things might me clear signs of spam:</a:t>
            </a:r>
          </a:p>
          <a:p>
            <a:pPr lvl="1"/>
            <a:r>
              <a:rPr lang="en-US" dirty="0">
                <a:latin typeface="Times New Roman" panose="02020603050405020304" pitchFamily="18" charset="0"/>
                <a:cs typeface="Times New Roman" panose="02020603050405020304" pitchFamily="18" charset="0"/>
              </a:rPr>
              <a:t>An email is spam if it contains word for example “casino”</a:t>
            </a:r>
          </a:p>
          <a:p>
            <a:pPr lvl="1"/>
            <a:r>
              <a:rPr lang="en-US" dirty="0">
                <a:latin typeface="Times New Roman" panose="02020603050405020304" pitchFamily="18" charset="0"/>
                <a:cs typeface="Times New Roman" panose="02020603050405020304" pitchFamily="18" charset="0"/>
              </a:rPr>
              <a:t>Length of the subject</a:t>
            </a:r>
          </a:p>
          <a:p>
            <a:pPr lvl="1"/>
            <a:r>
              <a:rPr lang="en-US" dirty="0">
                <a:latin typeface="Times New Roman" panose="02020603050405020304" pitchFamily="18" charset="0"/>
                <a:cs typeface="Times New Roman" panose="02020603050405020304" pitchFamily="18" charset="0"/>
              </a:rPr>
              <a:t>Excessive use of exclamation points or other punctuations. </a:t>
            </a:r>
          </a:p>
          <a:p>
            <a:r>
              <a:rPr lang="en-US" sz="2400" dirty="0">
                <a:latin typeface="Times New Roman" panose="02020603050405020304" pitchFamily="18" charset="0"/>
                <a:cs typeface="Times New Roman" panose="02020603050405020304" pitchFamily="18" charset="0"/>
              </a:rPr>
              <a:t>But some words like “Yahoo!” are authentic, so you don’t want to make your rule too simplistic.</a:t>
            </a:r>
          </a:p>
          <a:p>
            <a:pPr lvl="1"/>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2DF0071E-28AB-49EB-9644-8165AC1471DD}"/>
              </a:ext>
            </a:extLst>
          </p:cNvPr>
          <p:cNvSpPr>
            <a:spLocks noGrp="1"/>
          </p:cNvSpPr>
          <p:nvPr>
            <p:ph type="sldNum" sz="quarter" idx="12"/>
          </p:nvPr>
        </p:nvSpPr>
        <p:spPr/>
        <p:txBody>
          <a:bodyPr/>
          <a:lstStyle/>
          <a:p>
            <a:fld id="{AFED1286-4128-457C-864E-72F40CEEFA53}" type="slidenum">
              <a:rPr lang="en-US" smtClean="0"/>
              <a:pPr/>
              <a:t>4</a:t>
            </a:fld>
            <a:endParaRPr lang="en-US"/>
          </a:p>
        </p:txBody>
      </p:sp>
    </p:spTree>
    <p:extLst>
      <p:ext uri="{BB962C8B-B14F-4D97-AF65-F5344CB8AC3E}">
        <p14:creationId xmlns:p14="http://schemas.microsoft.com/office/powerpoint/2010/main" val="30343225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622F-E11F-4E2E-8C34-546C5C6E4B84}"/>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6189475F-E6C0-4434-8AA5-B710792C2F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probabilistic model can be used</a:t>
            </a:r>
          </a:p>
          <a:p>
            <a:r>
              <a:rPr lang="en-US" dirty="0">
                <a:latin typeface="Times New Roman" panose="02020603050405020304" pitchFamily="18" charset="0"/>
                <a:cs typeface="Times New Roman" panose="02020603050405020304" pitchFamily="18" charset="0"/>
              </a:rPr>
              <a:t>Instead of using simple rules, have many rules of thumb that aggregate together to provide the probability of a given email being spam</a:t>
            </a:r>
          </a:p>
          <a:p>
            <a:r>
              <a:rPr lang="en-US" dirty="0">
                <a:latin typeface="Times New Roman" panose="02020603050405020304" pitchFamily="18" charset="0"/>
                <a:cs typeface="Times New Roman" panose="02020603050405020304" pitchFamily="18" charset="0"/>
              </a:rPr>
              <a:t>Can we use linear regression and k nearest neighbor for this task? </a:t>
            </a:r>
          </a:p>
        </p:txBody>
      </p:sp>
      <p:sp>
        <p:nvSpPr>
          <p:cNvPr id="4" name="Slide Number Placeholder 3">
            <a:extLst>
              <a:ext uri="{FF2B5EF4-FFF2-40B4-BE49-F238E27FC236}">
                <a16:creationId xmlns:a16="http://schemas.microsoft.com/office/drawing/2014/main" id="{7B99B498-1FDF-40C1-AC5D-135536ACF041}"/>
              </a:ext>
            </a:extLst>
          </p:cNvPr>
          <p:cNvSpPr>
            <a:spLocks noGrp="1"/>
          </p:cNvSpPr>
          <p:nvPr>
            <p:ph type="sldNum" sz="quarter" idx="12"/>
          </p:nvPr>
        </p:nvSpPr>
        <p:spPr/>
        <p:txBody>
          <a:bodyPr/>
          <a:lstStyle/>
          <a:p>
            <a:fld id="{AFED1286-4128-457C-864E-72F40CEEFA53}" type="slidenum">
              <a:rPr lang="en-US" smtClean="0"/>
              <a:pPr/>
              <a:t>5</a:t>
            </a:fld>
            <a:endParaRPr lang="en-US"/>
          </a:p>
        </p:txBody>
      </p:sp>
    </p:spTree>
    <p:extLst>
      <p:ext uri="{BB962C8B-B14F-4D97-AF65-F5344CB8AC3E}">
        <p14:creationId xmlns:p14="http://schemas.microsoft.com/office/powerpoint/2010/main" val="17270505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50D0-831F-47A8-A5D2-1D20033C3579}"/>
              </a:ext>
            </a:extLst>
          </p:cNvPr>
          <p:cNvSpPr>
            <a:spLocks noGrp="1"/>
          </p:cNvSpPr>
          <p:nvPr>
            <p:ph type="title"/>
          </p:nvPr>
        </p:nvSpPr>
        <p:spPr/>
        <p:txBody>
          <a:bodyPr/>
          <a:lstStyle/>
          <a:p>
            <a:r>
              <a:rPr lang="en-US" dirty="0"/>
              <a:t>Why Won’t Linear Regression Work for Filtering Spam?</a:t>
            </a:r>
          </a:p>
        </p:txBody>
      </p:sp>
      <p:sp>
        <p:nvSpPr>
          <p:cNvPr id="3" name="Content Placeholder 2">
            <a:extLst>
              <a:ext uri="{FF2B5EF4-FFF2-40B4-BE49-F238E27FC236}">
                <a16:creationId xmlns:a16="http://schemas.microsoft.com/office/drawing/2014/main" id="{653C6B12-1906-4F64-8291-32FA87835AD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Imagine a dataset or matrix where each row represents a different email message</a:t>
            </a:r>
          </a:p>
          <a:p>
            <a:r>
              <a:rPr lang="en-US" dirty="0">
                <a:latin typeface="Times New Roman" panose="02020603050405020304" pitchFamily="18" charset="0"/>
                <a:cs typeface="Times New Roman" panose="02020603050405020304" pitchFamily="18" charset="0"/>
              </a:rPr>
              <a:t>Let’s make each word in email a feature</a:t>
            </a:r>
          </a:p>
          <a:p>
            <a:r>
              <a:rPr lang="en-US" dirty="0">
                <a:latin typeface="Times New Roman" panose="02020603050405020304" pitchFamily="18" charset="0"/>
                <a:cs typeface="Times New Roman" panose="02020603050405020304" pitchFamily="18" charset="0"/>
              </a:rPr>
              <a:t>Every column in matrix represents a word e.g. “casino”</a:t>
            </a:r>
          </a:p>
          <a:p>
            <a:r>
              <a:rPr lang="en-US" dirty="0">
                <a:latin typeface="Times New Roman" panose="02020603050405020304" pitchFamily="18" charset="0"/>
                <a:cs typeface="Times New Roman" panose="02020603050405020304" pitchFamily="18" charset="0"/>
              </a:rPr>
              <a:t>Two schemes</a:t>
            </a:r>
          </a:p>
          <a:p>
            <a:pPr lvl="1"/>
            <a:r>
              <a:rPr lang="en-US" dirty="0">
                <a:latin typeface="Times New Roman" panose="02020603050405020304" pitchFamily="18" charset="0"/>
                <a:cs typeface="Times New Roman" panose="02020603050405020304" pitchFamily="18" charset="0"/>
              </a:rPr>
              <a:t>If a word is present in an email, put 1 otherwise 0</a:t>
            </a:r>
          </a:p>
          <a:p>
            <a:pPr lvl="1"/>
            <a:r>
              <a:rPr lang="en-US" dirty="0">
                <a:latin typeface="Times New Roman" panose="02020603050405020304" pitchFamily="18" charset="0"/>
                <a:cs typeface="Times New Roman" panose="02020603050405020304" pitchFamily="18" charset="0"/>
              </a:rPr>
              <a:t>Place no. of times a word exist in an email</a:t>
            </a:r>
          </a:p>
        </p:txBody>
      </p:sp>
      <p:sp>
        <p:nvSpPr>
          <p:cNvPr id="4" name="Slide Number Placeholder 3">
            <a:extLst>
              <a:ext uri="{FF2B5EF4-FFF2-40B4-BE49-F238E27FC236}">
                <a16:creationId xmlns:a16="http://schemas.microsoft.com/office/drawing/2014/main" id="{E0DA0DEB-CA40-4D01-B5B3-3F2A90C5DE40}"/>
              </a:ext>
            </a:extLst>
          </p:cNvPr>
          <p:cNvSpPr>
            <a:spLocks noGrp="1"/>
          </p:cNvSpPr>
          <p:nvPr>
            <p:ph type="sldNum" sz="quarter" idx="12"/>
          </p:nvPr>
        </p:nvSpPr>
        <p:spPr/>
        <p:txBody>
          <a:bodyPr/>
          <a:lstStyle/>
          <a:p>
            <a:fld id="{AFED1286-4128-457C-864E-72F40CEEFA53}" type="slidenum">
              <a:rPr lang="en-US" smtClean="0"/>
              <a:pPr/>
              <a:t>6</a:t>
            </a:fld>
            <a:endParaRPr lang="en-US"/>
          </a:p>
        </p:txBody>
      </p:sp>
    </p:spTree>
    <p:extLst>
      <p:ext uri="{BB962C8B-B14F-4D97-AF65-F5344CB8AC3E}">
        <p14:creationId xmlns:p14="http://schemas.microsoft.com/office/powerpoint/2010/main" val="14416027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A6B5-F812-4973-95F9-3534E5DC2984}"/>
              </a:ext>
            </a:extLst>
          </p:cNvPr>
          <p:cNvSpPr>
            <a:spLocks noGrp="1"/>
          </p:cNvSpPr>
          <p:nvPr>
            <p:ph type="title"/>
          </p:nvPr>
        </p:nvSpPr>
        <p:spPr/>
        <p:txBody>
          <a:bodyPr/>
          <a:lstStyle/>
          <a:p>
            <a:r>
              <a:rPr lang="en-US" dirty="0"/>
              <a:t>Why Won’t Linear Regression Work for Filtering Spam?</a:t>
            </a:r>
          </a:p>
        </p:txBody>
      </p:sp>
      <p:sp>
        <p:nvSpPr>
          <p:cNvPr id="3" name="Content Placeholder 2">
            <a:extLst>
              <a:ext uri="{FF2B5EF4-FFF2-40B4-BE49-F238E27FC236}">
                <a16:creationId xmlns:a16="http://schemas.microsoft.com/office/drawing/2014/main" id="{1BCBA19B-67EC-42DD-B9E9-DA585E18E66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output variable is either “Spam” or “Not Spam”</a:t>
            </a:r>
          </a:p>
          <a:p>
            <a:r>
              <a:rPr lang="en-US" dirty="0">
                <a:latin typeface="Times New Roman" panose="02020603050405020304" pitchFamily="18" charset="0"/>
                <a:cs typeface="Times New Roman" panose="02020603050405020304" pitchFamily="18" charset="0"/>
              </a:rPr>
              <a:t>Linear regression can not be used because:</a:t>
            </a:r>
          </a:p>
          <a:p>
            <a:pPr lvl="1"/>
            <a:r>
              <a:rPr lang="en-US" dirty="0">
                <a:latin typeface="Times New Roman" panose="02020603050405020304" pitchFamily="18" charset="0"/>
                <a:cs typeface="Times New Roman" panose="02020603050405020304" pitchFamily="18" charset="0"/>
              </a:rPr>
              <a:t>Output variable is binary (not continuous)</a:t>
            </a:r>
          </a:p>
          <a:p>
            <a:pPr lvl="1"/>
            <a:r>
              <a:rPr lang="en-US" dirty="0">
                <a:latin typeface="Times New Roman" panose="02020603050405020304" pitchFamily="18" charset="0"/>
                <a:cs typeface="Times New Roman" panose="02020603050405020304" pitchFamily="18" charset="0"/>
              </a:rPr>
              <a:t>Size of the matrix</a:t>
            </a:r>
          </a:p>
        </p:txBody>
      </p:sp>
      <p:sp>
        <p:nvSpPr>
          <p:cNvPr id="4" name="Slide Number Placeholder 3">
            <a:extLst>
              <a:ext uri="{FF2B5EF4-FFF2-40B4-BE49-F238E27FC236}">
                <a16:creationId xmlns:a16="http://schemas.microsoft.com/office/drawing/2014/main" id="{D638420E-9DFD-4B7D-9AF7-D9922FFACA31}"/>
              </a:ext>
            </a:extLst>
          </p:cNvPr>
          <p:cNvSpPr>
            <a:spLocks noGrp="1"/>
          </p:cNvSpPr>
          <p:nvPr>
            <p:ph type="sldNum" sz="quarter" idx="12"/>
          </p:nvPr>
        </p:nvSpPr>
        <p:spPr/>
        <p:txBody>
          <a:bodyPr/>
          <a:lstStyle/>
          <a:p>
            <a:fld id="{AFED1286-4128-457C-864E-72F40CEEFA53}" type="slidenum">
              <a:rPr lang="en-US" smtClean="0"/>
              <a:pPr/>
              <a:t>7</a:t>
            </a:fld>
            <a:endParaRPr lang="en-US"/>
          </a:p>
        </p:txBody>
      </p:sp>
    </p:spTree>
    <p:extLst>
      <p:ext uri="{BB962C8B-B14F-4D97-AF65-F5344CB8AC3E}">
        <p14:creationId xmlns:p14="http://schemas.microsoft.com/office/powerpoint/2010/main" val="40137417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B234-0F66-439B-8ADF-CBB4D25AC3C7}"/>
              </a:ext>
            </a:extLst>
          </p:cNvPr>
          <p:cNvSpPr>
            <a:spLocks noGrp="1"/>
          </p:cNvSpPr>
          <p:nvPr>
            <p:ph type="title"/>
          </p:nvPr>
        </p:nvSpPr>
        <p:spPr/>
        <p:txBody>
          <a:bodyPr/>
          <a:lstStyle/>
          <a:p>
            <a:r>
              <a:rPr lang="en-US" dirty="0"/>
              <a:t>How about K-nearest Neighbors?</a:t>
            </a:r>
          </a:p>
        </p:txBody>
      </p:sp>
      <p:sp>
        <p:nvSpPr>
          <p:cNvPr id="3" name="Content Placeholder 2">
            <a:extLst>
              <a:ext uri="{FF2B5EF4-FFF2-40B4-BE49-F238E27FC236}">
                <a16:creationId xmlns:a16="http://schemas.microsoft.com/office/drawing/2014/main" id="{75ADC77B-26E0-43C4-8549-2F2EB7C9A1E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Computing distances in a suppose 100,000-dimensional space requires lots of computational work</a:t>
            </a:r>
          </a:p>
          <a:p>
            <a:r>
              <a:rPr lang="en-US" dirty="0">
                <a:latin typeface="Times New Roman" panose="02020603050405020304" pitchFamily="18" charset="0"/>
                <a:cs typeface="Times New Roman" panose="02020603050405020304" pitchFamily="18" charset="0"/>
              </a:rPr>
              <a:t>Nearest neighbors are far away. Curse of dimensionality making KNN a poor algorithm to be used for spam filtering</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E5D4719-AE56-4781-919F-509FB3ECB0E6}"/>
              </a:ext>
            </a:extLst>
          </p:cNvPr>
          <p:cNvSpPr>
            <a:spLocks noGrp="1"/>
          </p:cNvSpPr>
          <p:nvPr>
            <p:ph type="sldNum" sz="quarter" idx="12"/>
          </p:nvPr>
        </p:nvSpPr>
        <p:spPr/>
        <p:txBody>
          <a:bodyPr/>
          <a:lstStyle/>
          <a:p>
            <a:fld id="{AFED1286-4128-457C-864E-72F40CEEFA53}" type="slidenum">
              <a:rPr lang="en-US" smtClean="0"/>
              <a:pPr/>
              <a:t>8</a:t>
            </a:fld>
            <a:endParaRPr lang="en-US"/>
          </a:p>
        </p:txBody>
      </p:sp>
    </p:spTree>
    <p:extLst>
      <p:ext uri="{BB962C8B-B14F-4D97-AF65-F5344CB8AC3E}">
        <p14:creationId xmlns:p14="http://schemas.microsoft.com/office/powerpoint/2010/main" val="25894007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86DB4C-A55E-4A5B-B98E-443694A10539}" type="slidenum">
              <a:rPr lang="en-US"/>
              <a:pPr/>
              <a:t>9</a:t>
            </a:fld>
            <a:endParaRPr lang="en-US"/>
          </a:p>
        </p:txBody>
      </p:sp>
      <p:sp>
        <p:nvSpPr>
          <p:cNvPr id="1316866" name="Text Box 2"/>
          <p:cNvSpPr txBox="1">
            <a:spLocks noChangeArrowheads="1"/>
          </p:cNvSpPr>
          <p:nvPr/>
        </p:nvSpPr>
        <p:spPr bwMode="auto">
          <a:xfrm>
            <a:off x="609600" y="1143000"/>
            <a:ext cx="8175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i="1" dirty="0">
                <a:solidFill>
                  <a:srgbClr val="FF3300"/>
                </a:solidFill>
              </a:rPr>
              <a:t>Bayesian Classifiers</a:t>
            </a:r>
          </a:p>
          <a:p>
            <a:pPr eaLnBrk="1" hangingPunct="1"/>
            <a:r>
              <a:rPr lang="en-US" dirty="0"/>
              <a:t>	</a:t>
            </a:r>
          </a:p>
          <a:p>
            <a:pPr algn="just" eaLnBrk="1" hangingPunct="1"/>
            <a:r>
              <a:rPr lang="en-GB" dirty="0">
                <a:cs typeface="Times New Roman" pitchFamily="18" charset="0"/>
              </a:rPr>
              <a:t>Bayesian classifiers are statistical classifiers, and are based on Bayes theorem</a:t>
            </a:r>
          </a:p>
          <a:p>
            <a:pPr algn="just" eaLnBrk="1" hangingPunct="1"/>
            <a:endParaRPr lang="en-GB" dirty="0">
              <a:cs typeface="Times New Roman" pitchFamily="18" charset="0"/>
            </a:endParaRPr>
          </a:p>
          <a:p>
            <a:pPr algn="just" eaLnBrk="1" hangingPunct="1"/>
            <a:r>
              <a:rPr lang="en-GB" dirty="0">
                <a:cs typeface="Times New Roman" pitchFamily="18" charset="0"/>
              </a:rPr>
              <a:t>They can calculate the probability that a given sample belongs to a particular class</a:t>
            </a:r>
          </a:p>
        </p:txBody>
      </p:sp>
      <p:sp>
        <p:nvSpPr>
          <p:cNvPr id="1316867" name="Text Box 3"/>
          <p:cNvSpPr txBox="1">
            <a:spLocks noChangeArrowheads="1"/>
          </p:cNvSpPr>
          <p:nvPr/>
        </p:nvSpPr>
        <p:spPr bwMode="auto">
          <a:xfrm>
            <a:off x="762000" y="38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u="sng">
                <a:solidFill>
                  <a:srgbClr val="FF0000"/>
                </a:solidFill>
                <a:effectLst>
                  <a:outerShdw blurRad="38100" dist="38100" dir="2700000" algn="tl">
                    <a:srgbClr val="000000"/>
                  </a:outerShdw>
                </a:effectLst>
              </a:rPr>
              <a:t>BAYESIAN LEARNING</a:t>
            </a:r>
          </a:p>
        </p:txBody>
      </p:sp>
    </p:spTree>
  </p:cSld>
  <p:clrMapOvr>
    <a:masterClrMapping/>
  </p:clrMapOvr>
</p:sld>
</file>

<file path=ppt/theme/theme1.xml><?xml version="1.0" encoding="utf-8"?>
<a:theme xmlns:a="http://schemas.openxmlformats.org/drawingml/2006/main" name="Radiantcurve_PRT">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Radiantcurve_P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adiantcurve_PR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adiantcurve_PR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adiantcurve_PR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adiantcurve_PR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adiantcurve_PR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adiantcurve_PR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adiantcurve_PR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76C66DD4ECA44AB738731D69BDB7C5" ma:contentTypeVersion="8" ma:contentTypeDescription="Create a new document." ma:contentTypeScope="" ma:versionID="f035279b90d8e89390f3308663cfe401">
  <xsd:schema xmlns:xsd="http://www.w3.org/2001/XMLSchema" xmlns:xs="http://www.w3.org/2001/XMLSchema" xmlns:p="http://schemas.microsoft.com/office/2006/metadata/properties" xmlns:ns2="592b8a4e-621b-4c23-928d-9a5165fecf7e" xmlns:ns3="e225b2da-56b3-4153-b4bd-a7e375387014" targetNamespace="http://schemas.microsoft.com/office/2006/metadata/properties" ma:root="true" ma:fieldsID="a65f71abb10d01e7460b9f895c66d88a" ns2:_="" ns3:_="">
    <xsd:import namespace="592b8a4e-621b-4c23-928d-9a5165fecf7e"/>
    <xsd:import namespace="e225b2da-56b3-4153-b4bd-a7e3753870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b8a4e-621b-4c23-928d-9a5165fecf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225b2da-56b3-4153-b4bd-a7e37538701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A6C0FC-A68A-4D28-9D4B-9DEEC0FA42F6}"/>
</file>

<file path=customXml/itemProps2.xml><?xml version="1.0" encoding="utf-8"?>
<ds:datastoreItem xmlns:ds="http://schemas.openxmlformats.org/officeDocument/2006/customXml" ds:itemID="{5B35F8FE-4688-4D14-BDE0-7F0C41888193}"/>
</file>

<file path=customXml/itemProps3.xml><?xml version="1.0" encoding="utf-8"?>
<ds:datastoreItem xmlns:ds="http://schemas.openxmlformats.org/officeDocument/2006/customXml" ds:itemID="{063D2A83-CFF5-4B65-8CA2-32850C6EF0DD}"/>
</file>

<file path=docProps/app.xml><?xml version="1.0" encoding="utf-8"?>
<Properties xmlns="http://schemas.openxmlformats.org/officeDocument/2006/extended-properties" xmlns:vt="http://schemas.openxmlformats.org/officeDocument/2006/docPropsVTypes">
  <Template/>
  <TotalTime>13957</TotalTime>
  <Words>1654</Words>
  <Application>Microsoft Office PowerPoint</Application>
  <PresentationFormat>On-screen Show (4:3)</PresentationFormat>
  <Paragraphs>214</Paragraphs>
  <Slides>24</Slides>
  <Notes>13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3" baseType="lpstr">
      <vt:lpstr>Arial</vt:lpstr>
      <vt:lpstr>Arial Black</vt:lpstr>
      <vt:lpstr>Comic Sans MS</vt:lpstr>
      <vt:lpstr>Monotype Sorts</vt:lpstr>
      <vt:lpstr>Tahoma</vt:lpstr>
      <vt:lpstr>Times New Roman</vt:lpstr>
      <vt:lpstr>Radiantcurve_PRT</vt:lpstr>
      <vt:lpstr>Contemporary Portrait</vt:lpstr>
      <vt:lpstr>Worksheet</vt:lpstr>
      <vt:lpstr>Spam Filter and Bayesian Learning</vt:lpstr>
      <vt:lpstr>Spam Filters</vt:lpstr>
      <vt:lpstr>Spam Filters</vt:lpstr>
      <vt:lpstr>Spam Filters</vt:lpstr>
      <vt:lpstr>Suggestions</vt:lpstr>
      <vt:lpstr>Why Won’t Linear Regression Work for Filtering Spam?</vt:lpstr>
      <vt:lpstr>Why Won’t Linear Regression Work for Filtering Spam?</vt:lpstr>
      <vt:lpstr>How about K-nearest Neighbors?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Play-tennis example: estimating P(xi|C)</vt:lpstr>
      <vt:lpstr>Naive Bayesian Classifier (II)</vt:lpstr>
      <vt:lpstr>Play-tennis example: classifying 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amjad.iqbal.UCP</dc:creator>
  <cp:lastModifiedBy>Muhammad Hammad/CS-CUST</cp:lastModifiedBy>
  <cp:revision>783</cp:revision>
  <dcterms:created xsi:type="dcterms:W3CDTF">1601-01-01T00:00:00Z</dcterms:created>
  <dcterms:modified xsi:type="dcterms:W3CDTF">2021-10-28T08:52:37Z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0x0101002C76C66DD4ECA44AB738731D69BDB7C5</vt:lpwstr>
  </property>
</Properties>
</file>