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4"/>
  </p:sldMasterIdLst>
  <p:notesMasterIdLst>
    <p:notesMasterId r:id="rId16"/>
  </p:notesMasterIdLst>
  <p:sldIdLst>
    <p:sldId id="256" r:id="rId5"/>
    <p:sldId id="257" r:id="rId6"/>
    <p:sldId id="258" r:id="rId7"/>
    <p:sldId id="259" r:id="rId8"/>
    <p:sldId id="278" r:id="rId9"/>
    <p:sldId id="260" r:id="rId10"/>
    <p:sldId id="279" r:id="rId11"/>
    <p:sldId id="280" r:id="rId12"/>
    <p:sldId id="281" r:id="rId13"/>
    <p:sldId id="282" r:id="rId14"/>
    <p:sldId id="28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40B8C1-DA2D-4890-855C-3334CC2CAB2E}" type="datetimeFigureOut">
              <a:rPr lang="en-US" smtClean="0"/>
              <a:t>11/22/2021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BEFAF2-F8DA-4FEF-920B-C1FDAD221F41}" type="slidenum">
              <a:rPr lang="en-US" smtClean="0"/>
              <a:t>‹#›</a:t>
            </a:fld>
            <a:endParaRPr lang="en-US"/>
          </a:p>
        </p:txBody>
      </p:sp>
    </p:spTree>
    <p:extLst>
      <p:ext uri="{BB962C8B-B14F-4D97-AF65-F5344CB8AC3E}">
        <p14:creationId xmlns:p14="http://schemas.microsoft.com/office/powerpoint/2010/main" val="3925801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BEFAF2-F8DA-4FEF-920B-C1FDAD221F41}" type="slidenum">
              <a:rPr lang="en-US" smtClean="0"/>
              <a:t>6</a:t>
            </a:fld>
            <a:endParaRPr lang="en-US"/>
          </a:p>
        </p:txBody>
      </p:sp>
    </p:spTree>
    <p:extLst>
      <p:ext uri="{BB962C8B-B14F-4D97-AF65-F5344CB8AC3E}">
        <p14:creationId xmlns:p14="http://schemas.microsoft.com/office/powerpoint/2010/main" val="2991488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BEFAF2-F8DA-4FEF-920B-C1FDAD221F41}" type="slidenum">
              <a:rPr lang="en-US" smtClean="0"/>
              <a:t>7</a:t>
            </a:fld>
            <a:endParaRPr lang="en-US"/>
          </a:p>
        </p:txBody>
      </p:sp>
    </p:spTree>
    <p:extLst>
      <p:ext uri="{BB962C8B-B14F-4D97-AF65-F5344CB8AC3E}">
        <p14:creationId xmlns:p14="http://schemas.microsoft.com/office/powerpoint/2010/main" val="3648111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BEFAF2-F8DA-4FEF-920B-C1FDAD221F41}" type="slidenum">
              <a:rPr lang="en-US" smtClean="0"/>
              <a:t>8</a:t>
            </a:fld>
            <a:endParaRPr lang="en-US"/>
          </a:p>
        </p:txBody>
      </p:sp>
    </p:spTree>
    <p:extLst>
      <p:ext uri="{BB962C8B-B14F-4D97-AF65-F5344CB8AC3E}">
        <p14:creationId xmlns:p14="http://schemas.microsoft.com/office/powerpoint/2010/main" val="1052372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BEFAF2-F8DA-4FEF-920B-C1FDAD221F41}" type="slidenum">
              <a:rPr lang="en-US" smtClean="0"/>
              <a:t>9</a:t>
            </a:fld>
            <a:endParaRPr lang="en-US"/>
          </a:p>
        </p:txBody>
      </p:sp>
    </p:spTree>
    <p:extLst>
      <p:ext uri="{BB962C8B-B14F-4D97-AF65-F5344CB8AC3E}">
        <p14:creationId xmlns:p14="http://schemas.microsoft.com/office/powerpoint/2010/main" val="1094030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BD0EC54-30DB-4523-915A-ADF5F932E89D}"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22126-20F8-4A8E-8C02-52DF332A2F14}" type="slidenum">
              <a:rPr lang="en-US" smtClean="0"/>
              <a:t>‹#›</a:t>
            </a:fld>
            <a:endParaRPr lang="en-US"/>
          </a:p>
        </p:txBody>
      </p:sp>
    </p:spTree>
    <p:extLst>
      <p:ext uri="{BB962C8B-B14F-4D97-AF65-F5344CB8AC3E}">
        <p14:creationId xmlns:p14="http://schemas.microsoft.com/office/powerpoint/2010/main" val="2312912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BD0EC54-30DB-4523-915A-ADF5F932E89D}"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22126-20F8-4A8E-8C02-52DF332A2F14}" type="slidenum">
              <a:rPr lang="en-US" smtClean="0"/>
              <a:t>‹#›</a:t>
            </a:fld>
            <a:endParaRPr lang="en-US"/>
          </a:p>
        </p:txBody>
      </p:sp>
    </p:spTree>
    <p:extLst>
      <p:ext uri="{BB962C8B-B14F-4D97-AF65-F5344CB8AC3E}">
        <p14:creationId xmlns:p14="http://schemas.microsoft.com/office/powerpoint/2010/main" val="1762274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BD0EC54-30DB-4523-915A-ADF5F932E89D}"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22126-20F8-4A8E-8C02-52DF332A2F14}" type="slidenum">
              <a:rPr lang="en-US" smtClean="0"/>
              <a:t>‹#›</a:t>
            </a:fld>
            <a:endParaRPr lang="en-US"/>
          </a:p>
        </p:txBody>
      </p:sp>
    </p:spTree>
    <p:extLst>
      <p:ext uri="{BB962C8B-B14F-4D97-AF65-F5344CB8AC3E}">
        <p14:creationId xmlns:p14="http://schemas.microsoft.com/office/powerpoint/2010/main" val="3909496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8BD0EC54-30DB-4523-915A-ADF5F932E89D}" type="datetimeFigureOut">
              <a:rPr lang="en-US" smtClean="0"/>
              <a:t>11/22/2021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722126-20F8-4A8E-8C02-52DF332A2F14}" type="slidenum">
              <a:rPr lang="en-US" smtClean="0"/>
              <a:t>‹#›</a:t>
            </a:fld>
            <a:endParaRPr lang="en-US"/>
          </a:p>
        </p:txBody>
      </p:sp>
    </p:spTree>
    <p:extLst>
      <p:ext uri="{BB962C8B-B14F-4D97-AF65-F5344CB8AC3E}">
        <p14:creationId xmlns:p14="http://schemas.microsoft.com/office/powerpoint/2010/main" val="2964233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D0EC54-30DB-4523-915A-ADF5F932E89D}"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22126-20F8-4A8E-8C02-52DF332A2F14}" type="slidenum">
              <a:rPr lang="en-US" smtClean="0"/>
              <a:t>‹#›</a:t>
            </a:fld>
            <a:endParaRPr lang="en-US"/>
          </a:p>
        </p:txBody>
      </p:sp>
    </p:spTree>
    <p:extLst>
      <p:ext uri="{BB962C8B-B14F-4D97-AF65-F5344CB8AC3E}">
        <p14:creationId xmlns:p14="http://schemas.microsoft.com/office/powerpoint/2010/main" val="3814663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D0EC54-30DB-4523-915A-ADF5F932E89D}"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22126-20F8-4A8E-8C02-52DF332A2F14}" type="slidenum">
              <a:rPr lang="en-US" smtClean="0"/>
              <a:t>‹#›</a:t>
            </a:fld>
            <a:endParaRPr lang="en-US"/>
          </a:p>
        </p:txBody>
      </p:sp>
    </p:spTree>
    <p:extLst>
      <p:ext uri="{BB962C8B-B14F-4D97-AF65-F5344CB8AC3E}">
        <p14:creationId xmlns:p14="http://schemas.microsoft.com/office/powerpoint/2010/main" val="3246849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D0EC54-30DB-4523-915A-ADF5F932E89D}"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22126-20F8-4A8E-8C02-52DF332A2F14}" type="slidenum">
              <a:rPr lang="en-US" smtClean="0"/>
              <a:t>‹#›</a:t>
            </a:fld>
            <a:endParaRPr lang="en-US"/>
          </a:p>
        </p:txBody>
      </p:sp>
    </p:spTree>
    <p:extLst>
      <p:ext uri="{BB962C8B-B14F-4D97-AF65-F5344CB8AC3E}">
        <p14:creationId xmlns:p14="http://schemas.microsoft.com/office/powerpoint/2010/main" val="1253162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BD0EC54-30DB-4523-915A-ADF5F932E89D}"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22126-20F8-4A8E-8C02-52DF332A2F14}" type="slidenum">
              <a:rPr lang="en-US" smtClean="0"/>
              <a:t>‹#›</a:t>
            </a:fld>
            <a:endParaRPr lang="en-US"/>
          </a:p>
        </p:txBody>
      </p:sp>
    </p:spTree>
    <p:extLst>
      <p:ext uri="{BB962C8B-B14F-4D97-AF65-F5344CB8AC3E}">
        <p14:creationId xmlns:p14="http://schemas.microsoft.com/office/powerpoint/2010/main" val="407094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BD0EC54-30DB-4523-915A-ADF5F932E89D}"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22126-20F8-4A8E-8C02-52DF332A2F14}" type="slidenum">
              <a:rPr lang="en-US" smtClean="0"/>
              <a:t>‹#›</a:t>
            </a:fld>
            <a:endParaRPr lang="en-US"/>
          </a:p>
        </p:txBody>
      </p:sp>
    </p:spTree>
    <p:extLst>
      <p:ext uri="{BB962C8B-B14F-4D97-AF65-F5344CB8AC3E}">
        <p14:creationId xmlns:p14="http://schemas.microsoft.com/office/powerpoint/2010/main" val="2949512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BD0EC54-30DB-4523-915A-ADF5F932E89D}" type="datetimeFigureOut">
              <a:rPr lang="en-US" smtClean="0"/>
              <a:t>11/22/2021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722126-20F8-4A8E-8C02-52DF332A2F14}" type="slidenum">
              <a:rPr lang="en-US" smtClean="0"/>
              <a:t>‹#›</a:t>
            </a:fld>
            <a:endParaRPr lang="en-US"/>
          </a:p>
        </p:txBody>
      </p:sp>
    </p:spTree>
    <p:extLst>
      <p:ext uri="{BB962C8B-B14F-4D97-AF65-F5344CB8AC3E}">
        <p14:creationId xmlns:p14="http://schemas.microsoft.com/office/powerpoint/2010/main" val="3915423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D0EC54-30DB-4523-915A-ADF5F932E89D}" type="datetimeFigureOut">
              <a:rPr lang="en-US" smtClean="0"/>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722126-20F8-4A8E-8C02-52DF332A2F14}" type="slidenum">
              <a:rPr lang="en-US" smtClean="0"/>
              <a:t>‹#›</a:t>
            </a:fld>
            <a:endParaRPr lang="en-US"/>
          </a:p>
        </p:txBody>
      </p:sp>
    </p:spTree>
    <p:extLst>
      <p:ext uri="{BB962C8B-B14F-4D97-AF65-F5344CB8AC3E}">
        <p14:creationId xmlns:p14="http://schemas.microsoft.com/office/powerpoint/2010/main" val="3330058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D0EC54-30DB-4523-915A-ADF5F932E89D}" type="datetimeFigureOut">
              <a:rPr lang="en-US" smtClean="0"/>
              <a:t>11/22/2021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722126-20F8-4A8E-8C02-52DF332A2F14}" type="slidenum">
              <a:rPr lang="en-US" smtClean="0"/>
              <a:t>‹#›</a:t>
            </a:fld>
            <a:endParaRPr lang="en-US"/>
          </a:p>
        </p:txBody>
      </p:sp>
    </p:spTree>
    <p:extLst>
      <p:ext uri="{BB962C8B-B14F-4D97-AF65-F5344CB8AC3E}">
        <p14:creationId xmlns:p14="http://schemas.microsoft.com/office/powerpoint/2010/main" val="2089053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BD0EC54-30DB-4523-915A-ADF5F932E89D}"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22126-20F8-4A8E-8C02-52DF332A2F14}" type="slidenum">
              <a:rPr lang="en-US" smtClean="0"/>
              <a:t>‹#›</a:t>
            </a:fld>
            <a:endParaRPr lang="en-US"/>
          </a:p>
        </p:txBody>
      </p:sp>
    </p:spTree>
    <p:extLst>
      <p:ext uri="{BB962C8B-B14F-4D97-AF65-F5344CB8AC3E}">
        <p14:creationId xmlns:p14="http://schemas.microsoft.com/office/powerpoint/2010/main" val="3895720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8BD0EC54-30DB-4523-915A-ADF5F932E89D}" type="datetimeFigureOut">
              <a:rPr lang="en-US" smtClean="0"/>
              <a:t>11/22/2021</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43722126-20F8-4A8E-8C02-52DF332A2F14}" type="slidenum">
              <a:rPr lang="en-US" smtClean="0"/>
              <a:t>‹#›</a:t>
            </a:fld>
            <a:endParaRPr lang="en-US"/>
          </a:p>
        </p:txBody>
      </p:sp>
    </p:spTree>
    <p:extLst>
      <p:ext uri="{BB962C8B-B14F-4D97-AF65-F5344CB8AC3E}">
        <p14:creationId xmlns:p14="http://schemas.microsoft.com/office/powerpoint/2010/main" val="3296053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BD0EC54-30DB-4523-915A-ADF5F932E89D}" type="datetimeFigureOut">
              <a:rPr lang="en-US" smtClean="0"/>
              <a:t>11/22/2021</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43722126-20F8-4A8E-8C02-52DF332A2F14}" type="slidenum">
              <a:rPr lang="en-US" smtClean="0"/>
              <a:t>‹#›</a:t>
            </a:fld>
            <a:endParaRPr lang="en-US"/>
          </a:p>
        </p:txBody>
      </p:sp>
    </p:spTree>
    <p:extLst>
      <p:ext uri="{BB962C8B-B14F-4D97-AF65-F5344CB8AC3E}">
        <p14:creationId xmlns:p14="http://schemas.microsoft.com/office/powerpoint/2010/main" val="2823796662"/>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7E76E-D3C2-4748-BB54-FBB2D680BFA6}"/>
              </a:ext>
            </a:extLst>
          </p:cNvPr>
          <p:cNvSpPr>
            <a:spLocks noGrp="1"/>
          </p:cNvSpPr>
          <p:nvPr>
            <p:ph type="ctrTitle"/>
          </p:nvPr>
        </p:nvSpPr>
        <p:spPr/>
        <p:txBody>
          <a:bodyPr/>
          <a:lstStyle/>
          <a:p>
            <a:r>
              <a:rPr lang="en-US" dirty="0"/>
              <a:t>SIC </a:t>
            </a:r>
            <a:r>
              <a:rPr lang="en-US" dirty="0" smtClean="0"/>
              <a:t/>
            </a:r>
            <a:br>
              <a:rPr lang="en-US" dirty="0" smtClean="0"/>
            </a:br>
            <a:r>
              <a:rPr lang="en-US" dirty="0" smtClean="0"/>
              <a:t>Capstone Project</a:t>
            </a:r>
            <a:endParaRPr lang="en-US" dirty="0"/>
          </a:p>
        </p:txBody>
      </p:sp>
      <p:sp>
        <p:nvSpPr>
          <p:cNvPr id="3" name="Subtitle 2">
            <a:extLst>
              <a:ext uri="{FF2B5EF4-FFF2-40B4-BE49-F238E27FC236}">
                <a16:creationId xmlns:a16="http://schemas.microsoft.com/office/drawing/2014/main" id="{5DC3D16F-4820-48A9-B517-3D1F69A7F7D9}"/>
              </a:ext>
            </a:extLst>
          </p:cNvPr>
          <p:cNvSpPr>
            <a:spLocks noGrp="1"/>
          </p:cNvSpPr>
          <p:nvPr>
            <p:ph type="subTitle" idx="1"/>
          </p:nvPr>
        </p:nvSpPr>
        <p:spPr>
          <a:noFill/>
        </p:spPr>
        <p:txBody>
          <a:bodyPr>
            <a:normAutofit fontScale="85000" lnSpcReduction="20000"/>
          </a:bodyPr>
          <a:lstStyle/>
          <a:p>
            <a:r>
              <a:rPr lang="en-US" sz="3200" dirty="0">
                <a:solidFill>
                  <a:schemeClr val="accent1"/>
                </a:solidFill>
              </a:rPr>
              <a:t>Hate Speech Detection</a:t>
            </a:r>
          </a:p>
        </p:txBody>
      </p:sp>
    </p:spTree>
    <p:extLst>
      <p:ext uri="{BB962C8B-B14F-4D97-AF65-F5344CB8AC3E}">
        <p14:creationId xmlns:p14="http://schemas.microsoft.com/office/powerpoint/2010/main" val="25123112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072598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solidFill>
                  <a:schemeClr val="accent1"/>
                </a:solidFill>
              </a:rPr>
              <a:t>[1]: Davidson Thomas, Dana Warmsley, Michael Macy, Ingmar Weber, Weber automated hate speech detection and the problem of offensive language, 2017, arXiv preprint arXiv:1703.04009</a:t>
            </a:r>
            <a:r>
              <a:rPr lang="en-US" sz="1600" dirty="0" smtClean="0">
                <a:solidFill>
                  <a:schemeClr val="accent1"/>
                </a:solidFill>
              </a:rPr>
              <a:t>.</a:t>
            </a:r>
          </a:p>
          <a:p>
            <a:r>
              <a:rPr lang="en-US" sz="1600" dirty="0" smtClean="0">
                <a:solidFill>
                  <a:schemeClr val="accent1"/>
                </a:solidFill>
              </a:rPr>
              <a:t>[2]:</a:t>
            </a:r>
          </a:p>
          <a:p>
            <a:r>
              <a:rPr lang="en-US" sz="1600" dirty="0" smtClean="0">
                <a:solidFill>
                  <a:schemeClr val="accent1"/>
                </a:solidFill>
              </a:rPr>
              <a:t>[3]: </a:t>
            </a:r>
            <a:r>
              <a:rPr lang="en-US" sz="1600" dirty="0">
                <a:solidFill>
                  <a:schemeClr val="accent1"/>
                </a:solidFill>
              </a:rPr>
              <a:t>Zampieri Marcos, Shervin Malmasi, Preslav Nakov, Sara Rosenthal, Noura Farra, Ritesh Kumar, Predicting the type and target of offensive posts in social media, 2019, arXiv preprint arXiv:1902.09666</a:t>
            </a:r>
            <a:r>
              <a:rPr lang="en-US" sz="1600" dirty="0" smtClean="0">
                <a:solidFill>
                  <a:schemeClr val="accent1"/>
                </a:solidFill>
              </a:rPr>
              <a:t>.</a:t>
            </a:r>
          </a:p>
          <a:p>
            <a:r>
              <a:rPr lang="en-US" sz="1600" dirty="0" smtClean="0">
                <a:solidFill>
                  <a:schemeClr val="accent1"/>
                </a:solidFill>
              </a:rPr>
              <a:t>[4</a:t>
            </a:r>
            <a:r>
              <a:rPr lang="en-US" sz="1600" dirty="0">
                <a:solidFill>
                  <a:schemeClr val="accent1"/>
                </a:solidFill>
              </a:rPr>
              <a:t>]: https://www.analyticsvidhya.com/blog/2017/09/understaing-support-vector-machine-example-code</a:t>
            </a:r>
            <a:r>
              <a:rPr lang="en-US" sz="1600" dirty="0" smtClean="0">
                <a:solidFill>
                  <a:schemeClr val="accent1"/>
                </a:solidFill>
              </a:rPr>
              <a:t>/, last accessed on November 23, 2021</a:t>
            </a:r>
          </a:p>
          <a:p>
            <a:r>
              <a:rPr lang="en-US" sz="1600" dirty="0">
                <a:solidFill>
                  <a:schemeClr val="accent1"/>
                </a:solidFill>
              </a:rPr>
              <a:t>[5]: https://</a:t>
            </a:r>
            <a:r>
              <a:rPr lang="en-US" sz="1600" dirty="0" smtClean="0">
                <a:solidFill>
                  <a:schemeClr val="accent1"/>
                </a:solidFill>
              </a:rPr>
              <a:t>towardsdatascience.com/an-implementation-and-explanation-of-the-random-forest-in-python-77bf308a9b76, last accessed on November 23, 2021</a:t>
            </a:r>
            <a:endParaRPr lang="en-US" sz="1600" dirty="0">
              <a:solidFill>
                <a:schemeClr val="accent1"/>
              </a:solidFill>
            </a:endParaRPr>
          </a:p>
        </p:txBody>
      </p:sp>
    </p:spTree>
    <p:extLst>
      <p:ext uri="{BB962C8B-B14F-4D97-AF65-F5344CB8AC3E}">
        <p14:creationId xmlns:p14="http://schemas.microsoft.com/office/powerpoint/2010/main" val="1461224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FC527-BCFB-4723-B3DF-A0A987A7DD5E}"/>
              </a:ext>
            </a:extLst>
          </p:cNvPr>
          <p:cNvSpPr>
            <a:spLocks noGrp="1"/>
          </p:cNvSpPr>
          <p:nvPr>
            <p:ph type="title"/>
          </p:nvPr>
        </p:nvSpPr>
        <p:spPr/>
        <p:txBody>
          <a:bodyPr/>
          <a:lstStyle/>
          <a:p>
            <a:r>
              <a:rPr lang="en-US" dirty="0"/>
              <a:t>Group Members</a:t>
            </a:r>
          </a:p>
        </p:txBody>
      </p:sp>
      <p:sp>
        <p:nvSpPr>
          <p:cNvPr id="3" name="Content Placeholder 2">
            <a:extLst>
              <a:ext uri="{FF2B5EF4-FFF2-40B4-BE49-F238E27FC236}">
                <a16:creationId xmlns:a16="http://schemas.microsoft.com/office/drawing/2014/main" id="{1C28D27E-2EA4-48D3-90B3-3C713E5DF26A}"/>
              </a:ext>
            </a:extLst>
          </p:cNvPr>
          <p:cNvSpPr>
            <a:spLocks noGrp="1"/>
          </p:cNvSpPr>
          <p:nvPr>
            <p:ph idx="1"/>
          </p:nvPr>
        </p:nvSpPr>
        <p:spPr/>
        <p:txBody>
          <a:bodyPr/>
          <a:lstStyle/>
          <a:p>
            <a:r>
              <a:rPr lang="en-US" dirty="0" smtClean="0">
                <a:solidFill>
                  <a:schemeClr val="accent1"/>
                </a:solidFill>
              </a:rPr>
              <a:t>Mr. Muhammad </a:t>
            </a:r>
            <a:r>
              <a:rPr lang="en-US" dirty="0">
                <a:solidFill>
                  <a:schemeClr val="accent1"/>
                </a:solidFill>
              </a:rPr>
              <a:t>Haseeb </a:t>
            </a:r>
            <a:r>
              <a:rPr lang="en-US" dirty="0" smtClean="0">
                <a:solidFill>
                  <a:schemeClr val="accent1"/>
                </a:solidFill>
              </a:rPr>
              <a:t>Ahmad </a:t>
            </a:r>
            <a:endParaRPr lang="en-US" dirty="0">
              <a:solidFill>
                <a:schemeClr val="accent1"/>
              </a:solidFill>
            </a:endParaRPr>
          </a:p>
          <a:p>
            <a:r>
              <a:rPr lang="en-US" dirty="0" smtClean="0">
                <a:solidFill>
                  <a:schemeClr val="accent1"/>
                </a:solidFill>
              </a:rPr>
              <a:t>Mr. Mubin </a:t>
            </a:r>
            <a:r>
              <a:rPr lang="en-US" dirty="0">
                <a:solidFill>
                  <a:schemeClr val="accent1"/>
                </a:solidFill>
              </a:rPr>
              <a:t>Malick </a:t>
            </a:r>
          </a:p>
          <a:p>
            <a:r>
              <a:rPr lang="en-US" dirty="0" smtClean="0">
                <a:solidFill>
                  <a:schemeClr val="accent1"/>
                </a:solidFill>
              </a:rPr>
              <a:t>Mr. Hammad </a:t>
            </a:r>
            <a:r>
              <a:rPr lang="en-US" dirty="0">
                <a:solidFill>
                  <a:schemeClr val="accent1"/>
                </a:solidFill>
              </a:rPr>
              <a:t>Hussain</a:t>
            </a:r>
          </a:p>
          <a:p>
            <a:r>
              <a:rPr lang="en-US" dirty="0" smtClean="0">
                <a:solidFill>
                  <a:schemeClr val="accent1"/>
                </a:solidFill>
              </a:rPr>
              <a:t>Mr. Mohammad </a:t>
            </a:r>
            <a:r>
              <a:rPr lang="en-US" dirty="0">
                <a:solidFill>
                  <a:schemeClr val="accent1"/>
                </a:solidFill>
              </a:rPr>
              <a:t>Abdul Rafay</a:t>
            </a:r>
          </a:p>
          <a:p>
            <a:r>
              <a:rPr lang="en-US" dirty="0" smtClean="0">
                <a:solidFill>
                  <a:schemeClr val="accent1"/>
                </a:solidFill>
              </a:rPr>
              <a:t>Mr. Zaid </a:t>
            </a:r>
            <a:r>
              <a:rPr lang="en-US" dirty="0">
                <a:solidFill>
                  <a:schemeClr val="accent1"/>
                </a:solidFill>
              </a:rPr>
              <a:t>Bin Zaheer</a:t>
            </a:r>
          </a:p>
          <a:p>
            <a:r>
              <a:rPr lang="en-US" dirty="0" smtClean="0">
                <a:solidFill>
                  <a:schemeClr val="accent1"/>
                </a:solidFill>
              </a:rPr>
              <a:t>Mr. Hammad </a:t>
            </a:r>
            <a:r>
              <a:rPr lang="en-US" dirty="0">
                <a:solidFill>
                  <a:schemeClr val="accent1"/>
                </a:solidFill>
              </a:rPr>
              <a:t>Waseem</a:t>
            </a:r>
          </a:p>
          <a:p>
            <a:endParaRPr lang="en-US" dirty="0"/>
          </a:p>
          <a:p>
            <a:endParaRPr lang="en-US" dirty="0"/>
          </a:p>
          <a:p>
            <a:endParaRPr lang="en-US" dirty="0"/>
          </a:p>
        </p:txBody>
      </p:sp>
    </p:spTree>
    <p:extLst>
      <p:ext uri="{BB962C8B-B14F-4D97-AF65-F5344CB8AC3E}">
        <p14:creationId xmlns:p14="http://schemas.microsoft.com/office/powerpoint/2010/main" val="17805421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1D01E-4B0F-409E-B997-C10629400180}"/>
              </a:ext>
            </a:extLst>
          </p:cNvPr>
          <p:cNvSpPr>
            <a:spLocks noGrp="1"/>
          </p:cNvSpPr>
          <p:nvPr>
            <p:ph type="title"/>
          </p:nvPr>
        </p:nvSpPr>
        <p:spPr/>
        <p:txBody>
          <a:bodyPr/>
          <a:lstStyle/>
          <a:p>
            <a:r>
              <a:rPr lang="en-US" dirty="0" smtClean="0"/>
              <a:t>Problem</a:t>
            </a:r>
            <a:endParaRPr lang="en-US" dirty="0"/>
          </a:p>
        </p:txBody>
      </p:sp>
      <p:sp>
        <p:nvSpPr>
          <p:cNvPr id="3" name="Content Placeholder 2">
            <a:extLst>
              <a:ext uri="{FF2B5EF4-FFF2-40B4-BE49-F238E27FC236}">
                <a16:creationId xmlns:a16="http://schemas.microsoft.com/office/drawing/2014/main" id="{B3EE0252-F137-44DC-8D58-F60F775A0132}"/>
              </a:ext>
            </a:extLst>
          </p:cNvPr>
          <p:cNvSpPr>
            <a:spLocks noGrp="1"/>
          </p:cNvSpPr>
          <p:nvPr>
            <p:ph idx="1"/>
          </p:nvPr>
        </p:nvSpPr>
        <p:spPr>
          <a:xfrm>
            <a:off x="810000" y="2523396"/>
            <a:ext cx="4845212" cy="4142073"/>
          </a:xfrm>
        </p:spPr>
        <p:txBody>
          <a:bodyPr>
            <a:normAutofit/>
          </a:bodyPr>
          <a:lstStyle/>
          <a:p>
            <a:r>
              <a:rPr lang="en-US" sz="2000" dirty="0" smtClean="0">
                <a:solidFill>
                  <a:schemeClr val="accent1"/>
                </a:solidFill>
              </a:rPr>
              <a:t>Introduction</a:t>
            </a:r>
          </a:p>
          <a:p>
            <a:pPr lvl="1"/>
            <a:r>
              <a:rPr lang="en-US" sz="1800" dirty="0" smtClean="0">
                <a:solidFill>
                  <a:schemeClr val="accent1"/>
                </a:solidFill>
              </a:rPr>
              <a:t>Social media platforms</a:t>
            </a:r>
          </a:p>
          <a:p>
            <a:pPr lvl="2"/>
            <a:r>
              <a:rPr lang="en-US" sz="1600" dirty="0" smtClean="0">
                <a:solidFill>
                  <a:schemeClr val="accent1"/>
                </a:solidFill>
              </a:rPr>
              <a:t>Twitter</a:t>
            </a:r>
          </a:p>
          <a:p>
            <a:pPr lvl="2"/>
            <a:r>
              <a:rPr lang="en-US" sz="1600" dirty="0" smtClean="0">
                <a:solidFill>
                  <a:schemeClr val="accent1"/>
                </a:solidFill>
              </a:rPr>
              <a:t>Facebook</a:t>
            </a:r>
          </a:p>
          <a:p>
            <a:pPr lvl="2"/>
            <a:r>
              <a:rPr lang="en-US" sz="1600" dirty="0" smtClean="0">
                <a:solidFill>
                  <a:schemeClr val="accent1"/>
                </a:solidFill>
              </a:rPr>
              <a:t>Instagram, etc</a:t>
            </a:r>
            <a:r>
              <a:rPr lang="en-US" sz="1600" dirty="0" smtClean="0">
                <a:solidFill>
                  <a:schemeClr val="accent1"/>
                </a:solidFill>
              </a:rPr>
              <a:t>.</a:t>
            </a:r>
          </a:p>
          <a:p>
            <a:pPr lvl="1"/>
            <a:r>
              <a:rPr lang="en-US" sz="1800" dirty="0">
                <a:solidFill>
                  <a:schemeClr val="accent1"/>
                </a:solidFill>
              </a:rPr>
              <a:t>Heavily Misused</a:t>
            </a:r>
          </a:p>
          <a:p>
            <a:pPr lvl="2"/>
            <a:r>
              <a:rPr lang="en-US" sz="1600" dirty="0">
                <a:solidFill>
                  <a:schemeClr val="accent1"/>
                </a:solidFill>
              </a:rPr>
              <a:t>Hatred comments</a:t>
            </a:r>
          </a:p>
          <a:p>
            <a:pPr lvl="3"/>
            <a:r>
              <a:rPr lang="en-US" sz="1400" dirty="0">
                <a:solidFill>
                  <a:schemeClr val="accent1"/>
                </a:solidFill>
              </a:rPr>
              <a:t>Color </a:t>
            </a:r>
          </a:p>
          <a:p>
            <a:pPr lvl="3"/>
            <a:r>
              <a:rPr lang="en-US" sz="1400" dirty="0">
                <a:solidFill>
                  <a:schemeClr val="accent1"/>
                </a:solidFill>
              </a:rPr>
              <a:t>Creed</a:t>
            </a:r>
          </a:p>
          <a:p>
            <a:pPr lvl="3"/>
            <a:r>
              <a:rPr lang="en-US" sz="1400" dirty="0">
                <a:solidFill>
                  <a:schemeClr val="accent1"/>
                </a:solidFill>
              </a:rPr>
              <a:t>Race</a:t>
            </a:r>
          </a:p>
          <a:p>
            <a:pPr lvl="3"/>
            <a:r>
              <a:rPr lang="en-US" sz="1400" dirty="0">
                <a:solidFill>
                  <a:schemeClr val="accent1"/>
                </a:solidFill>
              </a:rPr>
              <a:t>Religion </a:t>
            </a:r>
          </a:p>
          <a:p>
            <a:pPr lvl="2"/>
            <a:endParaRPr lang="en-US" dirty="0" smtClean="0">
              <a:solidFill>
                <a:schemeClr val="accent1"/>
              </a:solidFill>
            </a:endParaRPr>
          </a:p>
        </p:txBody>
      </p:sp>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867400" y="2540081"/>
            <a:ext cx="3657600" cy="205435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5696" y="3862913"/>
            <a:ext cx="3657600" cy="2086924"/>
          </a:xfrm>
          <a:prstGeom prst="rect">
            <a:avLst/>
          </a:prstGeom>
        </p:spPr>
      </p:pic>
      <p:sp>
        <p:nvSpPr>
          <p:cNvPr id="6" name="Curved Left Arrow 5"/>
          <p:cNvSpPr/>
          <p:nvPr/>
        </p:nvSpPr>
        <p:spPr>
          <a:xfrm>
            <a:off x="9525000" y="2869809"/>
            <a:ext cx="786618" cy="147710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981642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500" fill="hold"/>
                                        <p:tgtEl>
                                          <p:spTgt spid="5"/>
                                        </p:tgtEl>
                                        <p:attrNameLst>
                                          <p:attrName>ppt_x</p:attrName>
                                        </p:attrNameLst>
                                      </p:cBhvr>
                                      <p:tavLst>
                                        <p:tav tm="0">
                                          <p:val>
                                            <p:strVal val="#ppt_x"/>
                                          </p:val>
                                        </p:tav>
                                        <p:tav tm="100000">
                                          <p:val>
                                            <p:strVal val="#ppt_x"/>
                                          </p:val>
                                        </p:tav>
                                      </p:tavLst>
                                    </p:anim>
                                    <p:anim calcmode="lin" valueType="num">
                                      <p:cBhvr additive="base">
                                        <p:cTn id="50" dur="500" fill="hold"/>
                                        <p:tgtEl>
                                          <p:spTgt spid="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ppt_x"/>
                                          </p:val>
                                        </p:tav>
                                        <p:tav tm="100000">
                                          <p:val>
                                            <p:strVal val="#ppt_x"/>
                                          </p:val>
                                        </p:tav>
                                      </p:tavLst>
                                    </p:anim>
                                    <p:anim calcmode="lin" valueType="num">
                                      <p:cBhvr additive="base">
                                        <p:cTn id="5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anim calcmode="lin" valueType="num">
                                      <p:cBhvr additive="base">
                                        <p:cTn id="5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anim calcmode="lin" valueType="num">
                                      <p:cBhvr additive="base">
                                        <p:cTn id="6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
                                            <p:txEl>
                                              <p:pRg st="8" end="8"/>
                                            </p:txEl>
                                          </p:spTgt>
                                        </p:tgtEl>
                                        <p:attrNameLst>
                                          <p:attrName>style.visibility</p:attrName>
                                        </p:attrNameLst>
                                      </p:cBhvr>
                                      <p:to>
                                        <p:strVal val="visible"/>
                                      </p:to>
                                    </p:set>
                                    <p:anim calcmode="lin" valueType="num">
                                      <p:cBhvr additive="base">
                                        <p:cTn id="6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3">
                                            <p:txEl>
                                              <p:pRg st="9" end="9"/>
                                            </p:txEl>
                                          </p:spTgt>
                                        </p:tgtEl>
                                        <p:attrNameLst>
                                          <p:attrName>style.visibility</p:attrName>
                                        </p:attrNameLst>
                                      </p:cBhvr>
                                      <p:to>
                                        <p:strVal val="visible"/>
                                      </p:to>
                                    </p:set>
                                    <p:anim calcmode="lin" valueType="num">
                                      <p:cBhvr additive="base">
                                        <p:cTn id="7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 calcmode="lin" valueType="num">
                                      <p:cBhvr additive="base">
                                        <p:cTn id="7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88CDF-FC1C-4FF6-85D5-B314BCF93E29}"/>
              </a:ext>
            </a:extLst>
          </p:cNvPr>
          <p:cNvSpPr>
            <a:spLocks noGrp="1"/>
          </p:cNvSpPr>
          <p:nvPr>
            <p:ph type="title"/>
          </p:nvPr>
        </p:nvSpPr>
        <p:spPr/>
        <p:txBody>
          <a:bodyPr/>
          <a:lstStyle/>
          <a:p>
            <a:r>
              <a:rPr lang="en-US" dirty="0" smtClean="0"/>
              <a:t>Proposed methodology</a:t>
            </a:r>
            <a:endParaRPr lang="en-US" dirty="0"/>
          </a:p>
        </p:txBody>
      </p:sp>
      <p:sp>
        <p:nvSpPr>
          <p:cNvPr id="3" name="Content Placeholder 2">
            <a:extLst>
              <a:ext uri="{FF2B5EF4-FFF2-40B4-BE49-F238E27FC236}">
                <a16:creationId xmlns:a16="http://schemas.microsoft.com/office/drawing/2014/main" id="{2892B6E6-6A2B-4F22-8330-8871AC401212}"/>
              </a:ext>
            </a:extLst>
          </p:cNvPr>
          <p:cNvSpPr>
            <a:spLocks noGrp="1"/>
          </p:cNvSpPr>
          <p:nvPr>
            <p:ph idx="1"/>
          </p:nvPr>
        </p:nvSpPr>
        <p:spPr>
          <a:xfrm>
            <a:off x="1078829" y="2224908"/>
            <a:ext cx="1959794" cy="1688123"/>
          </a:xfrm>
        </p:spPr>
        <p:txBody>
          <a:bodyPr>
            <a:normAutofit/>
          </a:bodyPr>
          <a:lstStyle/>
          <a:p>
            <a:r>
              <a:rPr lang="en-US" dirty="0" smtClean="0">
                <a:solidFill>
                  <a:schemeClr val="accent1"/>
                </a:solidFill>
              </a:rPr>
              <a:t>Datasets</a:t>
            </a:r>
          </a:p>
          <a:p>
            <a:pPr marL="0" indent="0">
              <a:buNone/>
            </a:pPr>
            <a:endParaRPr lang="en-US" dirty="0" smtClean="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56815429"/>
              </p:ext>
            </p:extLst>
          </p:nvPr>
        </p:nvGraphicFramePr>
        <p:xfrm>
          <a:off x="1533377" y="3068971"/>
          <a:ext cx="9748913" cy="2318955"/>
        </p:xfrm>
        <a:graphic>
          <a:graphicData uri="http://schemas.openxmlformats.org/drawingml/2006/table">
            <a:tbl>
              <a:tblPr firstRow="1" bandRow="1">
                <a:tableStyleId>{5C22544A-7EE6-4342-B048-85BDC9FD1C3A}</a:tableStyleId>
              </a:tblPr>
              <a:tblGrid>
                <a:gridCol w="1195755">
                  <a:extLst>
                    <a:ext uri="{9D8B030D-6E8A-4147-A177-3AD203B41FA5}">
                      <a16:colId xmlns:a16="http://schemas.microsoft.com/office/drawing/2014/main" val="3386757213"/>
                    </a:ext>
                  </a:extLst>
                </a:gridCol>
                <a:gridCol w="2139543">
                  <a:extLst>
                    <a:ext uri="{9D8B030D-6E8A-4147-A177-3AD203B41FA5}">
                      <a16:colId xmlns:a16="http://schemas.microsoft.com/office/drawing/2014/main" val="3639033919"/>
                    </a:ext>
                  </a:extLst>
                </a:gridCol>
                <a:gridCol w="1667649">
                  <a:extLst>
                    <a:ext uri="{9D8B030D-6E8A-4147-A177-3AD203B41FA5}">
                      <a16:colId xmlns:a16="http://schemas.microsoft.com/office/drawing/2014/main" val="327433498"/>
                    </a:ext>
                  </a:extLst>
                </a:gridCol>
                <a:gridCol w="3095054">
                  <a:extLst>
                    <a:ext uri="{9D8B030D-6E8A-4147-A177-3AD203B41FA5}">
                      <a16:colId xmlns:a16="http://schemas.microsoft.com/office/drawing/2014/main" val="4236756141"/>
                    </a:ext>
                  </a:extLst>
                </a:gridCol>
                <a:gridCol w="1650912">
                  <a:extLst>
                    <a:ext uri="{9D8B030D-6E8A-4147-A177-3AD203B41FA5}">
                      <a16:colId xmlns:a16="http://schemas.microsoft.com/office/drawing/2014/main" val="1067763633"/>
                    </a:ext>
                  </a:extLst>
                </a:gridCol>
              </a:tblGrid>
              <a:tr h="374521">
                <a:tc>
                  <a:txBody>
                    <a:bodyPr/>
                    <a:lstStyle/>
                    <a:p>
                      <a:r>
                        <a:rPr lang="en-US" dirty="0" smtClean="0"/>
                        <a:t>Sr.</a:t>
                      </a:r>
                      <a:endParaRPr lang="en-US" dirty="0"/>
                    </a:p>
                  </a:txBody>
                  <a:tcPr/>
                </a:tc>
                <a:tc>
                  <a:txBody>
                    <a:bodyPr/>
                    <a:lstStyle/>
                    <a:p>
                      <a:r>
                        <a:rPr lang="en-US" dirty="0" smtClean="0"/>
                        <a:t>Datasets</a:t>
                      </a:r>
                      <a:endParaRPr lang="en-US" dirty="0"/>
                    </a:p>
                  </a:txBody>
                  <a:tcPr/>
                </a:tc>
                <a:tc>
                  <a:txBody>
                    <a:bodyPr/>
                    <a:lstStyle/>
                    <a:p>
                      <a:r>
                        <a:rPr lang="en-US" dirty="0" smtClean="0"/>
                        <a:t>Title</a:t>
                      </a:r>
                      <a:endParaRPr lang="en-US" dirty="0"/>
                    </a:p>
                  </a:txBody>
                  <a:tcPr/>
                </a:tc>
                <a:tc>
                  <a:txBody>
                    <a:bodyPr/>
                    <a:lstStyle/>
                    <a:p>
                      <a:r>
                        <a:rPr lang="en-US" dirty="0" smtClean="0"/>
                        <a:t>Labels &amp; Counts</a:t>
                      </a:r>
                      <a:endParaRPr lang="en-US" dirty="0"/>
                    </a:p>
                  </a:txBody>
                  <a:tcPr/>
                </a:tc>
                <a:tc>
                  <a:txBody>
                    <a:bodyPr/>
                    <a:lstStyle/>
                    <a:p>
                      <a:r>
                        <a:rPr lang="en-US" dirty="0" smtClean="0"/>
                        <a:t>#Posts</a:t>
                      </a:r>
                      <a:r>
                        <a:rPr lang="en-US" baseline="0" dirty="0" smtClean="0"/>
                        <a:t> </a:t>
                      </a:r>
                      <a:endParaRPr lang="en-US" dirty="0"/>
                    </a:p>
                  </a:txBody>
                  <a:tcPr/>
                </a:tc>
                <a:extLst>
                  <a:ext uri="{0D108BD9-81ED-4DB2-BD59-A6C34878D82A}">
                    <a16:rowId xmlns:a16="http://schemas.microsoft.com/office/drawing/2014/main" val="3654828769"/>
                  </a:ext>
                </a:extLst>
              </a:tr>
              <a:tr h="923478">
                <a:tc>
                  <a:txBody>
                    <a:bodyPr/>
                    <a:lstStyle/>
                    <a:p>
                      <a:r>
                        <a:rPr lang="en-US" dirty="0" smtClean="0"/>
                        <a:t>1</a:t>
                      </a:r>
                      <a:endParaRPr lang="en-US" dirty="0"/>
                    </a:p>
                  </a:txBody>
                  <a:tcPr/>
                </a:tc>
                <a:tc>
                  <a:txBody>
                    <a:bodyPr/>
                    <a:lstStyle/>
                    <a:p>
                      <a:r>
                        <a:rPr lang="en-US" dirty="0" smtClean="0"/>
                        <a:t>D1 [1]</a:t>
                      </a:r>
                      <a:endParaRPr lang="en-US" dirty="0"/>
                    </a:p>
                  </a:txBody>
                  <a:tcPr/>
                </a:tc>
                <a:tc>
                  <a:txBody>
                    <a:bodyPr/>
                    <a:lstStyle/>
                    <a:p>
                      <a:r>
                        <a:rPr lang="en-US" dirty="0" smtClean="0"/>
                        <a:t>Hate &amp; Offensive</a:t>
                      </a:r>
                      <a:endParaRPr lang="en-US" dirty="0"/>
                    </a:p>
                  </a:txBody>
                  <a:tcPr/>
                </a:tc>
                <a:tc>
                  <a:txBody>
                    <a:bodyPr/>
                    <a:lstStyle/>
                    <a:p>
                      <a:r>
                        <a:rPr lang="en-US" dirty="0" smtClean="0"/>
                        <a:t>Hate: 1430</a:t>
                      </a:r>
                    </a:p>
                    <a:p>
                      <a:r>
                        <a:rPr lang="en-US" dirty="0" smtClean="0"/>
                        <a:t>Offensive: 19,190</a:t>
                      </a:r>
                    </a:p>
                    <a:p>
                      <a:r>
                        <a:rPr lang="en-US" dirty="0" smtClean="0"/>
                        <a:t>Neutral: 4163</a:t>
                      </a:r>
                      <a:endParaRPr lang="en-US" dirty="0"/>
                    </a:p>
                  </a:txBody>
                  <a:tcPr/>
                </a:tc>
                <a:tc>
                  <a:txBody>
                    <a:bodyPr/>
                    <a:lstStyle/>
                    <a:p>
                      <a:r>
                        <a:rPr lang="en-US" dirty="0" smtClean="0"/>
                        <a:t>24,783</a:t>
                      </a:r>
                      <a:endParaRPr lang="en-US" dirty="0"/>
                    </a:p>
                  </a:txBody>
                  <a:tcPr/>
                </a:tc>
                <a:extLst>
                  <a:ext uri="{0D108BD9-81ED-4DB2-BD59-A6C34878D82A}">
                    <a16:rowId xmlns:a16="http://schemas.microsoft.com/office/drawing/2014/main" val="97867805"/>
                  </a:ext>
                </a:extLst>
              </a:tr>
              <a:tr h="374521">
                <a:tc>
                  <a:txBody>
                    <a:bodyPr/>
                    <a:lstStyle/>
                    <a:p>
                      <a:r>
                        <a:rPr lang="en-US" dirty="0" smtClean="0"/>
                        <a:t>2</a:t>
                      </a:r>
                      <a:endParaRPr lang="en-US" dirty="0"/>
                    </a:p>
                  </a:txBody>
                  <a:tcPr/>
                </a:tc>
                <a:tc>
                  <a:txBody>
                    <a:bodyPr/>
                    <a:lstStyle/>
                    <a:p>
                      <a:r>
                        <a:rPr lang="en-US" dirty="0" smtClean="0"/>
                        <a:t>D2 [2]</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5722375"/>
                  </a:ext>
                </a:extLst>
              </a:tr>
              <a:tr h="646435">
                <a:tc>
                  <a:txBody>
                    <a:bodyPr/>
                    <a:lstStyle/>
                    <a:p>
                      <a:r>
                        <a:rPr lang="en-US" dirty="0" smtClean="0"/>
                        <a:t>3</a:t>
                      </a:r>
                      <a:endParaRPr lang="en-US" dirty="0"/>
                    </a:p>
                  </a:txBody>
                  <a:tcPr/>
                </a:tc>
                <a:tc>
                  <a:txBody>
                    <a:bodyPr/>
                    <a:lstStyle/>
                    <a:p>
                      <a:r>
                        <a:rPr lang="en-US" dirty="0" smtClean="0"/>
                        <a:t>D3 [3]</a:t>
                      </a:r>
                      <a:endParaRPr lang="en-US" dirty="0"/>
                    </a:p>
                  </a:txBody>
                  <a:tcPr/>
                </a:tc>
                <a:tc>
                  <a:txBody>
                    <a:bodyPr/>
                    <a:lstStyle/>
                    <a:p>
                      <a:r>
                        <a:rPr lang="en-US" dirty="0" smtClean="0"/>
                        <a:t>Offensive</a:t>
                      </a:r>
                      <a:endParaRPr lang="en-US" dirty="0"/>
                    </a:p>
                  </a:txBody>
                  <a:tcPr/>
                </a:tc>
                <a:tc>
                  <a:txBody>
                    <a:bodyPr/>
                    <a:lstStyle/>
                    <a:p>
                      <a:r>
                        <a:rPr lang="en-US" dirty="0" smtClean="0"/>
                        <a:t>Offensive: 4400</a:t>
                      </a:r>
                    </a:p>
                    <a:p>
                      <a:r>
                        <a:rPr lang="en-US" dirty="0" smtClean="0"/>
                        <a:t>Non-Offensive: 8840</a:t>
                      </a:r>
                      <a:endParaRPr lang="en-US" dirty="0"/>
                    </a:p>
                  </a:txBody>
                  <a:tcPr/>
                </a:tc>
                <a:tc>
                  <a:txBody>
                    <a:bodyPr/>
                    <a:lstStyle/>
                    <a:p>
                      <a:r>
                        <a:rPr lang="en-US" dirty="0" smtClean="0"/>
                        <a:t>13,240</a:t>
                      </a:r>
                      <a:endParaRPr lang="en-US" dirty="0"/>
                    </a:p>
                  </a:txBody>
                  <a:tcPr/>
                </a:tc>
                <a:extLst>
                  <a:ext uri="{0D108BD9-81ED-4DB2-BD59-A6C34878D82A}">
                    <a16:rowId xmlns:a16="http://schemas.microsoft.com/office/drawing/2014/main" val="3825627442"/>
                  </a:ext>
                </a:extLst>
              </a:tr>
            </a:tbl>
          </a:graphicData>
        </a:graphic>
      </p:graphicFrame>
    </p:spTree>
    <p:extLst>
      <p:ext uri="{BB962C8B-B14F-4D97-AF65-F5344CB8AC3E}">
        <p14:creationId xmlns:p14="http://schemas.microsoft.com/office/powerpoint/2010/main" val="322921316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methodology cont.…</a:t>
            </a:r>
          </a:p>
        </p:txBody>
      </p:sp>
      <p:sp>
        <p:nvSpPr>
          <p:cNvPr id="4" name="Rectangle 3"/>
          <p:cNvSpPr/>
          <p:nvPr/>
        </p:nvSpPr>
        <p:spPr>
          <a:xfrm>
            <a:off x="1139483" y="2781831"/>
            <a:ext cx="9580100" cy="34887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 name="Rectangle 4"/>
          <p:cNvSpPr/>
          <p:nvPr/>
        </p:nvSpPr>
        <p:spPr>
          <a:xfrm>
            <a:off x="1312957" y="3093330"/>
            <a:ext cx="797817" cy="2903169"/>
          </a:xfrm>
          <a:prstGeom prst="rect">
            <a:avLst/>
          </a:prstGeom>
          <a:pattFill prst="pct60">
            <a:fgClr>
              <a:schemeClr val="lt1"/>
            </a:fgClr>
            <a:bgClr>
              <a:schemeClr val="accent1"/>
            </a:bgClr>
          </a:pattFill>
        </p:spPr>
        <p:style>
          <a:lnRef idx="2">
            <a:schemeClr val="accent1"/>
          </a:lnRef>
          <a:fillRef idx="1">
            <a:schemeClr val="lt1"/>
          </a:fillRef>
          <a:effectRef idx="0">
            <a:schemeClr val="accent1"/>
          </a:effectRef>
          <a:fontRef idx="minor">
            <a:schemeClr val="dk1"/>
          </a:fontRef>
        </p:style>
        <p:txBody>
          <a:bodyPr vert="vert270" rtlCol="0" anchor="ctr"/>
          <a:lstStyle/>
          <a:p>
            <a:pPr algn="ctr"/>
            <a:r>
              <a:rPr lang="en-US" b="1" dirty="0" smtClean="0"/>
              <a:t>Training data</a:t>
            </a:r>
            <a:endParaRPr lang="en-US" b="1" dirty="0"/>
          </a:p>
        </p:txBody>
      </p:sp>
      <p:sp>
        <p:nvSpPr>
          <p:cNvPr id="6" name="Rectangle 5"/>
          <p:cNvSpPr/>
          <p:nvPr/>
        </p:nvSpPr>
        <p:spPr>
          <a:xfrm>
            <a:off x="2912371" y="3093330"/>
            <a:ext cx="797818" cy="2903169"/>
          </a:xfrm>
          <a:prstGeom prst="rect">
            <a:avLst/>
          </a:prstGeom>
          <a:pattFill prst="pct80">
            <a:fgClr>
              <a:schemeClr val="lt1"/>
            </a:fgClr>
            <a:bgClr>
              <a:schemeClr val="accent1"/>
            </a:bgClr>
          </a:pattFill>
        </p:spPr>
        <p:style>
          <a:lnRef idx="2">
            <a:schemeClr val="accent1"/>
          </a:lnRef>
          <a:fillRef idx="1">
            <a:schemeClr val="lt1"/>
          </a:fillRef>
          <a:effectRef idx="0">
            <a:schemeClr val="accent1"/>
          </a:effectRef>
          <a:fontRef idx="minor">
            <a:schemeClr val="dk1"/>
          </a:fontRef>
        </p:style>
        <p:txBody>
          <a:bodyPr vert="vert270" rtlCol="0" anchor="ctr"/>
          <a:lstStyle/>
          <a:p>
            <a:pPr algn="ctr"/>
            <a:r>
              <a:rPr lang="en-US" b="1" dirty="0" smtClean="0"/>
              <a:t>Preprocessing</a:t>
            </a:r>
            <a:endParaRPr lang="en-US" b="1" dirty="0"/>
          </a:p>
        </p:txBody>
      </p:sp>
      <p:sp>
        <p:nvSpPr>
          <p:cNvPr id="7" name="Rectangle 6"/>
          <p:cNvSpPr/>
          <p:nvPr/>
        </p:nvSpPr>
        <p:spPr>
          <a:xfrm>
            <a:off x="4592465" y="3485818"/>
            <a:ext cx="797818" cy="2118192"/>
          </a:xfrm>
          <a:prstGeom prst="rect">
            <a:avLst/>
          </a:prstGeom>
          <a:pattFill prst="pct80">
            <a:fgClr>
              <a:schemeClr val="lt1"/>
            </a:fgClr>
            <a:bgClr>
              <a:schemeClr val="accent1"/>
            </a:bgClr>
          </a:pattFill>
        </p:spPr>
        <p:style>
          <a:lnRef idx="2">
            <a:schemeClr val="accent1"/>
          </a:lnRef>
          <a:fillRef idx="1">
            <a:schemeClr val="lt1"/>
          </a:fillRef>
          <a:effectRef idx="0">
            <a:schemeClr val="accent1"/>
          </a:effectRef>
          <a:fontRef idx="minor">
            <a:schemeClr val="dk1"/>
          </a:fontRef>
        </p:style>
        <p:txBody>
          <a:bodyPr vert="vert270" rtlCol="0" anchor="ctr"/>
          <a:lstStyle/>
          <a:p>
            <a:pPr algn="ctr"/>
            <a:r>
              <a:rPr lang="en-US" b="1" dirty="0" smtClean="0"/>
              <a:t>Feature extraction</a:t>
            </a:r>
            <a:endParaRPr lang="en-US" b="1" dirty="0"/>
          </a:p>
        </p:txBody>
      </p:sp>
      <p:sp>
        <p:nvSpPr>
          <p:cNvPr id="8" name="Rectangle 7"/>
          <p:cNvSpPr/>
          <p:nvPr/>
        </p:nvSpPr>
        <p:spPr>
          <a:xfrm>
            <a:off x="6171352" y="3074640"/>
            <a:ext cx="797817" cy="2903169"/>
          </a:xfrm>
          <a:prstGeom prst="rect">
            <a:avLst/>
          </a:prstGeom>
          <a:pattFill prst="dkUpDiag">
            <a:fgClr>
              <a:schemeClr val="lt1"/>
            </a:fgClr>
            <a:bgClr>
              <a:schemeClr val="accent1"/>
            </a:bgClr>
          </a:pattFill>
        </p:spPr>
        <p:style>
          <a:lnRef idx="2">
            <a:schemeClr val="accent1"/>
          </a:lnRef>
          <a:fillRef idx="1">
            <a:schemeClr val="lt1"/>
          </a:fillRef>
          <a:effectRef idx="0">
            <a:schemeClr val="accent1"/>
          </a:effectRef>
          <a:fontRef idx="minor">
            <a:schemeClr val="dk1"/>
          </a:fontRef>
        </p:style>
        <p:txBody>
          <a:bodyPr vert="vert270" rtlCol="0" anchor="ctr"/>
          <a:lstStyle/>
          <a:p>
            <a:pPr algn="ctr"/>
            <a:r>
              <a:rPr lang="en-US" b="1" dirty="0" smtClean="0"/>
              <a:t>Training the classifier</a:t>
            </a:r>
            <a:endParaRPr lang="en-US" b="1" dirty="0"/>
          </a:p>
        </p:txBody>
      </p:sp>
      <p:sp>
        <p:nvSpPr>
          <p:cNvPr id="9" name="Rectangle 8"/>
          <p:cNvSpPr/>
          <p:nvPr/>
        </p:nvSpPr>
        <p:spPr>
          <a:xfrm>
            <a:off x="7750238" y="3093330"/>
            <a:ext cx="797817" cy="2903169"/>
          </a:xfrm>
          <a:prstGeom prst="rect">
            <a:avLst/>
          </a:prstGeom>
          <a:pattFill prst="pct90">
            <a:fgClr>
              <a:schemeClr val="lt1"/>
            </a:fgClr>
            <a:bgClr>
              <a:schemeClr val="accent1"/>
            </a:bgClr>
          </a:pattFill>
        </p:spPr>
        <p:style>
          <a:lnRef idx="2">
            <a:schemeClr val="accent1"/>
          </a:lnRef>
          <a:fillRef idx="1">
            <a:schemeClr val="lt1"/>
          </a:fillRef>
          <a:effectRef idx="0">
            <a:schemeClr val="accent1"/>
          </a:effectRef>
          <a:fontRef idx="minor">
            <a:schemeClr val="dk1"/>
          </a:fontRef>
        </p:style>
        <p:txBody>
          <a:bodyPr vert="vert270" rtlCol="0" anchor="ctr"/>
          <a:lstStyle/>
          <a:p>
            <a:pPr algn="ctr"/>
            <a:r>
              <a:rPr lang="en-US" dirty="0" smtClean="0"/>
              <a:t>Evaluating classifier to learn from feature-category mapping</a:t>
            </a:r>
            <a:endParaRPr lang="en-US" dirty="0"/>
          </a:p>
        </p:txBody>
      </p:sp>
      <p:sp>
        <p:nvSpPr>
          <p:cNvPr id="14" name="Right Arrow 13"/>
          <p:cNvSpPr/>
          <p:nvPr/>
        </p:nvSpPr>
        <p:spPr>
          <a:xfrm>
            <a:off x="2213718" y="4401625"/>
            <a:ext cx="579062" cy="2491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3888198" y="4401625"/>
            <a:ext cx="579062" cy="2491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5493996" y="4401625"/>
            <a:ext cx="579062" cy="2491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7079266" y="4401625"/>
            <a:ext cx="579062" cy="2491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21496" y="2379116"/>
            <a:ext cx="2113079" cy="369332"/>
          </a:xfrm>
          <a:prstGeom prst="rect">
            <a:avLst/>
          </a:prstGeom>
        </p:spPr>
        <p:txBody>
          <a:bodyPr wrap="none">
            <a:spAutoFit/>
          </a:bodyPr>
          <a:lstStyle/>
          <a:p>
            <a:pPr marL="285750" indent="-285750">
              <a:buSzPct val="105000"/>
              <a:buFont typeface="Courier New" panose="02070309020205020404" pitchFamily="49" charset="0"/>
              <a:buChar char="o"/>
            </a:pPr>
            <a:r>
              <a:rPr lang="en-US" dirty="0" smtClean="0">
                <a:solidFill>
                  <a:schemeClr val="accent1"/>
                </a:solidFill>
              </a:rPr>
              <a:t>Block diagram</a:t>
            </a:r>
            <a:endParaRPr lang="en-US" dirty="0">
              <a:solidFill>
                <a:schemeClr val="accent1"/>
              </a:solidFill>
            </a:endParaRPr>
          </a:p>
        </p:txBody>
      </p:sp>
      <p:cxnSp>
        <p:nvCxnSpPr>
          <p:cNvPr id="22" name="Straight Arrow Connector 21"/>
          <p:cNvCxnSpPr/>
          <p:nvPr/>
        </p:nvCxnSpPr>
        <p:spPr>
          <a:xfrm>
            <a:off x="1312957" y="6409988"/>
            <a:ext cx="722376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ight Arrow 23"/>
          <p:cNvSpPr/>
          <p:nvPr/>
        </p:nvSpPr>
        <p:spPr>
          <a:xfrm>
            <a:off x="8750062" y="4401624"/>
            <a:ext cx="579062" cy="2491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531131" y="3093330"/>
            <a:ext cx="797817" cy="2903169"/>
          </a:xfrm>
          <a:prstGeom prst="rect">
            <a:avLst/>
          </a:prstGeom>
          <a:pattFill prst="pct90">
            <a:fgClr>
              <a:schemeClr val="lt1"/>
            </a:fgClr>
            <a:bgClr>
              <a:schemeClr val="accent1"/>
            </a:bgClr>
          </a:pattFill>
        </p:spPr>
        <p:style>
          <a:lnRef idx="2">
            <a:schemeClr val="accent1"/>
          </a:lnRef>
          <a:fillRef idx="1">
            <a:schemeClr val="lt1"/>
          </a:fillRef>
          <a:effectRef idx="0">
            <a:schemeClr val="accent1"/>
          </a:effectRef>
          <a:fontRef idx="minor">
            <a:schemeClr val="dk1"/>
          </a:fontRef>
        </p:style>
        <p:txBody>
          <a:bodyPr vert="vert270" rtlCol="0" anchor="ctr"/>
          <a:lstStyle/>
          <a:p>
            <a:pPr algn="ctr"/>
            <a:r>
              <a:rPr lang="en-US" dirty="0" smtClean="0"/>
              <a:t>Using the classifier to classify tweets data</a:t>
            </a:r>
            <a:endParaRPr lang="en-US" dirty="0"/>
          </a:p>
        </p:txBody>
      </p:sp>
      <p:sp>
        <p:nvSpPr>
          <p:cNvPr id="26" name="TextBox 25"/>
          <p:cNvSpPr txBox="1"/>
          <p:nvPr/>
        </p:nvSpPr>
        <p:spPr>
          <a:xfrm>
            <a:off x="3354543" y="6437064"/>
            <a:ext cx="2741456" cy="369332"/>
          </a:xfrm>
          <a:prstGeom prst="rect">
            <a:avLst/>
          </a:prstGeom>
          <a:noFill/>
        </p:spPr>
        <p:txBody>
          <a:bodyPr wrap="none" rtlCol="0">
            <a:spAutoFit/>
          </a:bodyPr>
          <a:lstStyle/>
          <a:p>
            <a:r>
              <a:rPr lang="en-US" dirty="0" smtClean="0">
                <a:solidFill>
                  <a:schemeClr val="accent1"/>
                </a:solidFill>
              </a:rPr>
              <a:t>Training of the classifier</a:t>
            </a:r>
            <a:endParaRPr lang="en-US" dirty="0">
              <a:solidFill>
                <a:schemeClr val="accent1"/>
              </a:solidFill>
            </a:endParaRPr>
          </a:p>
        </p:txBody>
      </p:sp>
      <p:cxnSp>
        <p:nvCxnSpPr>
          <p:cNvPr id="33" name="Straight Arrow Connector 32"/>
          <p:cNvCxnSpPr/>
          <p:nvPr/>
        </p:nvCxnSpPr>
        <p:spPr>
          <a:xfrm>
            <a:off x="9155531" y="6437064"/>
            <a:ext cx="192024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ight Arrow 33"/>
          <p:cNvSpPr/>
          <p:nvPr/>
        </p:nvSpPr>
        <p:spPr>
          <a:xfrm rot="20373893">
            <a:off x="10461498" y="4048526"/>
            <a:ext cx="640080" cy="2491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rot="1348481">
            <a:off x="10459254" y="4923952"/>
            <a:ext cx="640080" cy="2491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11145769" y="3298283"/>
            <a:ext cx="604910" cy="1062626"/>
          </a:xfrm>
          <a:prstGeom prst="roundRect">
            <a:avLst/>
          </a:prstGeom>
        </p:spPr>
        <p:style>
          <a:lnRef idx="2">
            <a:schemeClr val="accent1"/>
          </a:lnRef>
          <a:fillRef idx="1">
            <a:schemeClr val="lt1"/>
          </a:fillRef>
          <a:effectRef idx="0">
            <a:schemeClr val="accent1"/>
          </a:effectRef>
          <a:fontRef idx="minor">
            <a:schemeClr val="dk1"/>
          </a:fontRef>
        </p:style>
        <p:txBody>
          <a:bodyPr vert="vert270" rtlCol="0" anchor="ctr"/>
          <a:lstStyle/>
          <a:p>
            <a:pPr algn="ctr"/>
            <a:r>
              <a:rPr lang="en-US" dirty="0" smtClean="0"/>
              <a:t>Hate </a:t>
            </a:r>
            <a:endParaRPr lang="en-US" dirty="0"/>
          </a:p>
        </p:txBody>
      </p:sp>
      <p:sp>
        <p:nvSpPr>
          <p:cNvPr id="37" name="TextBox 36"/>
          <p:cNvSpPr txBox="1"/>
          <p:nvPr/>
        </p:nvSpPr>
        <p:spPr>
          <a:xfrm>
            <a:off x="9022057" y="6437064"/>
            <a:ext cx="2359941" cy="369332"/>
          </a:xfrm>
          <a:prstGeom prst="rect">
            <a:avLst/>
          </a:prstGeom>
          <a:noFill/>
        </p:spPr>
        <p:txBody>
          <a:bodyPr wrap="none" rtlCol="0">
            <a:spAutoFit/>
          </a:bodyPr>
          <a:lstStyle/>
          <a:p>
            <a:r>
              <a:rPr lang="en-US" dirty="0" smtClean="0">
                <a:solidFill>
                  <a:schemeClr val="accent1"/>
                </a:solidFill>
              </a:rPr>
              <a:t>Testing the classifier</a:t>
            </a:r>
            <a:endParaRPr lang="en-US" dirty="0">
              <a:solidFill>
                <a:schemeClr val="accent1"/>
              </a:solidFill>
            </a:endParaRPr>
          </a:p>
        </p:txBody>
      </p:sp>
      <p:sp>
        <p:nvSpPr>
          <p:cNvPr id="38" name="Rounded Rectangle 37"/>
          <p:cNvSpPr/>
          <p:nvPr/>
        </p:nvSpPr>
        <p:spPr>
          <a:xfrm>
            <a:off x="11145769" y="4650823"/>
            <a:ext cx="604910" cy="1062626"/>
          </a:xfrm>
          <a:prstGeom prst="roundRect">
            <a:avLst/>
          </a:prstGeom>
        </p:spPr>
        <p:style>
          <a:lnRef idx="2">
            <a:schemeClr val="accent1"/>
          </a:lnRef>
          <a:fillRef idx="1">
            <a:schemeClr val="lt1"/>
          </a:fillRef>
          <a:effectRef idx="0">
            <a:schemeClr val="accent1"/>
          </a:effectRef>
          <a:fontRef idx="minor">
            <a:schemeClr val="dk1"/>
          </a:fontRef>
        </p:style>
        <p:txBody>
          <a:bodyPr vert="vert270" rtlCol="0" anchor="ctr"/>
          <a:lstStyle/>
          <a:p>
            <a:pPr algn="ctr"/>
            <a:r>
              <a:rPr lang="en-US" dirty="0" smtClean="0"/>
              <a:t>Not Hate </a:t>
            </a:r>
            <a:endParaRPr lang="en-US" dirty="0"/>
          </a:p>
        </p:txBody>
      </p:sp>
    </p:spTree>
    <p:extLst>
      <p:ext uri="{BB962C8B-B14F-4D97-AF65-F5344CB8AC3E}">
        <p14:creationId xmlns:p14="http://schemas.microsoft.com/office/powerpoint/2010/main" val="3516959532"/>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64573-1A81-49D0-ABE5-7AF1063B8C10}"/>
              </a:ext>
            </a:extLst>
          </p:cNvPr>
          <p:cNvSpPr>
            <a:spLocks noGrp="1"/>
          </p:cNvSpPr>
          <p:nvPr>
            <p:ph type="title"/>
          </p:nvPr>
        </p:nvSpPr>
        <p:spPr/>
        <p:txBody>
          <a:bodyPr/>
          <a:lstStyle/>
          <a:p>
            <a:r>
              <a:rPr lang="en-US" dirty="0" smtClean="0"/>
              <a:t>Proposed methodology cont.…</a:t>
            </a:r>
            <a:endParaRPr lang="en-US" dirty="0"/>
          </a:p>
        </p:txBody>
      </p:sp>
      <p:sp>
        <p:nvSpPr>
          <p:cNvPr id="3" name="Content Placeholder 2">
            <a:extLst>
              <a:ext uri="{FF2B5EF4-FFF2-40B4-BE49-F238E27FC236}">
                <a16:creationId xmlns:a16="http://schemas.microsoft.com/office/drawing/2014/main" id="{A399C745-0730-420B-96F7-75B852F54C54}"/>
              </a:ext>
            </a:extLst>
          </p:cNvPr>
          <p:cNvSpPr>
            <a:spLocks noGrp="1"/>
          </p:cNvSpPr>
          <p:nvPr>
            <p:ph idx="1"/>
          </p:nvPr>
        </p:nvSpPr>
        <p:spPr/>
        <p:txBody>
          <a:bodyPr/>
          <a:lstStyle/>
          <a:p>
            <a:r>
              <a:rPr lang="en-US" dirty="0" smtClean="0">
                <a:solidFill>
                  <a:schemeClr val="accent1"/>
                </a:solidFill>
              </a:rPr>
              <a:t>Preprocessing</a:t>
            </a:r>
          </a:p>
          <a:p>
            <a:pPr lvl="1"/>
            <a:r>
              <a:rPr lang="en-US" dirty="0" smtClean="0">
                <a:solidFill>
                  <a:schemeClr val="accent1"/>
                </a:solidFill>
              </a:rPr>
              <a:t>Characters like | :  , ? </a:t>
            </a:r>
            <a:r>
              <a:rPr lang="en-US" dirty="0">
                <a:solidFill>
                  <a:schemeClr val="accent1"/>
                </a:solidFill>
              </a:rPr>
              <a:t>a</a:t>
            </a:r>
            <a:r>
              <a:rPr lang="en-US" dirty="0" smtClean="0">
                <a:solidFill>
                  <a:schemeClr val="accent1"/>
                </a:solidFill>
              </a:rPr>
              <a:t>re removed along with the URLs and numbers.</a:t>
            </a:r>
          </a:p>
          <a:p>
            <a:pPr lvl="1"/>
            <a:r>
              <a:rPr lang="en-US" dirty="0" smtClean="0">
                <a:solidFill>
                  <a:schemeClr val="accent1"/>
                </a:solidFill>
              </a:rPr>
              <a:t>The words are reduced into the lower case so that words such as “Hate”, “hate” and “HATE” will have the same syntax and will utilize the same pre-trained embedding values.</a:t>
            </a:r>
          </a:p>
          <a:p>
            <a:pPr lvl="1"/>
            <a:r>
              <a:rPr lang="en-US" dirty="0" smtClean="0">
                <a:solidFill>
                  <a:schemeClr val="accent1"/>
                </a:solidFill>
              </a:rPr>
              <a:t>Word segmentation is being done using the Python based </a:t>
            </a:r>
            <a:r>
              <a:rPr lang="en-US" i="1" dirty="0">
                <a:solidFill>
                  <a:schemeClr val="accent1"/>
                </a:solidFill>
              </a:rPr>
              <a:t>word </a:t>
            </a:r>
            <a:r>
              <a:rPr lang="en-US" i="1" dirty="0" smtClean="0">
                <a:solidFill>
                  <a:schemeClr val="accent1"/>
                </a:solidFill>
              </a:rPr>
              <a:t>segment</a:t>
            </a:r>
            <a:r>
              <a:rPr lang="en-US" i="1" baseline="30000" dirty="0" smtClean="0">
                <a:solidFill>
                  <a:schemeClr val="accent1"/>
                </a:solidFill>
              </a:rPr>
              <a:t>4 </a:t>
            </a:r>
            <a:r>
              <a:rPr lang="en-US" dirty="0" smtClean="0">
                <a:solidFill>
                  <a:schemeClr val="accent1"/>
                </a:solidFill>
              </a:rPr>
              <a:t>to preserve the important features present in the hashtag mentions. Some of the examples are #killerblondes =&gt; killer blondes etc.</a:t>
            </a:r>
          </a:p>
          <a:p>
            <a:pPr lvl="1"/>
            <a:r>
              <a:rPr lang="en-US" dirty="0" smtClean="0">
                <a:solidFill>
                  <a:schemeClr val="accent1"/>
                </a:solidFill>
              </a:rPr>
              <a:t>All the @ (ex.@Mubinmalick) mentions will be replaced with the common token i.e. USER.</a:t>
            </a:r>
            <a:r>
              <a:rPr lang="en-US" dirty="0" smtClean="0">
                <a:solidFill>
                  <a:schemeClr val="accent1"/>
                </a:solidFill>
              </a:rPr>
              <a:t>  </a:t>
            </a:r>
          </a:p>
        </p:txBody>
      </p:sp>
      <p:sp>
        <p:nvSpPr>
          <p:cNvPr id="4" name="TextBox 3"/>
          <p:cNvSpPr txBox="1"/>
          <p:nvPr/>
        </p:nvSpPr>
        <p:spPr>
          <a:xfrm>
            <a:off x="970671" y="6358596"/>
            <a:ext cx="3748142" cy="307777"/>
          </a:xfrm>
          <a:prstGeom prst="rect">
            <a:avLst/>
          </a:prstGeom>
          <a:noFill/>
        </p:spPr>
        <p:txBody>
          <a:bodyPr wrap="none" rtlCol="0">
            <a:spAutoFit/>
          </a:bodyPr>
          <a:lstStyle/>
          <a:p>
            <a:r>
              <a:rPr lang="en-US" sz="1400" dirty="0" smtClean="0">
                <a:solidFill>
                  <a:schemeClr val="accent1"/>
                </a:solidFill>
              </a:rPr>
              <a:t>4</a:t>
            </a:r>
            <a:r>
              <a:rPr lang="en-US" sz="1100" dirty="0" smtClean="0">
                <a:solidFill>
                  <a:schemeClr val="accent1"/>
                </a:solidFill>
              </a:rPr>
              <a:t>  http://www.grantjenks.com/docs/wordsegment/.</a:t>
            </a:r>
            <a:endParaRPr lang="en-US" sz="1100" dirty="0">
              <a:solidFill>
                <a:schemeClr val="accent1"/>
              </a:solidFill>
            </a:endParaRPr>
          </a:p>
        </p:txBody>
      </p:sp>
      <p:cxnSp>
        <p:nvCxnSpPr>
          <p:cNvPr id="6" name="Straight Connector 5"/>
          <p:cNvCxnSpPr/>
          <p:nvPr/>
        </p:nvCxnSpPr>
        <p:spPr>
          <a:xfrm>
            <a:off x="970671" y="6344528"/>
            <a:ext cx="9144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410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64573-1A81-49D0-ABE5-7AF1063B8C10}"/>
              </a:ext>
            </a:extLst>
          </p:cNvPr>
          <p:cNvSpPr>
            <a:spLocks noGrp="1"/>
          </p:cNvSpPr>
          <p:nvPr>
            <p:ph type="title"/>
          </p:nvPr>
        </p:nvSpPr>
        <p:spPr/>
        <p:txBody>
          <a:bodyPr/>
          <a:lstStyle/>
          <a:p>
            <a:r>
              <a:rPr lang="en-US" dirty="0" smtClean="0"/>
              <a:t>Proposed methodology cont.…</a:t>
            </a:r>
            <a:endParaRPr lang="en-US" dirty="0"/>
          </a:p>
        </p:txBody>
      </p:sp>
      <p:sp>
        <p:nvSpPr>
          <p:cNvPr id="3" name="Content Placeholder 2">
            <a:extLst>
              <a:ext uri="{FF2B5EF4-FFF2-40B4-BE49-F238E27FC236}">
                <a16:creationId xmlns:a16="http://schemas.microsoft.com/office/drawing/2014/main" id="{A399C745-0730-420B-96F7-75B852F54C54}"/>
              </a:ext>
            </a:extLst>
          </p:cNvPr>
          <p:cNvSpPr>
            <a:spLocks noGrp="1"/>
          </p:cNvSpPr>
          <p:nvPr>
            <p:ph idx="1"/>
          </p:nvPr>
        </p:nvSpPr>
        <p:spPr>
          <a:xfrm>
            <a:off x="818712" y="2222288"/>
            <a:ext cx="2712279" cy="1027350"/>
          </a:xfrm>
        </p:spPr>
        <p:txBody>
          <a:bodyPr/>
          <a:lstStyle/>
          <a:p>
            <a:r>
              <a:rPr lang="en-US" dirty="0" smtClean="0">
                <a:solidFill>
                  <a:schemeClr val="accent1"/>
                </a:solidFill>
              </a:rPr>
              <a:t>Feature extraction</a:t>
            </a:r>
          </a:p>
        </p:txBody>
      </p:sp>
      <p:graphicFrame>
        <p:nvGraphicFramePr>
          <p:cNvPr id="5" name="Table 4"/>
          <p:cNvGraphicFramePr>
            <a:graphicFrameLocks noGrp="1"/>
          </p:cNvGraphicFramePr>
          <p:nvPr>
            <p:extLst>
              <p:ext uri="{D42A27DB-BD31-4B8C-83A1-F6EECF244321}">
                <p14:modId xmlns:p14="http://schemas.microsoft.com/office/powerpoint/2010/main" val="1161739928"/>
              </p:ext>
            </p:extLst>
          </p:nvPr>
        </p:nvGraphicFramePr>
        <p:xfrm>
          <a:off x="1272342" y="2941768"/>
          <a:ext cx="9390969" cy="2249212"/>
        </p:xfrm>
        <a:graphic>
          <a:graphicData uri="http://schemas.openxmlformats.org/drawingml/2006/table">
            <a:tbl>
              <a:tblPr firstRow="1" bandRow="1">
                <a:tableStyleId>{5C22544A-7EE6-4342-B048-85BDC9FD1C3A}</a:tableStyleId>
              </a:tblPr>
              <a:tblGrid>
                <a:gridCol w="1141492">
                  <a:extLst>
                    <a:ext uri="{9D8B030D-6E8A-4147-A177-3AD203B41FA5}">
                      <a16:colId xmlns:a16="http://schemas.microsoft.com/office/drawing/2014/main" val="209232537"/>
                    </a:ext>
                  </a:extLst>
                </a:gridCol>
                <a:gridCol w="4278455">
                  <a:extLst>
                    <a:ext uri="{9D8B030D-6E8A-4147-A177-3AD203B41FA5}">
                      <a16:colId xmlns:a16="http://schemas.microsoft.com/office/drawing/2014/main" val="3329377074"/>
                    </a:ext>
                  </a:extLst>
                </a:gridCol>
                <a:gridCol w="3971022">
                  <a:extLst>
                    <a:ext uri="{9D8B030D-6E8A-4147-A177-3AD203B41FA5}">
                      <a16:colId xmlns:a16="http://schemas.microsoft.com/office/drawing/2014/main" val="1463004207"/>
                    </a:ext>
                  </a:extLst>
                </a:gridCol>
              </a:tblGrid>
              <a:tr h="562303">
                <a:tc>
                  <a:txBody>
                    <a:bodyPr/>
                    <a:lstStyle/>
                    <a:p>
                      <a:r>
                        <a:rPr lang="en-US" dirty="0" smtClean="0"/>
                        <a:t>Sr.</a:t>
                      </a:r>
                      <a:endParaRPr lang="en-US" dirty="0"/>
                    </a:p>
                  </a:txBody>
                  <a:tcPr/>
                </a:tc>
                <a:tc>
                  <a:txBody>
                    <a:bodyPr/>
                    <a:lstStyle/>
                    <a:p>
                      <a:r>
                        <a:rPr lang="en-US" dirty="0" smtClean="0"/>
                        <a:t>Embedding</a:t>
                      </a:r>
                      <a:endParaRPr lang="en-US" dirty="0"/>
                    </a:p>
                  </a:txBody>
                  <a:tcPr/>
                </a:tc>
                <a:tc>
                  <a:txBody>
                    <a:bodyPr/>
                    <a:lstStyle/>
                    <a:p>
                      <a:r>
                        <a:rPr lang="en-US" dirty="0" smtClean="0"/>
                        <a:t>Dataset</a:t>
                      </a:r>
                      <a:endParaRPr lang="en-US" dirty="0"/>
                    </a:p>
                  </a:txBody>
                  <a:tcPr/>
                </a:tc>
                <a:extLst>
                  <a:ext uri="{0D108BD9-81ED-4DB2-BD59-A6C34878D82A}">
                    <a16:rowId xmlns:a16="http://schemas.microsoft.com/office/drawing/2014/main" val="3144839497"/>
                  </a:ext>
                </a:extLst>
              </a:tr>
              <a:tr h="562303">
                <a:tc>
                  <a:txBody>
                    <a:bodyPr/>
                    <a:lstStyle/>
                    <a:p>
                      <a:r>
                        <a:rPr lang="en-US" dirty="0" smtClean="0"/>
                        <a:t>1</a:t>
                      </a:r>
                      <a:endParaRPr lang="en-US" dirty="0"/>
                    </a:p>
                  </a:txBody>
                  <a:tcPr/>
                </a:tc>
                <a:tc>
                  <a:txBody>
                    <a:bodyPr/>
                    <a:lstStyle/>
                    <a:p>
                      <a:r>
                        <a:rPr lang="en-US" dirty="0" smtClean="0"/>
                        <a:t>Word2vec</a:t>
                      </a:r>
                      <a:r>
                        <a:rPr lang="en-US" baseline="0" dirty="0" smtClean="0"/>
                        <a:t> &amp; TFIDF</a:t>
                      </a:r>
                      <a:endParaRPr lang="en-US" dirty="0"/>
                    </a:p>
                  </a:txBody>
                  <a:tcPr/>
                </a:tc>
                <a:tc>
                  <a:txBody>
                    <a:bodyPr/>
                    <a:lstStyle/>
                    <a:p>
                      <a:r>
                        <a:rPr lang="en-US" dirty="0" smtClean="0"/>
                        <a:t>D2</a:t>
                      </a:r>
                      <a:endParaRPr lang="en-US" dirty="0"/>
                    </a:p>
                  </a:txBody>
                  <a:tcPr/>
                </a:tc>
                <a:extLst>
                  <a:ext uri="{0D108BD9-81ED-4DB2-BD59-A6C34878D82A}">
                    <a16:rowId xmlns:a16="http://schemas.microsoft.com/office/drawing/2014/main" val="3709816736"/>
                  </a:ext>
                </a:extLst>
              </a:tr>
              <a:tr h="562303">
                <a:tc>
                  <a:txBody>
                    <a:bodyPr/>
                    <a:lstStyle/>
                    <a:p>
                      <a:r>
                        <a:rPr lang="en-US" dirty="0" smtClean="0"/>
                        <a:t>2</a:t>
                      </a:r>
                      <a:endParaRPr lang="en-US" dirty="0"/>
                    </a:p>
                  </a:txBody>
                  <a:tcPr/>
                </a:tc>
                <a:tc>
                  <a:txBody>
                    <a:bodyPr/>
                    <a:lstStyle/>
                    <a:p>
                      <a:r>
                        <a:rPr lang="en-US" dirty="0" smtClean="0"/>
                        <a:t>Word2vec</a:t>
                      </a:r>
                      <a:r>
                        <a:rPr lang="en-US" baseline="0" dirty="0" smtClean="0"/>
                        <a:t> &amp; FastText</a:t>
                      </a:r>
                      <a:endParaRPr lang="en-US" dirty="0"/>
                    </a:p>
                  </a:txBody>
                  <a:tcPr/>
                </a:tc>
                <a:tc>
                  <a:txBody>
                    <a:bodyPr/>
                    <a:lstStyle/>
                    <a:p>
                      <a:r>
                        <a:rPr lang="en-US" dirty="0" smtClean="0"/>
                        <a:t>D3</a:t>
                      </a:r>
                      <a:endParaRPr lang="en-US" dirty="0"/>
                    </a:p>
                  </a:txBody>
                  <a:tcPr/>
                </a:tc>
                <a:extLst>
                  <a:ext uri="{0D108BD9-81ED-4DB2-BD59-A6C34878D82A}">
                    <a16:rowId xmlns:a16="http://schemas.microsoft.com/office/drawing/2014/main" val="1112967805"/>
                  </a:ext>
                </a:extLst>
              </a:tr>
              <a:tr h="562303">
                <a:tc>
                  <a:txBody>
                    <a:bodyPr/>
                    <a:lstStyle/>
                    <a:p>
                      <a:r>
                        <a:rPr lang="en-US" dirty="0" smtClean="0"/>
                        <a:t>3</a:t>
                      </a:r>
                      <a:endParaRPr lang="en-US" dirty="0"/>
                    </a:p>
                  </a:txBody>
                  <a:tcPr/>
                </a:tc>
                <a:tc>
                  <a:txBody>
                    <a:bodyPr/>
                    <a:lstStyle/>
                    <a:p>
                      <a:r>
                        <a:rPr lang="en-US" dirty="0" smtClean="0"/>
                        <a:t>Word2vec &amp; BERT</a:t>
                      </a:r>
                      <a:endParaRPr lang="en-US" dirty="0"/>
                    </a:p>
                  </a:txBody>
                  <a:tcPr/>
                </a:tc>
                <a:tc>
                  <a:txBody>
                    <a:bodyPr/>
                    <a:lstStyle/>
                    <a:p>
                      <a:r>
                        <a:rPr lang="en-US" dirty="0" smtClean="0"/>
                        <a:t>D1</a:t>
                      </a:r>
                      <a:endParaRPr lang="en-US" dirty="0"/>
                    </a:p>
                  </a:txBody>
                  <a:tcPr/>
                </a:tc>
                <a:extLst>
                  <a:ext uri="{0D108BD9-81ED-4DB2-BD59-A6C34878D82A}">
                    <a16:rowId xmlns:a16="http://schemas.microsoft.com/office/drawing/2014/main" val="1989029929"/>
                  </a:ext>
                </a:extLst>
              </a:tr>
            </a:tbl>
          </a:graphicData>
        </a:graphic>
      </p:graphicFrame>
    </p:spTree>
    <p:extLst>
      <p:ext uri="{BB962C8B-B14F-4D97-AF65-F5344CB8AC3E}">
        <p14:creationId xmlns:p14="http://schemas.microsoft.com/office/powerpoint/2010/main" val="253001352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64573-1A81-49D0-ABE5-7AF1063B8C10}"/>
              </a:ext>
            </a:extLst>
          </p:cNvPr>
          <p:cNvSpPr>
            <a:spLocks noGrp="1"/>
          </p:cNvSpPr>
          <p:nvPr>
            <p:ph type="title"/>
          </p:nvPr>
        </p:nvSpPr>
        <p:spPr/>
        <p:txBody>
          <a:bodyPr/>
          <a:lstStyle/>
          <a:p>
            <a:r>
              <a:rPr lang="en-US" dirty="0" smtClean="0"/>
              <a:t>Proposed methodology cont.…</a:t>
            </a:r>
            <a:endParaRPr lang="en-US" dirty="0"/>
          </a:p>
        </p:txBody>
      </p:sp>
      <p:sp>
        <p:nvSpPr>
          <p:cNvPr id="3" name="Content Placeholder 2">
            <a:extLst>
              <a:ext uri="{FF2B5EF4-FFF2-40B4-BE49-F238E27FC236}">
                <a16:creationId xmlns:a16="http://schemas.microsoft.com/office/drawing/2014/main" id="{A399C745-0730-420B-96F7-75B852F54C54}"/>
              </a:ext>
            </a:extLst>
          </p:cNvPr>
          <p:cNvSpPr>
            <a:spLocks noGrp="1"/>
          </p:cNvSpPr>
          <p:nvPr>
            <p:ph idx="1"/>
          </p:nvPr>
        </p:nvSpPr>
        <p:spPr>
          <a:xfrm>
            <a:off x="818712" y="2222287"/>
            <a:ext cx="10435442" cy="4122241"/>
          </a:xfrm>
        </p:spPr>
        <p:txBody>
          <a:bodyPr>
            <a:normAutofit/>
          </a:bodyPr>
          <a:lstStyle/>
          <a:p>
            <a:r>
              <a:rPr lang="en-US" dirty="0" smtClean="0">
                <a:solidFill>
                  <a:schemeClr val="accent1"/>
                </a:solidFill>
              </a:rPr>
              <a:t>Machine learning classification models</a:t>
            </a:r>
          </a:p>
          <a:p>
            <a:pPr lvl="1"/>
            <a:r>
              <a:rPr lang="en-US" dirty="0" smtClean="0">
                <a:solidFill>
                  <a:schemeClr val="accent1"/>
                </a:solidFill>
              </a:rPr>
              <a:t>Support vector machine</a:t>
            </a:r>
          </a:p>
          <a:p>
            <a:pPr lvl="2"/>
            <a:r>
              <a:rPr lang="en-US" dirty="0">
                <a:solidFill>
                  <a:schemeClr val="accent1"/>
                </a:solidFill>
              </a:rPr>
              <a:t>“Support Vector Machine” (SVM) is a supervised machine learning algorithm that can be used for both classification or regression challenges. However,  it is mostly used in classification problems. In the SVM algorithm, we plot each data item as a point in n-dimensional space (where n is a number of features you have) with the value of each feature being the value of a particular coordinate. Then, we perform classification by finding the hyper-plane that differentiates the two classes very </a:t>
            </a:r>
            <a:r>
              <a:rPr lang="en-US" dirty="0" smtClean="0">
                <a:solidFill>
                  <a:schemeClr val="accent1"/>
                </a:solidFill>
              </a:rPr>
              <a:t>well.[4]</a:t>
            </a:r>
            <a:endParaRPr lang="en-US" dirty="0" smtClean="0">
              <a:solidFill>
                <a:schemeClr val="accent1"/>
              </a:solidFill>
            </a:endParaRPr>
          </a:p>
          <a:p>
            <a:pPr lvl="1"/>
            <a:r>
              <a:rPr lang="en-US" dirty="0" smtClean="0">
                <a:solidFill>
                  <a:schemeClr val="accent1"/>
                </a:solidFill>
              </a:rPr>
              <a:t>Random forest classifier</a:t>
            </a:r>
          </a:p>
          <a:p>
            <a:pPr lvl="2"/>
            <a:r>
              <a:rPr lang="en-US" dirty="0">
                <a:solidFill>
                  <a:schemeClr val="accent1"/>
                </a:solidFill>
              </a:rPr>
              <a:t>The </a:t>
            </a:r>
            <a:r>
              <a:rPr lang="en-US" dirty="0" smtClean="0">
                <a:solidFill>
                  <a:schemeClr val="accent1"/>
                </a:solidFill>
              </a:rPr>
              <a:t>random forest</a:t>
            </a:r>
            <a:r>
              <a:rPr lang="en-US" dirty="0">
                <a:solidFill>
                  <a:schemeClr val="accent1"/>
                </a:solidFill>
              </a:rPr>
              <a:t> is a model made up of many decision trees. Rather than just simply averaging the prediction of trees (which we could call a “forest</a:t>
            </a:r>
            <a:r>
              <a:rPr lang="en-US" dirty="0" smtClean="0">
                <a:solidFill>
                  <a:schemeClr val="accent1"/>
                </a:solidFill>
              </a:rPr>
              <a:t>”),[5] </a:t>
            </a:r>
            <a:r>
              <a:rPr lang="en-US" dirty="0">
                <a:solidFill>
                  <a:schemeClr val="accent1"/>
                </a:solidFill>
              </a:rPr>
              <a:t>this model uses two key concepts that gives it the name </a:t>
            </a:r>
            <a:r>
              <a:rPr lang="en-US" i="1" dirty="0">
                <a:solidFill>
                  <a:schemeClr val="accent1"/>
                </a:solidFill>
              </a:rPr>
              <a:t>random</a:t>
            </a:r>
            <a:r>
              <a:rPr lang="en-US" dirty="0">
                <a:solidFill>
                  <a:schemeClr val="accent1"/>
                </a:solidFill>
              </a:rPr>
              <a:t>:</a:t>
            </a:r>
          </a:p>
          <a:p>
            <a:pPr lvl="3"/>
            <a:r>
              <a:rPr lang="en-US" dirty="0">
                <a:solidFill>
                  <a:schemeClr val="accent1"/>
                </a:solidFill>
              </a:rPr>
              <a:t>Random sampling of training data points when building trees</a:t>
            </a:r>
          </a:p>
          <a:p>
            <a:pPr lvl="3"/>
            <a:r>
              <a:rPr lang="en-US" dirty="0">
                <a:solidFill>
                  <a:schemeClr val="accent1"/>
                </a:solidFill>
              </a:rPr>
              <a:t>Random subsets of features considered when splitting </a:t>
            </a:r>
            <a:r>
              <a:rPr lang="en-US" dirty="0" smtClean="0">
                <a:solidFill>
                  <a:schemeClr val="accent1"/>
                </a:solidFill>
              </a:rPr>
              <a:t>nodes. </a:t>
            </a:r>
            <a:endParaRPr lang="en-US" dirty="0">
              <a:solidFill>
                <a:schemeClr val="accent1"/>
              </a:solidFill>
            </a:endParaRPr>
          </a:p>
        </p:txBody>
      </p:sp>
    </p:spTree>
    <p:extLst>
      <p:ext uri="{BB962C8B-B14F-4D97-AF65-F5344CB8AC3E}">
        <p14:creationId xmlns:p14="http://schemas.microsoft.com/office/powerpoint/2010/main" val="90782702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64573-1A81-49D0-ABE5-7AF1063B8C10}"/>
              </a:ext>
            </a:extLst>
          </p:cNvPr>
          <p:cNvSpPr>
            <a:spLocks noGrp="1"/>
          </p:cNvSpPr>
          <p:nvPr>
            <p:ph type="title"/>
          </p:nvPr>
        </p:nvSpPr>
        <p:spPr/>
        <p:txBody>
          <a:bodyPr/>
          <a:lstStyle/>
          <a:p>
            <a:r>
              <a:rPr lang="en-US" dirty="0" smtClean="0"/>
              <a:t>Proposed methodology cont.…</a:t>
            </a:r>
            <a:endParaRPr lang="en-US" dirty="0"/>
          </a:p>
        </p:txBody>
      </p:sp>
      <p:sp>
        <p:nvSpPr>
          <p:cNvPr id="3" name="Content Placeholder 2">
            <a:extLst>
              <a:ext uri="{FF2B5EF4-FFF2-40B4-BE49-F238E27FC236}">
                <a16:creationId xmlns:a16="http://schemas.microsoft.com/office/drawing/2014/main" id="{A399C745-0730-420B-96F7-75B852F54C54}"/>
              </a:ext>
            </a:extLst>
          </p:cNvPr>
          <p:cNvSpPr>
            <a:spLocks noGrp="1"/>
          </p:cNvSpPr>
          <p:nvPr>
            <p:ph idx="1"/>
          </p:nvPr>
        </p:nvSpPr>
        <p:spPr>
          <a:xfrm>
            <a:off x="818712" y="2222287"/>
            <a:ext cx="10435442" cy="4122241"/>
          </a:xfrm>
        </p:spPr>
        <p:txBody>
          <a:bodyPr>
            <a:normAutofit/>
          </a:bodyPr>
          <a:lstStyle/>
          <a:p>
            <a:r>
              <a:rPr lang="en-US" dirty="0" smtClean="0">
                <a:solidFill>
                  <a:schemeClr val="accent1"/>
                </a:solidFill>
              </a:rPr>
              <a:t>Evaluation metrics</a:t>
            </a:r>
          </a:p>
          <a:p>
            <a:pPr lvl="1"/>
            <a:r>
              <a:rPr lang="en-US" dirty="0" smtClean="0">
                <a:solidFill>
                  <a:schemeClr val="accent1"/>
                </a:solidFill>
              </a:rPr>
              <a:t>Accuracy</a:t>
            </a:r>
          </a:p>
          <a:p>
            <a:pPr lvl="2"/>
            <a:r>
              <a:rPr lang="en-US" dirty="0">
                <a:solidFill>
                  <a:schemeClr val="accent1"/>
                </a:solidFill>
              </a:rPr>
              <a:t>T</a:t>
            </a:r>
            <a:r>
              <a:rPr lang="en-US" dirty="0" smtClean="0">
                <a:solidFill>
                  <a:schemeClr val="accent1"/>
                </a:solidFill>
              </a:rPr>
              <a:t>he </a:t>
            </a:r>
            <a:r>
              <a:rPr lang="en-US" dirty="0">
                <a:solidFill>
                  <a:schemeClr val="accent1"/>
                </a:solidFill>
              </a:rPr>
              <a:t>proportion of the total number of </a:t>
            </a:r>
            <a:r>
              <a:rPr lang="en-US" dirty="0" smtClean="0">
                <a:solidFill>
                  <a:schemeClr val="accent1"/>
                </a:solidFill>
              </a:rPr>
              <a:t>classification </a:t>
            </a:r>
            <a:r>
              <a:rPr lang="en-US" dirty="0">
                <a:solidFill>
                  <a:schemeClr val="accent1"/>
                </a:solidFill>
              </a:rPr>
              <a:t>that were correct.</a:t>
            </a:r>
            <a:endParaRPr lang="en-US" dirty="0" smtClean="0">
              <a:solidFill>
                <a:schemeClr val="accent1"/>
              </a:solidFill>
            </a:endParaRPr>
          </a:p>
          <a:p>
            <a:pPr lvl="1"/>
            <a:r>
              <a:rPr lang="en-US" dirty="0" smtClean="0">
                <a:solidFill>
                  <a:schemeClr val="accent1"/>
                </a:solidFill>
              </a:rPr>
              <a:t>Recall</a:t>
            </a:r>
          </a:p>
          <a:p>
            <a:pPr lvl="2"/>
            <a:r>
              <a:rPr lang="en-US" dirty="0">
                <a:solidFill>
                  <a:schemeClr val="accent1"/>
                </a:solidFill>
              </a:rPr>
              <a:t>T</a:t>
            </a:r>
            <a:r>
              <a:rPr lang="en-US" dirty="0" smtClean="0">
                <a:solidFill>
                  <a:schemeClr val="accent1"/>
                </a:solidFill>
              </a:rPr>
              <a:t>he </a:t>
            </a:r>
            <a:r>
              <a:rPr lang="en-US" dirty="0">
                <a:solidFill>
                  <a:schemeClr val="accent1"/>
                </a:solidFill>
              </a:rPr>
              <a:t>proportion of actual positive cases which are correctly identified.</a:t>
            </a:r>
            <a:endParaRPr lang="en-US" dirty="0" smtClean="0">
              <a:solidFill>
                <a:schemeClr val="accent1"/>
              </a:solidFill>
            </a:endParaRPr>
          </a:p>
          <a:p>
            <a:pPr lvl="1"/>
            <a:r>
              <a:rPr lang="en-US" dirty="0" smtClean="0">
                <a:solidFill>
                  <a:schemeClr val="accent1"/>
                </a:solidFill>
              </a:rPr>
              <a:t>F1-score</a:t>
            </a:r>
            <a:endParaRPr lang="en-US" altLang="en-US" sz="4300" dirty="0">
              <a:solidFill>
                <a:srgbClr val="222222"/>
              </a:solidFill>
              <a:latin typeface="Lato"/>
            </a:endParaRPr>
          </a:p>
          <a:p>
            <a:pPr lvl="2"/>
            <a:r>
              <a:rPr lang="en-US" altLang="en-US" dirty="0">
                <a:solidFill>
                  <a:schemeClr val="accent1"/>
                </a:solidFill>
              </a:rPr>
              <a:t>F1-Score is the harmonic mean of precision and recall values for a classification problem. The formula for F1-Score is as follows</a:t>
            </a:r>
            <a:r>
              <a:rPr lang="en-US" altLang="en-US" dirty="0" smtClean="0">
                <a:solidFill>
                  <a:schemeClr val="accent1"/>
                </a:solidFill>
              </a:rPr>
              <a:t>:</a:t>
            </a:r>
            <a:endParaRPr lang="en-US" altLang="en-US" sz="1200" dirty="0">
              <a:solidFill>
                <a:schemeClr val="accent1"/>
              </a:solidFill>
            </a:endParaRPr>
          </a:p>
        </p:txBody>
      </p:sp>
      <p:pic>
        <p:nvPicPr>
          <p:cNvPr id="1026" name="Picture 2" descr="https://cdn.analyticsvidhya.com/wp-content/uploads/2019/05/Screenshot-2019-05-14-at-12.12.47-P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5468" y="5477413"/>
            <a:ext cx="4448175" cy="69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18500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1F9A9DBD45BB48AE88C77F7D314352" ma:contentTypeVersion="2" ma:contentTypeDescription="Create a new document." ma:contentTypeScope="" ma:versionID="ef1e8f083340b2cd0e72507a48ec9eb5">
  <xsd:schema xmlns:xsd="http://www.w3.org/2001/XMLSchema" xmlns:xs="http://www.w3.org/2001/XMLSchema" xmlns:p="http://schemas.microsoft.com/office/2006/metadata/properties" xmlns:ns2="420d9a3a-9f80-4a5c-9343-8b63bef18dea" targetNamespace="http://schemas.microsoft.com/office/2006/metadata/properties" ma:root="true" ma:fieldsID="4f235e064147f427d418b532d7649716" ns2:_="">
    <xsd:import namespace="420d9a3a-9f80-4a5c-9343-8b63bef18de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0d9a3a-9f80-4a5c-9343-8b63bef18d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F623911-8389-4B22-ABC2-962719FAC7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20d9a3a-9f80-4a5c-9343-8b63bef18d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A98596B-4635-4F19-B2D1-9DA0A8B64FAA}">
  <ds:schemaRefs>
    <ds:schemaRef ds:uri="http://schemas.microsoft.com/sharepoint/v3/contenttype/forms"/>
  </ds:schemaRefs>
</ds:datastoreItem>
</file>

<file path=customXml/itemProps3.xml><?xml version="1.0" encoding="utf-8"?>
<ds:datastoreItem xmlns:ds="http://schemas.openxmlformats.org/officeDocument/2006/customXml" ds:itemID="{CE795348-9C41-41BD-83D7-8D207396CD3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TM03457503[[fn=Quotable]]</Template>
  <TotalTime>438</TotalTime>
  <Words>465</Words>
  <Application>Microsoft Office PowerPoint</Application>
  <PresentationFormat>Widescreen</PresentationFormat>
  <Paragraphs>104</Paragraphs>
  <Slides>11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Courier New</vt:lpstr>
      <vt:lpstr>Lato</vt:lpstr>
      <vt:lpstr>Wingdings 2</vt:lpstr>
      <vt:lpstr>Quotable</vt:lpstr>
      <vt:lpstr>SIC  Capstone Project</vt:lpstr>
      <vt:lpstr>Group Members</vt:lpstr>
      <vt:lpstr>Problem</vt:lpstr>
      <vt:lpstr>Proposed methodology</vt:lpstr>
      <vt:lpstr>Proposed methodology cont.…</vt:lpstr>
      <vt:lpstr>Proposed methodology cont.…</vt:lpstr>
      <vt:lpstr>Proposed methodology cont.…</vt:lpstr>
      <vt:lpstr>Proposed methodology cont.…</vt:lpstr>
      <vt:lpstr>Proposed methodology cont.…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SIC Project</dc:title>
  <dc:creator>BSE183010 - MUHAMMAD HASEEB AHMAD</dc:creator>
  <cp:lastModifiedBy>Moorche</cp:lastModifiedBy>
  <cp:revision>52</cp:revision>
  <dcterms:created xsi:type="dcterms:W3CDTF">2021-11-20T13:47:28Z</dcterms:created>
  <dcterms:modified xsi:type="dcterms:W3CDTF">2021-11-22T19:13:06Z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0x0101003B1F9A9DBD45BB48AE88C77F7D314352</vt:lpwstr>
  </property>
</Properties>
</file>