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notesMasterIdLst>
    <p:notesMasterId r:id="rId35"/>
  </p:notesMasterIdLst>
  <p:sldIdLst>
    <p:sldId id="256" r:id="rId5"/>
    <p:sldId id="284" r:id="rId6"/>
    <p:sldId id="257" r:id="rId7"/>
    <p:sldId id="259" r:id="rId8"/>
    <p:sldId id="291" r:id="rId9"/>
    <p:sldId id="293" r:id="rId10"/>
    <p:sldId id="292" r:id="rId11"/>
    <p:sldId id="294" r:id="rId12"/>
    <p:sldId id="285" r:id="rId13"/>
    <p:sldId id="286" r:id="rId14"/>
    <p:sldId id="287" r:id="rId15"/>
    <p:sldId id="288" r:id="rId16"/>
    <p:sldId id="289" r:id="rId17"/>
    <p:sldId id="290" r:id="rId18"/>
    <p:sldId id="296" r:id="rId19"/>
    <p:sldId id="295" r:id="rId20"/>
    <p:sldId id="297" r:id="rId21"/>
    <p:sldId id="298" r:id="rId22"/>
    <p:sldId id="299" r:id="rId23"/>
    <p:sldId id="300" r:id="rId24"/>
    <p:sldId id="301" r:id="rId25"/>
    <p:sldId id="302" r:id="rId26"/>
    <p:sldId id="303" r:id="rId27"/>
    <p:sldId id="278" r:id="rId28"/>
    <p:sldId id="260" r:id="rId29"/>
    <p:sldId id="279" r:id="rId30"/>
    <p:sldId id="280" r:id="rId31"/>
    <p:sldId id="281" r:id="rId32"/>
    <p:sldId id="282" r:id="rId33"/>
    <p:sldId id="28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SE183010 - MUHAMMAD HASEEB AHMAD" initials="BMHA" lastIdx="1" clrIdx="0">
    <p:extLst>
      <p:ext uri="{19B8F6BF-5375-455C-9EA6-DF929625EA0E}">
        <p15:presenceInfo xmlns:p15="http://schemas.microsoft.com/office/powerpoint/2012/main" userId="BSE183010 - MUHAMMAD HASEEB AHM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40B8C1-DA2D-4890-855C-3334CC2CAB2E}"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EFAF2-F8DA-4FEF-920B-C1FDAD221F41}" type="slidenum">
              <a:rPr lang="en-US" smtClean="0"/>
              <a:t>‹#›</a:t>
            </a:fld>
            <a:endParaRPr lang="en-US"/>
          </a:p>
        </p:txBody>
      </p:sp>
    </p:spTree>
    <p:extLst>
      <p:ext uri="{BB962C8B-B14F-4D97-AF65-F5344CB8AC3E}">
        <p14:creationId xmlns:p14="http://schemas.microsoft.com/office/powerpoint/2010/main" val="3925801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BEFAF2-F8DA-4FEF-920B-C1FDAD221F41}" type="slidenum">
              <a:rPr lang="en-US" smtClean="0"/>
              <a:t>25</a:t>
            </a:fld>
            <a:endParaRPr lang="en-US"/>
          </a:p>
        </p:txBody>
      </p:sp>
    </p:spTree>
    <p:extLst>
      <p:ext uri="{BB962C8B-B14F-4D97-AF65-F5344CB8AC3E}">
        <p14:creationId xmlns:p14="http://schemas.microsoft.com/office/powerpoint/2010/main" val="2991488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BEFAF2-F8DA-4FEF-920B-C1FDAD221F41}" type="slidenum">
              <a:rPr lang="en-US" smtClean="0"/>
              <a:t>26</a:t>
            </a:fld>
            <a:endParaRPr lang="en-US"/>
          </a:p>
        </p:txBody>
      </p:sp>
    </p:spTree>
    <p:extLst>
      <p:ext uri="{BB962C8B-B14F-4D97-AF65-F5344CB8AC3E}">
        <p14:creationId xmlns:p14="http://schemas.microsoft.com/office/powerpoint/2010/main" val="3648111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BEFAF2-F8DA-4FEF-920B-C1FDAD221F41}" type="slidenum">
              <a:rPr lang="en-US" smtClean="0"/>
              <a:t>27</a:t>
            </a:fld>
            <a:endParaRPr lang="en-US"/>
          </a:p>
        </p:txBody>
      </p:sp>
    </p:spTree>
    <p:extLst>
      <p:ext uri="{BB962C8B-B14F-4D97-AF65-F5344CB8AC3E}">
        <p14:creationId xmlns:p14="http://schemas.microsoft.com/office/powerpoint/2010/main" val="105237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BEFAF2-F8DA-4FEF-920B-C1FDAD221F41}" type="slidenum">
              <a:rPr lang="en-US" smtClean="0"/>
              <a:t>28</a:t>
            </a:fld>
            <a:endParaRPr lang="en-US"/>
          </a:p>
        </p:txBody>
      </p:sp>
    </p:spTree>
    <p:extLst>
      <p:ext uri="{BB962C8B-B14F-4D97-AF65-F5344CB8AC3E}">
        <p14:creationId xmlns:p14="http://schemas.microsoft.com/office/powerpoint/2010/main" val="1094030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D0EC54-30DB-4523-915A-ADF5F932E89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231291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D0EC54-30DB-4523-915A-ADF5F932E89D}"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176227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BD0EC54-30DB-4523-915A-ADF5F932E89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3909496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8BD0EC54-30DB-4523-915A-ADF5F932E89D}"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2964233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0EC54-30DB-4523-915A-ADF5F932E89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381466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0EC54-30DB-4523-915A-ADF5F932E89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3246849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0EC54-30DB-4523-915A-ADF5F932E89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125316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D0EC54-30DB-4523-915A-ADF5F932E89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407094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D0EC54-30DB-4523-915A-ADF5F932E89D}"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294951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D0EC54-30DB-4523-915A-ADF5F932E89D}"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391542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D0EC54-30DB-4523-915A-ADF5F932E89D}"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333005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0EC54-30DB-4523-915A-ADF5F932E89D}"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208905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D0EC54-30DB-4523-915A-ADF5F932E89D}"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389572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8BD0EC54-30DB-4523-915A-ADF5F932E89D}" type="datetimeFigureOut">
              <a:rPr lang="en-US" smtClean="0"/>
              <a:t>12/3/2021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329605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BD0EC54-30DB-4523-915A-ADF5F932E89D}" type="datetimeFigureOut">
              <a:rPr lang="en-US" smtClean="0"/>
              <a:t>12/3/2021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3722126-20F8-4A8E-8C02-52DF332A2F14}" type="slidenum">
              <a:rPr lang="en-US" smtClean="0"/>
              <a:t>‹#›</a:t>
            </a:fld>
            <a:endParaRPr lang="en-US"/>
          </a:p>
        </p:txBody>
      </p:sp>
    </p:spTree>
    <p:extLst>
      <p:ext uri="{BB962C8B-B14F-4D97-AF65-F5344CB8AC3E}">
        <p14:creationId xmlns:p14="http://schemas.microsoft.com/office/powerpoint/2010/main" val="2823796662"/>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E76E-D3C2-4748-BB54-FBB2D680BFA6}"/>
              </a:ext>
            </a:extLst>
          </p:cNvPr>
          <p:cNvSpPr>
            <a:spLocks noGrp="1"/>
          </p:cNvSpPr>
          <p:nvPr>
            <p:ph type="ctrTitle"/>
          </p:nvPr>
        </p:nvSpPr>
        <p:spPr/>
        <p:txBody>
          <a:bodyPr/>
          <a:lstStyle/>
          <a:p>
            <a:r>
              <a:rPr lang="en-US" dirty="0"/>
              <a:t>SIC </a:t>
            </a:r>
            <a:br>
              <a:rPr lang="en-US" dirty="0"/>
            </a:br>
            <a:r>
              <a:rPr lang="en-US" dirty="0"/>
              <a:t>Capstone Project</a:t>
            </a:r>
          </a:p>
        </p:txBody>
      </p:sp>
      <p:sp>
        <p:nvSpPr>
          <p:cNvPr id="3" name="Subtitle 2">
            <a:extLst>
              <a:ext uri="{FF2B5EF4-FFF2-40B4-BE49-F238E27FC236}">
                <a16:creationId xmlns:a16="http://schemas.microsoft.com/office/drawing/2014/main" id="{5DC3D16F-4820-48A9-B517-3D1F69A7F7D9}"/>
              </a:ext>
            </a:extLst>
          </p:cNvPr>
          <p:cNvSpPr>
            <a:spLocks noGrp="1"/>
          </p:cNvSpPr>
          <p:nvPr>
            <p:ph type="subTitle" idx="1"/>
          </p:nvPr>
        </p:nvSpPr>
        <p:spPr>
          <a:noFill/>
        </p:spPr>
        <p:txBody>
          <a:bodyPr>
            <a:normAutofit fontScale="85000" lnSpcReduction="20000"/>
          </a:bodyPr>
          <a:lstStyle/>
          <a:p>
            <a:r>
              <a:rPr lang="en-US" sz="3200" dirty="0">
                <a:solidFill>
                  <a:schemeClr val="accent1"/>
                </a:solidFill>
              </a:rPr>
              <a:t>Hate Speech Detection</a:t>
            </a:r>
          </a:p>
        </p:txBody>
      </p:sp>
    </p:spTree>
    <p:extLst>
      <p:ext uri="{BB962C8B-B14F-4D97-AF65-F5344CB8AC3E}">
        <p14:creationId xmlns:p14="http://schemas.microsoft.com/office/powerpoint/2010/main" val="2512311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4848-E622-433A-98D5-DE4C92423FF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8634C9B-0F9C-4EB9-87EF-36DFF2098DB3}"/>
              </a:ext>
            </a:extLst>
          </p:cNvPr>
          <p:cNvPicPr>
            <a:picLocks noGrp="1" noChangeAspect="1"/>
          </p:cNvPicPr>
          <p:nvPr>
            <p:ph idx="1"/>
          </p:nvPr>
        </p:nvPicPr>
        <p:blipFill rotWithShape="1">
          <a:blip r:embed="rId2"/>
          <a:srcRect l="5216" t="39972" r="1416" b="5383"/>
          <a:stretch/>
        </p:blipFill>
        <p:spPr>
          <a:xfrm>
            <a:off x="1405856" y="2696547"/>
            <a:ext cx="9091083" cy="3088433"/>
          </a:xfrm>
        </p:spPr>
      </p:pic>
    </p:spTree>
    <p:extLst>
      <p:ext uri="{BB962C8B-B14F-4D97-AF65-F5344CB8AC3E}">
        <p14:creationId xmlns:p14="http://schemas.microsoft.com/office/powerpoint/2010/main" val="859626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A626-7B3C-41F7-A7C7-13E2D262C77A}"/>
              </a:ext>
            </a:extLst>
          </p:cNvPr>
          <p:cNvSpPr>
            <a:spLocks noGrp="1"/>
          </p:cNvSpPr>
          <p:nvPr>
            <p:ph type="title"/>
          </p:nvPr>
        </p:nvSpPr>
        <p:spPr/>
        <p:txBody>
          <a:bodyPr/>
          <a:lstStyle/>
          <a:p>
            <a:r>
              <a:rPr lang="en-US" dirty="0"/>
              <a:t>SVM</a:t>
            </a:r>
          </a:p>
        </p:txBody>
      </p:sp>
      <p:pic>
        <p:nvPicPr>
          <p:cNvPr id="5" name="Content Placeholder 4">
            <a:extLst>
              <a:ext uri="{FF2B5EF4-FFF2-40B4-BE49-F238E27FC236}">
                <a16:creationId xmlns:a16="http://schemas.microsoft.com/office/drawing/2014/main" id="{5E18908A-2437-4220-B71C-80B075E2C3BF}"/>
              </a:ext>
            </a:extLst>
          </p:cNvPr>
          <p:cNvPicPr>
            <a:picLocks noGrp="1" noChangeAspect="1"/>
          </p:cNvPicPr>
          <p:nvPr>
            <p:ph idx="1"/>
          </p:nvPr>
        </p:nvPicPr>
        <p:blipFill rotWithShape="1">
          <a:blip r:embed="rId2"/>
          <a:srcRect l="1897" t="13034" r="2282" b="6922"/>
          <a:stretch/>
        </p:blipFill>
        <p:spPr>
          <a:xfrm>
            <a:off x="1343608" y="2472612"/>
            <a:ext cx="9050694" cy="3705041"/>
          </a:xfrm>
        </p:spPr>
      </p:pic>
    </p:spTree>
    <p:extLst>
      <p:ext uri="{BB962C8B-B14F-4D97-AF65-F5344CB8AC3E}">
        <p14:creationId xmlns:p14="http://schemas.microsoft.com/office/powerpoint/2010/main" val="141205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BCED-CD26-4FFC-BDC6-04F45601B98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B3F8B2A-BA32-477A-A546-0580D4597053}"/>
              </a:ext>
            </a:extLst>
          </p:cNvPr>
          <p:cNvPicPr>
            <a:picLocks noGrp="1" noChangeAspect="1"/>
          </p:cNvPicPr>
          <p:nvPr>
            <p:ph idx="1"/>
          </p:nvPr>
        </p:nvPicPr>
        <p:blipFill rotWithShape="1">
          <a:blip r:embed="rId2"/>
          <a:srcRect l="1031" t="10982" r="1560" b="7179"/>
          <a:stretch/>
        </p:blipFill>
        <p:spPr>
          <a:xfrm>
            <a:off x="970384" y="2621902"/>
            <a:ext cx="10571998" cy="3902476"/>
          </a:xfrm>
        </p:spPr>
      </p:pic>
    </p:spTree>
    <p:extLst>
      <p:ext uri="{BB962C8B-B14F-4D97-AF65-F5344CB8AC3E}">
        <p14:creationId xmlns:p14="http://schemas.microsoft.com/office/powerpoint/2010/main" val="1270999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AE3D-6559-45E5-A0FB-CFCD0642D73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AC3BD38-E33F-458D-97B7-00529A9D7671}"/>
              </a:ext>
            </a:extLst>
          </p:cNvPr>
          <p:cNvPicPr>
            <a:picLocks noGrp="1" noChangeAspect="1"/>
          </p:cNvPicPr>
          <p:nvPr>
            <p:ph idx="1"/>
          </p:nvPr>
        </p:nvPicPr>
        <p:blipFill rotWithShape="1">
          <a:blip r:embed="rId2"/>
          <a:srcRect l="1031" t="12521" r="1705" b="5639"/>
          <a:stretch/>
        </p:blipFill>
        <p:spPr>
          <a:xfrm>
            <a:off x="1380931" y="2677886"/>
            <a:ext cx="9489231" cy="3709541"/>
          </a:xfrm>
        </p:spPr>
      </p:pic>
    </p:spTree>
    <p:extLst>
      <p:ext uri="{BB962C8B-B14F-4D97-AF65-F5344CB8AC3E}">
        <p14:creationId xmlns:p14="http://schemas.microsoft.com/office/powerpoint/2010/main" val="278039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FD35-1F95-4FC2-8C5C-B8FACE4F00A0}"/>
              </a:ext>
            </a:extLst>
          </p:cNvPr>
          <p:cNvSpPr>
            <a:spLocks noGrp="1"/>
          </p:cNvSpPr>
          <p:nvPr>
            <p:ph type="title"/>
          </p:nvPr>
        </p:nvSpPr>
        <p:spPr/>
        <p:txBody>
          <a:bodyPr/>
          <a:lstStyle/>
          <a:p>
            <a:r>
              <a:rPr lang="en-US" dirty="0"/>
              <a:t>Random Forest</a:t>
            </a:r>
          </a:p>
        </p:txBody>
      </p:sp>
      <p:pic>
        <p:nvPicPr>
          <p:cNvPr id="5" name="Content Placeholder 4">
            <a:extLst>
              <a:ext uri="{FF2B5EF4-FFF2-40B4-BE49-F238E27FC236}">
                <a16:creationId xmlns:a16="http://schemas.microsoft.com/office/drawing/2014/main" id="{19B19522-7596-4676-B71D-9325F57FF128}"/>
              </a:ext>
            </a:extLst>
          </p:cNvPr>
          <p:cNvPicPr>
            <a:picLocks noGrp="1" noChangeAspect="1"/>
          </p:cNvPicPr>
          <p:nvPr>
            <p:ph idx="1"/>
          </p:nvPr>
        </p:nvPicPr>
        <p:blipFill rotWithShape="1">
          <a:blip r:embed="rId2"/>
          <a:srcRect l="5072" t="39971" r="1560" b="6154"/>
          <a:stretch/>
        </p:blipFill>
        <p:spPr>
          <a:xfrm>
            <a:off x="970384" y="2621902"/>
            <a:ext cx="10571998" cy="3349690"/>
          </a:xfrm>
        </p:spPr>
      </p:pic>
    </p:spTree>
    <p:extLst>
      <p:ext uri="{BB962C8B-B14F-4D97-AF65-F5344CB8AC3E}">
        <p14:creationId xmlns:p14="http://schemas.microsoft.com/office/powerpoint/2010/main" val="2025378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Word2Vec/SVM  (Dataset 1)</a:t>
            </a:r>
            <a:endParaRPr lang="en-US" dirty="0"/>
          </a:p>
        </p:txBody>
      </p:sp>
    </p:spTree>
    <p:extLst>
      <p:ext uri="{BB962C8B-B14F-4D97-AF65-F5344CB8AC3E}">
        <p14:creationId xmlns:p14="http://schemas.microsoft.com/office/powerpoint/2010/main" val="3550353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7464205" cy="667934"/>
          </a:xfrm>
        </p:spPr>
        <p:txBody>
          <a:bodyPr/>
          <a:lstStyle/>
          <a:p>
            <a:r>
              <a:rPr lang="en-US" dirty="0" smtClean="0"/>
              <a:t>Preprocessing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5707" y="2222499"/>
            <a:ext cx="7917365" cy="4077939"/>
          </a:xfrm>
        </p:spPr>
      </p:pic>
      <p:sp>
        <p:nvSpPr>
          <p:cNvPr id="4" name="Title 1"/>
          <p:cNvSpPr txBox="1">
            <a:spLocks/>
          </p:cNvSpPr>
          <p:nvPr/>
        </p:nvSpPr>
        <p:spPr>
          <a:xfrm>
            <a:off x="962400" y="599588"/>
            <a:ext cx="7464205" cy="97273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3970912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483" y="2222500"/>
            <a:ext cx="5664819" cy="36369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1386" y="2472900"/>
            <a:ext cx="4566976" cy="3386563"/>
          </a:xfrm>
          <a:prstGeom prst="rect">
            <a:avLst/>
          </a:prstGeom>
        </p:spPr>
      </p:pic>
    </p:spTree>
    <p:extLst>
      <p:ext uri="{BB962C8B-B14F-4D97-AF65-F5344CB8AC3E}">
        <p14:creationId xmlns:p14="http://schemas.microsoft.com/office/powerpoint/2010/main" val="1661665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771" y="2222500"/>
            <a:ext cx="4984595" cy="386606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1367" y="2090549"/>
            <a:ext cx="6560634" cy="4154133"/>
          </a:xfrm>
          <a:prstGeom prst="rect">
            <a:avLst/>
          </a:prstGeom>
        </p:spPr>
      </p:pic>
    </p:spTree>
    <p:extLst>
      <p:ext uri="{BB962C8B-B14F-4D97-AF65-F5344CB8AC3E}">
        <p14:creationId xmlns:p14="http://schemas.microsoft.com/office/powerpoint/2010/main" val="2764539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80" y="2222500"/>
            <a:ext cx="5820937" cy="4278661"/>
          </a:xfrm>
        </p:spPr>
      </p:pic>
    </p:spTree>
    <p:extLst>
      <p:ext uri="{BB962C8B-B14F-4D97-AF65-F5344CB8AC3E}">
        <p14:creationId xmlns:p14="http://schemas.microsoft.com/office/powerpoint/2010/main" val="3550824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E76E-D3C2-4748-BB54-FBB2D680BFA6}"/>
              </a:ext>
            </a:extLst>
          </p:cNvPr>
          <p:cNvSpPr>
            <a:spLocks noGrp="1"/>
          </p:cNvSpPr>
          <p:nvPr>
            <p:ph type="ctrTitle"/>
          </p:nvPr>
        </p:nvSpPr>
        <p:spPr/>
        <p:txBody>
          <a:bodyPr/>
          <a:lstStyle/>
          <a:p>
            <a:r>
              <a:rPr lang="en-US" dirty="0"/>
              <a:t>Supervisor</a:t>
            </a:r>
          </a:p>
        </p:txBody>
      </p:sp>
      <p:sp>
        <p:nvSpPr>
          <p:cNvPr id="3" name="Subtitle 2">
            <a:extLst>
              <a:ext uri="{FF2B5EF4-FFF2-40B4-BE49-F238E27FC236}">
                <a16:creationId xmlns:a16="http://schemas.microsoft.com/office/drawing/2014/main" id="{5DC3D16F-4820-48A9-B517-3D1F69A7F7D9}"/>
              </a:ext>
            </a:extLst>
          </p:cNvPr>
          <p:cNvSpPr>
            <a:spLocks noGrp="1"/>
          </p:cNvSpPr>
          <p:nvPr>
            <p:ph type="subTitle" idx="1"/>
          </p:nvPr>
        </p:nvSpPr>
        <p:spPr>
          <a:noFill/>
        </p:spPr>
        <p:txBody>
          <a:bodyPr>
            <a:normAutofit fontScale="85000" lnSpcReduction="20000"/>
          </a:bodyPr>
          <a:lstStyle/>
          <a:p>
            <a:r>
              <a:rPr lang="en-US" sz="3200" dirty="0">
                <a:solidFill>
                  <a:schemeClr val="accent1"/>
                </a:solidFill>
              </a:rPr>
              <a:t>Dr. M. Shahid Iqbal Malik</a:t>
            </a:r>
          </a:p>
        </p:txBody>
      </p:sp>
    </p:spTree>
    <p:extLst>
      <p:ext uri="{BB962C8B-B14F-4D97-AF65-F5344CB8AC3E}">
        <p14:creationId xmlns:p14="http://schemas.microsoft.com/office/powerpoint/2010/main" val="3109214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Embedding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317" y="2222500"/>
            <a:ext cx="4482790" cy="386606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4460" y="2222501"/>
            <a:ext cx="6102882" cy="3866066"/>
          </a:xfrm>
          <a:prstGeom prst="rect">
            <a:avLst/>
          </a:prstGeom>
        </p:spPr>
      </p:pic>
    </p:spTree>
    <p:extLst>
      <p:ext uri="{BB962C8B-B14F-4D97-AF65-F5344CB8AC3E}">
        <p14:creationId xmlns:p14="http://schemas.microsoft.com/office/powerpoint/2010/main" val="3955399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409" y="2200197"/>
            <a:ext cx="6088567" cy="40667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395" y="2200198"/>
            <a:ext cx="5110977" cy="4066787"/>
          </a:xfrm>
          <a:prstGeom prst="rect">
            <a:avLst/>
          </a:prstGeom>
        </p:spPr>
      </p:pic>
    </p:spTree>
    <p:extLst>
      <p:ext uri="{BB962C8B-B14F-4D97-AF65-F5344CB8AC3E}">
        <p14:creationId xmlns:p14="http://schemas.microsoft.com/office/powerpoint/2010/main" val="4047502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205" y="2222500"/>
            <a:ext cx="7744843" cy="3636963"/>
          </a:xfrm>
        </p:spPr>
      </p:pic>
    </p:spTree>
    <p:extLst>
      <p:ext uri="{BB962C8B-B14F-4D97-AF65-F5344CB8AC3E}">
        <p14:creationId xmlns:p14="http://schemas.microsoft.com/office/powerpoint/2010/main" val="2259320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0176" y="3474165"/>
            <a:ext cx="6456556" cy="1733455"/>
          </a:xfrm>
        </p:spPr>
      </p:pic>
    </p:spTree>
    <p:extLst>
      <p:ext uri="{BB962C8B-B14F-4D97-AF65-F5344CB8AC3E}">
        <p14:creationId xmlns:p14="http://schemas.microsoft.com/office/powerpoint/2010/main" val="1878887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methodology cont.…</a:t>
            </a:r>
          </a:p>
        </p:txBody>
      </p:sp>
      <p:sp>
        <p:nvSpPr>
          <p:cNvPr id="4" name="Rectangle 3"/>
          <p:cNvSpPr/>
          <p:nvPr/>
        </p:nvSpPr>
        <p:spPr>
          <a:xfrm>
            <a:off x="1139483" y="2748448"/>
            <a:ext cx="9580100" cy="34887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p:cNvSpPr/>
          <p:nvPr/>
        </p:nvSpPr>
        <p:spPr>
          <a:xfrm>
            <a:off x="1312957" y="3093330"/>
            <a:ext cx="797817" cy="2903169"/>
          </a:xfrm>
          <a:prstGeom prst="rect">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b="1" dirty="0"/>
              <a:t>Gather data</a:t>
            </a:r>
          </a:p>
        </p:txBody>
      </p:sp>
      <p:sp>
        <p:nvSpPr>
          <p:cNvPr id="6" name="Rectangle 5"/>
          <p:cNvSpPr/>
          <p:nvPr/>
        </p:nvSpPr>
        <p:spPr>
          <a:xfrm>
            <a:off x="2912371" y="3093330"/>
            <a:ext cx="797818" cy="2903169"/>
          </a:xfrm>
          <a:prstGeom prst="rect">
            <a:avLst/>
          </a:prstGeom>
          <a:pattFill prst="pct80">
            <a:fgClr>
              <a:schemeClr val="lt1"/>
            </a:fgClr>
            <a:bgClr>
              <a:schemeClr val="accent1"/>
            </a:bgClr>
          </a:pattFill>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b="1" dirty="0"/>
              <a:t>Preprocessing</a:t>
            </a:r>
          </a:p>
        </p:txBody>
      </p:sp>
      <p:sp>
        <p:nvSpPr>
          <p:cNvPr id="7" name="Rectangle 6"/>
          <p:cNvSpPr/>
          <p:nvPr/>
        </p:nvSpPr>
        <p:spPr>
          <a:xfrm>
            <a:off x="4592465" y="3485818"/>
            <a:ext cx="797818" cy="2118192"/>
          </a:xfrm>
          <a:prstGeom prst="rect">
            <a:avLst/>
          </a:prstGeom>
          <a:pattFill prst="pct80">
            <a:fgClr>
              <a:schemeClr val="lt1"/>
            </a:fgClr>
            <a:bgClr>
              <a:schemeClr val="accent1"/>
            </a:bgClr>
          </a:pattFill>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b="1" dirty="0"/>
              <a:t>Feature extraction</a:t>
            </a:r>
          </a:p>
        </p:txBody>
      </p:sp>
      <p:sp>
        <p:nvSpPr>
          <p:cNvPr id="8" name="Rectangle 7"/>
          <p:cNvSpPr/>
          <p:nvPr/>
        </p:nvSpPr>
        <p:spPr>
          <a:xfrm>
            <a:off x="6171352" y="3074640"/>
            <a:ext cx="797817" cy="2903169"/>
          </a:xfrm>
          <a:prstGeom prst="rect">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b="1" dirty="0"/>
              <a:t>Training the classifier</a:t>
            </a:r>
          </a:p>
        </p:txBody>
      </p:sp>
      <p:sp>
        <p:nvSpPr>
          <p:cNvPr id="9" name="Rectangle 8"/>
          <p:cNvSpPr/>
          <p:nvPr/>
        </p:nvSpPr>
        <p:spPr>
          <a:xfrm>
            <a:off x="7750238" y="3093330"/>
            <a:ext cx="797817" cy="2903169"/>
          </a:xfrm>
          <a:prstGeom prst="rect">
            <a:avLst/>
          </a:prstGeom>
          <a:pattFill prst="pct90">
            <a:fgClr>
              <a:schemeClr val="lt1"/>
            </a:fgClr>
            <a:bgClr>
              <a:schemeClr val="accent1"/>
            </a:bgClr>
          </a:pattFill>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dirty="0"/>
              <a:t>Evaluating classifier to learn from feature-category mapping</a:t>
            </a:r>
          </a:p>
        </p:txBody>
      </p:sp>
      <p:sp>
        <p:nvSpPr>
          <p:cNvPr id="14" name="Right Arrow 13"/>
          <p:cNvSpPr/>
          <p:nvPr/>
        </p:nvSpPr>
        <p:spPr>
          <a:xfrm>
            <a:off x="2213718" y="4401625"/>
            <a:ext cx="579062" cy="249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3888198" y="4401625"/>
            <a:ext cx="579062" cy="249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5493996" y="4401625"/>
            <a:ext cx="579062" cy="249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079266" y="4401625"/>
            <a:ext cx="579062" cy="249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21496" y="2379116"/>
            <a:ext cx="2113079" cy="369332"/>
          </a:xfrm>
          <a:prstGeom prst="rect">
            <a:avLst/>
          </a:prstGeom>
        </p:spPr>
        <p:txBody>
          <a:bodyPr wrap="none">
            <a:spAutoFit/>
          </a:bodyPr>
          <a:lstStyle/>
          <a:p>
            <a:pPr marL="285750" indent="-285750">
              <a:buSzPct val="105000"/>
              <a:buFont typeface="Courier New" panose="02070309020205020404" pitchFamily="49" charset="0"/>
              <a:buChar char="o"/>
            </a:pPr>
            <a:r>
              <a:rPr lang="en-US" dirty="0">
                <a:solidFill>
                  <a:schemeClr val="accent1"/>
                </a:solidFill>
              </a:rPr>
              <a:t>Block diagram</a:t>
            </a:r>
          </a:p>
        </p:txBody>
      </p:sp>
      <p:cxnSp>
        <p:nvCxnSpPr>
          <p:cNvPr id="22" name="Straight Arrow Connector 21"/>
          <p:cNvCxnSpPr>
            <a:cxnSpLocks/>
          </p:cNvCxnSpPr>
          <p:nvPr/>
        </p:nvCxnSpPr>
        <p:spPr>
          <a:xfrm>
            <a:off x="1312957" y="6409988"/>
            <a:ext cx="576630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ight Arrow 23"/>
          <p:cNvSpPr/>
          <p:nvPr/>
        </p:nvSpPr>
        <p:spPr>
          <a:xfrm>
            <a:off x="8750062" y="4401624"/>
            <a:ext cx="579062" cy="249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531131" y="3093330"/>
            <a:ext cx="797817" cy="2903169"/>
          </a:xfrm>
          <a:prstGeom prst="rect">
            <a:avLst/>
          </a:prstGeom>
          <a:pattFill prst="pct90">
            <a:fgClr>
              <a:schemeClr val="lt1"/>
            </a:fgClr>
            <a:bgClr>
              <a:schemeClr val="accent1"/>
            </a:bgClr>
          </a:pattFill>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dirty="0"/>
              <a:t>Using the classifier to classify tweets data</a:t>
            </a:r>
          </a:p>
        </p:txBody>
      </p:sp>
      <p:sp>
        <p:nvSpPr>
          <p:cNvPr id="26" name="TextBox 25"/>
          <p:cNvSpPr txBox="1"/>
          <p:nvPr/>
        </p:nvSpPr>
        <p:spPr>
          <a:xfrm>
            <a:off x="3354543" y="6437064"/>
            <a:ext cx="2741456" cy="369332"/>
          </a:xfrm>
          <a:prstGeom prst="rect">
            <a:avLst/>
          </a:prstGeom>
          <a:noFill/>
        </p:spPr>
        <p:txBody>
          <a:bodyPr wrap="none" rtlCol="0">
            <a:spAutoFit/>
          </a:bodyPr>
          <a:lstStyle/>
          <a:p>
            <a:r>
              <a:rPr lang="en-US" dirty="0">
                <a:solidFill>
                  <a:schemeClr val="accent1"/>
                </a:solidFill>
              </a:rPr>
              <a:t>Training of the classifier</a:t>
            </a:r>
          </a:p>
        </p:txBody>
      </p:sp>
      <p:cxnSp>
        <p:nvCxnSpPr>
          <p:cNvPr id="33" name="Straight Arrow Connector 32"/>
          <p:cNvCxnSpPr>
            <a:cxnSpLocks/>
          </p:cNvCxnSpPr>
          <p:nvPr/>
        </p:nvCxnSpPr>
        <p:spPr>
          <a:xfrm>
            <a:off x="7750238" y="6437064"/>
            <a:ext cx="296934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ight Arrow 33"/>
          <p:cNvSpPr/>
          <p:nvPr/>
        </p:nvSpPr>
        <p:spPr>
          <a:xfrm rot="20373893">
            <a:off x="10461498" y="4048526"/>
            <a:ext cx="640080" cy="249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rot="1348481">
            <a:off x="10459254" y="4923952"/>
            <a:ext cx="640080" cy="249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1145769" y="3298283"/>
            <a:ext cx="604910" cy="1062626"/>
          </a:xfrm>
          <a:prstGeom prst="round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dirty="0"/>
              <a:t>Hate </a:t>
            </a:r>
          </a:p>
        </p:txBody>
      </p:sp>
      <p:sp>
        <p:nvSpPr>
          <p:cNvPr id="37" name="TextBox 36"/>
          <p:cNvSpPr txBox="1"/>
          <p:nvPr/>
        </p:nvSpPr>
        <p:spPr>
          <a:xfrm>
            <a:off x="8212690" y="6443419"/>
            <a:ext cx="2359941" cy="369332"/>
          </a:xfrm>
          <a:prstGeom prst="rect">
            <a:avLst/>
          </a:prstGeom>
          <a:noFill/>
        </p:spPr>
        <p:txBody>
          <a:bodyPr wrap="none" rtlCol="0">
            <a:spAutoFit/>
          </a:bodyPr>
          <a:lstStyle/>
          <a:p>
            <a:r>
              <a:rPr lang="en-US" dirty="0">
                <a:solidFill>
                  <a:schemeClr val="accent1"/>
                </a:solidFill>
              </a:rPr>
              <a:t>Testing the classifier</a:t>
            </a:r>
          </a:p>
        </p:txBody>
      </p:sp>
      <p:sp>
        <p:nvSpPr>
          <p:cNvPr id="38" name="Rounded Rectangle 37"/>
          <p:cNvSpPr/>
          <p:nvPr/>
        </p:nvSpPr>
        <p:spPr>
          <a:xfrm>
            <a:off x="11145769" y="4650823"/>
            <a:ext cx="604910" cy="1062626"/>
          </a:xfrm>
          <a:prstGeom prst="round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dirty="0"/>
              <a:t>Not Hate </a:t>
            </a:r>
          </a:p>
        </p:txBody>
      </p:sp>
    </p:spTree>
    <p:extLst>
      <p:ext uri="{BB962C8B-B14F-4D97-AF65-F5344CB8AC3E}">
        <p14:creationId xmlns:p14="http://schemas.microsoft.com/office/powerpoint/2010/main" val="3516959532"/>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4573-1A81-49D0-ABE5-7AF1063B8C10}"/>
              </a:ext>
            </a:extLst>
          </p:cNvPr>
          <p:cNvSpPr>
            <a:spLocks noGrp="1"/>
          </p:cNvSpPr>
          <p:nvPr>
            <p:ph type="title"/>
          </p:nvPr>
        </p:nvSpPr>
        <p:spPr/>
        <p:txBody>
          <a:bodyPr/>
          <a:lstStyle/>
          <a:p>
            <a:r>
              <a:rPr lang="en-US" dirty="0"/>
              <a:t>Proposed methodology cont.…</a:t>
            </a:r>
          </a:p>
        </p:txBody>
      </p:sp>
      <p:sp>
        <p:nvSpPr>
          <p:cNvPr id="3" name="Content Placeholder 2">
            <a:extLst>
              <a:ext uri="{FF2B5EF4-FFF2-40B4-BE49-F238E27FC236}">
                <a16:creationId xmlns:a16="http://schemas.microsoft.com/office/drawing/2014/main" id="{A399C745-0730-420B-96F7-75B852F54C54}"/>
              </a:ext>
            </a:extLst>
          </p:cNvPr>
          <p:cNvSpPr>
            <a:spLocks noGrp="1"/>
          </p:cNvSpPr>
          <p:nvPr>
            <p:ph idx="1"/>
          </p:nvPr>
        </p:nvSpPr>
        <p:spPr/>
        <p:txBody>
          <a:bodyPr/>
          <a:lstStyle/>
          <a:p>
            <a:r>
              <a:rPr lang="en-US" dirty="0">
                <a:solidFill>
                  <a:schemeClr val="accent1"/>
                </a:solidFill>
              </a:rPr>
              <a:t>Preprocessing</a:t>
            </a:r>
          </a:p>
          <a:p>
            <a:pPr lvl="1"/>
            <a:r>
              <a:rPr lang="en-US" dirty="0">
                <a:solidFill>
                  <a:schemeClr val="accent1"/>
                </a:solidFill>
              </a:rPr>
              <a:t>Characters like | :  , ? are removed along with the URLs and numbers.</a:t>
            </a:r>
          </a:p>
          <a:p>
            <a:pPr lvl="1"/>
            <a:r>
              <a:rPr lang="en-US" dirty="0">
                <a:solidFill>
                  <a:schemeClr val="accent1"/>
                </a:solidFill>
              </a:rPr>
              <a:t>The words are reduced into the lower case so that words such as “Hate”, “hate” and “HATE” will have the same syntax and will utilize the same pre-trained embedding values.</a:t>
            </a:r>
          </a:p>
          <a:p>
            <a:pPr lvl="1"/>
            <a:r>
              <a:rPr lang="en-US" dirty="0">
                <a:solidFill>
                  <a:schemeClr val="accent1"/>
                </a:solidFill>
              </a:rPr>
              <a:t>Word segmentation is being done using the Python based </a:t>
            </a:r>
            <a:r>
              <a:rPr lang="en-US" i="1" dirty="0">
                <a:solidFill>
                  <a:schemeClr val="accent1"/>
                </a:solidFill>
              </a:rPr>
              <a:t>word segment</a:t>
            </a:r>
            <a:r>
              <a:rPr lang="en-US" i="1" baseline="30000" dirty="0">
                <a:solidFill>
                  <a:schemeClr val="accent1"/>
                </a:solidFill>
              </a:rPr>
              <a:t>4 </a:t>
            </a:r>
            <a:r>
              <a:rPr lang="en-US" dirty="0">
                <a:solidFill>
                  <a:schemeClr val="accent1"/>
                </a:solidFill>
              </a:rPr>
              <a:t>to preserve the important features present in the hashtag mentions. Some of the examples are #killerblondes =&gt; killer blondes etc.</a:t>
            </a:r>
          </a:p>
          <a:p>
            <a:pPr lvl="1"/>
            <a:r>
              <a:rPr lang="en-US" dirty="0">
                <a:solidFill>
                  <a:schemeClr val="accent1"/>
                </a:solidFill>
              </a:rPr>
              <a:t>All the @ (ex.@Mubinmalick) mentions will be replaced with the common token i.e. USER.  </a:t>
            </a:r>
          </a:p>
        </p:txBody>
      </p:sp>
      <p:sp>
        <p:nvSpPr>
          <p:cNvPr id="4" name="TextBox 3"/>
          <p:cNvSpPr txBox="1"/>
          <p:nvPr/>
        </p:nvSpPr>
        <p:spPr>
          <a:xfrm>
            <a:off x="970671" y="6358596"/>
            <a:ext cx="3748142" cy="307777"/>
          </a:xfrm>
          <a:prstGeom prst="rect">
            <a:avLst/>
          </a:prstGeom>
          <a:noFill/>
        </p:spPr>
        <p:txBody>
          <a:bodyPr wrap="none" rtlCol="0">
            <a:spAutoFit/>
          </a:bodyPr>
          <a:lstStyle/>
          <a:p>
            <a:r>
              <a:rPr lang="en-US" sz="1400" dirty="0">
                <a:solidFill>
                  <a:schemeClr val="accent1"/>
                </a:solidFill>
              </a:rPr>
              <a:t>4</a:t>
            </a:r>
            <a:r>
              <a:rPr lang="en-US" sz="1100" dirty="0">
                <a:solidFill>
                  <a:schemeClr val="accent1"/>
                </a:solidFill>
              </a:rPr>
              <a:t>  http://www.grantjenks.com/docs/wordsegment/.</a:t>
            </a:r>
          </a:p>
        </p:txBody>
      </p:sp>
      <p:cxnSp>
        <p:nvCxnSpPr>
          <p:cNvPr id="6" name="Straight Connector 5"/>
          <p:cNvCxnSpPr/>
          <p:nvPr/>
        </p:nvCxnSpPr>
        <p:spPr>
          <a:xfrm>
            <a:off x="970671" y="6344528"/>
            <a:ext cx="91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1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4573-1A81-49D0-ABE5-7AF1063B8C10}"/>
              </a:ext>
            </a:extLst>
          </p:cNvPr>
          <p:cNvSpPr>
            <a:spLocks noGrp="1"/>
          </p:cNvSpPr>
          <p:nvPr>
            <p:ph type="title"/>
          </p:nvPr>
        </p:nvSpPr>
        <p:spPr/>
        <p:txBody>
          <a:bodyPr/>
          <a:lstStyle/>
          <a:p>
            <a:r>
              <a:rPr lang="en-US" dirty="0"/>
              <a:t>Proposed methodology cont.…</a:t>
            </a:r>
          </a:p>
        </p:txBody>
      </p:sp>
      <p:sp>
        <p:nvSpPr>
          <p:cNvPr id="3" name="Content Placeholder 2">
            <a:extLst>
              <a:ext uri="{FF2B5EF4-FFF2-40B4-BE49-F238E27FC236}">
                <a16:creationId xmlns:a16="http://schemas.microsoft.com/office/drawing/2014/main" id="{A399C745-0730-420B-96F7-75B852F54C54}"/>
              </a:ext>
            </a:extLst>
          </p:cNvPr>
          <p:cNvSpPr>
            <a:spLocks noGrp="1"/>
          </p:cNvSpPr>
          <p:nvPr>
            <p:ph idx="1"/>
          </p:nvPr>
        </p:nvSpPr>
        <p:spPr>
          <a:xfrm>
            <a:off x="818712" y="2222288"/>
            <a:ext cx="2712279" cy="1027350"/>
          </a:xfrm>
        </p:spPr>
        <p:txBody>
          <a:bodyPr/>
          <a:lstStyle/>
          <a:p>
            <a:r>
              <a:rPr lang="en-US" dirty="0">
                <a:solidFill>
                  <a:schemeClr val="accent1"/>
                </a:solidFill>
              </a:rPr>
              <a:t>Feature extraction</a:t>
            </a:r>
          </a:p>
        </p:txBody>
      </p:sp>
      <p:graphicFrame>
        <p:nvGraphicFramePr>
          <p:cNvPr id="5" name="Table 4"/>
          <p:cNvGraphicFramePr>
            <a:graphicFrameLocks noGrp="1"/>
          </p:cNvGraphicFramePr>
          <p:nvPr>
            <p:extLst>
              <p:ext uri="{D42A27DB-BD31-4B8C-83A1-F6EECF244321}">
                <p14:modId xmlns:p14="http://schemas.microsoft.com/office/powerpoint/2010/main" val="1161739928"/>
              </p:ext>
            </p:extLst>
          </p:nvPr>
        </p:nvGraphicFramePr>
        <p:xfrm>
          <a:off x="1272342" y="2941768"/>
          <a:ext cx="9390969" cy="2249212"/>
        </p:xfrm>
        <a:graphic>
          <a:graphicData uri="http://schemas.openxmlformats.org/drawingml/2006/table">
            <a:tbl>
              <a:tblPr firstRow="1" bandRow="1">
                <a:tableStyleId>{5C22544A-7EE6-4342-B048-85BDC9FD1C3A}</a:tableStyleId>
              </a:tblPr>
              <a:tblGrid>
                <a:gridCol w="1141492">
                  <a:extLst>
                    <a:ext uri="{9D8B030D-6E8A-4147-A177-3AD203B41FA5}">
                      <a16:colId xmlns:a16="http://schemas.microsoft.com/office/drawing/2014/main" val="209232537"/>
                    </a:ext>
                  </a:extLst>
                </a:gridCol>
                <a:gridCol w="4278455">
                  <a:extLst>
                    <a:ext uri="{9D8B030D-6E8A-4147-A177-3AD203B41FA5}">
                      <a16:colId xmlns:a16="http://schemas.microsoft.com/office/drawing/2014/main" val="3329377074"/>
                    </a:ext>
                  </a:extLst>
                </a:gridCol>
                <a:gridCol w="3971022">
                  <a:extLst>
                    <a:ext uri="{9D8B030D-6E8A-4147-A177-3AD203B41FA5}">
                      <a16:colId xmlns:a16="http://schemas.microsoft.com/office/drawing/2014/main" val="1463004207"/>
                    </a:ext>
                  </a:extLst>
                </a:gridCol>
              </a:tblGrid>
              <a:tr h="562303">
                <a:tc>
                  <a:txBody>
                    <a:bodyPr/>
                    <a:lstStyle/>
                    <a:p>
                      <a:r>
                        <a:rPr lang="en-US" dirty="0"/>
                        <a:t>Sr.</a:t>
                      </a:r>
                    </a:p>
                  </a:txBody>
                  <a:tcPr/>
                </a:tc>
                <a:tc>
                  <a:txBody>
                    <a:bodyPr/>
                    <a:lstStyle/>
                    <a:p>
                      <a:r>
                        <a:rPr lang="en-US" dirty="0"/>
                        <a:t>Embedding</a:t>
                      </a:r>
                    </a:p>
                  </a:txBody>
                  <a:tcPr/>
                </a:tc>
                <a:tc>
                  <a:txBody>
                    <a:bodyPr/>
                    <a:lstStyle/>
                    <a:p>
                      <a:r>
                        <a:rPr lang="en-US" dirty="0"/>
                        <a:t>Dataset</a:t>
                      </a:r>
                    </a:p>
                  </a:txBody>
                  <a:tcPr/>
                </a:tc>
                <a:extLst>
                  <a:ext uri="{0D108BD9-81ED-4DB2-BD59-A6C34878D82A}">
                    <a16:rowId xmlns:a16="http://schemas.microsoft.com/office/drawing/2014/main" val="3144839497"/>
                  </a:ext>
                </a:extLst>
              </a:tr>
              <a:tr h="562303">
                <a:tc>
                  <a:txBody>
                    <a:bodyPr/>
                    <a:lstStyle/>
                    <a:p>
                      <a:r>
                        <a:rPr lang="en-US" dirty="0"/>
                        <a:t>1</a:t>
                      </a:r>
                    </a:p>
                  </a:txBody>
                  <a:tcPr/>
                </a:tc>
                <a:tc>
                  <a:txBody>
                    <a:bodyPr/>
                    <a:lstStyle/>
                    <a:p>
                      <a:r>
                        <a:rPr lang="en-US" dirty="0"/>
                        <a:t>Word2vec</a:t>
                      </a:r>
                      <a:r>
                        <a:rPr lang="en-US" baseline="0" dirty="0"/>
                        <a:t> &amp; TFIDF</a:t>
                      </a:r>
                      <a:endParaRPr lang="en-US" dirty="0"/>
                    </a:p>
                  </a:txBody>
                  <a:tcPr/>
                </a:tc>
                <a:tc>
                  <a:txBody>
                    <a:bodyPr/>
                    <a:lstStyle/>
                    <a:p>
                      <a:r>
                        <a:rPr lang="en-US" dirty="0"/>
                        <a:t>D2</a:t>
                      </a:r>
                    </a:p>
                  </a:txBody>
                  <a:tcPr/>
                </a:tc>
                <a:extLst>
                  <a:ext uri="{0D108BD9-81ED-4DB2-BD59-A6C34878D82A}">
                    <a16:rowId xmlns:a16="http://schemas.microsoft.com/office/drawing/2014/main" val="3709816736"/>
                  </a:ext>
                </a:extLst>
              </a:tr>
              <a:tr h="562303">
                <a:tc>
                  <a:txBody>
                    <a:bodyPr/>
                    <a:lstStyle/>
                    <a:p>
                      <a:r>
                        <a:rPr lang="en-US" dirty="0"/>
                        <a:t>2</a:t>
                      </a:r>
                    </a:p>
                  </a:txBody>
                  <a:tcPr/>
                </a:tc>
                <a:tc>
                  <a:txBody>
                    <a:bodyPr/>
                    <a:lstStyle/>
                    <a:p>
                      <a:r>
                        <a:rPr lang="en-US" dirty="0"/>
                        <a:t>Word2vec</a:t>
                      </a:r>
                      <a:r>
                        <a:rPr lang="en-US" baseline="0" dirty="0"/>
                        <a:t> &amp; FastText</a:t>
                      </a:r>
                      <a:endParaRPr lang="en-US" dirty="0"/>
                    </a:p>
                  </a:txBody>
                  <a:tcPr/>
                </a:tc>
                <a:tc>
                  <a:txBody>
                    <a:bodyPr/>
                    <a:lstStyle/>
                    <a:p>
                      <a:r>
                        <a:rPr lang="en-US" dirty="0"/>
                        <a:t>D3</a:t>
                      </a:r>
                    </a:p>
                  </a:txBody>
                  <a:tcPr/>
                </a:tc>
                <a:extLst>
                  <a:ext uri="{0D108BD9-81ED-4DB2-BD59-A6C34878D82A}">
                    <a16:rowId xmlns:a16="http://schemas.microsoft.com/office/drawing/2014/main" val="1112967805"/>
                  </a:ext>
                </a:extLst>
              </a:tr>
              <a:tr h="562303">
                <a:tc>
                  <a:txBody>
                    <a:bodyPr/>
                    <a:lstStyle/>
                    <a:p>
                      <a:r>
                        <a:rPr lang="en-US" dirty="0"/>
                        <a:t>3</a:t>
                      </a:r>
                    </a:p>
                  </a:txBody>
                  <a:tcPr/>
                </a:tc>
                <a:tc>
                  <a:txBody>
                    <a:bodyPr/>
                    <a:lstStyle/>
                    <a:p>
                      <a:r>
                        <a:rPr lang="en-US" dirty="0"/>
                        <a:t>Word2vec &amp; BERT</a:t>
                      </a:r>
                    </a:p>
                  </a:txBody>
                  <a:tcPr/>
                </a:tc>
                <a:tc>
                  <a:txBody>
                    <a:bodyPr/>
                    <a:lstStyle/>
                    <a:p>
                      <a:r>
                        <a:rPr lang="en-US" dirty="0"/>
                        <a:t>D1</a:t>
                      </a:r>
                    </a:p>
                  </a:txBody>
                  <a:tcPr/>
                </a:tc>
                <a:extLst>
                  <a:ext uri="{0D108BD9-81ED-4DB2-BD59-A6C34878D82A}">
                    <a16:rowId xmlns:a16="http://schemas.microsoft.com/office/drawing/2014/main" val="1989029929"/>
                  </a:ext>
                </a:extLst>
              </a:tr>
            </a:tbl>
          </a:graphicData>
        </a:graphic>
      </p:graphicFrame>
    </p:spTree>
    <p:extLst>
      <p:ext uri="{BB962C8B-B14F-4D97-AF65-F5344CB8AC3E}">
        <p14:creationId xmlns:p14="http://schemas.microsoft.com/office/powerpoint/2010/main" val="25300135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4573-1A81-49D0-ABE5-7AF1063B8C10}"/>
              </a:ext>
            </a:extLst>
          </p:cNvPr>
          <p:cNvSpPr>
            <a:spLocks noGrp="1"/>
          </p:cNvSpPr>
          <p:nvPr>
            <p:ph type="title"/>
          </p:nvPr>
        </p:nvSpPr>
        <p:spPr/>
        <p:txBody>
          <a:bodyPr/>
          <a:lstStyle/>
          <a:p>
            <a:r>
              <a:rPr lang="en-US" dirty="0"/>
              <a:t>Proposed methodology cont.…</a:t>
            </a:r>
          </a:p>
        </p:txBody>
      </p:sp>
      <p:sp>
        <p:nvSpPr>
          <p:cNvPr id="3" name="Content Placeholder 2">
            <a:extLst>
              <a:ext uri="{FF2B5EF4-FFF2-40B4-BE49-F238E27FC236}">
                <a16:creationId xmlns:a16="http://schemas.microsoft.com/office/drawing/2014/main" id="{A399C745-0730-420B-96F7-75B852F54C54}"/>
              </a:ext>
            </a:extLst>
          </p:cNvPr>
          <p:cNvSpPr>
            <a:spLocks noGrp="1"/>
          </p:cNvSpPr>
          <p:nvPr>
            <p:ph idx="1"/>
          </p:nvPr>
        </p:nvSpPr>
        <p:spPr>
          <a:xfrm>
            <a:off x="818712" y="2222287"/>
            <a:ext cx="10435442" cy="4122241"/>
          </a:xfrm>
        </p:spPr>
        <p:txBody>
          <a:bodyPr>
            <a:normAutofit/>
          </a:bodyPr>
          <a:lstStyle/>
          <a:p>
            <a:r>
              <a:rPr lang="en-US" dirty="0">
                <a:solidFill>
                  <a:schemeClr val="accent1"/>
                </a:solidFill>
              </a:rPr>
              <a:t>Machine learning classification models</a:t>
            </a:r>
          </a:p>
          <a:p>
            <a:pPr lvl="1"/>
            <a:r>
              <a:rPr lang="en-US" dirty="0">
                <a:solidFill>
                  <a:schemeClr val="accent1"/>
                </a:solidFill>
              </a:rPr>
              <a:t>Support vector machine</a:t>
            </a:r>
          </a:p>
          <a:p>
            <a:pPr lvl="2"/>
            <a:r>
              <a:rPr lang="en-US" dirty="0">
                <a:solidFill>
                  <a:schemeClr val="accent1"/>
                </a:solidFill>
              </a:rPr>
              <a:t>“Support Vector Machine” (SVM) is a supervised machine learning algorithm that can be used for both classification or regression challenges. However,  it is mostly used in classification problems. In the SVM algorithm, we plot each data item as a point in n-dimensional space (where n is a number of features you have) with the value of each feature being the value of a particular coordinate. Then, we perform classification by finding the hyper-plane that differentiates the two classes very well.[4]</a:t>
            </a:r>
          </a:p>
          <a:p>
            <a:pPr lvl="1"/>
            <a:r>
              <a:rPr lang="en-US" dirty="0">
                <a:solidFill>
                  <a:schemeClr val="accent1"/>
                </a:solidFill>
              </a:rPr>
              <a:t>Random forest classifier</a:t>
            </a:r>
          </a:p>
          <a:p>
            <a:pPr lvl="2"/>
            <a:r>
              <a:rPr lang="en-US" dirty="0">
                <a:solidFill>
                  <a:schemeClr val="accent1"/>
                </a:solidFill>
              </a:rPr>
              <a:t>The random forest is a model made up of many decision trees. Rather than just simply averaging the prediction of trees (which we could call a “forest”),[5] this model uses two key concepts that gives it the name </a:t>
            </a:r>
            <a:r>
              <a:rPr lang="en-US" i="1" dirty="0">
                <a:solidFill>
                  <a:schemeClr val="accent1"/>
                </a:solidFill>
              </a:rPr>
              <a:t>random</a:t>
            </a:r>
            <a:r>
              <a:rPr lang="en-US" dirty="0">
                <a:solidFill>
                  <a:schemeClr val="accent1"/>
                </a:solidFill>
              </a:rPr>
              <a:t>:</a:t>
            </a:r>
          </a:p>
          <a:p>
            <a:pPr lvl="3"/>
            <a:r>
              <a:rPr lang="en-US" sz="1400" dirty="0">
                <a:solidFill>
                  <a:schemeClr val="accent1"/>
                </a:solidFill>
              </a:rPr>
              <a:t>Random sampling of training data points when building trees</a:t>
            </a:r>
          </a:p>
          <a:p>
            <a:pPr lvl="3"/>
            <a:r>
              <a:rPr lang="en-US" sz="1400" dirty="0">
                <a:solidFill>
                  <a:schemeClr val="accent1"/>
                </a:solidFill>
              </a:rPr>
              <a:t>Random subsets of features considered when splitting nodes. </a:t>
            </a:r>
          </a:p>
        </p:txBody>
      </p:sp>
    </p:spTree>
    <p:extLst>
      <p:ext uri="{BB962C8B-B14F-4D97-AF65-F5344CB8AC3E}">
        <p14:creationId xmlns:p14="http://schemas.microsoft.com/office/powerpoint/2010/main" val="9078270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4573-1A81-49D0-ABE5-7AF1063B8C10}"/>
              </a:ext>
            </a:extLst>
          </p:cNvPr>
          <p:cNvSpPr>
            <a:spLocks noGrp="1"/>
          </p:cNvSpPr>
          <p:nvPr>
            <p:ph type="title"/>
          </p:nvPr>
        </p:nvSpPr>
        <p:spPr/>
        <p:txBody>
          <a:bodyPr/>
          <a:lstStyle/>
          <a:p>
            <a:r>
              <a:rPr lang="en-US" dirty="0"/>
              <a:t>Proposed methodology cont.…</a:t>
            </a:r>
          </a:p>
        </p:txBody>
      </p:sp>
      <p:sp>
        <p:nvSpPr>
          <p:cNvPr id="3" name="Content Placeholder 2">
            <a:extLst>
              <a:ext uri="{FF2B5EF4-FFF2-40B4-BE49-F238E27FC236}">
                <a16:creationId xmlns:a16="http://schemas.microsoft.com/office/drawing/2014/main" id="{A399C745-0730-420B-96F7-75B852F54C54}"/>
              </a:ext>
            </a:extLst>
          </p:cNvPr>
          <p:cNvSpPr>
            <a:spLocks noGrp="1"/>
          </p:cNvSpPr>
          <p:nvPr>
            <p:ph idx="1"/>
          </p:nvPr>
        </p:nvSpPr>
        <p:spPr>
          <a:xfrm>
            <a:off x="818712" y="2222287"/>
            <a:ext cx="10435442" cy="4122241"/>
          </a:xfrm>
        </p:spPr>
        <p:txBody>
          <a:bodyPr>
            <a:normAutofit/>
          </a:bodyPr>
          <a:lstStyle/>
          <a:p>
            <a:r>
              <a:rPr lang="en-US" dirty="0">
                <a:solidFill>
                  <a:schemeClr val="accent1"/>
                </a:solidFill>
              </a:rPr>
              <a:t>Evaluation metrics</a:t>
            </a:r>
          </a:p>
          <a:p>
            <a:pPr lvl="1"/>
            <a:r>
              <a:rPr lang="en-US" dirty="0">
                <a:solidFill>
                  <a:schemeClr val="accent1"/>
                </a:solidFill>
              </a:rPr>
              <a:t>Accuracy</a:t>
            </a:r>
          </a:p>
          <a:p>
            <a:pPr lvl="2"/>
            <a:r>
              <a:rPr lang="en-US" dirty="0">
                <a:solidFill>
                  <a:schemeClr val="accent1"/>
                </a:solidFill>
              </a:rPr>
              <a:t>The proportion of the total number of classification that were correct.</a:t>
            </a:r>
          </a:p>
          <a:p>
            <a:pPr lvl="1"/>
            <a:r>
              <a:rPr lang="en-US" dirty="0">
                <a:solidFill>
                  <a:schemeClr val="accent1"/>
                </a:solidFill>
              </a:rPr>
              <a:t>Recall</a:t>
            </a:r>
          </a:p>
          <a:p>
            <a:pPr lvl="2"/>
            <a:r>
              <a:rPr lang="en-US" dirty="0">
                <a:solidFill>
                  <a:schemeClr val="accent1"/>
                </a:solidFill>
              </a:rPr>
              <a:t>The proportion of actual positive cases which are correctly identified.</a:t>
            </a:r>
          </a:p>
          <a:p>
            <a:pPr lvl="1"/>
            <a:r>
              <a:rPr lang="en-US" dirty="0">
                <a:solidFill>
                  <a:schemeClr val="accent1"/>
                </a:solidFill>
              </a:rPr>
              <a:t>F1-score</a:t>
            </a:r>
            <a:endParaRPr lang="en-US" altLang="en-US" sz="4300" dirty="0">
              <a:solidFill>
                <a:srgbClr val="222222"/>
              </a:solidFill>
              <a:latin typeface="Lato"/>
            </a:endParaRPr>
          </a:p>
          <a:p>
            <a:pPr lvl="2"/>
            <a:r>
              <a:rPr lang="en-US" altLang="en-US" dirty="0">
                <a:solidFill>
                  <a:schemeClr val="accent1"/>
                </a:solidFill>
              </a:rPr>
              <a:t>F1-Score is the measure for test accuracy. The formula for F1-Score is as follows:</a:t>
            </a:r>
            <a:endParaRPr lang="en-US" altLang="en-US" sz="1200" dirty="0">
              <a:solidFill>
                <a:schemeClr val="accent1"/>
              </a:solidFill>
            </a:endParaRPr>
          </a:p>
        </p:txBody>
      </p:sp>
      <p:pic>
        <p:nvPicPr>
          <p:cNvPr id="1026" name="Picture 2" descr="https://cdn.analyticsvidhya.com/wp-content/uploads/2019/05/Screenshot-2019-05-14-at-12.12.47-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468" y="5477413"/>
            <a:ext cx="4448175"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18500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3" name="Content Placeholder 2"/>
          <p:cNvSpPr>
            <a:spLocks noGrp="1"/>
          </p:cNvSpPr>
          <p:nvPr>
            <p:ph idx="1"/>
          </p:nvPr>
        </p:nvSpPr>
        <p:spPr>
          <a:xfrm>
            <a:off x="810000" y="2128981"/>
            <a:ext cx="10554574" cy="3636511"/>
          </a:xfrm>
        </p:spPr>
        <p:txBody>
          <a:bodyPr/>
          <a:lstStyle/>
          <a:p>
            <a:r>
              <a:rPr lang="en-US" dirty="0">
                <a:solidFill>
                  <a:schemeClr val="accent1"/>
                </a:solidFill>
              </a:rPr>
              <a:t>Several Organization, social media platforms may use this model in their chat modules to avoid hate speech text.</a:t>
            </a:r>
            <a:endParaRPr lang="en-US" dirty="0"/>
          </a:p>
        </p:txBody>
      </p:sp>
      <p:pic>
        <p:nvPicPr>
          <p:cNvPr id="1026" name="Picture 2" descr="The Twitter rules: safety, privacy, authenticity, and more">
            <a:extLst>
              <a:ext uri="{FF2B5EF4-FFF2-40B4-BE49-F238E27FC236}">
                <a16:creationId xmlns:a16="http://schemas.microsoft.com/office/drawing/2014/main" id="{F8736E6E-4002-4A4A-8B3C-07B133256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68" y="443816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cebook - Log In or Sign Up">
            <a:extLst>
              <a:ext uri="{FF2B5EF4-FFF2-40B4-BE49-F238E27FC236}">
                <a16:creationId xmlns:a16="http://schemas.microsoft.com/office/drawing/2014/main" id="{E337D9AE-BED6-4C43-8443-195B1E7CB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4885" y="434816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Instagram?">
            <a:extLst>
              <a:ext uri="{FF2B5EF4-FFF2-40B4-BE49-F238E27FC236}">
                <a16:creationId xmlns:a16="http://schemas.microsoft.com/office/drawing/2014/main" id="{84394979-B411-4491-B365-CE9D038E1F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3914" y="433371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Amazon (AMZN)">
            <a:extLst>
              <a:ext uri="{FF2B5EF4-FFF2-40B4-BE49-F238E27FC236}">
                <a16:creationId xmlns:a16="http://schemas.microsoft.com/office/drawing/2014/main" id="{27CFC6F1-306C-4F1C-8921-15B1077CDD6D}"/>
              </a:ext>
            </a:extLst>
          </p:cNvPr>
          <p:cNvSpPr>
            <a:spLocks noChangeAspect="1" noChangeArrowheads="1"/>
          </p:cNvSpPr>
          <p:nvPr/>
        </p:nvSpPr>
        <p:spPr bwMode="auto">
          <a:xfrm>
            <a:off x="5943599" y="3276599"/>
            <a:ext cx="2143125"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Amazon (AMZN)">
            <a:extLst>
              <a:ext uri="{FF2B5EF4-FFF2-40B4-BE49-F238E27FC236}">
                <a16:creationId xmlns:a16="http://schemas.microsoft.com/office/drawing/2014/main" id="{63DC4770-5C21-4AA5-A87C-94C0E929C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7196" y="4061781"/>
            <a:ext cx="2357535" cy="235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25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C527-BCFB-4723-B3DF-A0A987A7DD5E}"/>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1C28D27E-2EA4-48D3-90B3-3C713E5DF26A}"/>
              </a:ext>
            </a:extLst>
          </p:cNvPr>
          <p:cNvSpPr>
            <a:spLocks noGrp="1"/>
          </p:cNvSpPr>
          <p:nvPr>
            <p:ph idx="1"/>
          </p:nvPr>
        </p:nvSpPr>
        <p:spPr/>
        <p:txBody>
          <a:bodyPr/>
          <a:lstStyle/>
          <a:p>
            <a:r>
              <a:rPr lang="en-US" dirty="0">
                <a:solidFill>
                  <a:schemeClr val="accent1"/>
                </a:solidFill>
              </a:rPr>
              <a:t>Mr. Muhammad Haseeb Ahmad </a:t>
            </a:r>
          </a:p>
          <a:p>
            <a:r>
              <a:rPr lang="en-US" dirty="0">
                <a:solidFill>
                  <a:schemeClr val="accent1"/>
                </a:solidFill>
              </a:rPr>
              <a:t>Mr. Mubin Malick </a:t>
            </a:r>
          </a:p>
          <a:p>
            <a:r>
              <a:rPr lang="en-US" dirty="0">
                <a:solidFill>
                  <a:schemeClr val="accent1"/>
                </a:solidFill>
              </a:rPr>
              <a:t>Mr. Hammad Hussain</a:t>
            </a:r>
          </a:p>
          <a:p>
            <a:r>
              <a:rPr lang="en-US" dirty="0">
                <a:solidFill>
                  <a:schemeClr val="accent1"/>
                </a:solidFill>
              </a:rPr>
              <a:t>Mr. Mohammad Abdul Rafay</a:t>
            </a:r>
          </a:p>
          <a:p>
            <a:r>
              <a:rPr lang="en-US" dirty="0">
                <a:solidFill>
                  <a:schemeClr val="accent1"/>
                </a:solidFill>
              </a:rPr>
              <a:t>Mr. Zaid Bin Zaheer</a:t>
            </a:r>
          </a:p>
          <a:p>
            <a:r>
              <a:rPr lang="en-US" dirty="0">
                <a:solidFill>
                  <a:schemeClr val="accent1"/>
                </a:solidFill>
              </a:rPr>
              <a:t>Mr. Hammad Waseem</a:t>
            </a:r>
          </a:p>
          <a:p>
            <a:endParaRPr lang="en-US" dirty="0"/>
          </a:p>
          <a:p>
            <a:endParaRPr lang="en-US" dirty="0"/>
          </a:p>
          <a:p>
            <a:endParaRPr lang="en-US" dirty="0"/>
          </a:p>
        </p:txBody>
      </p:sp>
    </p:spTree>
    <p:extLst>
      <p:ext uri="{BB962C8B-B14F-4D97-AF65-F5344CB8AC3E}">
        <p14:creationId xmlns:p14="http://schemas.microsoft.com/office/powerpoint/2010/main" val="1780542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1600" dirty="0">
                <a:solidFill>
                  <a:schemeClr val="accent1"/>
                </a:solidFill>
              </a:rPr>
              <a:t>[1]: Davidson Thomas, Dana Warmsley, Michael Macy, Ingmar Weber, Weber automated hate speech detection and the problem of offensive language, 2017, arXiv preprint arXiv:1703.04009.</a:t>
            </a:r>
          </a:p>
          <a:p>
            <a:r>
              <a:rPr lang="en-US" sz="1600" dirty="0">
                <a:solidFill>
                  <a:schemeClr val="accent1"/>
                </a:solidFill>
              </a:rPr>
              <a:t>[2]: https://www.kaggle.com/arkhoshghalb/twitter-sentiment-analysis-hatred-speech</a:t>
            </a:r>
          </a:p>
          <a:p>
            <a:r>
              <a:rPr lang="en-US" sz="1600" dirty="0">
                <a:solidFill>
                  <a:schemeClr val="accent1"/>
                </a:solidFill>
              </a:rPr>
              <a:t>[3]: Zampieri Marcos, Shervin Malmasi, Preslav Nakov, Sara Rosenthal, Noura Farra, Ritesh Kumar, Predicting the type and target of offensive posts in social media, 2019, arXiv preprint arXiv:1902.09666.</a:t>
            </a:r>
          </a:p>
          <a:p>
            <a:r>
              <a:rPr lang="en-US" sz="1600" dirty="0">
                <a:solidFill>
                  <a:schemeClr val="accent1"/>
                </a:solidFill>
              </a:rPr>
              <a:t>[4]: https://www.analyticsvidhya.com/blog/2017/09/understaing-support-vector-machine-example-code/, last accessed on November 23, 2021</a:t>
            </a:r>
          </a:p>
          <a:p>
            <a:r>
              <a:rPr lang="en-US" sz="1600" dirty="0">
                <a:solidFill>
                  <a:schemeClr val="accent1"/>
                </a:solidFill>
              </a:rPr>
              <a:t>[5]: https://towardsdatascience.com/an-implementation-and-explanation-of-the-random-forest-in-python-77bf308a9b76, last accessed on November 23, 2021</a:t>
            </a:r>
          </a:p>
        </p:txBody>
      </p:sp>
    </p:spTree>
    <p:extLst>
      <p:ext uri="{BB962C8B-B14F-4D97-AF65-F5344CB8AC3E}">
        <p14:creationId xmlns:p14="http://schemas.microsoft.com/office/powerpoint/2010/main" val="1461224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8CDF-FC1C-4FF6-85D5-B314BCF93E29}"/>
              </a:ext>
            </a:extLst>
          </p:cNvPr>
          <p:cNvSpPr>
            <a:spLocks noGrp="1"/>
          </p:cNvSpPr>
          <p:nvPr>
            <p:ph type="title"/>
          </p:nvPr>
        </p:nvSpPr>
        <p:spPr>
          <a:xfrm>
            <a:off x="798849" y="436037"/>
            <a:ext cx="10571998" cy="970450"/>
          </a:xfrm>
        </p:spPr>
        <p:txBody>
          <a:bodyPr/>
          <a:lstStyle/>
          <a:p>
            <a:r>
              <a:rPr lang="en-US" dirty="0"/>
              <a:t>Proposed methodology</a:t>
            </a:r>
          </a:p>
        </p:txBody>
      </p:sp>
      <p:sp>
        <p:nvSpPr>
          <p:cNvPr id="3" name="Content Placeholder 2">
            <a:extLst>
              <a:ext uri="{FF2B5EF4-FFF2-40B4-BE49-F238E27FC236}">
                <a16:creationId xmlns:a16="http://schemas.microsoft.com/office/drawing/2014/main" id="{2892B6E6-6A2B-4F22-8330-8871AC401212}"/>
              </a:ext>
            </a:extLst>
          </p:cNvPr>
          <p:cNvSpPr>
            <a:spLocks noGrp="1"/>
          </p:cNvSpPr>
          <p:nvPr>
            <p:ph idx="1"/>
          </p:nvPr>
        </p:nvSpPr>
        <p:spPr>
          <a:xfrm>
            <a:off x="1078829" y="2224908"/>
            <a:ext cx="1959794" cy="1688123"/>
          </a:xfrm>
        </p:spPr>
        <p:txBody>
          <a:bodyPr>
            <a:normAutofit/>
          </a:bodyPr>
          <a:lstStyle/>
          <a:p>
            <a:r>
              <a:rPr lang="en-US" dirty="0">
                <a:solidFill>
                  <a:schemeClr val="accent1"/>
                </a:solidFill>
              </a:rPr>
              <a:t>Datasets</a:t>
            </a:r>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2013544"/>
              </p:ext>
            </p:extLst>
          </p:nvPr>
        </p:nvGraphicFramePr>
        <p:xfrm>
          <a:off x="1533377" y="3068971"/>
          <a:ext cx="9748913" cy="2858834"/>
        </p:xfrm>
        <a:graphic>
          <a:graphicData uri="http://schemas.openxmlformats.org/drawingml/2006/table">
            <a:tbl>
              <a:tblPr firstRow="1" bandRow="1">
                <a:tableStyleId>{5C22544A-7EE6-4342-B048-85BDC9FD1C3A}</a:tableStyleId>
              </a:tblPr>
              <a:tblGrid>
                <a:gridCol w="1195755">
                  <a:extLst>
                    <a:ext uri="{9D8B030D-6E8A-4147-A177-3AD203B41FA5}">
                      <a16:colId xmlns:a16="http://schemas.microsoft.com/office/drawing/2014/main" val="3386757213"/>
                    </a:ext>
                  </a:extLst>
                </a:gridCol>
                <a:gridCol w="2139543">
                  <a:extLst>
                    <a:ext uri="{9D8B030D-6E8A-4147-A177-3AD203B41FA5}">
                      <a16:colId xmlns:a16="http://schemas.microsoft.com/office/drawing/2014/main" val="3639033919"/>
                    </a:ext>
                  </a:extLst>
                </a:gridCol>
                <a:gridCol w="1667649">
                  <a:extLst>
                    <a:ext uri="{9D8B030D-6E8A-4147-A177-3AD203B41FA5}">
                      <a16:colId xmlns:a16="http://schemas.microsoft.com/office/drawing/2014/main" val="327433498"/>
                    </a:ext>
                  </a:extLst>
                </a:gridCol>
                <a:gridCol w="3095054">
                  <a:extLst>
                    <a:ext uri="{9D8B030D-6E8A-4147-A177-3AD203B41FA5}">
                      <a16:colId xmlns:a16="http://schemas.microsoft.com/office/drawing/2014/main" val="4236756141"/>
                    </a:ext>
                  </a:extLst>
                </a:gridCol>
                <a:gridCol w="1650912">
                  <a:extLst>
                    <a:ext uri="{9D8B030D-6E8A-4147-A177-3AD203B41FA5}">
                      <a16:colId xmlns:a16="http://schemas.microsoft.com/office/drawing/2014/main" val="1067763633"/>
                    </a:ext>
                  </a:extLst>
                </a:gridCol>
              </a:tblGrid>
              <a:tr h="374521">
                <a:tc>
                  <a:txBody>
                    <a:bodyPr/>
                    <a:lstStyle/>
                    <a:p>
                      <a:r>
                        <a:rPr lang="en-US" dirty="0"/>
                        <a:t>Sr.</a:t>
                      </a:r>
                    </a:p>
                  </a:txBody>
                  <a:tcPr/>
                </a:tc>
                <a:tc>
                  <a:txBody>
                    <a:bodyPr/>
                    <a:lstStyle/>
                    <a:p>
                      <a:r>
                        <a:rPr lang="en-US" dirty="0"/>
                        <a:t>Datasets</a:t>
                      </a:r>
                    </a:p>
                  </a:txBody>
                  <a:tcPr/>
                </a:tc>
                <a:tc>
                  <a:txBody>
                    <a:bodyPr/>
                    <a:lstStyle/>
                    <a:p>
                      <a:r>
                        <a:rPr lang="en-US" dirty="0"/>
                        <a:t>Title</a:t>
                      </a:r>
                    </a:p>
                  </a:txBody>
                  <a:tcPr/>
                </a:tc>
                <a:tc>
                  <a:txBody>
                    <a:bodyPr/>
                    <a:lstStyle/>
                    <a:p>
                      <a:r>
                        <a:rPr lang="en-US" dirty="0"/>
                        <a:t>Labels &amp; Counts</a:t>
                      </a:r>
                    </a:p>
                  </a:txBody>
                  <a:tcPr/>
                </a:tc>
                <a:tc>
                  <a:txBody>
                    <a:bodyPr/>
                    <a:lstStyle/>
                    <a:p>
                      <a:r>
                        <a:rPr lang="en-US" dirty="0"/>
                        <a:t>#Posts</a:t>
                      </a:r>
                      <a:r>
                        <a:rPr lang="en-US" baseline="0" dirty="0"/>
                        <a:t> </a:t>
                      </a:r>
                      <a:endParaRPr lang="en-US" dirty="0"/>
                    </a:p>
                  </a:txBody>
                  <a:tcPr/>
                </a:tc>
                <a:extLst>
                  <a:ext uri="{0D108BD9-81ED-4DB2-BD59-A6C34878D82A}">
                    <a16:rowId xmlns:a16="http://schemas.microsoft.com/office/drawing/2014/main" val="3654828769"/>
                  </a:ext>
                </a:extLst>
              </a:tr>
              <a:tr h="923478">
                <a:tc>
                  <a:txBody>
                    <a:bodyPr/>
                    <a:lstStyle/>
                    <a:p>
                      <a:r>
                        <a:rPr lang="en-US" dirty="0"/>
                        <a:t>1</a:t>
                      </a:r>
                    </a:p>
                  </a:txBody>
                  <a:tcPr/>
                </a:tc>
                <a:tc>
                  <a:txBody>
                    <a:bodyPr/>
                    <a:lstStyle/>
                    <a:p>
                      <a:r>
                        <a:rPr lang="en-US" dirty="0"/>
                        <a:t>D1 [1]</a:t>
                      </a:r>
                    </a:p>
                  </a:txBody>
                  <a:tcPr/>
                </a:tc>
                <a:tc>
                  <a:txBody>
                    <a:bodyPr/>
                    <a:lstStyle/>
                    <a:p>
                      <a:r>
                        <a:rPr lang="en-US" dirty="0"/>
                        <a:t>Hate &amp; Offensive</a:t>
                      </a:r>
                    </a:p>
                  </a:txBody>
                  <a:tcPr/>
                </a:tc>
                <a:tc>
                  <a:txBody>
                    <a:bodyPr/>
                    <a:lstStyle/>
                    <a:p>
                      <a:r>
                        <a:rPr lang="en-US" dirty="0"/>
                        <a:t>Hate: 1430</a:t>
                      </a:r>
                    </a:p>
                    <a:p>
                      <a:r>
                        <a:rPr lang="en-US" dirty="0"/>
                        <a:t>Offensive: 19,190</a:t>
                      </a:r>
                    </a:p>
                    <a:p>
                      <a:r>
                        <a:rPr lang="en-US" dirty="0"/>
                        <a:t>Neutral: 4163</a:t>
                      </a:r>
                    </a:p>
                  </a:txBody>
                  <a:tcPr/>
                </a:tc>
                <a:tc>
                  <a:txBody>
                    <a:bodyPr/>
                    <a:lstStyle/>
                    <a:p>
                      <a:r>
                        <a:rPr lang="en-US" dirty="0"/>
                        <a:t>24,783</a:t>
                      </a:r>
                    </a:p>
                  </a:txBody>
                  <a:tcPr/>
                </a:tc>
                <a:extLst>
                  <a:ext uri="{0D108BD9-81ED-4DB2-BD59-A6C34878D82A}">
                    <a16:rowId xmlns:a16="http://schemas.microsoft.com/office/drawing/2014/main" val="97867805"/>
                  </a:ext>
                </a:extLst>
              </a:tr>
              <a:tr h="374521">
                <a:tc>
                  <a:txBody>
                    <a:bodyPr/>
                    <a:lstStyle/>
                    <a:p>
                      <a:r>
                        <a:rPr lang="en-US" dirty="0"/>
                        <a:t>2</a:t>
                      </a:r>
                    </a:p>
                  </a:txBody>
                  <a:tcPr/>
                </a:tc>
                <a:tc>
                  <a:txBody>
                    <a:bodyPr/>
                    <a:lstStyle/>
                    <a:p>
                      <a:r>
                        <a:rPr lang="en-US" dirty="0"/>
                        <a:t>D2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Racist/Sexist</a:t>
                      </a:r>
                    </a:p>
                  </a:txBody>
                  <a:tcPr/>
                </a:tc>
                <a:tc>
                  <a:txBody>
                    <a:bodyPr/>
                    <a:lstStyle/>
                    <a:p>
                      <a:r>
                        <a:rPr lang="en-US" dirty="0"/>
                        <a:t>Racist/Sexist:2243</a:t>
                      </a:r>
                    </a:p>
                    <a:p>
                      <a:r>
                        <a:rPr lang="en-US" dirty="0"/>
                        <a:t>Non-Racist/Sexist:29720</a:t>
                      </a:r>
                    </a:p>
                    <a:p>
                      <a:endParaRPr lang="en-US" dirty="0"/>
                    </a:p>
                  </a:txBody>
                  <a:tcPr/>
                </a:tc>
                <a:tc>
                  <a:txBody>
                    <a:bodyPr/>
                    <a:lstStyle/>
                    <a:p>
                      <a:r>
                        <a:rPr lang="en-US" dirty="0"/>
                        <a:t>31,963</a:t>
                      </a:r>
                    </a:p>
                  </a:txBody>
                  <a:tcPr/>
                </a:tc>
                <a:extLst>
                  <a:ext uri="{0D108BD9-81ED-4DB2-BD59-A6C34878D82A}">
                    <a16:rowId xmlns:a16="http://schemas.microsoft.com/office/drawing/2014/main" val="55722375"/>
                  </a:ext>
                </a:extLst>
              </a:tr>
              <a:tr h="646435">
                <a:tc>
                  <a:txBody>
                    <a:bodyPr/>
                    <a:lstStyle/>
                    <a:p>
                      <a:r>
                        <a:rPr lang="en-US" dirty="0"/>
                        <a:t>3</a:t>
                      </a:r>
                    </a:p>
                  </a:txBody>
                  <a:tcPr/>
                </a:tc>
                <a:tc>
                  <a:txBody>
                    <a:bodyPr/>
                    <a:lstStyle/>
                    <a:p>
                      <a:r>
                        <a:rPr lang="en-US" dirty="0"/>
                        <a:t>D3 [3]</a:t>
                      </a:r>
                    </a:p>
                  </a:txBody>
                  <a:tcPr/>
                </a:tc>
                <a:tc>
                  <a:txBody>
                    <a:bodyPr/>
                    <a:lstStyle/>
                    <a:p>
                      <a:r>
                        <a:rPr lang="en-US" dirty="0"/>
                        <a:t>Offensive</a:t>
                      </a:r>
                    </a:p>
                  </a:txBody>
                  <a:tcPr/>
                </a:tc>
                <a:tc>
                  <a:txBody>
                    <a:bodyPr/>
                    <a:lstStyle/>
                    <a:p>
                      <a:r>
                        <a:rPr lang="en-US" dirty="0"/>
                        <a:t>Offensive: 4400</a:t>
                      </a:r>
                    </a:p>
                    <a:p>
                      <a:r>
                        <a:rPr lang="en-US" dirty="0"/>
                        <a:t>Non-Offensive: 8840</a:t>
                      </a:r>
                    </a:p>
                  </a:txBody>
                  <a:tcPr/>
                </a:tc>
                <a:tc>
                  <a:txBody>
                    <a:bodyPr/>
                    <a:lstStyle/>
                    <a:p>
                      <a:r>
                        <a:rPr lang="en-US" dirty="0"/>
                        <a:t>13,240</a:t>
                      </a:r>
                    </a:p>
                  </a:txBody>
                  <a:tcPr/>
                </a:tc>
                <a:extLst>
                  <a:ext uri="{0D108BD9-81ED-4DB2-BD59-A6C34878D82A}">
                    <a16:rowId xmlns:a16="http://schemas.microsoft.com/office/drawing/2014/main" val="3825627442"/>
                  </a:ext>
                </a:extLst>
              </a:tr>
            </a:tbl>
          </a:graphicData>
        </a:graphic>
      </p:graphicFrame>
    </p:spTree>
    <p:extLst>
      <p:ext uri="{BB962C8B-B14F-4D97-AF65-F5344CB8AC3E}">
        <p14:creationId xmlns:p14="http://schemas.microsoft.com/office/powerpoint/2010/main" val="32292131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84D6-D0E9-4D52-8738-1D1CBEEDC3D7}"/>
              </a:ext>
            </a:extLst>
          </p:cNvPr>
          <p:cNvSpPr>
            <a:spLocks noGrp="1"/>
          </p:cNvSpPr>
          <p:nvPr>
            <p:ph type="title"/>
          </p:nvPr>
        </p:nvSpPr>
        <p:spPr/>
        <p:txBody>
          <a:bodyPr/>
          <a:lstStyle/>
          <a:p>
            <a:r>
              <a:rPr lang="en-US" dirty="0"/>
              <a:t>Preprocessing</a:t>
            </a:r>
          </a:p>
        </p:txBody>
      </p:sp>
      <p:pic>
        <p:nvPicPr>
          <p:cNvPr id="5" name="Content Placeholder 4">
            <a:extLst>
              <a:ext uri="{FF2B5EF4-FFF2-40B4-BE49-F238E27FC236}">
                <a16:creationId xmlns:a16="http://schemas.microsoft.com/office/drawing/2014/main" id="{0032684E-EFDD-4571-AB4E-EB4EBBBBC16A}"/>
              </a:ext>
            </a:extLst>
          </p:cNvPr>
          <p:cNvPicPr>
            <a:picLocks noGrp="1" noChangeAspect="1"/>
          </p:cNvPicPr>
          <p:nvPr>
            <p:ph idx="1"/>
          </p:nvPr>
        </p:nvPicPr>
        <p:blipFill rotWithShape="1">
          <a:blip r:embed="rId2"/>
          <a:srcRect l="11999" t="26631" r="14259" b="4869"/>
          <a:stretch/>
        </p:blipFill>
        <p:spPr>
          <a:xfrm>
            <a:off x="1271025" y="2649894"/>
            <a:ext cx="10029531" cy="3265714"/>
          </a:xfrm>
        </p:spPr>
      </p:pic>
    </p:spTree>
    <p:extLst>
      <p:ext uri="{BB962C8B-B14F-4D97-AF65-F5344CB8AC3E}">
        <p14:creationId xmlns:p14="http://schemas.microsoft.com/office/powerpoint/2010/main" val="235742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1078-6E09-497E-84AF-4CC0DF538B4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F6C2860-7D32-4E35-A86A-8E4A039BEC89}"/>
              </a:ext>
            </a:extLst>
          </p:cNvPr>
          <p:cNvPicPr>
            <a:picLocks noGrp="1" noChangeAspect="1"/>
          </p:cNvPicPr>
          <p:nvPr>
            <p:ph idx="1"/>
          </p:nvPr>
        </p:nvPicPr>
        <p:blipFill rotWithShape="1">
          <a:blip r:embed="rId2"/>
          <a:srcRect l="9978" t="25349" r="10074" b="7179"/>
          <a:stretch/>
        </p:blipFill>
        <p:spPr>
          <a:xfrm>
            <a:off x="1642188" y="2258513"/>
            <a:ext cx="8677469" cy="4119449"/>
          </a:xfrm>
        </p:spPr>
      </p:pic>
    </p:spTree>
    <p:extLst>
      <p:ext uri="{BB962C8B-B14F-4D97-AF65-F5344CB8AC3E}">
        <p14:creationId xmlns:p14="http://schemas.microsoft.com/office/powerpoint/2010/main" val="409455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66BC-5F81-4B88-8341-4C809030601B}"/>
              </a:ext>
            </a:extLst>
          </p:cNvPr>
          <p:cNvSpPr>
            <a:spLocks noGrp="1"/>
          </p:cNvSpPr>
          <p:nvPr>
            <p:ph type="title"/>
          </p:nvPr>
        </p:nvSpPr>
        <p:spPr/>
        <p:txBody>
          <a:bodyPr/>
          <a:lstStyle/>
          <a:p>
            <a:r>
              <a:rPr lang="en-US" dirty="0"/>
              <a:t>Visualization</a:t>
            </a:r>
          </a:p>
        </p:txBody>
      </p:sp>
      <p:pic>
        <p:nvPicPr>
          <p:cNvPr id="5" name="Content Placeholder 4">
            <a:extLst>
              <a:ext uri="{FF2B5EF4-FFF2-40B4-BE49-F238E27FC236}">
                <a16:creationId xmlns:a16="http://schemas.microsoft.com/office/drawing/2014/main" id="{F5CA810D-8EB3-4B62-A243-FDBCC724382D}"/>
              </a:ext>
            </a:extLst>
          </p:cNvPr>
          <p:cNvPicPr>
            <a:picLocks noGrp="1" noChangeAspect="1"/>
          </p:cNvPicPr>
          <p:nvPr>
            <p:ph idx="1"/>
          </p:nvPr>
        </p:nvPicPr>
        <p:blipFill rotWithShape="1">
          <a:blip r:embed="rId2"/>
          <a:srcRect l="12000" t="24836" r="14114" b="6922"/>
          <a:stretch/>
        </p:blipFill>
        <p:spPr>
          <a:xfrm>
            <a:off x="1418253" y="2253197"/>
            <a:ext cx="8509518" cy="4139803"/>
          </a:xfrm>
        </p:spPr>
      </p:pic>
    </p:spTree>
    <p:extLst>
      <p:ext uri="{BB962C8B-B14F-4D97-AF65-F5344CB8AC3E}">
        <p14:creationId xmlns:p14="http://schemas.microsoft.com/office/powerpoint/2010/main" val="1067241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7C31-51BF-4FF6-9FC5-C27706AAAA1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207A4B9-D13C-4CA6-A890-B76352BF141E}"/>
              </a:ext>
            </a:extLst>
          </p:cNvPr>
          <p:cNvPicPr>
            <a:picLocks noGrp="1" noChangeAspect="1"/>
          </p:cNvPicPr>
          <p:nvPr>
            <p:ph idx="1"/>
          </p:nvPr>
        </p:nvPicPr>
        <p:blipFill rotWithShape="1">
          <a:blip r:embed="rId2"/>
          <a:srcRect l="11999" t="33173" r="12527" b="17184"/>
          <a:stretch/>
        </p:blipFill>
        <p:spPr>
          <a:xfrm>
            <a:off x="1760108" y="2733869"/>
            <a:ext cx="9457192" cy="3498979"/>
          </a:xfrm>
        </p:spPr>
      </p:pic>
    </p:spTree>
    <p:extLst>
      <p:ext uri="{BB962C8B-B14F-4D97-AF65-F5344CB8AC3E}">
        <p14:creationId xmlns:p14="http://schemas.microsoft.com/office/powerpoint/2010/main" val="122950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6718-7A6D-42B0-A8D8-432EF1184D80}"/>
              </a:ext>
            </a:extLst>
          </p:cNvPr>
          <p:cNvSpPr>
            <a:spLocks noGrp="1"/>
          </p:cNvSpPr>
          <p:nvPr>
            <p:ph type="title"/>
          </p:nvPr>
        </p:nvSpPr>
        <p:spPr/>
        <p:txBody>
          <a:bodyPr/>
          <a:lstStyle/>
          <a:p>
            <a:r>
              <a:rPr lang="en-US" dirty="0"/>
              <a:t>TFIDF</a:t>
            </a:r>
          </a:p>
        </p:txBody>
      </p:sp>
      <p:pic>
        <p:nvPicPr>
          <p:cNvPr id="5" name="Content Placeholder 4">
            <a:extLst>
              <a:ext uri="{FF2B5EF4-FFF2-40B4-BE49-F238E27FC236}">
                <a16:creationId xmlns:a16="http://schemas.microsoft.com/office/drawing/2014/main" id="{C0CCD7B0-3B77-4A59-A7FA-A7CE220CCDEA}"/>
              </a:ext>
            </a:extLst>
          </p:cNvPr>
          <p:cNvPicPr>
            <a:picLocks noGrp="1" noChangeAspect="1"/>
          </p:cNvPicPr>
          <p:nvPr>
            <p:ph idx="1"/>
          </p:nvPr>
        </p:nvPicPr>
        <p:blipFill rotWithShape="1">
          <a:blip r:embed="rId2"/>
          <a:srcRect l="6082" t="14317" r="3869" b="5639"/>
          <a:stretch/>
        </p:blipFill>
        <p:spPr>
          <a:xfrm>
            <a:off x="1903445" y="2318657"/>
            <a:ext cx="8024325" cy="4012163"/>
          </a:xfrm>
        </p:spPr>
      </p:pic>
    </p:spTree>
    <p:extLst>
      <p:ext uri="{BB962C8B-B14F-4D97-AF65-F5344CB8AC3E}">
        <p14:creationId xmlns:p14="http://schemas.microsoft.com/office/powerpoint/2010/main" val="3600851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541c1a01-9179-46a0-b827-43db773fb775" xsi:nil="true"/>
    <lcf76f155ced4ddcb4097134ff3c332f xmlns="420d9a3a-9f80-4a5c-9343-8b63bef18dea">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B1F9A9DBD45BB48AE88C77F7D314352" ma:contentTypeVersion="11" ma:contentTypeDescription="Create a new document." ma:contentTypeScope="" ma:versionID="7ee4190fd143683b720c1b30f73fd072">
  <xsd:schema xmlns:xsd="http://www.w3.org/2001/XMLSchema" xmlns:xs="http://www.w3.org/2001/XMLSchema" xmlns:p="http://schemas.microsoft.com/office/2006/metadata/properties" xmlns:ns2="420d9a3a-9f80-4a5c-9343-8b63bef18dea" xmlns:ns3="541c1a01-9179-46a0-b827-43db773fb775" targetNamespace="http://schemas.microsoft.com/office/2006/metadata/properties" ma:root="true" ma:fieldsID="505e8a2ec93d48fc99ebfae610b0958e" ns2:_="" ns3:_="">
    <xsd:import namespace="420d9a3a-9f80-4a5c-9343-8b63bef18dea"/>
    <xsd:import namespace="541c1a01-9179-46a0-b827-43db773fb775"/>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0d9a3a-9f80-4a5c-9343-8b63bef18d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b19d95c-03cc-479b-95fc-186cd9d3511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1c1a01-9179-46a0-b827-43db773fb77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e4f5e60-2e73-4427-bd0d-63d0edd14408}" ma:internalName="TaxCatchAll" ma:showField="CatchAllData" ma:web="541c1a01-9179-46a0-b827-43db773fb77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98596B-4635-4F19-B2D1-9DA0A8B64FAA}">
  <ds:schemaRefs>
    <ds:schemaRef ds:uri="http://schemas.microsoft.com/sharepoint/v3/contenttype/forms"/>
  </ds:schemaRefs>
</ds:datastoreItem>
</file>

<file path=customXml/itemProps2.xml><?xml version="1.0" encoding="utf-8"?>
<ds:datastoreItem xmlns:ds="http://schemas.openxmlformats.org/officeDocument/2006/customXml" ds:itemID="{CE795348-9C41-41BD-83D7-8D207396CD38}">
  <ds:schemaRefs>
    <ds:schemaRef ds:uri="http://schemas.openxmlformats.org/package/2006/metadata/core-properties"/>
    <ds:schemaRef ds:uri="http://purl.org/dc/terms/"/>
    <ds:schemaRef ds:uri="420d9a3a-9f80-4a5c-9343-8b63bef18dea"/>
    <ds:schemaRef ds:uri="http://purl.org/dc/elements/1.1/"/>
    <ds:schemaRef ds:uri="http://schemas.microsoft.com/office/2006/metadata/properties"/>
    <ds:schemaRef ds:uri="http://schemas.microsoft.com/office/2006/documentManagement/typ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F21F1555-7BA8-41B3-A0F7-33FD87766DF2}"/>
</file>

<file path=docProps/app.xml><?xml version="1.0" encoding="utf-8"?>
<Properties xmlns="http://schemas.openxmlformats.org/officeDocument/2006/extended-properties" xmlns:vt="http://schemas.openxmlformats.org/officeDocument/2006/docPropsVTypes">
  <Template>TM03457503[[fn=Quotable]]</Template>
  <TotalTime>702</TotalTime>
  <Words>498</Words>
  <Application>Microsoft Office PowerPoint</Application>
  <PresentationFormat>Widescreen</PresentationFormat>
  <Paragraphs>113</Paragraphs>
  <Slides>30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Century Gothic</vt:lpstr>
      <vt:lpstr>Courier New</vt:lpstr>
      <vt:lpstr>Lato</vt:lpstr>
      <vt:lpstr>Wingdings 2</vt:lpstr>
      <vt:lpstr>Quotable</vt:lpstr>
      <vt:lpstr>SIC  Capstone Project</vt:lpstr>
      <vt:lpstr>Supervisor</vt:lpstr>
      <vt:lpstr>Group Members</vt:lpstr>
      <vt:lpstr>Proposed methodology</vt:lpstr>
      <vt:lpstr>Preprocessing</vt:lpstr>
      <vt:lpstr>PowerPoint Presentation</vt:lpstr>
      <vt:lpstr>Visualization</vt:lpstr>
      <vt:lpstr>PowerPoint Presentation</vt:lpstr>
      <vt:lpstr>TFIDF</vt:lpstr>
      <vt:lpstr>PowerPoint Presentation</vt:lpstr>
      <vt:lpstr>SVM</vt:lpstr>
      <vt:lpstr>PowerPoint Presentation</vt:lpstr>
      <vt:lpstr>PowerPoint Presentation</vt:lpstr>
      <vt:lpstr>Random Forest</vt:lpstr>
      <vt:lpstr>Word2Vec/SVM  (Dataset 1)</vt:lpstr>
      <vt:lpstr>Preprocessing</vt:lpstr>
      <vt:lpstr>Continue…..</vt:lpstr>
      <vt:lpstr>Continue…</vt:lpstr>
      <vt:lpstr>Continue….</vt:lpstr>
      <vt:lpstr>Word Embedding</vt:lpstr>
      <vt:lpstr>Continue…</vt:lpstr>
      <vt:lpstr>SVM</vt:lpstr>
      <vt:lpstr>Accuracy</vt:lpstr>
      <vt:lpstr>Proposed methodology cont.…</vt:lpstr>
      <vt:lpstr>Proposed methodology cont.…</vt:lpstr>
      <vt:lpstr>Proposed methodology cont.…</vt:lpstr>
      <vt:lpstr>Proposed methodology cont.…</vt:lpstr>
      <vt:lpstr>Proposed methodology cont.…</vt:lpstr>
      <vt:lpstr>Application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 Project</dc:title>
  <dc:creator>BSE183010 - MUHAMMAD HASEEB AHMAD</dc:creator>
  <cp:lastModifiedBy>Hammad Waseem</cp:lastModifiedBy>
  <cp:revision>93</cp:revision>
  <dcterms:created xsi:type="dcterms:W3CDTF">2021-11-20T13:47:28Z</dcterms:created>
  <dcterms:modified xsi:type="dcterms:W3CDTF">2021-12-03T11:21:22Z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0x0101003B1F9A9DBD45BB48AE88C77F7D314352</vt:lpwstr>
  </property>
  <property fmtid="{D5CDD505-2E9C-101B-9397-08002B2CF9AE}" pid="3" name="MediaServiceImageTags">
    <vt:lpwstr/>
  </property>
</Properties>
</file>