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handoutMasterIdLst>
    <p:handoutMasterId r:id="rId14"/>
  </p:handoutMasterIdLst>
  <p:sldIdLst>
    <p:sldId id="385" r:id="rId5"/>
    <p:sldId id="387" r:id="rId6"/>
    <p:sldId id="388" r:id="rId7"/>
    <p:sldId id="389" r:id="rId8"/>
    <p:sldId id="390" r:id="rId9"/>
    <p:sldId id="394" r:id="rId10"/>
    <p:sldId id="391" r:id="rId11"/>
    <p:sldId id="39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3" pos="480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472A"/>
    <a:srgbClr val="F5F5F5"/>
    <a:srgbClr val="D24726"/>
    <a:srgbClr val="9FCDB3"/>
    <a:srgbClr val="217346"/>
    <a:srgbClr val="000000"/>
    <a:srgbClr val="D9D9D9"/>
    <a:srgbClr val="F3F2F1"/>
    <a:srgbClr val="FF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D224A7-C292-05BC-0745-13966BD97C1A}" v="370" dt="2024-09-01T18:38:58.473"/>
    <p1510:client id="{235A9A74-1A4E-11BF-0327-3443EBA17159}" v="35" dt="2024-09-02T17:00:15.030"/>
    <p1510:client id="{88DEB56B-218D-E21E-DAF4-07293CBA305E}" v="170" dt="2024-09-02T17:19:20.447"/>
    <p1510:client id="{BAF62006-C1D9-DF6E-B8CC-DBB56957E8CB}" v="70" dt="2024-09-01T12:37:47.235"/>
    <p1510:client id="{F5ECBB7A-6539-9F4C-944F-EBFBF4DBD8BD}" v="334" dt="2024-08-31T21:37:34.7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480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9/6/2024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48056" y="2551176"/>
            <a:ext cx="9922447" cy="914400"/>
          </a:xfrm>
        </p:spPr>
        <p:txBody>
          <a:bodyPr/>
          <a:lstStyle>
            <a:lvl1pPr>
              <a:defRPr sz="5400" b="0">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B107D0E1-EAED-8E08-24BA-8F930364BA96}"/>
              </a:ext>
            </a:extLst>
          </p:cNvPr>
          <p:cNvSpPr>
            <a:spLocks noGrp="1"/>
          </p:cNvSpPr>
          <p:nvPr>
            <p:ph type="body" sz="quarter" idx="10"/>
          </p:nvPr>
        </p:nvSpPr>
        <p:spPr>
          <a:xfrm>
            <a:off x="448056" y="3575304"/>
            <a:ext cx="9921943" cy="862012"/>
          </a:xfrm>
        </p:spPr>
        <p:txBody>
          <a:bodyPr>
            <a:normAutofit/>
          </a:bodyPr>
          <a:lstStyle>
            <a:lvl1pPr>
              <a:defRPr sz="2400">
                <a:solidFill>
                  <a:schemeClr val="accent2"/>
                </a:solidFill>
              </a:defRPr>
            </a:lvl1pPr>
          </a:lstStyle>
          <a:p>
            <a:pPr lvl="0"/>
            <a:r>
              <a:rPr lang="en-US"/>
              <a:t>Click to edit Master text styles</a:t>
            </a:r>
          </a:p>
        </p:txBody>
      </p:sp>
      <p:pic>
        <p:nvPicPr>
          <p:cNvPr id="6" name="Picture 5" descr="Graphical user interface&#10;&#10;Description automatically generated">
            <a:extLst>
              <a:ext uri="{FF2B5EF4-FFF2-40B4-BE49-F238E27FC236}">
                <a16:creationId xmlns:a16="http://schemas.microsoft.com/office/drawing/2014/main" id="{976CD4A8-8154-0AA2-A2AB-9AD82CD7406C}"/>
              </a:ext>
            </a:extLst>
          </p:cNvPr>
          <p:cNvPicPr>
            <a:picLocks noChangeAspect="1"/>
          </p:cNvPicPr>
          <p:nvPr userDrawn="1"/>
        </p:nvPicPr>
        <p:blipFill>
          <a:blip r:embed="rId2"/>
          <a:stretch>
            <a:fillRect/>
          </a:stretch>
        </p:blipFill>
        <p:spPr>
          <a:xfrm>
            <a:off x="249483" y="128907"/>
            <a:ext cx="2369315" cy="867807"/>
          </a:xfrm>
          <a:prstGeom prst="rect">
            <a:avLst/>
          </a:prstGeom>
        </p:spPr>
      </p:pic>
    </p:spTree>
    <p:extLst>
      <p:ext uri="{BB962C8B-B14F-4D97-AF65-F5344CB8AC3E}">
        <p14:creationId xmlns:p14="http://schemas.microsoft.com/office/powerpoint/2010/main" val="1718549498"/>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8BEEBAAA-29B5-4AF5-BC5F-7E580C29002D}" type="datetimeFigureOut">
              <a:rPr lang="en-US" smtClean="0"/>
              <a:pPr/>
              <a:t>9/6/2024</a:t>
            </a:fld>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11210543"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681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8BEEBAAA-29B5-4AF5-BC5F-7E580C29002D}" type="datetimeFigureOut">
              <a:rPr lang="en-US" smtClean="0"/>
              <a:pPr/>
              <a:t>9/6/2024</a:t>
            </a:fld>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6">
            <a:extLst>
              <a:ext uri="{FF2B5EF4-FFF2-40B4-BE49-F238E27FC236}">
                <a16:creationId xmlns:a16="http://schemas.microsoft.com/office/drawing/2014/main" id="{904E943F-C687-D3B3-4E36-65D69E3E2F0C}"/>
              </a:ext>
            </a:extLst>
          </p:cNvPr>
          <p:cNvSpPr>
            <a:spLocks noGrp="1"/>
          </p:cNvSpPr>
          <p:nvPr>
            <p:ph sz="quarter" idx="14"/>
          </p:nvPr>
        </p:nvSpPr>
        <p:spPr>
          <a:xfrm>
            <a:off x="629869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3210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sho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8BEEBAAA-29B5-4AF5-BC5F-7E580C29002D}" type="datetimeFigureOut">
              <a:rPr lang="en-US" smtClean="0"/>
              <a:pPr/>
              <a:t>9/6/2024</a:t>
            </a:fld>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0700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8BEEBAAA-29B5-4AF5-BC5F-7E580C29002D}" type="datetimeFigureOut">
              <a:rPr lang="en-US" smtClean="0"/>
              <a:pPr/>
              <a:t>9/6/2024</a:t>
            </a:fld>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29238323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4500" y="430609"/>
            <a:ext cx="11210544" cy="557784"/>
          </a:xfrm>
          <a:prstGeom prst="rect">
            <a:avLst/>
          </a:prstGeom>
        </p:spPr>
        <p:txBody>
          <a:bodyPr vert="horz" lIns="91440" tIns="4572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448056" y="1447800"/>
            <a:ext cx="11210543"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19099" y="6427391"/>
            <a:ext cx="3276600" cy="141686"/>
          </a:xfrm>
          <a:prstGeom prst="rect">
            <a:avLst/>
          </a:prstGeom>
        </p:spPr>
        <p:txBody>
          <a:bodyPr vert="horz" lIns="91440" tIns="45720" rIns="91440" bIns="45720" rtlCol="0" anchor="ctr"/>
          <a:lstStyle>
            <a:lvl1pPr algn="l">
              <a:defRPr sz="800" baseline="0">
                <a:solidFill>
                  <a:schemeClr val="tx1">
                    <a:lumMod val="65000"/>
                    <a:lumOff val="35000"/>
                  </a:schemeClr>
                </a:solidFill>
              </a:defRPr>
            </a:lvl1pPr>
          </a:lstStyle>
          <a:p>
            <a:fld id="{8BEEBAAA-29B5-4AF5-BC5F-7E580C29002D}" type="datetimeFigureOut">
              <a:rPr lang="en-US" smtClean="0"/>
              <a:pPr/>
              <a:t>9/6/2024</a:t>
            </a:fld>
            <a:endParaRPr lang="en-US"/>
          </a:p>
        </p:txBody>
      </p:sp>
      <p:sp>
        <p:nvSpPr>
          <p:cNvPr id="5" name="Footer Placeholder 4"/>
          <p:cNvSpPr>
            <a:spLocks noGrp="1"/>
          </p:cNvSpPr>
          <p:nvPr>
            <p:ph type="ftr" sz="quarter" idx="3"/>
          </p:nvPr>
        </p:nvSpPr>
        <p:spPr>
          <a:xfrm>
            <a:off x="4648200" y="6427391"/>
            <a:ext cx="2895600" cy="141686"/>
          </a:xfrm>
          <a:prstGeom prst="rect">
            <a:avLst/>
          </a:prstGeom>
        </p:spPr>
        <p:txBody>
          <a:bodyPr vert="horz" lIns="91440" tIns="45720" rIns="91440" bIns="45720" rtlCol="0" anchor="ctr"/>
          <a:lstStyle>
            <a:lvl1pPr algn="ctr">
              <a:defRPr sz="8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53042" y="6427391"/>
            <a:ext cx="3276600" cy="141686"/>
          </a:xfrm>
          <a:prstGeom prst="rect">
            <a:avLst/>
          </a:prstGeom>
        </p:spPr>
        <p:txBody>
          <a:bodyPr vert="horz" lIns="91440" tIns="45720" rIns="91440" bIns="45720" rtlCol="0" anchor="ctr"/>
          <a:lstStyle>
            <a:lvl1pPr algn="r">
              <a:defRPr sz="8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7" name="Straight Connector 6">
            <a:extLst>
              <a:ext uri="{FF2B5EF4-FFF2-40B4-BE49-F238E27FC236}">
                <a16:creationId xmlns:a16="http://schemas.microsoft.com/office/drawing/2014/main" id="{D8F39A1B-8AD1-2C34-AB40-00704468E828}"/>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Lst>
  <p:txStyles>
    <p:titleStyle>
      <a:lvl1pPr algn="l" defTabSz="914400" rtl="0" eaLnBrk="1" latinLnBrk="0" hangingPunct="1">
        <a:spcBef>
          <a:spcPct val="0"/>
        </a:spcBef>
        <a:buNone/>
        <a:defRPr sz="2800" kern="1200">
          <a:solidFill>
            <a:schemeClr val="bg2">
              <a:lumMod val="25000"/>
            </a:schemeClr>
          </a:solidFill>
          <a:latin typeface="+mn-lt"/>
          <a:ea typeface="+mj-ea"/>
          <a:cs typeface="+mj-cs"/>
        </a:defRPr>
      </a:lvl1pPr>
    </p:titleStyle>
    <p:body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84" userDrawn="1">
          <p15:clr>
            <a:srgbClr val="F26B43"/>
          </p15:clr>
        </p15:guide>
        <p15:guide id="2" pos="336" userDrawn="1">
          <p15:clr>
            <a:srgbClr val="F26B43"/>
          </p15:clr>
        </p15:guide>
        <p15:guide id="3" pos="7320" userDrawn="1">
          <p15:clr>
            <a:srgbClr val="F26B43"/>
          </p15:clr>
        </p15:guide>
        <p15:guide id="4" orient="horz" pos="912" userDrawn="1">
          <p15:clr>
            <a:srgbClr val="F26B43"/>
          </p15:clr>
        </p15:guide>
        <p15:guide id="5" orient="horz" pos="264" userDrawn="1">
          <p15:clr>
            <a:srgbClr val="F26B43"/>
          </p15:clr>
        </p15:guide>
        <p15:guide id="6" orient="horz" pos="696" userDrawn="1">
          <p15:clr>
            <a:srgbClr val="F26B43"/>
          </p15:clr>
        </p15:guide>
        <p15:guide id="7" pos="36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66E636-D1D5-3AAC-5CD5-A2F5C585CB49}"/>
              </a:ext>
            </a:extLst>
          </p:cNvPr>
          <p:cNvSpPr>
            <a:spLocks noGrp="1"/>
          </p:cNvSpPr>
          <p:nvPr>
            <p:ph type="title"/>
          </p:nvPr>
        </p:nvSpPr>
        <p:spPr/>
        <p:txBody>
          <a:bodyPr/>
          <a:lstStyle/>
          <a:p>
            <a:r>
              <a:rPr lang="en-US">
                <a:solidFill>
                  <a:schemeClr val="bg2">
                    <a:lumMod val="25000"/>
                  </a:schemeClr>
                </a:solidFill>
              </a:rPr>
              <a:t>META LLAMA 3.1</a:t>
            </a:r>
            <a:endParaRPr lang="en-US"/>
          </a:p>
        </p:txBody>
      </p:sp>
      <p:sp>
        <p:nvSpPr>
          <p:cNvPr id="5" name="Text Placeholder 4">
            <a:extLst>
              <a:ext uri="{FF2B5EF4-FFF2-40B4-BE49-F238E27FC236}">
                <a16:creationId xmlns:a16="http://schemas.microsoft.com/office/drawing/2014/main" id="{DE831F0C-52BB-6204-5BF6-C4DDD23942D3}"/>
              </a:ext>
            </a:extLst>
          </p:cNvPr>
          <p:cNvSpPr>
            <a:spLocks noGrp="1"/>
          </p:cNvSpPr>
          <p:nvPr>
            <p:ph type="body" sz="quarter" idx="10"/>
          </p:nvPr>
        </p:nvSpPr>
        <p:spPr/>
        <p:txBody>
          <a:bodyPr vert="horz" lIns="91440" tIns="45720" rIns="91440" bIns="45720" rtlCol="0" anchor="t">
            <a:normAutofit/>
          </a:bodyPr>
          <a:lstStyle/>
          <a:p>
            <a:endParaRPr lang="en-US" sz="2400">
              <a:cs typeface="Segoe UI"/>
            </a:endParaRPr>
          </a:p>
        </p:txBody>
      </p:sp>
    </p:spTree>
    <p:extLst>
      <p:ext uri="{BB962C8B-B14F-4D97-AF65-F5344CB8AC3E}">
        <p14:creationId xmlns:p14="http://schemas.microsoft.com/office/powerpoint/2010/main" val="235087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C5BBD-308A-C826-C509-4C6A1E172CAE}"/>
              </a:ext>
            </a:extLst>
          </p:cNvPr>
          <p:cNvSpPr>
            <a:spLocks noGrp="1"/>
          </p:cNvSpPr>
          <p:nvPr>
            <p:ph type="title"/>
          </p:nvPr>
        </p:nvSpPr>
        <p:spPr/>
        <p:txBody>
          <a:bodyPr/>
          <a:lstStyle/>
          <a:p>
            <a:r>
              <a:rPr lang="en-US"/>
              <a:t>What is Llama 3.1 ?</a:t>
            </a:r>
          </a:p>
        </p:txBody>
      </p:sp>
      <p:sp>
        <p:nvSpPr>
          <p:cNvPr id="5" name="Content Placeholder 4">
            <a:extLst>
              <a:ext uri="{FF2B5EF4-FFF2-40B4-BE49-F238E27FC236}">
                <a16:creationId xmlns:a16="http://schemas.microsoft.com/office/drawing/2014/main" id="{70FA7977-2556-2D17-8E63-06584B8BDCA8}"/>
              </a:ext>
            </a:extLst>
          </p:cNvPr>
          <p:cNvSpPr>
            <a:spLocks noGrp="1"/>
          </p:cNvSpPr>
          <p:nvPr>
            <p:ph sz="quarter" idx="13"/>
          </p:nvPr>
        </p:nvSpPr>
        <p:spPr/>
        <p:txBody>
          <a:bodyPr vert="horz" lIns="91440" tIns="45720" rIns="91440" bIns="45720" rtlCol="0" anchor="t">
            <a:normAutofit/>
          </a:bodyPr>
          <a:lstStyle/>
          <a:p>
            <a:pPr marL="342900" indent="-342900">
              <a:lnSpc>
                <a:spcPct val="150000"/>
              </a:lnSpc>
              <a:buFont typeface="Arial"/>
              <a:buChar char="•"/>
            </a:pPr>
            <a:r>
              <a:rPr lang="en-US" sz="1800">
                <a:solidFill>
                  <a:schemeClr val="tx1"/>
                </a:solidFill>
                <a:ea typeface="+mn-lt"/>
                <a:cs typeface="+mn-lt"/>
              </a:rPr>
              <a:t>The Llama 3.1 large language model (LLM), developed by Meta, is an open-source community model that delivers state-of-the-art performance and supports a variety of use cases.</a:t>
            </a:r>
            <a:endParaRPr lang="en-US" sz="1800">
              <a:solidFill>
                <a:schemeClr val="tx1"/>
              </a:solidFill>
              <a:cs typeface="Segoe UI"/>
            </a:endParaRPr>
          </a:p>
          <a:p>
            <a:pPr marL="342900" indent="-342900">
              <a:lnSpc>
                <a:spcPct val="150000"/>
              </a:lnSpc>
              <a:buFont typeface="Arial"/>
              <a:buChar char="•"/>
            </a:pPr>
            <a:r>
              <a:rPr lang="en-US" sz="1800">
                <a:solidFill>
                  <a:schemeClr val="tx1"/>
                </a:solidFill>
                <a:ea typeface="+mn-lt"/>
                <a:cs typeface="+mn-lt"/>
              </a:rPr>
              <a:t> Available in 8B, 70B, and 405B versions, with the 405B version.</a:t>
            </a:r>
            <a:endParaRPr lang="en-US" sz="1800">
              <a:solidFill>
                <a:schemeClr val="tx1"/>
              </a:solidFill>
              <a:cs typeface="Segoe UI"/>
            </a:endParaRPr>
          </a:p>
          <a:p>
            <a:pPr marL="342900" indent="-342900">
              <a:lnSpc>
                <a:spcPct val="150000"/>
              </a:lnSpc>
              <a:buFont typeface="Arial"/>
              <a:buChar char="•"/>
            </a:pPr>
            <a:r>
              <a:rPr lang="en-US" sz="1800">
                <a:solidFill>
                  <a:schemeClr val="tx1"/>
                </a:solidFill>
                <a:ea typeface="+mn-lt"/>
                <a:cs typeface="+mn-lt"/>
              </a:rPr>
              <a:t>Designed to compete with closed models like GPT-4 and Claude 3.5.</a:t>
            </a:r>
            <a:endParaRPr lang="en-US" sz="1800">
              <a:solidFill>
                <a:schemeClr val="tx1"/>
              </a:solidFill>
              <a:cs typeface="Segoe UI"/>
            </a:endParaRPr>
          </a:p>
          <a:p>
            <a:pPr marL="285750" indent="-285750">
              <a:lnSpc>
                <a:spcPct val="150000"/>
              </a:lnSpc>
              <a:buFont typeface="Arial"/>
              <a:buChar char="•"/>
            </a:pPr>
            <a:endParaRPr lang="en-US" sz="1800">
              <a:solidFill>
                <a:schemeClr val="tx1"/>
              </a:solidFill>
              <a:cs typeface="Segoe UI"/>
            </a:endParaRPr>
          </a:p>
        </p:txBody>
      </p:sp>
      <p:pic>
        <p:nvPicPr>
          <p:cNvPr id="2" name="Picture 1" descr="Zuck’s New Plan: LLaMA 3 and the Future of Open-Source AGI">
            <a:extLst>
              <a:ext uri="{FF2B5EF4-FFF2-40B4-BE49-F238E27FC236}">
                <a16:creationId xmlns:a16="http://schemas.microsoft.com/office/drawing/2014/main" id="{58435FFC-BB96-9035-B02D-3D54800CFBB0}"/>
              </a:ext>
            </a:extLst>
          </p:cNvPr>
          <p:cNvPicPr>
            <a:picLocks noChangeAspect="1"/>
          </p:cNvPicPr>
          <p:nvPr/>
        </p:nvPicPr>
        <p:blipFill>
          <a:blip r:embed="rId2"/>
          <a:stretch>
            <a:fillRect/>
          </a:stretch>
        </p:blipFill>
        <p:spPr>
          <a:xfrm>
            <a:off x="6388377" y="1325217"/>
            <a:ext cx="5345594" cy="3898348"/>
          </a:xfrm>
          <a:prstGeom prst="rect">
            <a:avLst/>
          </a:prstGeom>
        </p:spPr>
      </p:pic>
    </p:spTree>
    <p:extLst>
      <p:ext uri="{BB962C8B-B14F-4D97-AF65-F5344CB8AC3E}">
        <p14:creationId xmlns:p14="http://schemas.microsoft.com/office/powerpoint/2010/main" val="716025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22130B-7050-46B1-D2A2-9D25F564A217}"/>
              </a:ext>
            </a:extLst>
          </p:cNvPr>
          <p:cNvSpPr>
            <a:spLocks noGrp="1"/>
          </p:cNvSpPr>
          <p:nvPr>
            <p:ph type="title"/>
          </p:nvPr>
        </p:nvSpPr>
        <p:spPr/>
        <p:txBody>
          <a:bodyPr/>
          <a:lstStyle/>
          <a:p>
            <a:r>
              <a:rPr lang="en-US"/>
              <a:t>Llama 3.1 Benchmarks</a:t>
            </a:r>
          </a:p>
        </p:txBody>
      </p:sp>
      <p:sp>
        <p:nvSpPr>
          <p:cNvPr id="5" name="Content Placeholder 4">
            <a:extLst>
              <a:ext uri="{FF2B5EF4-FFF2-40B4-BE49-F238E27FC236}">
                <a16:creationId xmlns:a16="http://schemas.microsoft.com/office/drawing/2014/main" id="{AEAC60C6-FC18-9509-A579-FA443C0588D4}"/>
              </a:ext>
            </a:extLst>
          </p:cNvPr>
          <p:cNvSpPr>
            <a:spLocks noGrp="1"/>
          </p:cNvSpPr>
          <p:nvPr>
            <p:ph sz="quarter" idx="13"/>
          </p:nvPr>
        </p:nvSpPr>
        <p:spPr>
          <a:xfrm>
            <a:off x="444500" y="1225696"/>
            <a:ext cx="11214591" cy="5626074"/>
          </a:xfrm>
        </p:spPr>
        <p:txBody>
          <a:bodyPr vert="horz" lIns="91440" tIns="45720" rIns="91440" bIns="45720" rtlCol="0" anchor="t">
            <a:normAutofit/>
          </a:bodyPr>
          <a:lstStyle/>
          <a:p>
            <a:pPr marL="285750" indent="-285750">
              <a:buFont typeface="Arial"/>
              <a:buChar char="•"/>
            </a:pPr>
            <a:r>
              <a:rPr lang="en-US" sz="1800" b="1">
                <a:solidFill>
                  <a:schemeClr val="tx1"/>
                </a:solidFill>
                <a:ea typeface="+mn-lt"/>
                <a:cs typeface="+mn-lt"/>
              </a:rPr>
              <a:t>MMLU (0-shot, CoT):</a:t>
            </a:r>
            <a:r>
              <a:rPr lang="en-US" sz="1800">
                <a:solidFill>
                  <a:schemeClr val="tx1"/>
                </a:solidFill>
                <a:ea typeface="+mn-lt"/>
                <a:cs typeface="+mn-lt"/>
              </a:rPr>
              <a:t> Stands for "Massive Multitask Language Understanding". It's a benchmarking suite that tests a language model's ability to understand and generate human-like text across a wide range of tasks and domains.</a:t>
            </a:r>
          </a:p>
          <a:p>
            <a:pPr marL="285750" indent="-285750">
              <a:buFont typeface="Arial"/>
              <a:buChar char="•"/>
            </a:pPr>
            <a:r>
              <a:rPr lang="en-US" sz="1800" b="1">
                <a:solidFill>
                  <a:schemeClr val="tx1"/>
                </a:solidFill>
                <a:ea typeface="+mn-lt"/>
                <a:cs typeface="+mn-lt"/>
              </a:rPr>
              <a:t>MMLU PRO (5-shot, CoT):</a:t>
            </a:r>
            <a:r>
              <a:rPr lang="en-US" sz="1800">
                <a:solidFill>
                  <a:schemeClr val="tx1"/>
                </a:solidFill>
                <a:ea typeface="+mn-lt"/>
                <a:cs typeface="+mn-lt"/>
              </a:rPr>
              <a:t> is another benchmarking test for language models, building upon the MMLU test.</a:t>
            </a:r>
          </a:p>
          <a:p>
            <a:pPr marL="285750" indent="-285750">
              <a:buFont typeface="Arial"/>
              <a:buChar char="•"/>
            </a:pPr>
            <a:r>
              <a:rPr lang="en-US" sz="1800" b="1">
                <a:solidFill>
                  <a:schemeClr val="tx1"/>
                </a:solidFill>
                <a:ea typeface="+mn-lt"/>
                <a:cs typeface="+mn-lt"/>
              </a:rPr>
              <a:t>HumanEval (0-shot):</a:t>
            </a:r>
            <a:r>
              <a:rPr lang="en-US" sz="1800">
                <a:solidFill>
                  <a:schemeClr val="tx1"/>
                </a:solidFill>
                <a:ea typeface="+mn-lt"/>
                <a:cs typeface="+mn-lt"/>
              </a:rPr>
              <a:t> is a benchmark specifically designed to evaluate the coding abilities of large language models (LLMs).It presents the models with a variety of coding problems, ranging from simple tasks to more complex ones.</a:t>
            </a:r>
            <a:endParaRPr lang="en-US" sz="1800">
              <a:solidFill>
                <a:schemeClr val="tx1"/>
              </a:solidFill>
              <a:cs typeface="Segoe UI"/>
            </a:endParaRPr>
          </a:p>
          <a:p>
            <a:pPr marL="285750" indent="-285750">
              <a:buFont typeface="Arial"/>
              <a:buChar char="•"/>
            </a:pPr>
            <a:r>
              <a:rPr lang="en-US" sz="1800" b="1">
                <a:solidFill>
                  <a:schemeClr val="tx1"/>
                </a:solidFill>
                <a:ea typeface="+mn-lt"/>
                <a:cs typeface="+mn-lt"/>
              </a:rPr>
              <a:t>MBPP EvalPlus (Base)(0-shot):</a:t>
            </a:r>
            <a:r>
              <a:rPr lang="en-US" sz="1800">
                <a:solidFill>
                  <a:schemeClr val="tx1"/>
                </a:solidFill>
                <a:ea typeface="+mn-lt"/>
                <a:cs typeface="+mn-lt"/>
              </a:rPr>
              <a:t> Stands for "Massive Multitask Prompting Protocol". It's a benchmarking suite that tests a language model's ability to understand and respond to a wide range of prompts and tasks.</a:t>
            </a:r>
            <a:endParaRPr lang="en-US" sz="1800">
              <a:solidFill>
                <a:schemeClr val="tx1"/>
              </a:solidFill>
              <a:cs typeface="Segoe UI"/>
            </a:endParaRPr>
          </a:p>
          <a:p>
            <a:pPr marL="285750" indent="-285750">
              <a:buFont typeface="Arial"/>
              <a:buChar char="•"/>
            </a:pPr>
            <a:r>
              <a:rPr lang="en-US" sz="1800" b="1">
                <a:solidFill>
                  <a:schemeClr val="tx1"/>
                </a:solidFill>
                <a:ea typeface="+mn-lt"/>
                <a:cs typeface="+mn-lt"/>
              </a:rPr>
              <a:t>IFEval Code (0-shot): </a:t>
            </a:r>
            <a:r>
              <a:rPr lang="en-US" sz="1800">
                <a:solidFill>
                  <a:schemeClr val="tx1"/>
                </a:solidFill>
                <a:ea typeface="+mn-lt"/>
                <a:cs typeface="+mn-lt"/>
              </a:rPr>
              <a:t>Stands for "In-Context Few-Shot Evaluation". It's a benchmarking suite that tests a language model's ability to generate code in a few-shot or zero-shot setting.</a:t>
            </a:r>
            <a:endParaRPr lang="en-US" sz="1800" b="1">
              <a:solidFill>
                <a:schemeClr val="tx1"/>
              </a:solidFill>
              <a:cs typeface="Segoe UI"/>
            </a:endParaRPr>
          </a:p>
          <a:p>
            <a:pPr marL="285750" indent="-285750">
              <a:buFont typeface="Arial"/>
              <a:buChar char="•"/>
            </a:pPr>
            <a:endParaRPr lang="en-US" sz="1800">
              <a:solidFill>
                <a:schemeClr val="tx1"/>
              </a:solidFill>
              <a:cs typeface="Segoe UI"/>
            </a:endParaRPr>
          </a:p>
          <a:p>
            <a:pPr marL="285750" indent="-285750">
              <a:buFont typeface="Arial"/>
              <a:buChar char="•"/>
            </a:pPr>
            <a:endParaRPr lang="en-US" sz="1800">
              <a:solidFill>
                <a:schemeClr val="tx1"/>
              </a:solidFill>
              <a:cs typeface="Segoe UI"/>
            </a:endParaRPr>
          </a:p>
        </p:txBody>
      </p:sp>
    </p:spTree>
    <p:extLst>
      <p:ext uri="{BB962C8B-B14F-4D97-AF65-F5344CB8AC3E}">
        <p14:creationId xmlns:p14="http://schemas.microsoft.com/office/powerpoint/2010/main" val="67899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FA407F-BC2E-41B0-1515-93D94A9F2A88}"/>
              </a:ext>
            </a:extLst>
          </p:cNvPr>
          <p:cNvSpPr>
            <a:spLocks noGrp="1"/>
          </p:cNvSpPr>
          <p:nvPr>
            <p:ph type="title"/>
          </p:nvPr>
        </p:nvSpPr>
        <p:spPr/>
        <p:txBody>
          <a:bodyPr/>
          <a:lstStyle/>
          <a:p>
            <a:r>
              <a:rPr lang="en-US"/>
              <a:t>Llama 3.1 Benchmarks </a:t>
            </a:r>
          </a:p>
        </p:txBody>
      </p:sp>
      <p:sp>
        <p:nvSpPr>
          <p:cNvPr id="5" name="Content Placeholder 4">
            <a:extLst>
              <a:ext uri="{FF2B5EF4-FFF2-40B4-BE49-F238E27FC236}">
                <a16:creationId xmlns:a16="http://schemas.microsoft.com/office/drawing/2014/main" id="{FD3E6486-1483-E803-8E8D-48DAE2B22406}"/>
              </a:ext>
            </a:extLst>
          </p:cNvPr>
          <p:cNvSpPr>
            <a:spLocks noGrp="1"/>
          </p:cNvSpPr>
          <p:nvPr>
            <p:ph sz="quarter" idx="13"/>
          </p:nvPr>
        </p:nvSpPr>
        <p:spPr>
          <a:xfrm>
            <a:off x="444499" y="1463040"/>
            <a:ext cx="11204658" cy="4964010"/>
          </a:xfrm>
        </p:spPr>
        <p:txBody>
          <a:bodyPr vert="horz" lIns="91440" tIns="45720" rIns="91440" bIns="45720" rtlCol="0" anchor="t">
            <a:normAutofit/>
          </a:bodyPr>
          <a:lstStyle/>
          <a:p>
            <a:pPr marL="285750" indent="-285750">
              <a:buFont typeface="Arial"/>
              <a:buChar char="•"/>
            </a:pPr>
            <a:r>
              <a:rPr lang="en-US" sz="1800" b="1">
                <a:solidFill>
                  <a:schemeClr val="tx1"/>
                </a:solidFill>
                <a:ea typeface="+mn-lt"/>
                <a:cs typeface="+mn-lt"/>
              </a:rPr>
              <a:t>GSM8K (8-shot): </a:t>
            </a:r>
            <a:r>
              <a:rPr lang="en-US" sz="1800">
                <a:solidFill>
                  <a:schemeClr val="tx1"/>
                </a:solidFill>
                <a:ea typeface="+mn-lt"/>
                <a:cs typeface="+mn-lt"/>
              </a:rPr>
              <a:t>This stands for "Grade School Math 8K", a dataset of 8,500 mathematical problems designed for grade school students. It is a benchmarking test for language models, specifically designed to evaluate their ability to solve mathematical problems and reason abstractly.</a:t>
            </a:r>
            <a:endParaRPr lang="en-US" sz="1800">
              <a:solidFill>
                <a:schemeClr val="tx1"/>
              </a:solidFill>
              <a:cs typeface="Segoe UI"/>
            </a:endParaRPr>
          </a:p>
          <a:p>
            <a:pPr marL="285750" indent="-285750">
              <a:buFont typeface="Arial"/>
              <a:buChar char="•"/>
            </a:pPr>
            <a:r>
              <a:rPr lang="en-US" sz="1800" b="1">
                <a:solidFill>
                  <a:schemeClr val="tx1"/>
                </a:solidFill>
                <a:cs typeface="Segoe UI"/>
              </a:rPr>
              <a:t>Math (0-shot) (</a:t>
            </a:r>
            <a:r>
              <a:rPr lang="en-US" sz="1800" b="1" err="1">
                <a:solidFill>
                  <a:schemeClr val="tx1"/>
                </a:solidFill>
                <a:cs typeface="Segoe UI"/>
              </a:rPr>
              <a:t>CoT</a:t>
            </a:r>
            <a:r>
              <a:rPr lang="en-US" sz="1800" b="1">
                <a:solidFill>
                  <a:schemeClr val="tx1"/>
                </a:solidFill>
                <a:cs typeface="Segoe UI"/>
              </a:rPr>
              <a:t>):</a:t>
            </a:r>
            <a:r>
              <a:rPr lang="en-US" sz="1800">
                <a:solidFill>
                  <a:schemeClr val="tx1"/>
                </a:solidFill>
                <a:cs typeface="Segoe UI"/>
              </a:rPr>
              <a:t> is a benchmarking test for language models, specifically designed to evaluate their ability to solve mathematical problems and reason abstractly in a zero-shot setting, using Chain of Thought (</a:t>
            </a:r>
            <a:r>
              <a:rPr lang="en-US" sz="1800" err="1">
                <a:solidFill>
                  <a:schemeClr val="tx1"/>
                </a:solidFill>
                <a:cs typeface="Segoe UI"/>
              </a:rPr>
              <a:t>CoT</a:t>
            </a:r>
            <a:r>
              <a:rPr lang="en-US" sz="1800">
                <a:solidFill>
                  <a:schemeClr val="tx1"/>
                </a:solidFill>
                <a:cs typeface="Segoe UI"/>
              </a:rPr>
              <a:t>) prompting.</a:t>
            </a:r>
          </a:p>
          <a:p>
            <a:pPr marL="285750" indent="-285750">
              <a:buFont typeface="Arial"/>
              <a:buChar char="•"/>
            </a:pPr>
            <a:r>
              <a:rPr lang="en-US" sz="1800" b="1">
                <a:solidFill>
                  <a:schemeClr val="tx1"/>
                </a:solidFill>
                <a:ea typeface="+mn-lt"/>
                <a:cs typeface="+mn-lt"/>
              </a:rPr>
              <a:t>ARC Challenge (0-shot):</a:t>
            </a:r>
            <a:r>
              <a:rPr lang="en-US" sz="1800">
                <a:solidFill>
                  <a:schemeClr val="tx1"/>
                </a:solidFill>
                <a:ea typeface="+mn-lt"/>
                <a:cs typeface="+mn-lt"/>
              </a:rPr>
              <a:t> ARC "Abductive Reasoning Corpus"  is a benchmarking test for language models, specifically designed to evaluate their ability to reason abstractly and solve complex problems.</a:t>
            </a:r>
          </a:p>
          <a:p>
            <a:pPr marL="285750" indent="-285750">
              <a:buFont typeface="Arial"/>
              <a:buChar char="•"/>
            </a:pPr>
            <a:r>
              <a:rPr lang="en-US" sz="1800" b="1">
                <a:solidFill>
                  <a:schemeClr val="tx1"/>
                </a:solidFill>
                <a:ea typeface="+mn-lt"/>
                <a:cs typeface="+mn-lt"/>
              </a:rPr>
              <a:t>GPQA (0-shot, </a:t>
            </a:r>
            <a:r>
              <a:rPr lang="en-US" sz="1800" b="1" err="1">
                <a:solidFill>
                  <a:schemeClr val="tx1"/>
                </a:solidFill>
                <a:ea typeface="+mn-lt"/>
                <a:cs typeface="+mn-lt"/>
              </a:rPr>
              <a:t>CoT</a:t>
            </a:r>
            <a:r>
              <a:rPr lang="en-US" sz="1800" b="1">
                <a:solidFill>
                  <a:schemeClr val="tx1"/>
                </a:solidFill>
                <a:ea typeface="+mn-lt"/>
                <a:cs typeface="+mn-lt"/>
              </a:rPr>
              <a:t>):</a:t>
            </a:r>
            <a:r>
              <a:rPr lang="en-US" sz="1800">
                <a:solidFill>
                  <a:schemeClr val="tx1"/>
                </a:solidFill>
                <a:ea typeface="+mn-lt"/>
                <a:cs typeface="+mn-lt"/>
              </a:rPr>
              <a:t> stands for "General Purpose Question Answering" is a benchmarking test for language models, specifically designed to evaluate their ability to answer complex questions and reason abstractly.</a:t>
            </a:r>
          </a:p>
          <a:p>
            <a:pPr marL="285750" indent="-285750">
              <a:buFont typeface="Arial"/>
              <a:buChar char="•"/>
            </a:pPr>
            <a:endParaRPr lang="en-US" sz="1800">
              <a:solidFill>
                <a:schemeClr val="tx1"/>
              </a:solidFill>
              <a:ea typeface="+mn-lt"/>
              <a:cs typeface="+mn-lt"/>
            </a:endParaRPr>
          </a:p>
          <a:p>
            <a:pPr marL="285750" indent="-285750">
              <a:buFont typeface="Arial"/>
              <a:buChar char="•"/>
            </a:pPr>
            <a:endParaRPr lang="en-US" sz="1800">
              <a:solidFill>
                <a:schemeClr val="tx1"/>
              </a:solidFill>
              <a:ea typeface="+mn-lt"/>
              <a:cs typeface="+mn-lt"/>
            </a:endParaRPr>
          </a:p>
          <a:p>
            <a:pPr marL="285750" indent="-285750">
              <a:buFont typeface="Arial"/>
              <a:buChar char="•"/>
            </a:pPr>
            <a:endParaRPr lang="en-US" sz="1800">
              <a:solidFill>
                <a:schemeClr val="tx1"/>
              </a:solidFill>
              <a:ea typeface="+mn-lt"/>
              <a:cs typeface="+mn-lt"/>
            </a:endParaRPr>
          </a:p>
          <a:p>
            <a:pPr marL="285750" indent="-285750">
              <a:buFont typeface="Arial"/>
              <a:buChar char="•"/>
            </a:pPr>
            <a:endParaRPr lang="en-US" sz="1800">
              <a:solidFill>
                <a:schemeClr val="tx1"/>
              </a:solidFill>
              <a:ea typeface="+mn-lt"/>
              <a:cs typeface="+mn-lt"/>
            </a:endParaRPr>
          </a:p>
        </p:txBody>
      </p:sp>
    </p:spTree>
    <p:extLst>
      <p:ext uri="{BB962C8B-B14F-4D97-AF65-F5344CB8AC3E}">
        <p14:creationId xmlns:p14="http://schemas.microsoft.com/office/powerpoint/2010/main" val="169109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B7CCF32-8EE3-D82F-2B5C-9B1B0D7F91DB}"/>
              </a:ext>
            </a:extLst>
          </p:cNvPr>
          <p:cNvSpPr>
            <a:spLocks noGrp="1"/>
          </p:cNvSpPr>
          <p:nvPr>
            <p:ph type="title"/>
          </p:nvPr>
        </p:nvSpPr>
        <p:spPr/>
        <p:txBody>
          <a:bodyPr/>
          <a:lstStyle/>
          <a:p>
            <a:r>
              <a:rPr lang="en-US">
                <a:cs typeface="Segoe UI"/>
              </a:rPr>
              <a:t>Comparision of Llama 3.1 prompts with Dataset Answers</a:t>
            </a:r>
          </a:p>
        </p:txBody>
      </p:sp>
      <p:sp>
        <p:nvSpPr>
          <p:cNvPr id="5" name="Content Placeholder 4">
            <a:extLst>
              <a:ext uri="{FF2B5EF4-FFF2-40B4-BE49-F238E27FC236}">
                <a16:creationId xmlns:a16="http://schemas.microsoft.com/office/drawing/2014/main" id="{2531CEAB-DCED-35ED-4728-3667F615B68E}"/>
              </a:ext>
            </a:extLst>
          </p:cNvPr>
          <p:cNvSpPr>
            <a:spLocks noGrp="1"/>
          </p:cNvSpPr>
          <p:nvPr>
            <p:ph sz="quarter" idx="13"/>
          </p:nvPr>
        </p:nvSpPr>
        <p:spPr>
          <a:xfrm>
            <a:off x="444499" y="1463040"/>
            <a:ext cx="11204658" cy="4964010"/>
          </a:xfrm>
        </p:spPr>
        <p:txBody>
          <a:bodyPr vert="horz" lIns="91440" tIns="45720" rIns="91440" bIns="45720" rtlCol="0" anchor="t">
            <a:normAutofit/>
          </a:bodyPr>
          <a:lstStyle/>
          <a:p>
            <a:pPr marL="0" lvl="1" indent="0" algn="ctr">
              <a:buNone/>
            </a:pPr>
            <a:r>
              <a:rPr lang="en-US" sz="2400" b="1" u="sng">
                <a:cs typeface="Segoe UI"/>
              </a:rPr>
              <a:t>MMLU</a:t>
            </a:r>
          </a:p>
          <a:p>
            <a:pPr marL="0" lvl="1" indent="0">
              <a:buNone/>
            </a:pPr>
            <a:endParaRPr lang="en-US" sz="2000" b="1">
              <a:cs typeface="Segoe UI"/>
            </a:endParaRPr>
          </a:p>
        </p:txBody>
      </p:sp>
      <p:graphicFrame>
        <p:nvGraphicFramePr>
          <p:cNvPr id="4" name="Table 3">
            <a:extLst>
              <a:ext uri="{FF2B5EF4-FFF2-40B4-BE49-F238E27FC236}">
                <a16:creationId xmlns:a16="http://schemas.microsoft.com/office/drawing/2014/main" id="{7B281D22-9676-D8A1-D855-E54E396EF610}"/>
              </a:ext>
            </a:extLst>
          </p:cNvPr>
          <p:cNvGraphicFramePr>
            <a:graphicFrameLocks noGrp="1"/>
          </p:cNvGraphicFramePr>
          <p:nvPr>
            <p:extLst>
              <p:ext uri="{D42A27DB-BD31-4B8C-83A1-F6EECF244321}">
                <p14:modId xmlns:p14="http://schemas.microsoft.com/office/powerpoint/2010/main" val="2729487157"/>
              </p:ext>
            </p:extLst>
          </p:nvPr>
        </p:nvGraphicFramePr>
        <p:xfrm>
          <a:off x="562131" y="1986196"/>
          <a:ext cx="11150435" cy="4001983"/>
        </p:xfrm>
        <a:graphic>
          <a:graphicData uri="http://schemas.openxmlformats.org/drawingml/2006/table">
            <a:tbl>
              <a:tblPr firstRow="1" bandRow="1">
                <a:tableStyleId>{5C22544A-7EE6-4342-B048-85BDC9FD1C3A}</a:tableStyleId>
              </a:tblPr>
              <a:tblGrid>
                <a:gridCol w="2787609">
                  <a:extLst>
                    <a:ext uri="{9D8B030D-6E8A-4147-A177-3AD203B41FA5}">
                      <a16:colId xmlns:a16="http://schemas.microsoft.com/office/drawing/2014/main" val="2106873020"/>
                    </a:ext>
                  </a:extLst>
                </a:gridCol>
                <a:gridCol w="2795041">
                  <a:extLst>
                    <a:ext uri="{9D8B030D-6E8A-4147-A177-3AD203B41FA5}">
                      <a16:colId xmlns:a16="http://schemas.microsoft.com/office/drawing/2014/main" val="3988742699"/>
                    </a:ext>
                  </a:extLst>
                </a:gridCol>
                <a:gridCol w="2780176">
                  <a:extLst>
                    <a:ext uri="{9D8B030D-6E8A-4147-A177-3AD203B41FA5}">
                      <a16:colId xmlns:a16="http://schemas.microsoft.com/office/drawing/2014/main" val="1118041559"/>
                    </a:ext>
                  </a:extLst>
                </a:gridCol>
                <a:gridCol w="2787609">
                  <a:extLst>
                    <a:ext uri="{9D8B030D-6E8A-4147-A177-3AD203B41FA5}">
                      <a16:colId xmlns:a16="http://schemas.microsoft.com/office/drawing/2014/main" val="518979497"/>
                    </a:ext>
                  </a:extLst>
                </a:gridCol>
              </a:tblGrid>
              <a:tr h="984463">
                <a:tc>
                  <a:txBody>
                    <a:bodyPr/>
                    <a:lstStyle/>
                    <a:p>
                      <a:r>
                        <a:rPr lang="en-US"/>
                        <a:t>Question</a:t>
                      </a:r>
                    </a:p>
                  </a:txBody>
                  <a:tcPr/>
                </a:tc>
                <a:tc>
                  <a:txBody>
                    <a:bodyPr/>
                    <a:lstStyle/>
                    <a:p>
                      <a:r>
                        <a:rPr lang="en-US"/>
                        <a:t>Llama 3.1</a:t>
                      </a:r>
                    </a:p>
                  </a:txBody>
                  <a:tcPr/>
                </a:tc>
                <a:tc>
                  <a:txBody>
                    <a:bodyPr/>
                    <a:lstStyle/>
                    <a:p>
                      <a:r>
                        <a:rPr lang="en-US"/>
                        <a:t>Llama 3.1 quantized</a:t>
                      </a:r>
                    </a:p>
                  </a:txBody>
                  <a:tcPr/>
                </a:tc>
                <a:tc>
                  <a:txBody>
                    <a:bodyPr/>
                    <a:lstStyle/>
                    <a:p>
                      <a:r>
                        <a:rPr lang="en-US" err="1"/>
                        <a:t>Orignal</a:t>
                      </a:r>
                      <a:r>
                        <a:rPr lang="en-US"/>
                        <a:t> Answer</a:t>
                      </a:r>
                    </a:p>
                  </a:txBody>
                  <a:tcPr/>
                </a:tc>
                <a:extLst>
                  <a:ext uri="{0D108BD9-81ED-4DB2-BD59-A6C34878D82A}">
                    <a16:rowId xmlns:a16="http://schemas.microsoft.com/office/drawing/2014/main" val="1456628876"/>
                  </a:ext>
                </a:extLst>
              </a:tr>
              <a:tr h="1169943">
                <a:tc>
                  <a:txBody>
                    <a:bodyPr/>
                    <a:lstStyle/>
                    <a:p>
                      <a:pPr lvl="0">
                        <a:buNone/>
                      </a:pPr>
                      <a:r>
                        <a:rPr lang="en-US" sz="1200" b="1" i="0" u="none" strike="noStrike" noProof="0">
                          <a:solidFill>
                            <a:schemeClr val="tx1"/>
                          </a:solidFill>
                          <a:latin typeface="IBM Plex Mono"/>
                        </a:rPr>
                        <a:t>Davis decided to kill Adams. He set out for Adams's house. Before he got there he saw Brooks, who resembled Adams. Thinking that Brooks was Adams, Davis shot at Brooks. The shot missed Brooks but wounded Case, who was some distance away. Davis had not seen Case. In a prosecution under a statute that proscribes any attempt to commit murder, the district attorney should indicate that the intended victim(s) was/were</a:t>
                      </a:r>
                      <a:endParaRPr lang="en-US" sz="1200" b="1">
                        <a:solidFill>
                          <a:schemeClr val="tx1"/>
                        </a:solidFill>
                      </a:endParaRPr>
                    </a:p>
                  </a:txBody>
                  <a:tcPr/>
                </a:tc>
                <a:tc>
                  <a:txBody>
                    <a:bodyPr/>
                    <a:lstStyle/>
                    <a:p>
                      <a:pPr lvl="0">
                        <a:buNone/>
                      </a:pPr>
                      <a:r>
                        <a:rPr lang="en-US" sz="1800" b="0" i="0" u="none" strike="noStrike" noProof="0">
                          <a:latin typeface="Consolas"/>
                        </a:rPr>
                        <a:t>Brooks</a:t>
                      </a:r>
                    </a:p>
                  </a:txBody>
                  <a:tcPr/>
                </a:tc>
                <a:tc>
                  <a:txBody>
                    <a:bodyPr/>
                    <a:lstStyle/>
                    <a:p>
                      <a:r>
                        <a:rPr lang="en-US"/>
                        <a:t>Adams</a:t>
                      </a:r>
                    </a:p>
                  </a:txBody>
                  <a:tcPr/>
                </a:tc>
                <a:tc>
                  <a:txBody>
                    <a:bodyPr/>
                    <a:lstStyle/>
                    <a:p>
                      <a:r>
                        <a:rPr lang="en-US"/>
                        <a:t>Brooks</a:t>
                      </a:r>
                    </a:p>
                  </a:txBody>
                  <a:tcPr/>
                </a:tc>
                <a:extLst>
                  <a:ext uri="{0D108BD9-81ED-4DB2-BD59-A6C34878D82A}">
                    <a16:rowId xmlns:a16="http://schemas.microsoft.com/office/drawing/2014/main" val="3774188366"/>
                  </a:ext>
                </a:extLst>
              </a:tr>
            </a:tbl>
          </a:graphicData>
        </a:graphic>
      </p:graphicFrame>
    </p:spTree>
    <p:extLst>
      <p:ext uri="{BB962C8B-B14F-4D97-AF65-F5344CB8AC3E}">
        <p14:creationId xmlns:p14="http://schemas.microsoft.com/office/powerpoint/2010/main" val="2484405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B7CCF32-8EE3-D82F-2B5C-9B1B0D7F91DB}"/>
              </a:ext>
            </a:extLst>
          </p:cNvPr>
          <p:cNvSpPr>
            <a:spLocks noGrp="1"/>
          </p:cNvSpPr>
          <p:nvPr>
            <p:ph type="title"/>
          </p:nvPr>
        </p:nvSpPr>
        <p:spPr/>
        <p:txBody>
          <a:bodyPr/>
          <a:lstStyle/>
          <a:p>
            <a:r>
              <a:rPr lang="en-US">
                <a:cs typeface="Segoe UI"/>
              </a:rPr>
              <a:t>Comparision of Llama 3.1 prompts with Dataset Answers</a:t>
            </a:r>
          </a:p>
        </p:txBody>
      </p:sp>
      <p:sp>
        <p:nvSpPr>
          <p:cNvPr id="5" name="Content Placeholder 4">
            <a:extLst>
              <a:ext uri="{FF2B5EF4-FFF2-40B4-BE49-F238E27FC236}">
                <a16:creationId xmlns:a16="http://schemas.microsoft.com/office/drawing/2014/main" id="{2531CEAB-DCED-35ED-4728-3667F615B68E}"/>
              </a:ext>
            </a:extLst>
          </p:cNvPr>
          <p:cNvSpPr>
            <a:spLocks noGrp="1"/>
          </p:cNvSpPr>
          <p:nvPr>
            <p:ph sz="quarter" idx="13"/>
          </p:nvPr>
        </p:nvSpPr>
        <p:spPr>
          <a:xfrm>
            <a:off x="444499" y="1463040"/>
            <a:ext cx="11204658" cy="4964010"/>
          </a:xfrm>
        </p:spPr>
        <p:txBody>
          <a:bodyPr vert="horz" lIns="91440" tIns="45720" rIns="91440" bIns="45720" rtlCol="0" anchor="t">
            <a:normAutofit/>
          </a:bodyPr>
          <a:lstStyle/>
          <a:p>
            <a:pPr marL="0" lvl="1" indent="0" algn="ctr">
              <a:buNone/>
            </a:pPr>
            <a:r>
              <a:rPr lang="en-US" sz="2400" b="1" u="sng">
                <a:cs typeface="Segoe UI"/>
              </a:rPr>
              <a:t>MMLU</a:t>
            </a:r>
          </a:p>
          <a:p>
            <a:pPr marL="0" lvl="1" indent="0">
              <a:buNone/>
            </a:pPr>
            <a:endParaRPr lang="en-US" sz="2000" b="1">
              <a:cs typeface="Segoe UI"/>
            </a:endParaRPr>
          </a:p>
        </p:txBody>
      </p:sp>
      <p:graphicFrame>
        <p:nvGraphicFramePr>
          <p:cNvPr id="4" name="Table 3">
            <a:extLst>
              <a:ext uri="{FF2B5EF4-FFF2-40B4-BE49-F238E27FC236}">
                <a16:creationId xmlns:a16="http://schemas.microsoft.com/office/drawing/2014/main" id="{7B281D22-9676-D8A1-D855-E54E396EF610}"/>
              </a:ext>
            </a:extLst>
          </p:cNvPr>
          <p:cNvGraphicFramePr>
            <a:graphicFrameLocks noGrp="1"/>
          </p:cNvGraphicFramePr>
          <p:nvPr>
            <p:extLst>
              <p:ext uri="{D42A27DB-BD31-4B8C-83A1-F6EECF244321}">
                <p14:modId xmlns:p14="http://schemas.microsoft.com/office/powerpoint/2010/main" val="1643665090"/>
              </p:ext>
            </p:extLst>
          </p:nvPr>
        </p:nvGraphicFramePr>
        <p:xfrm>
          <a:off x="562131" y="1986196"/>
          <a:ext cx="11150435" cy="4184863"/>
        </p:xfrm>
        <a:graphic>
          <a:graphicData uri="http://schemas.openxmlformats.org/drawingml/2006/table">
            <a:tbl>
              <a:tblPr firstRow="1" bandRow="1">
                <a:tableStyleId>{5C22544A-7EE6-4342-B048-85BDC9FD1C3A}</a:tableStyleId>
              </a:tblPr>
              <a:tblGrid>
                <a:gridCol w="2787609">
                  <a:extLst>
                    <a:ext uri="{9D8B030D-6E8A-4147-A177-3AD203B41FA5}">
                      <a16:colId xmlns:a16="http://schemas.microsoft.com/office/drawing/2014/main" val="2106873020"/>
                    </a:ext>
                  </a:extLst>
                </a:gridCol>
                <a:gridCol w="2795041">
                  <a:extLst>
                    <a:ext uri="{9D8B030D-6E8A-4147-A177-3AD203B41FA5}">
                      <a16:colId xmlns:a16="http://schemas.microsoft.com/office/drawing/2014/main" val="3988742699"/>
                    </a:ext>
                  </a:extLst>
                </a:gridCol>
                <a:gridCol w="2780176">
                  <a:extLst>
                    <a:ext uri="{9D8B030D-6E8A-4147-A177-3AD203B41FA5}">
                      <a16:colId xmlns:a16="http://schemas.microsoft.com/office/drawing/2014/main" val="1118041559"/>
                    </a:ext>
                  </a:extLst>
                </a:gridCol>
                <a:gridCol w="2787609">
                  <a:extLst>
                    <a:ext uri="{9D8B030D-6E8A-4147-A177-3AD203B41FA5}">
                      <a16:colId xmlns:a16="http://schemas.microsoft.com/office/drawing/2014/main" val="518979497"/>
                    </a:ext>
                  </a:extLst>
                </a:gridCol>
              </a:tblGrid>
              <a:tr h="984463">
                <a:tc>
                  <a:txBody>
                    <a:bodyPr/>
                    <a:lstStyle/>
                    <a:p>
                      <a:r>
                        <a:rPr lang="en-US"/>
                        <a:t>Question</a:t>
                      </a:r>
                    </a:p>
                  </a:txBody>
                  <a:tcPr/>
                </a:tc>
                <a:tc>
                  <a:txBody>
                    <a:bodyPr/>
                    <a:lstStyle/>
                    <a:p>
                      <a:r>
                        <a:rPr lang="en-US"/>
                        <a:t>Llama 3.1</a:t>
                      </a:r>
                    </a:p>
                  </a:txBody>
                  <a:tcPr/>
                </a:tc>
                <a:tc>
                  <a:txBody>
                    <a:bodyPr/>
                    <a:lstStyle/>
                    <a:p>
                      <a:r>
                        <a:rPr lang="en-US"/>
                        <a:t>Llama 3.1 quantized</a:t>
                      </a:r>
                    </a:p>
                  </a:txBody>
                  <a:tcPr/>
                </a:tc>
                <a:tc>
                  <a:txBody>
                    <a:bodyPr/>
                    <a:lstStyle/>
                    <a:p>
                      <a:r>
                        <a:rPr lang="en-US" err="1"/>
                        <a:t>Orignal</a:t>
                      </a:r>
                      <a:r>
                        <a:rPr lang="en-US"/>
                        <a:t> Answer</a:t>
                      </a:r>
                    </a:p>
                  </a:txBody>
                  <a:tcPr/>
                </a:tc>
                <a:extLst>
                  <a:ext uri="{0D108BD9-81ED-4DB2-BD59-A6C34878D82A}">
                    <a16:rowId xmlns:a16="http://schemas.microsoft.com/office/drawing/2014/main" val="1456628876"/>
                  </a:ext>
                </a:extLst>
              </a:tr>
              <a:tr h="1169943">
                <a:tc>
                  <a:txBody>
                    <a:bodyPr/>
                    <a:lstStyle/>
                    <a:p>
                      <a:pPr lvl="0">
                        <a:buNone/>
                      </a:pPr>
                      <a:r>
                        <a:rPr lang="en-US" sz="1200" b="0" i="0" u="none" strike="noStrike" noProof="0">
                          <a:solidFill>
                            <a:schemeClr val="tx1"/>
                          </a:solidFill>
                          <a:latin typeface="IBM Plex Mono"/>
                        </a:rPr>
                        <a:t>Write a function to find the longest chain which can be formed from the given set of pairs.</a:t>
                      </a:r>
                      <a:endParaRPr lang="en-US" sz="1200">
                        <a:solidFill>
                          <a:schemeClr val="tx1"/>
                        </a:solidFill>
                      </a:endParaRPr>
                    </a:p>
                  </a:txBody>
                  <a:tcPr/>
                </a:tc>
                <a:tc>
                  <a:txBody>
                    <a:bodyPr/>
                    <a:lstStyle/>
                    <a:p>
                      <a:pPr lvl="0">
                        <a:buNone/>
                      </a:pPr>
                      <a:r>
                        <a:rPr lang="en-US" sz="1200" b="0" i="0" u="none" strike="noStrike" noProof="0">
                          <a:latin typeface="Consolas"/>
                        </a:rPr>
                        <a:t>Each pair represents a task that can be done in a certain time. The task with the longest duration should be chosen first.\n\</a:t>
                      </a:r>
                      <a:r>
                        <a:rPr lang="en-US" sz="1200" b="0" i="0" u="none" strike="noStrike" noProof="0" err="1">
                          <a:latin typeface="Consolas"/>
                        </a:rPr>
                        <a:t>nHere</a:t>
                      </a:r>
                      <a:r>
                        <a:rPr lang="en-US" sz="1200" b="0" i="0" u="none" strike="noStrike" noProof="0">
                          <a:latin typeface="Consolas"/>
                        </a:rPr>
                        <a:t> is the definition of the problem:\n\</a:t>
                      </a:r>
                      <a:r>
                        <a:rPr lang="en-US" sz="1200" b="0" i="0" u="none" strike="noStrike" noProof="0" err="1">
                          <a:latin typeface="Consolas"/>
                        </a:rPr>
                        <a:t>nGiven</a:t>
                      </a:r>
                      <a:r>
                        <a:rPr lang="en-US" sz="1200" b="0" i="0" u="none" strike="noStrike" noProof="0">
                          <a:latin typeface="Consolas"/>
                        </a:rPr>
                        <a:t> a set of pairs, find the longest chain of tasks that can be done in the given time.\n\</a:t>
                      </a:r>
                      <a:r>
                        <a:rPr lang="en-US" sz="1200" b="0" i="0" u="none" strike="noStrike" noProof="0" err="1">
                          <a:latin typeface="Consolas"/>
                        </a:rPr>
                        <a:t>nExample</a:t>
                      </a:r>
                      <a:r>
                        <a:rPr lang="en-US" sz="1200" b="0" i="0" u="none" strike="noStrike" noProof="0">
                          <a:latin typeface="Consolas"/>
                        </a:rPr>
                        <a:t>:\</a:t>
                      </a:r>
                      <a:r>
                        <a:rPr lang="en-US" sz="1200" b="0" i="0" u="none" strike="noStrike" noProof="0" err="1">
                          <a:latin typeface="Consolas"/>
                        </a:rPr>
                        <a:t>nInput</a:t>
                      </a:r>
                      <a:r>
                        <a:rPr lang="en-US" sz="1200" b="0" i="0" u="none" strike="noStrike" noProof="0">
                          <a:latin typeface="Consolas"/>
                        </a:rPr>
                        <a:t>: tasks = [(3, 10), (1, 2), (2, 4)]\</a:t>
                      </a:r>
                      <a:r>
                        <a:rPr lang="en-US" sz="1200" b="0" i="0" u="none" strike="noStrike" noProof="0" err="1">
                          <a:latin typeface="Consolas"/>
                        </a:rPr>
                        <a:t>nOutput</a:t>
                      </a:r>
                      <a:r>
                        <a:rPr lang="en-US" sz="1200" b="0" i="0" u="none" strike="noStrike" noProof="0">
                          <a:latin typeface="Consolas"/>
                        </a:rPr>
                        <a:t>: 10\n\</a:t>
                      </a:r>
                      <a:r>
                        <a:rPr lang="en-US" sz="1200" b="0" i="0" u="none" strike="noStrike" noProof="0" err="1">
                          <a:latin typeface="Consolas"/>
                        </a:rPr>
                        <a:t>nExplanation</a:t>
                      </a:r>
                      <a:r>
                        <a:rPr lang="en-US" sz="1200" b="0" i="0" u="none" strike="noStrike" noProof="0">
                          <a:latin typeface="Consolas"/>
                        </a:rPr>
                        <a:t>:\</a:t>
                      </a:r>
                      <a:r>
                        <a:rPr lang="en-US" sz="1200" b="0" i="0" u="none" strike="noStrike" noProof="0" err="1">
                          <a:latin typeface="Consolas"/>
                        </a:rPr>
                        <a:t>nThe</a:t>
                      </a:r>
                      <a:r>
                        <a:rPr lang="en-US" sz="1200" b="0" i="0" u="none" strike="noStrike" noProof="0">
                          <a:latin typeface="Consolas"/>
                        </a:rPr>
                        <a:t> longest chain of tasks can be formed by choosing the tasks with durations</a:t>
                      </a:r>
                      <a:endParaRPr lang="en-US" sz="1200"/>
                    </a:p>
                  </a:txBody>
                  <a:tcPr/>
                </a:tc>
                <a:tc>
                  <a:txBody>
                    <a:bodyPr/>
                    <a:lstStyle/>
                    <a:p>
                      <a:pPr lvl="0">
                        <a:buNone/>
                      </a:pPr>
                      <a:r>
                        <a:rPr lang="en-US" sz="1200" b="0" i="0" u="none" strike="noStrike" noProof="0">
                          <a:latin typeface="Consolas"/>
                        </a:rPr>
                        <a:t>A pair consists of two integers which represent the start and end points of an edge in a graph. A chain is a sequence of edges where every edge connects two vertices in the previous sequence. A valid chain must not contain any cycle.\n\</a:t>
                      </a:r>
                      <a:r>
                        <a:rPr lang="en-US" sz="1200" b="0" i="0" u="none" strike="noStrike" noProof="0" err="1">
                          <a:latin typeface="Consolas"/>
                        </a:rPr>
                        <a:t>nExample</a:t>
                      </a:r>
                      <a:r>
                        <a:rPr lang="en-US" sz="1200" b="0" i="0" u="none" strike="noStrike" noProof="0">
                          <a:latin typeface="Consolas"/>
                        </a:rPr>
                        <a:t>:\</a:t>
                      </a:r>
                      <a:r>
                        <a:rPr lang="en-US" sz="1200" b="0" i="0" u="none" strike="noStrike" noProof="0" err="1">
                          <a:latin typeface="Consolas"/>
                        </a:rPr>
                        <a:t>nInput</a:t>
                      </a:r>
                      <a:r>
                        <a:rPr lang="en-US" sz="1200" b="0" i="0" u="none" strike="noStrike" noProof="0">
                          <a:latin typeface="Consolas"/>
                        </a:rPr>
                        <a:t>: pairs = [(1, 2), (2, 3), (3, 4), (1, 3), (1, 4), (4, 5)]\</a:t>
                      </a:r>
                      <a:r>
                        <a:rPr lang="en-US" sz="1200" b="0" i="0" u="none" strike="noStrike" noProof="0" err="1">
                          <a:latin typeface="Consolas"/>
                        </a:rPr>
                        <a:t>nOutput</a:t>
                      </a:r>
                      <a:r>
                        <a:rPr lang="en-US" sz="1200" b="0" i="0" u="none" strike="noStrike" noProof="0">
                          <a:latin typeface="Consolas"/>
                        </a:rPr>
                        <a:t>: 3</a:t>
                      </a:r>
                      <a:endParaRPr lang="en-US" sz="1200"/>
                    </a:p>
                  </a:txBody>
                  <a:tcPr/>
                </a:tc>
                <a:tc>
                  <a:txBody>
                    <a:bodyPr/>
                    <a:lstStyle/>
                    <a:p>
                      <a:pPr lvl="0">
                        <a:buNone/>
                      </a:pPr>
                      <a:r>
                        <a:rPr lang="en-US" sz="1200" b="0" i="0" u="none" strike="noStrike" noProof="0">
                          <a:solidFill>
                            <a:schemeClr val="tx1"/>
                          </a:solidFill>
                          <a:latin typeface="IBM Plex Mono"/>
                        </a:rPr>
                        <a:t>class Pair(object): def __</a:t>
                      </a:r>
                      <a:r>
                        <a:rPr lang="en-US" sz="1200" b="0" i="0" u="none" strike="noStrike" noProof="0" err="1">
                          <a:solidFill>
                            <a:schemeClr val="tx1"/>
                          </a:solidFill>
                          <a:latin typeface="IBM Plex Mono"/>
                        </a:rPr>
                        <a:t>init</a:t>
                      </a:r>
                      <a:r>
                        <a:rPr lang="en-US" sz="1200" b="0" i="0" u="none" strike="noStrike" noProof="0">
                          <a:solidFill>
                            <a:schemeClr val="tx1"/>
                          </a:solidFill>
                          <a:latin typeface="IBM Plex Mono"/>
                        </a:rPr>
                        <a:t>__(self, a, b): </a:t>
                      </a:r>
                      <a:r>
                        <a:rPr lang="en-US" sz="1200" b="0" i="0" u="none" strike="noStrike" noProof="0" err="1">
                          <a:solidFill>
                            <a:schemeClr val="tx1"/>
                          </a:solidFill>
                          <a:latin typeface="IBM Plex Mono"/>
                        </a:rPr>
                        <a:t>self.a</a:t>
                      </a:r>
                      <a:r>
                        <a:rPr lang="en-US" sz="1200" b="0" i="0" u="none" strike="noStrike" noProof="0">
                          <a:solidFill>
                            <a:schemeClr val="tx1"/>
                          </a:solidFill>
                          <a:latin typeface="IBM Plex Mono"/>
                        </a:rPr>
                        <a:t> = a </a:t>
                      </a:r>
                      <a:r>
                        <a:rPr lang="en-US" sz="1200" b="0" i="0" u="none" strike="noStrike" noProof="0" err="1">
                          <a:solidFill>
                            <a:schemeClr val="tx1"/>
                          </a:solidFill>
                          <a:latin typeface="IBM Plex Mono"/>
                        </a:rPr>
                        <a:t>self.b</a:t>
                      </a:r>
                      <a:r>
                        <a:rPr lang="en-US" sz="1200" b="0" i="0" u="none" strike="noStrike" noProof="0">
                          <a:solidFill>
                            <a:schemeClr val="tx1"/>
                          </a:solidFill>
                          <a:latin typeface="IBM Plex Mono"/>
                        </a:rPr>
                        <a:t> = b def </a:t>
                      </a:r>
                      <a:r>
                        <a:rPr lang="en-US" sz="1200" b="0" i="0" u="none" strike="noStrike" noProof="0" err="1">
                          <a:solidFill>
                            <a:schemeClr val="tx1"/>
                          </a:solidFill>
                          <a:latin typeface="IBM Plex Mono"/>
                        </a:rPr>
                        <a:t>max_chain_length</a:t>
                      </a:r>
                      <a:r>
                        <a:rPr lang="en-US" sz="1200" b="0" i="0" u="none" strike="noStrike" noProof="0">
                          <a:solidFill>
                            <a:schemeClr val="tx1"/>
                          </a:solidFill>
                          <a:latin typeface="IBM Plex Mono"/>
                        </a:rPr>
                        <a:t>(</a:t>
                      </a:r>
                      <a:r>
                        <a:rPr lang="en-US" sz="1200" b="0" i="0" u="none" strike="noStrike" noProof="0" err="1">
                          <a:solidFill>
                            <a:schemeClr val="tx1"/>
                          </a:solidFill>
                          <a:latin typeface="IBM Plex Mono"/>
                        </a:rPr>
                        <a:t>arr</a:t>
                      </a:r>
                      <a:r>
                        <a:rPr lang="en-US" sz="1200" b="0" i="0" u="none" strike="noStrike" noProof="0">
                          <a:solidFill>
                            <a:schemeClr val="tx1"/>
                          </a:solidFill>
                          <a:latin typeface="IBM Plex Mono"/>
                        </a:rPr>
                        <a:t>, n): max = 0 mcl = [1 for </a:t>
                      </a:r>
                      <a:r>
                        <a:rPr lang="en-US" sz="1200" b="0" i="0" u="none" strike="noStrike" noProof="0" err="1">
                          <a:solidFill>
                            <a:schemeClr val="tx1"/>
                          </a:solidFill>
                          <a:latin typeface="IBM Plex Mono"/>
                        </a:rPr>
                        <a:t>i</a:t>
                      </a:r>
                      <a:r>
                        <a:rPr lang="en-US" sz="1200" b="0" i="0" u="none" strike="noStrike" noProof="0">
                          <a:solidFill>
                            <a:schemeClr val="tx1"/>
                          </a:solidFill>
                          <a:latin typeface="IBM Plex Mono"/>
                        </a:rPr>
                        <a:t> in range(n)] for </a:t>
                      </a:r>
                      <a:r>
                        <a:rPr lang="en-US" sz="1200" b="0" i="0" u="none" strike="noStrike" noProof="0" err="1">
                          <a:solidFill>
                            <a:schemeClr val="tx1"/>
                          </a:solidFill>
                          <a:latin typeface="IBM Plex Mono"/>
                        </a:rPr>
                        <a:t>i</a:t>
                      </a:r>
                      <a:r>
                        <a:rPr lang="en-US" sz="1200" b="0" i="0" u="none" strike="noStrike" noProof="0">
                          <a:solidFill>
                            <a:schemeClr val="tx1"/>
                          </a:solidFill>
                          <a:latin typeface="IBM Plex Mono"/>
                        </a:rPr>
                        <a:t> in range(1, n): for j in range(0, </a:t>
                      </a:r>
                      <a:r>
                        <a:rPr lang="en-US" sz="1200" b="0" i="0" u="none" strike="noStrike" noProof="0" err="1">
                          <a:solidFill>
                            <a:schemeClr val="tx1"/>
                          </a:solidFill>
                          <a:latin typeface="IBM Plex Mono"/>
                        </a:rPr>
                        <a:t>i</a:t>
                      </a:r>
                      <a:r>
                        <a:rPr lang="en-US" sz="1200" b="0" i="0" u="none" strike="noStrike" noProof="0">
                          <a:solidFill>
                            <a:schemeClr val="tx1"/>
                          </a:solidFill>
                          <a:latin typeface="IBM Plex Mono"/>
                        </a:rPr>
                        <a:t>): if (</a:t>
                      </a:r>
                      <a:r>
                        <a:rPr lang="en-US" sz="1200" b="0" i="0" u="none" strike="noStrike" noProof="0" err="1">
                          <a:solidFill>
                            <a:schemeClr val="tx1"/>
                          </a:solidFill>
                          <a:latin typeface="IBM Plex Mono"/>
                        </a:rPr>
                        <a:t>arr</a:t>
                      </a:r>
                      <a:r>
                        <a:rPr lang="en-US" sz="1200" b="0" i="0" u="none" strike="noStrike" noProof="0">
                          <a:solidFill>
                            <a:schemeClr val="tx1"/>
                          </a:solidFill>
                          <a:latin typeface="IBM Plex Mono"/>
                        </a:rPr>
                        <a:t>[</a:t>
                      </a:r>
                      <a:r>
                        <a:rPr lang="en-US" sz="1200" b="0" i="0" u="none" strike="noStrike" noProof="0" err="1">
                          <a:solidFill>
                            <a:schemeClr val="tx1"/>
                          </a:solidFill>
                          <a:latin typeface="IBM Plex Mono"/>
                        </a:rPr>
                        <a:t>i</a:t>
                      </a:r>
                      <a:r>
                        <a:rPr lang="en-US" sz="1200" b="0" i="0" u="none" strike="noStrike" noProof="0">
                          <a:solidFill>
                            <a:schemeClr val="tx1"/>
                          </a:solidFill>
                          <a:latin typeface="IBM Plex Mono"/>
                        </a:rPr>
                        <a:t>].a &gt; </a:t>
                      </a:r>
                      <a:r>
                        <a:rPr lang="en-US" sz="1200" b="0" i="0" u="none" strike="noStrike" noProof="0" err="1">
                          <a:solidFill>
                            <a:schemeClr val="tx1"/>
                          </a:solidFill>
                          <a:latin typeface="IBM Plex Mono"/>
                        </a:rPr>
                        <a:t>arr</a:t>
                      </a:r>
                      <a:r>
                        <a:rPr lang="en-US" sz="1200" b="0" i="0" u="none" strike="noStrike" noProof="0">
                          <a:solidFill>
                            <a:schemeClr val="tx1"/>
                          </a:solidFill>
                          <a:latin typeface="IBM Plex Mono"/>
                        </a:rPr>
                        <a:t>[j].b and mcl[</a:t>
                      </a:r>
                      <a:r>
                        <a:rPr lang="en-US" sz="1200" b="0" i="0" u="none" strike="noStrike" noProof="0" err="1">
                          <a:solidFill>
                            <a:schemeClr val="tx1"/>
                          </a:solidFill>
                          <a:latin typeface="IBM Plex Mono"/>
                        </a:rPr>
                        <a:t>i</a:t>
                      </a:r>
                      <a:r>
                        <a:rPr lang="en-US" sz="1200" b="0" i="0" u="none" strike="noStrike" noProof="0">
                          <a:solidFill>
                            <a:schemeClr val="tx1"/>
                          </a:solidFill>
                          <a:latin typeface="IBM Plex Mono"/>
                        </a:rPr>
                        <a:t>] &lt; mcl[j] + 1): mcl[</a:t>
                      </a:r>
                      <a:r>
                        <a:rPr lang="en-US" sz="1200" b="0" i="0" u="none" strike="noStrike" noProof="0" err="1">
                          <a:solidFill>
                            <a:schemeClr val="tx1"/>
                          </a:solidFill>
                          <a:latin typeface="IBM Plex Mono"/>
                        </a:rPr>
                        <a:t>i</a:t>
                      </a:r>
                      <a:r>
                        <a:rPr lang="en-US" sz="1200" b="0" i="0" u="none" strike="noStrike" noProof="0">
                          <a:solidFill>
                            <a:schemeClr val="tx1"/>
                          </a:solidFill>
                          <a:latin typeface="IBM Plex Mono"/>
                        </a:rPr>
                        <a:t>] = mcl[j] + 1 for </a:t>
                      </a:r>
                      <a:r>
                        <a:rPr lang="en-US" sz="1200" b="0" i="0" u="none" strike="noStrike" noProof="0" err="1">
                          <a:solidFill>
                            <a:schemeClr val="tx1"/>
                          </a:solidFill>
                          <a:latin typeface="IBM Plex Mono"/>
                        </a:rPr>
                        <a:t>i</a:t>
                      </a:r>
                      <a:r>
                        <a:rPr lang="en-US" sz="1200" b="0" i="0" u="none" strike="noStrike" noProof="0">
                          <a:solidFill>
                            <a:schemeClr val="tx1"/>
                          </a:solidFill>
                          <a:latin typeface="IBM Plex Mono"/>
                        </a:rPr>
                        <a:t> in range(n): if (max &lt; mcl[</a:t>
                      </a:r>
                      <a:r>
                        <a:rPr lang="en-US" sz="1200" b="0" i="0" u="none" strike="noStrike" noProof="0" err="1">
                          <a:solidFill>
                            <a:schemeClr val="tx1"/>
                          </a:solidFill>
                          <a:latin typeface="IBM Plex Mono"/>
                        </a:rPr>
                        <a:t>i</a:t>
                      </a:r>
                      <a:r>
                        <a:rPr lang="en-US" sz="1200" b="0" i="0" u="none" strike="noStrike" noProof="0">
                          <a:solidFill>
                            <a:schemeClr val="tx1"/>
                          </a:solidFill>
                          <a:latin typeface="IBM Plex Mono"/>
                        </a:rPr>
                        <a:t>]): max = mcl[</a:t>
                      </a:r>
                      <a:r>
                        <a:rPr lang="en-US" sz="1200" b="0" i="0" u="none" strike="noStrike" noProof="0" err="1">
                          <a:solidFill>
                            <a:schemeClr val="tx1"/>
                          </a:solidFill>
                          <a:latin typeface="IBM Plex Mono"/>
                        </a:rPr>
                        <a:t>i</a:t>
                      </a:r>
                      <a:r>
                        <a:rPr lang="en-US" sz="1200" b="0" i="0" u="none" strike="noStrike" noProof="0">
                          <a:solidFill>
                            <a:schemeClr val="tx1"/>
                          </a:solidFill>
                          <a:latin typeface="IBM Plex Mono"/>
                        </a:rPr>
                        <a:t>] return max</a:t>
                      </a:r>
                      <a:endParaRPr lang="en-US" sz="1200">
                        <a:solidFill>
                          <a:schemeClr val="tx1"/>
                        </a:solidFill>
                      </a:endParaRPr>
                    </a:p>
                  </a:txBody>
                  <a:tcPr/>
                </a:tc>
                <a:extLst>
                  <a:ext uri="{0D108BD9-81ED-4DB2-BD59-A6C34878D82A}">
                    <a16:rowId xmlns:a16="http://schemas.microsoft.com/office/drawing/2014/main" val="3774188366"/>
                  </a:ext>
                </a:extLst>
              </a:tr>
            </a:tbl>
          </a:graphicData>
        </a:graphic>
      </p:graphicFrame>
    </p:spTree>
    <p:extLst>
      <p:ext uri="{BB962C8B-B14F-4D97-AF65-F5344CB8AC3E}">
        <p14:creationId xmlns:p14="http://schemas.microsoft.com/office/powerpoint/2010/main" val="2756388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1757A4-21F4-08EC-725D-4627EA3F7402}"/>
              </a:ext>
            </a:extLst>
          </p:cNvPr>
          <p:cNvSpPr>
            <a:spLocks noGrp="1"/>
          </p:cNvSpPr>
          <p:nvPr>
            <p:ph type="title"/>
          </p:nvPr>
        </p:nvSpPr>
        <p:spPr/>
        <p:txBody>
          <a:bodyPr/>
          <a:lstStyle/>
          <a:p>
            <a:r>
              <a:rPr lang="en-US"/>
              <a:t>Benchmarks Values</a:t>
            </a:r>
          </a:p>
        </p:txBody>
      </p:sp>
      <p:graphicFrame>
        <p:nvGraphicFramePr>
          <p:cNvPr id="2" name="Content Placeholder 1">
            <a:extLst>
              <a:ext uri="{FF2B5EF4-FFF2-40B4-BE49-F238E27FC236}">
                <a16:creationId xmlns:a16="http://schemas.microsoft.com/office/drawing/2014/main" id="{350D0AD6-CCB5-CB7D-192B-31A325365461}"/>
              </a:ext>
            </a:extLst>
          </p:cNvPr>
          <p:cNvGraphicFramePr>
            <a:graphicFrameLocks noGrp="1"/>
          </p:cNvGraphicFramePr>
          <p:nvPr>
            <p:ph sz="quarter" idx="13"/>
            <p:extLst>
              <p:ext uri="{D42A27DB-BD31-4B8C-83A1-F6EECF244321}">
                <p14:modId xmlns:p14="http://schemas.microsoft.com/office/powerpoint/2010/main" val="4110762278"/>
              </p:ext>
            </p:extLst>
          </p:nvPr>
        </p:nvGraphicFramePr>
        <p:xfrm>
          <a:off x="444500" y="1463675"/>
          <a:ext cx="6985728" cy="4485461"/>
        </p:xfrm>
        <a:graphic>
          <a:graphicData uri="http://schemas.openxmlformats.org/drawingml/2006/table">
            <a:tbl>
              <a:tblPr firstRow="1" bandRow="1">
                <a:tableStyleId>{5C22544A-7EE6-4342-B048-85BDC9FD1C3A}</a:tableStyleId>
              </a:tblPr>
              <a:tblGrid>
                <a:gridCol w="2328576">
                  <a:extLst>
                    <a:ext uri="{9D8B030D-6E8A-4147-A177-3AD203B41FA5}">
                      <a16:colId xmlns:a16="http://schemas.microsoft.com/office/drawing/2014/main" val="3335215134"/>
                    </a:ext>
                  </a:extLst>
                </a:gridCol>
                <a:gridCol w="2328576">
                  <a:extLst>
                    <a:ext uri="{9D8B030D-6E8A-4147-A177-3AD203B41FA5}">
                      <a16:colId xmlns:a16="http://schemas.microsoft.com/office/drawing/2014/main" val="1531160645"/>
                    </a:ext>
                  </a:extLst>
                </a:gridCol>
                <a:gridCol w="2328576">
                  <a:extLst>
                    <a:ext uri="{9D8B030D-6E8A-4147-A177-3AD203B41FA5}">
                      <a16:colId xmlns:a16="http://schemas.microsoft.com/office/drawing/2014/main" val="1255399085"/>
                    </a:ext>
                  </a:extLst>
                </a:gridCol>
              </a:tblGrid>
              <a:tr h="888821">
                <a:tc>
                  <a:txBody>
                    <a:bodyPr/>
                    <a:lstStyle/>
                    <a:p>
                      <a:pPr lvl="0">
                        <a:buNone/>
                      </a:pPr>
                      <a:r>
                        <a:rPr lang="en-US" sz="1400" b="1" i="0" u="none" strike="noStrike" noProof="0">
                          <a:solidFill>
                            <a:schemeClr val="tx1"/>
                          </a:solidFill>
                          <a:latin typeface="Aptos"/>
                        </a:rPr>
                        <a:t>Benchmarks</a:t>
                      </a:r>
                      <a:endParaRPr lang="en-US" sz="1400" b="0" i="0" u="none" strike="noStrike" noProof="0">
                        <a:solidFill>
                          <a:schemeClr val="tx1"/>
                        </a:solidFill>
                        <a:latin typeface="Aptos"/>
                      </a:endParaRPr>
                    </a:p>
                  </a:txBody>
                  <a:tcPr/>
                </a:tc>
                <a:tc>
                  <a:txBody>
                    <a:bodyPr/>
                    <a:lstStyle/>
                    <a:p>
                      <a:pPr lvl="0">
                        <a:buNone/>
                      </a:pPr>
                      <a:r>
                        <a:rPr lang="en-US" sz="1400" b="1" i="0" u="none" strike="noStrike" noProof="0">
                          <a:solidFill>
                            <a:schemeClr val="tx1"/>
                          </a:solidFill>
                          <a:latin typeface="Aptos"/>
                        </a:rPr>
                        <a:t>Lama 3.1 - 8B -Instruct</a:t>
                      </a:r>
                      <a:endParaRPr lang="en-US" sz="1400" b="0" i="0" u="none" strike="noStrike" noProof="0">
                        <a:solidFill>
                          <a:schemeClr val="tx1"/>
                        </a:solidFill>
                        <a:latin typeface="Aptos"/>
                      </a:endParaRPr>
                    </a:p>
                  </a:txBody>
                  <a:tcPr/>
                </a:tc>
                <a:tc>
                  <a:txBody>
                    <a:bodyPr/>
                    <a:lstStyle/>
                    <a:p>
                      <a:pPr lvl="0">
                        <a:buNone/>
                      </a:pPr>
                      <a:r>
                        <a:rPr lang="en-US" sz="1400" b="1" i="0" u="none" strike="noStrike" noProof="0">
                          <a:solidFill>
                            <a:schemeClr val="tx1"/>
                          </a:solidFill>
                          <a:latin typeface="Aptos"/>
                        </a:rPr>
                        <a:t>Lama 3.1 - 8B-Instruct-4bit-quantized</a:t>
                      </a:r>
                      <a:endParaRPr lang="en-US" sz="1400" b="0" i="0" u="none" strike="noStrike" noProof="0">
                        <a:solidFill>
                          <a:schemeClr val="tx1"/>
                        </a:solidFill>
                        <a:latin typeface="Aptos"/>
                      </a:endParaRPr>
                    </a:p>
                  </a:txBody>
                  <a:tcPr/>
                </a:tc>
                <a:extLst>
                  <a:ext uri="{0D108BD9-81ED-4DB2-BD59-A6C34878D82A}">
                    <a16:rowId xmlns:a16="http://schemas.microsoft.com/office/drawing/2014/main" val="509150440"/>
                  </a:ext>
                </a:extLst>
              </a:tr>
              <a:tr h="1427500">
                <a:tc>
                  <a:txBody>
                    <a:bodyPr/>
                    <a:lstStyle/>
                    <a:p>
                      <a:pPr lvl="0" algn="l">
                        <a:lnSpc>
                          <a:spcPct val="100000"/>
                        </a:lnSpc>
                        <a:spcBef>
                          <a:spcPts val="0"/>
                        </a:spcBef>
                        <a:spcAft>
                          <a:spcPts val="0"/>
                        </a:spcAft>
                        <a:buNone/>
                      </a:pPr>
                      <a:r>
                        <a:rPr lang="en-US" sz="1400" b="1" i="0" u="none" strike="noStrike" noProof="0">
                          <a:solidFill>
                            <a:schemeClr val="tx1"/>
                          </a:solidFill>
                          <a:latin typeface="Segoe UI"/>
                        </a:rPr>
                        <a:t>General</a:t>
                      </a:r>
                      <a:endParaRPr lang="en-US" sz="1400" b="0" i="0" u="none" strike="noStrike" noProof="0">
                        <a:solidFill>
                          <a:schemeClr val="tx1"/>
                        </a:solidFill>
                        <a:latin typeface="Segoe UI"/>
                      </a:endParaRPr>
                    </a:p>
                    <a:p>
                      <a:pPr lvl="0" algn="l">
                        <a:lnSpc>
                          <a:spcPct val="100000"/>
                        </a:lnSpc>
                        <a:spcBef>
                          <a:spcPts val="0"/>
                        </a:spcBef>
                        <a:spcAft>
                          <a:spcPts val="0"/>
                        </a:spcAft>
                        <a:buNone/>
                      </a:pPr>
                      <a:r>
                        <a:rPr lang="en-US" sz="1400" b="0" i="0" u="none" strike="noStrike" noProof="0">
                          <a:solidFill>
                            <a:schemeClr val="tx1"/>
                          </a:solidFill>
                          <a:latin typeface="Segoe UI"/>
                        </a:rPr>
                        <a:t>MMLU (0-shot, </a:t>
                      </a:r>
                      <a:r>
                        <a:rPr lang="en-US" sz="1400" b="0" i="0" u="none" strike="noStrike" noProof="0" err="1">
                          <a:solidFill>
                            <a:schemeClr val="tx1"/>
                          </a:solidFill>
                          <a:latin typeface="Segoe UI"/>
                        </a:rPr>
                        <a:t>CoT</a:t>
                      </a:r>
                      <a:r>
                        <a:rPr lang="en-US" sz="1400" b="0" i="0" u="none" strike="noStrike" noProof="0">
                          <a:solidFill>
                            <a:schemeClr val="tx1"/>
                          </a:solidFill>
                          <a:latin typeface="Segoe UI"/>
                        </a:rPr>
                        <a:t>)</a:t>
                      </a:r>
                    </a:p>
                    <a:p>
                      <a:pPr lvl="0" algn="l">
                        <a:lnSpc>
                          <a:spcPct val="100000"/>
                        </a:lnSpc>
                        <a:spcBef>
                          <a:spcPts val="0"/>
                        </a:spcBef>
                        <a:spcAft>
                          <a:spcPts val="0"/>
                        </a:spcAft>
                        <a:buNone/>
                      </a:pPr>
                      <a:endParaRPr lang="en-US" sz="1400" b="0" i="0" u="none" strike="noStrike" noProof="0">
                        <a:solidFill>
                          <a:schemeClr val="tx1"/>
                        </a:solidFill>
                        <a:latin typeface="Segoe UI"/>
                      </a:endParaRPr>
                    </a:p>
                    <a:p>
                      <a:pPr lvl="0" algn="l">
                        <a:lnSpc>
                          <a:spcPct val="100000"/>
                        </a:lnSpc>
                        <a:spcBef>
                          <a:spcPts val="0"/>
                        </a:spcBef>
                        <a:spcAft>
                          <a:spcPts val="0"/>
                        </a:spcAft>
                        <a:buNone/>
                      </a:pPr>
                      <a:endParaRPr lang="en-US" sz="1400" b="0" i="0" u="none" strike="noStrike" noProof="0">
                        <a:solidFill>
                          <a:schemeClr val="tx1"/>
                        </a:solidFill>
                        <a:latin typeface="Segoe UI"/>
                      </a:endParaRPr>
                    </a:p>
                    <a:p>
                      <a:pPr lvl="0" algn="l">
                        <a:lnSpc>
                          <a:spcPct val="100000"/>
                        </a:lnSpc>
                        <a:spcBef>
                          <a:spcPts val="0"/>
                        </a:spcBef>
                        <a:spcAft>
                          <a:spcPts val="0"/>
                        </a:spcAft>
                        <a:buNone/>
                      </a:pPr>
                      <a:r>
                        <a:rPr lang="en-US" sz="1400" b="0" i="0" u="none" strike="noStrike" noProof="0">
                          <a:solidFill>
                            <a:schemeClr val="tx1"/>
                          </a:solidFill>
                          <a:latin typeface="Segoe UI"/>
                        </a:rPr>
                        <a:t>MMLU PRO (5-shot, </a:t>
                      </a:r>
                      <a:r>
                        <a:rPr lang="en-US" sz="1400" b="0" i="0" u="none" strike="noStrike" noProof="0" err="1">
                          <a:solidFill>
                            <a:schemeClr val="tx1"/>
                          </a:solidFill>
                          <a:latin typeface="Segoe UI"/>
                        </a:rPr>
                        <a:t>CoT</a:t>
                      </a:r>
                      <a:r>
                        <a:rPr lang="en-US" sz="1400" b="0" i="0" u="none" strike="noStrike" noProof="0">
                          <a:solidFill>
                            <a:schemeClr val="tx1"/>
                          </a:solidFill>
                          <a:latin typeface="Segoe UI"/>
                        </a:rPr>
                        <a:t>)</a:t>
                      </a:r>
                    </a:p>
                    <a:p>
                      <a:pPr lvl="0" algn="l">
                        <a:lnSpc>
                          <a:spcPct val="100000"/>
                        </a:lnSpc>
                        <a:spcBef>
                          <a:spcPts val="0"/>
                        </a:spcBef>
                        <a:spcAft>
                          <a:spcPts val="0"/>
                        </a:spcAft>
                        <a:buNone/>
                      </a:pPr>
                      <a:endParaRPr lang="en-US" sz="1400" b="0" i="0" u="none" strike="noStrike" noProof="0">
                        <a:solidFill>
                          <a:schemeClr val="tx1"/>
                        </a:solidFill>
                        <a:latin typeface="Segoe UI"/>
                      </a:endParaRPr>
                    </a:p>
                    <a:p>
                      <a:pPr lvl="0" algn="l">
                        <a:lnSpc>
                          <a:spcPct val="100000"/>
                        </a:lnSpc>
                        <a:spcBef>
                          <a:spcPts val="0"/>
                        </a:spcBef>
                        <a:spcAft>
                          <a:spcPts val="0"/>
                        </a:spcAft>
                        <a:buNone/>
                      </a:pPr>
                      <a:r>
                        <a:rPr lang="en-US" sz="1400" b="0" i="0" u="none" strike="noStrike" noProof="0" err="1">
                          <a:solidFill>
                            <a:schemeClr val="tx1"/>
                          </a:solidFill>
                          <a:latin typeface="Segoe UI"/>
                        </a:rPr>
                        <a:t>IFEval</a:t>
                      </a:r>
                      <a:endParaRPr lang="en-US" sz="1400" b="0" i="0" u="none" strike="noStrike" noProof="0">
                        <a:solidFill>
                          <a:schemeClr val="tx1"/>
                        </a:solidFill>
                        <a:latin typeface="Segoe UI"/>
                      </a:endParaRPr>
                    </a:p>
                    <a:p>
                      <a:pPr lvl="0" algn="l">
                        <a:lnSpc>
                          <a:spcPct val="100000"/>
                        </a:lnSpc>
                        <a:spcBef>
                          <a:spcPts val="0"/>
                        </a:spcBef>
                        <a:spcAft>
                          <a:spcPts val="0"/>
                        </a:spcAft>
                        <a:buNone/>
                      </a:pPr>
                      <a:endParaRPr lang="en-US" sz="1400" b="0" i="0" u="none" strike="noStrike" noProof="0">
                        <a:solidFill>
                          <a:schemeClr val="tx1"/>
                        </a:solidFill>
                        <a:latin typeface="Aptos"/>
                      </a:endParaRPr>
                    </a:p>
                    <a:p>
                      <a:pPr lvl="0">
                        <a:buNone/>
                      </a:pPr>
                      <a:endParaRPr lang="en-US" sz="1400">
                        <a:solidFill>
                          <a:schemeClr val="tx1"/>
                        </a:solidFill>
                      </a:endParaRPr>
                    </a:p>
                  </a:txBody>
                  <a:tcPr/>
                </a:tc>
                <a:tc>
                  <a:txBody>
                    <a:bodyPr/>
                    <a:lstStyle/>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r>
                        <a:rPr lang="en-US" sz="1400" b="0" i="0" u="none" strike="noStrike" noProof="0">
                          <a:solidFill>
                            <a:schemeClr val="tx1"/>
                          </a:solidFill>
                          <a:latin typeface="Aptos"/>
                        </a:rPr>
                        <a:t>63 </a:t>
                      </a:r>
                    </a:p>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r>
                        <a:rPr lang="en-US" sz="1400" b="0" i="0" u="none" strike="noStrike" noProof="0">
                          <a:solidFill>
                            <a:schemeClr val="tx1"/>
                          </a:solidFill>
                          <a:latin typeface="Aptos"/>
                        </a:rPr>
                        <a:t>44  </a:t>
                      </a:r>
                      <a:endParaRPr lang="en-US"/>
                    </a:p>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r>
                        <a:rPr lang="en-US" sz="1400" b="0" i="0" u="none" strike="noStrike" noProof="0">
                          <a:solidFill>
                            <a:schemeClr val="tx1"/>
                          </a:solidFill>
                          <a:latin typeface="Aptos"/>
                        </a:rPr>
                        <a:t>73</a:t>
                      </a:r>
                    </a:p>
                    <a:p>
                      <a:pPr lvl="0">
                        <a:buNone/>
                      </a:pPr>
                      <a:endParaRPr lang="en-US" sz="1400">
                        <a:solidFill>
                          <a:schemeClr val="tx1"/>
                        </a:solidFill>
                      </a:endParaRPr>
                    </a:p>
                  </a:txBody>
                  <a:tcPr/>
                </a:tc>
                <a:tc>
                  <a:txBody>
                    <a:bodyPr/>
                    <a:lstStyle/>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r>
                        <a:rPr lang="en-US" sz="1400" b="0" i="0" u="none" strike="noStrike" noProof="0">
                          <a:solidFill>
                            <a:schemeClr val="tx1"/>
                          </a:solidFill>
                          <a:latin typeface="Aptos"/>
                        </a:rPr>
                        <a:t>63</a:t>
                      </a:r>
                    </a:p>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r>
                        <a:rPr lang="en-US" sz="1400" b="0" i="0" u="none" strike="noStrike" noProof="0">
                          <a:solidFill>
                            <a:schemeClr val="tx1"/>
                          </a:solidFill>
                          <a:latin typeface="Aptos"/>
                        </a:rPr>
                        <a:t>48</a:t>
                      </a:r>
                      <a:endParaRPr lang="en-US"/>
                    </a:p>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r>
                        <a:rPr lang="en-US" sz="1400" b="0" i="0" u="none" strike="noStrike" noProof="0">
                          <a:solidFill>
                            <a:schemeClr val="tx1"/>
                          </a:solidFill>
                          <a:latin typeface="Aptos"/>
                        </a:rPr>
                        <a:t>68</a:t>
                      </a:r>
                    </a:p>
                    <a:p>
                      <a:pPr lvl="0">
                        <a:buNone/>
                      </a:pPr>
                      <a:endParaRPr lang="en-US" sz="1400">
                        <a:solidFill>
                          <a:schemeClr val="tx1"/>
                        </a:solidFill>
                      </a:endParaRPr>
                    </a:p>
                  </a:txBody>
                  <a:tcPr/>
                </a:tc>
                <a:extLst>
                  <a:ext uri="{0D108BD9-81ED-4DB2-BD59-A6C34878D82A}">
                    <a16:rowId xmlns:a16="http://schemas.microsoft.com/office/drawing/2014/main" val="1085437762"/>
                  </a:ext>
                </a:extLst>
              </a:tr>
              <a:tr h="888821">
                <a:tc>
                  <a:txBody>
                    <a:bodyPr/>
                    <a:lstStyle/>
                    <a:p>
                      <a:pPr lvl="0" algn="l">
                        <a:lnSpc>
                          <a:spcPct val="100000"/>
                        </a:lnSpc>
                        <a:spcBef>
                          <a:spcPts val="0"/>
                        </a:spcBef>
                        <a:spcAft>
                          <a:spcPts val="0"/>
                        </a:spcAft>
                        <a:buNone/>
                      </a:pPr>
                      <a:r>
                        <a:rPr lang="en-US" sz="1400" b="1" i="0" u="none" strike="noStrike" noProof="0">
                          <a:solidFill>
                            <a:schemeClr val="tx1"/>
                          </a:solidFill>
                          <a:latin typeface="Segoe UI"/>
                        </a:rPr>
                        <a:t>Code</a:t>
                      </a:r>
                      <a:endParaRPr lang="en-US" sz="1400" b="0" i="0" u="none" strike="noStrike" noProof="0">
                        <a:solidFill>
                          <a:schemeClr val="tx1"/>
                        </a:solidFill>
                        <a:latin typeface="Segoe UI"/>
                      </a:endParaRPr>
                    </a:p>
                    <a:p>
                      <a:pPr lvl="0" algn="l">
                        <a:lnSpc>
                          <a:spcPct val="100000"/>
                        </a:lnSpc>
                        <a:spcBef>
                          <a:spcPts val="0"/>
                        </a:spcBef>
                        <a:spcAft>
                          <a:spcPts val="0"/>
                        </a:spcAft>
                        <a:buNone/>
                      </a:pPr>
                      <a:r>
                        <a:rPr lang="en-US" sz="1400" b="0" i="0" u="none" strike="noStrike" noProof="0" err="1">
                          <a:solidFill>
                            <a:schemeClr val="tx1"/>
                          </a:solidFill>
                          <a:latin typeface="Segoe UI"/>
                        </a:rPr>
                        <a:t>HumanEval</a:t>
                      </a:r>
                      <a:r>
                        <a:rPr lang="en-US" sz="1400" b="0" i="0" u="none" strike="noStrike" noProof="0">
                          <a:solidFill>
                            <a:schemeClr val="tx1"/>
                          </a:solidFill>
                          <a:latin typeface="Segoe UI"/>
                        </a:rPr>
                        <a:t> (0-shot)</a:t>
                      </a:r>
                    </a:p>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r>
                        <a:rPr lang="en-US" sz="1400" b="0" i="0" u="none" strike="noStrike" noProof="0">
                          <a:solidFill>
                            <a:schemeClr val="tx1"/>
                          </a:solidFill>
                          <a:latin typeface="Segoe UI"/>
                        </a:rPr>
                        <a:t>MBPP </a:t>
                      </a:r>
                      <a:r>
                        <a:rPr lang="en-US" sz="1400" b="0" i="0" u="none" strike="noStrike" noProof="0" err="1">
                          <a:solidFill>
                            <a:schemeClr val="tx1"/>
                          </a:solidFill>
                          <a:latin typeface="Segoe UI"/>
                        </a:rPr>
                        <a:t>EvalPlus</a:t>
                      </a:r>
                      <a:endParaRPr lang="en-US" sz="1400" b="0" i="0" u="none" strike="noStrike" noProof="0">
                        <a:solidFill>
                          <a:schemeClr val="tx1"/>
                        </a:solidFill>
                        <a:latin typeface="Segoe UI"/>
                      </a:endParaRPr>
                    </a:p>
                    <a:p>
                      <a:pPr lvl="0" algn="l">
                        <a:lnSpc>
                          <a:spcPct val="100000"/>
                        </a:lnSpc>
                        <a:spcBef>
                          <a:spcPts val="0"/>
                        </a:spcBef>
                        <a:spcAft>
                          <a:spcPts val="0"/>
                        </a:spcAft>
                        <a:buNone/>
                      </a:pPr>
                      <a:r>
                        <a:rPr lang="en-US" sz="1400" b="0" i="0" u="none" strike="noStrike" noProof="0">
                          <a:solidFill>
                            <a:schemeClr val="tx1"/>
                          </a:solidFill>
                          <a:latin typeface="Segoe UI"/>
                        </a:rPr>
                        <a:t>(Base)(0-shot)</a:t>
                      </a:r>
                    </a:p>
                    <a:p>
                      <a:pPr lvl="0" algn="l">
                        <a:lnSpc>
                          <a:spcPct val="100000"/>
                        </a:lnSpc>
                        <a:spcBef>
                          <a:spcPts val="0"/>
                        </a:spcBef>
                        <a:spcAft>
                          <a:spcPts val="0"/>
                        </a:spcAft>
                        <a:buNone/>
                      </a:pPr>
                      <a:endParaRPr lang="en-US" sz="1400" b="0" i="0" u="none" strike="noStrike" noProof="0">
                        <a:solidFill>
                          <a:schemeClr val="tx1"/>
                        </a:solidFill>
                        <a:latin typeface="Aptos"/>
                      </a:endParaRPr>
                    </a:p>
                    <a:p>
                      <a:pPr lvl="0">
                        <a:buNone/>
                      </a:pPr>
                      <a:endParaRPr lang="en-US" sz="1400">
                        <a:solidFill>
                          <a:schemeClr val="tx1"/>
                        </a:solidFill>
                      </a:endParaRPr>
                    </a:p>
                  </a:txBody>
                  <a:tcPr/>
                </a:tc>
                <a:tc>
                  <a:txBody>
                    <a:bodyPr/>
                    <a:lstStyle/>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r>
                        <a:rPr lang="en-US" sz="1400" b="0" i="0" u="none" strike="noStrike" noProof="0">
                          <a:solidFill>
                            <a:schemeClr val="tx1"/>
                          </a:solidFill>
                          <a:latin typeface="Aptos"/>
                        </a:rPr>
                        <a:t>50</a:t>
                      </a:r>
                    </a:p>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r>
                        <a:rPr lang="en-US" sz="1400" b="0" i="0" u="none" strike="noStrike" noProof="0">
                          <a:solidFill>
                            <a:schemeClr val="tx1"/>
                          </a:solidFill>
                          <a:latin typeface="Aptos"/>
                        </a:rPr>
                        <a:t>59</a:t>
                      </a:r>
                      <a:endParaRPr lang="en-US"/>
                    </a:p>
                    <a:p>
                      <a:pPr lvl="0">
                        <a:buNone/>
                      </a:pPr>
                      <a:endParaRPr lang="en-US" sz="1400">
                        <a:solidFill>
                          <a:schemeClr val="tx1"/>
                        </a:solidFill>
                      </a:endParaRPr>
                    </a:p>
                  </a:txBody>
                  <a:tcPr/>
                </a:tc>
                <a:tc>
                  <a:txBody>
                    <a:bodyPr/>
                    <a:lstStyle/>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r>
                        <a:rPr lang="en-US" sz="1400" b="0" i="0" u="none" strike="noStrike" noProof="0">
                          <a:solidFill>
                            <a:schemeClr val="tx1"/>
                          </a:solidFill>
                          <a:latin typeface="Aptos"/>
                        </a:rPr>
                        <a:t>49</a:t>
                      </a:r>
                    </a:p>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r>
                        <a:rPr lang="en-US" sz="1400" b="0" i="0" u="none" strike="noStrike" noProof="0">
                          <a:solidFill>
                            <a:schemeClr val="tx1"/>
                          </a:solidFill>
                          <a:latin typeface="Aptos"/>
                        </a:rPr>
                        <a:t>49</a:t>
                      </a:r>
                    </a:p>
                    <a:p>
                      <a:pPr lvl="0">
                        <a:buNone/>
                      </a:pPr>
                      <a:endParaRPr lang="en-US" sz="1400">
                        <a:solidFill>
                          <a:schemeClr val="tx1"/>
                        </a:solidFill>
                      </a:endParaRPr>
                    </a:p>
                  </a:txBody>
                  <a:tcPr/>
                </a:tc>
                <a:extLst>
                  <a:ext uri="{0D108BD9-81ED-4DB2-BD59-A6C34878D82A}">
                    <a16:rowId xmlns:a16="http://schemas.microsoft.com/office/drawing/2014/main" val="2779769233"/>
                  </a:ext>
                </a:extLst>
              </a:tr>
            </a:tbl>
          </a:graphicData>
        </a:graphic>
      </p:graphicFrame>
    </p:spTree>
    <p:extLst>
      <p:ext uri="{BB962C8B-B14F-4D97-AF65-F5344CB8AC3E}">
        <p14:creationId xmlns:p14="http://schemas.microsoft.com/office/powerpoint/2010/main" val="25031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1757A4-21F4-08EC-725D-4627EA3F7402}"/>
              </a:ext>
            </a:extLst>
          </p:cNvPr>
          <p:cNvSpPr>
            <a:spLocks noGrp="1"/>
          </p:cNvSpPr>
          <p:nvPr>
            <p:ph type="title"/>
          </p:nvPr>
        </p:nvSpPr>
        <p:spPr/>
        <p:txBody>
          <a:bodyPr/>
          <a:lstStyle/>
          <a:p>
            <a:r>
              <a:rPr lang="en-US"/>
              <a:t>Benchmarks Values</a:t>
            </a:r>
          </a:p>
        </p:txBody>
      </p:sp>
      <p:graphicFrame>
        <p:nvGraphicFramePr>
          <p:cNvPr id="2" name="Content Placeholder 1">
            <a:extLst>
              <a:ext uri="{FF2B5EF4-FFF2-40B4-BE49-F238E27FC236}">
                <a16:creationId xmlns:a16="http://schemas.microsoft.com/office/drawing/2014/main" id="{350D0AD6-CCB5-CB7D-192B-31A325365461}"/>
              </a:ext>
            </a:extLst>
          </p:cNvPr>
          <p:cNvGraphicFramePr>
            <a:graphicFrameLocks noGrp="1"/>
          </p:cNvGraphicFramePr>
          <p:nvPr>
            <p:ph sz="quarter" idx="13"/>
            <p:extLst>
              <p:ext uri="{D42A27DB-BD31-4B8C-83A1-F6EECF244321}">
                <p14:modId xmlns:p14="http://schemas.microsoft.com/office/powerpoint/2010/main" val="562909246"/>
              </p:ext>
            </p:extLst>
          </p:nvPr>
        </p:nvGraphicFramePr>
        <p:xfrm>
          <a:off x="444500" y="1463675"/>
          <a:ext cx="6985728" cy="4272101"/>
        </p:xfrm>
        <a:graphic>
          <a:graphicData uri="http://schemas.openxmlformats.org/drawingml/2006/table">
            <a:tbl>
              <a:tblPr firstRow="1" bandRow="1">
                <a:tableStyleId>{5C22544A-7EE6-4342-B048-85BDC9FD1C3A}</a:tableStyleId>
              </a:tblPr>
              <a:tblGrid>
                <a:gridCol w="2328576">
                  <a:extLst>
                    <a:ext uri="{9D8B030D-6E8A-4147-A177-3AD203B41FA5}">
                      <a16:colId xmlns:a16="http://schemas.microsoft.com/office/drawing/2014/main" val="3335215134"/>
                    </a:ext>
                  </a:extLst>
                </a:gridCol>
                <a:gridCol w="2328576">
                  <a:extLst>
                    <a:ext uri="{9D8B030D-6E8A-4147-A177-3AD203B41FA5}">
                      <a16:colId xmlns:a16="http://schemas.microsoft.com/office/drawing/2014/main" val="1531160645"/>
                    </a:ext>
                  </a:extLst>
                </a:gridCol>
                <a:gridCol w="2328576">
                  <a:extLst>
                    <a:ext uri="{9D8B030D-6E8A-4147-A177-3AD203B41FA5}">
                      <a16:colId xmlns:a16="http://schemas.microsoft.com/office/drawing/2014/main" val="1255399085"/>
                    </a:ext>
                  </a:extLst>
                </a:gridCol>
              </a:tblGrid>
              <a:tr h="888821">
                <a:tc>
                  <a:txBody>
                    <a:bodyPr/>
                    <a:lstStyle/>
                    <a:p>
                      <a:pPr lvl="0">
                        <a:buNone/>
                      </a:pPr>
                      <a:r>
                        <a:rPr lang="en-US" sz="1400" b="1" i="0" u="none" strike="noStrike" noProof="0">
                          <a:solidFill>
                            <a:schemeClr val="tx1"/>
                          </a:solidFill>
                          <a:latin typeface="Aptos"/>
                        </a:rPr>
                        <a:t>Benchmarks</a:t>
                      </a:r>
                      <a:endParaRPr lang="en-US" sz="1400" b="0" i="0" u="none" strike="noStrike" noProof="0">
                        <a:solidFill>
                          <a:schemeClr val="tx1"/>
                        </a:solidFill>
                        <a:latin typeface="Aptos"/>
                      </a:endParaRPr>
                    </a:p>
                  </a:txBody>
                  <a:tcPr/>
                </a:tc>
                <a:tc>
                  <a:txBody>
                    <a:bodyPr/>
                    <a:lstStyle/>
                    <a:p>
                      <a:pPr lvl="0">
                        <a:buNone/>
                      </a:pPr>
                      <a:r>
                        <a:rPr lang="en-US" sz="1400" b="1" i="0" u="none" strike="noStrike" noProof="0">
                          <a:solidFill>
                            <a:schemeClr val="tx1"/>
                          </a:solidFill>
                          <a:latin typeface="Aptos"/>
                        </a:rPr>
                        <a:t>Lama 3.1 - 8B -Instruct</a:t>
                      </a:r>
                      <a:endParaRPr lang="en-US" sz="1400" b="0" i="0" u="none" strike="noStrike" noProof="0">
                        <a:solidFill>
                          <a:schemeClr val="tx1"/>
                        </a:solidFill>
                        <a:latin typeface="Aptos"/>
                      </a:endParaRPr>
                    </a:p>
                  </a:txBody>
                  <a:tcPr/>
                </a:tc>
                <a:tc>
                  <a:txBody>
                    <a:bodyPr/>
                    <a:lstStyle/>
                    <a:p>
                      <a:pPr lvl="0">
                        <a:buNone/>
                      </a:pPr>
                      <a:r>
                        <a:rPr lang="en-US" sz="1400" b="1" i="0" u="none" strike="noStrike" noProof="0">
                          <a:solidFill>
                            <a:schemeClr val="tx1"/>
                          </a:solidFill>
                          <a:latin typeface="Aptos"/>
                        </a:rPr>
                        <a:t>Lama 3.1 - 8B-Instruct-4bit-quantized</a:t>
                      </a:r>
                      <a:endParaRPr lang="en-US" sz="1400" b="0" i="0" u="none" strike="noStrike" noProof="0">
                        <a:solidFill>
                          <a:schemeClr val="tx1"/>
                        </a:solidFill>
                        <a:latin typeface="Aptos"/>
                      </a:endParaRPr>
                    </a:p>
                  </a:txBody>
                  <a:tcPr/>
                </a:tc>
                <a:extLst>
                  <a:ext uri="{0D108BD9-81ED-4DB2-BD59-A6C34878D82A}">
                    <a16:rowId xmlns:a16="http://schemas.microsoft.com/office/drawing/2014/main" val="509150440"/>
                  </a:ext>
                </a:extLst>
              </a:tr>
              <a:tr h="1427500">
                <a:tc>
                  <a:txBody>
                    <a:bodyPr/>
                    <a:lstStyle/>
                    <a:p>
                      <a:pPr lvl="0" algn="l">
                        <a:lnSpc>
                          <a:spcPct val="100000"/>
                        </a:lnSpc>
                        <a:spcBef>
                          <a:spcPts val="0"/>
                        </a:spcBef>
                        <a:spcAft>
                          <a:spcPts val="0"/>
                        </a:spcAft>
                        <a:buNone/>
                      </a:pPr>
                      <a:r>
                        <a:rPr lang="en-US" sz="1400" b="1" i="0" u="none" strike="noStrike" noProof="0" err="1">
                          <a:solidFill>
                            <a:schemeClr val="tx1"/>
                          </a:solidFill>
                          <a:latin typeface="Segoe UI"/>
                        </a:rPr>
                        <a:t>Maths</a:t>
                      </a:r>
                      <a:r>
                        <a:rPr lang="en-US" sz="1400" b="0" i="0" u="none" strike="noStrike" noProof="0">
                          <a:solidFill>
                            <a:schemeClr val="tx1"/>
                          </a:solidFill>
                          <a:latin typeface="Segoe UI"/>
                        </a:rPr>
                        <a:t> </a:t>
                      </a:r>
                    </a:p>
                    <a:p>
                      <a:pPr lvl="0" algn="l">
                        <a:lnSpc>
                          <a:spcPct val="100000"/>
                        </a:lnSpc>
                        <a:spcBef>
                          <a:spcPts val="0"/>
                        </a:spcBef>
                        <a:spcAft>
                          <a:spcPts val="0"/>
                        </a:spcAft>
                        <a:buNone/>
                      </a:pPr>
                      <a:r>
                        <a:rPr lang="en-US" sz="1400" b="0" i="0" u="none" strike="noStrike" noProof="0">
                          <a:solidFill>
                            <a:schemeClr val="tx1"/>
                          </a:solidFill>
                          <a:latin typeface="Segoe UI"/>
                        </a:rPr>
                        <a:t>GSM8K (8-shot)</a:t>
                      </a:r>
                    </a:p>
                    <a:p>
                      <a:pPr lvl="0" algn="l">
                        <a:lnSpc>
                          <a:spcPct val="100000"/>
                        </a:lnSpc>
                        <a:spcBef>
                          <a:spcPts val="0"/>
                        </a:spcBef>
                        <a:spcAft>
                          <a:spcPts val="0"/>
                        </a:spcAft>
                        <a:buNone/>
                      </a:pPr>
                      <a:endParaRPr lang="en-US" sz="1400" b="0" i="0" u="none" strike="noStrike" noProof="0">
                        <a:solidFill>
                          <a:schemeClr val="tx1"/>
                        </a:solidFill>
                        <a:latin typeface="Segoe UI"/>
                      </a:endParaRPr>
                    </a:p>
                    <a:p>
                      <a:pPr lvl="0" algn="l">
                        <a:lnSpc>
                          <a:spcPct val="100000"/>
                        </a:lnSpc>
                        <a:spcBef>
                          <a:spcPts val="0"/>
                        </a:spcBef>
                        <a:spcAft>
                          <a:spcPts val="0"/>
                        </a:spcAft>
                        <a:buNone/>
                      </a:pPr>
                      <a:r>
                        <a:rPr lang="en-US" sz="1400" b="0" i="0" u="none" strike="noStrike" noProof="0">
                          <a:solidFill>
                            <a:schemeClr val="tx1"/>
                          </a:solidFill>
                          <a:latin typeface="Segoe UI"/>
                        </a:rPr>
                        <a:t>Math (0-shot) (CoT)</a:t>
                      </a:r>
                    </a:p>
                    <a:p>
                      <a:pPr lvl="0" algn="l">
                        <a:lnSpc>
                          <a:spcPct val="100000"/>
                        </a:lnSpc>
                        <a:spcBef>
                          <a:spcPts val="0"/>
                        </a:spcBef>
                        <a:spcAft>
                          <a:spcPts val="0"/>
                        </a:spcAft>
                        <a:buNone/>
                      </a:pPr>
                      <a:endParaRPr lang="en-US" sz="1400" b="1" i="0" u="none" strike="noStrike" noProof="0">
                        <a:solidFill>
                          <a:schemeClr val="tx1"/>
                        </a:solidFill>
                        <a:latin typeface="Segoe UI"/>
                      </a:endParaRPr>
                    </a:p>
                    <a:p>
                      <a:pPr lvl="0" algn="l">
                        <a:lnSpc>
                          <a:spcPct val="100000"/>
                        </a:lnSpc>
                        <a:spcBef>
                          <a:spcPts val="0"/>
                        </a:spcBef>
                        <a:spcAft>
                          <a:spcPts val="0"/>
                        </a:spcAft>
                        <a:buNone/>
                      </a:pPr>
                      <a:endParaRPr lang="en-US" sz="1400" b="0" i="0" u="none" strike="noStrike" noProof="0">
                        <a:solidFill>
                          <a:schemeClr val="tx1"/>
                        </a:solidFill>
                        <a:latin typeface="Aptos"/>
                      </a:endParaRPr>
                    </a:p>
                    <a:p>
                      <a:pPr lvl="0">
                        <a:buNone/>
                      </a:pPr>
                      <a:endParaRPr lang="en-US" sz="1400">
                        <a:solidFill>
                          <a:schemeClr val="tx1"/>
                        </a:solidFill>
                      </a:endParaRPr>
                    </a:p>
                  </a:txBody>
                  <a:tcPr/>
                </a:tc>
                <a:tc>
                  <a:txBody>
                    <a:bodyPr/>
                    <a:lstStyle/>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r>
                        <a:rPr lang="en-US" sz="1400" b="0" i="0" u="none" strike="noStrike" noProof="0">
                          <a:solidFill>
                            <a:schemeClr val="tx1"/>
                          </a:solidFill>
                          <a:latin typeface="Aptos"/>
                        </a:rPr>
                        <a:t>80</a:t>
                      </a:r>
                    </a:p>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r>
                        <a:rPr lang="en-US" sz="1400" b="0" i="0" u="none" strike="noStrike" noProof="0">
                          <a:solidFill>
                            <a:schemeClr val="tx1"/>
                          </a:solidFill>
                          <a:latin typeface="Aptos"/>
                        </a:rPr>
                        <a:t>51    </a:t>
                      </a:r>
                    </a:p>
                    <a:p>
                      <a:pPr lvl="0" algn="l">
                        <a:lnSpc>
                          <a:spcPct val="100000"/>
                        </a:lnSpc>
                        <a:spcBef>
                          <a:spcPts val="0"/>
                        </a:spcBef>
                        <a:spcAft>
                          <a:spcPts val="0"/>
                        </a:spcAft>
                        <a:buNone/>
                      </a:pPr>
                      <a:endParaRPr lang="en-US" sz="1400" b="0" i="0" u="none" strike="noStrike" noProof="0">
                        <a:solidFill>
                          <a:schemeClr val="tx1"/>
                        </a:solidFill>
                        <a:latin typeface="Aptos"/>
                      </a:endParaRPr>
                    </a:p>
                    <a:p>
                      <a:pPr lvl="0">
                        <a:buNone/>
                      </a:pPr>
                      <a:endParaRPr lang="en-US" sz="1400">
                        <a:solidFill>
                          <a:schemeClr val="tx1"/>
                        </a:solidFill>
                      </a:endParaRPr>
                    </a:p>
                  </a:txBody>
                  <a:tcPr/>
                </a:tc>
                <a:tc>
                  <a:txBody>
                    <a:bodyPr/>
                    <a:lstStyle/>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r>
                        <a:rPr lang="en-US" sz="1400" b="0" i="0" u="none" strike="noStrike" noProof="0">
                          <a:solidFill>
                            <a:schemeClr val="tx1"/>
                          </a:solidFill>
                          <a:latin typeface="Aptos"/>
                        </a:rPr>
                        <a:t>78</a:t>
                      </a:r>
                    </a:p>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r>
                        <a:rPr lang="en-US" sz="1400" b="0" i="0" u="none" strike="noStrike" noProof="0">
                          <a:solidFill>
                            <a:schemeClr val="tx1"/>
                          </a:solidFill>
                          <a:latin typeface="Aptos"/>
                        </a:rPr>
                        <a:t>51</a:t>
                      </a:r>
                    </a:p>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endParaRPr lang="en-US" sz="1400" b="0" i="0" u="none" strike="noStrike" noProof="0">
                        <a:solidFill>
                          <a:schemeClr val="tx1"/>
                        </a:solidFill>
                        <a:latin typeface="Aptos"/>
                      </a:endParaRPr>
                    </a:p>
                    <a:p>
                      <a:pPr lvl="0">
                        <a:buNone/>
                      </a:pPr>
                      <a:endParaRPr lang="en-US" sz="1400">
                        <a:solidFill>
                          <a:schemeClr val="tx1"/>
                        </a:solidFill>
                      </a:endParaRPr>
                    </a:p>
                  </a:txBody>
                  <a:tcPr/>
                </a:tc>
                <a:extLst>
                  <a:ext uri="{0D108BD9-81ED-4DB2-BD59-A6C34878D82A}">
                    <a16:rowId xmlns:a16="http://schemas.microsoft.com/office/drawing/2014/main" val="1085437762"/>
                  </a:ext>
                </a:extLst>
              </a:tr>
              <a:tr h="888821">
                <a:tc>
                  <a:txBody>
                    <a:bodyPr/>
                    <a:lstStyle/>
                    <a:p>
                      <a:pPr lvl="0" algn="l">
                        <a:lnSpc>
                          <a:spcPct val="100000"/>
                        </a:lnSpc>
                        <a:spcBef>
                          <a:spcPts val="0"/>
                        </a:spcBef>
                        <a:spcAft>
                          <a:spcPts val="0"/>
                        </a:spcAft>
                        <a:buNone/>
                      </a:pPr>
                      <a:r>
                        <a:rPr lang="en-US" sz="1400" b="1" i="0" u="none" strike="noStrike" noProof="0">
                          <a:solidFill>
                            <a:schemeClr val="tx1"/>
                          </a:solidFill>
                          <a:latin typeface="Segoe UI"/>
                        </a:rPr>
                        <a:t>Reasoning</a:t>
                      </a:r>
                      <a:r>
                        <a:rPr lang="en-US" sz="1400" b="0" i="0" u="none" strike="noStrike" noProof="0">
                          <a:solidFill>
                            <a:schemeClr val="tx1"/>
                          </a:solidFill>
                          <a:latin typeface="Segoe UI"/>
                        </a:rPr>
                        <a:t> </a:t>
                      </a:r>
                    </a:p>
                    <a:p>
                      <a:pPr lvl="0" algn="l">
                        <a:lnSpc>
                          <a:spcPct val="100000"/>
                        </a:lnSpc>
                        <a:spcBef>
                          <a:spcPts val="0"/>
                        </a:spcBef>
                        <a:spcAft>
                          <a:spcPts val="0"/>
                        </a:spcAft>
                        <a:buNone/>
                      </a:pPr>
                      <a:r>
                        <a:rPr lang="en-US" sz="1400" b="0" i="0" u="none" strike="noStrike" noProof="0">
                          <a:solidFill>
                            <a:schemeClr val="tx1"/>
                          </a:solidFill>
                          <a:latin typeface="Segoe UI"/>
                        </a:rPr>
                        <a:t>ARC Challenge (0-shot)</a:t>
                      </a:r>
                    </a:p>
                    <a:p>
                      <a:pPr lvl="0" algn="l">
                        <a:lnSpc>
                          <a:spcPct val="100000"/>
                        </a:lnSpc>
                        <a:spcBef>
                          <a:spcPts val="0"/>
                        </a:spcBef>
                        <a:spcAft>
                          <a:spcPts val="0"/>
                        </a:spcAft>
                        <a:buNone/>
                      </a:pPr>
                      <a:endParaRPr lang="en-US" sz="1400" b="0" i="0" u="none" strike="noStrike" noProof="0">
                        <a:solidFill>
                          <a:schemeClr val="tx1"/>
                        </a:solidFill>
                        <a:latin typeface="Segoe UI"/>
                      </a:endParaRPr>
                    </a:p>
                    <a:p>
                      <a:pPr lvl="0" algn="l">
                        <a:lnSpc>
                          <a:spcPct val="100000"/>
                        </a:lnSpc>
                        <a:spcBef>
                          <a:spcPts val="0"/>
                        </a:spcBef>
                        <a:spcAft>
                          <a:spcPts val="0"/>
                        </a:spcAft>
                        <a:buNone/>
                      </a:pPr>
                      <a:endParaRPr lang="en-US" sz="1400" b="0" i="0" u="none" strike="noStrike" noProof="0">
                        <a:solidFill>
                          <a:schemeClr val="tx1"/>
                        </a:solidFill>
                        <a:latin typeface="Segoe UI"/>
                      </a:endParaRPr>
                    </a:p>
                    <a:p>
                      <a:pPr lvl="0" algn="l">
                        <a:lnSpc>
                          <a:spcPct val="100000"/>
                        </a:lnSpc>
                        <a:spcBef>
                          <a:spcPts val="0"/>
                        </a:spcBef>
                        <a:spcAft>
                          <a:spcPts val="0"/>
                        </a:spcAft>
                        <a:buNone/>
                      </a:pPr>
                      <a:r>
                        <a:rPr lang="en-US" sz="1400" b="0" i="0" u="none" strike="noStrike" noProof="0">
                          <a:solidFill>
                            <a:schemeClr val="tx1"/>
                          </a:solidFill>
                          <a:latin typeface="Segoe UI"/>
                        </a:rPr>
                        <a:t>GPQA (0-shot, CoT)</a:t>
                      </a:r>
                      <a:r>
                        <a:rPr lang="en-US" sz="1400" b="0" i="0" u="none" strike="noStrike" noProof="0">
                          <a:solidFill>
                            <a:schemeClr val="tx1"/>
                          </a:solidFill>
                          <a:latin typeface="Aptos"/>
                        </a:rPr>
                        <a:t> </a:t>
                      </a:r>
                    </a:p>
                    <a:p>
                      <a:pPr lvl="0" algn="l">
                        <a:lnSpc>
                          <a:spcPct val="100000"/>
                        </a:lnSpc>
                        <a:spcBef>
                          <a:spcPts val="0"/>
                        </a:spcBef>
                        <a:spcAft>
                          <a:spcPts val="0"/>
                        </a:spcAft>
                        <a:buNone/>
                      </a:pPr>
                      <a:endParaRPr lang="en-US" sz="1400" b="1" i="0" u="none" strike="noStrike" noProof="0">
                        <a:solidFill>
                          <a:schemeClr val="tx1"/>
                        </a:solidFill>
                        <a:latin typeface="Segoe UI"/>
                      </a:endParaRPr>
                    </a:p>
                    <a:p>
                      <a:pPr lvl="0" algn="l">
                        <a:lnSpc>
                          <a:spcPct val="100000"/>
                        </a:lnSpc>
                        <a:spcBef>
                          <a:spcPts val="0"/>
                        </a:spcBef>
                        <a:spcAft>
                          <a:spcPts val="0"/>
                        </a:spcAft>
                        <a:buNone/>
                      </a:pPr>
                      <a:endParaRPr lang="en-US" sz="1400" b="0" i="0" u="none" strike="noStrike" noProof="0">
                        <a:solidFill>
                          <a:schemeClr val="tx1"/>
                        </a:solidFill>
                        <a:latin typeface="Aptos"/>
                      </a:endParaRPr>
                    </a:p>
                    <a:p>
                      <a:pPr lvl="0">
                        <a:buNone/>
                      </a:pPr>
                      <a:endParaRPr lang="en-US" sz="1400">
                        <a:solidFill>
                          <a:schemeClr val="tx1"/>
                        </a:solidFill>
                      </a:endParaRPr>
                    </a:p>
                  </a:txBody>
                  <a:tcPr/>
                </a:tc>
                <a:tc>
                  <a:txBody>
                    <a:bodyPr/>
                    <a:lstStyle/>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r>
                        <a:rPr lang="en-US" sz="1400" b="0" i="0" u="none" strike="noStrike" noProof="0">
                          <a:solidFill>
                            <a:schemeClr val="tx1"/>
                          </a:solidFill>
                          <a:latin typeface="Aptos"/>
                        </a:rPr>
                        <a:t>75</a:t>
                      </a:r>
                    </a:p>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r>
                        <a:rPr lang="en-US" sz="1400" b="0" i="0" u="none" strike="noStrike" noProof="0">
                          <a:solidFill>
                            <a:schemeClr val="tx1"/>
                          </a:solidFill>
                          <a:latin typeface="Aptos"/>
                        </a:rPr>
                        <a:t>32   </a:t>
                      </a:r>
                      <a:endParaRPr lang="en-US"/>
                    </a:p>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endParaRPr lang="en-US" sz="1400" b="0" i="0" u="none" strike="noStrike" noProof="0">
                        <a:solidFill>
                          <a:schemeClr val="tx1"/>
                        </a:solidFill>
                        <a:latin typeface="Aptos"/>
                      </a:endParaRPr>
                    </a:p>
                  </a:txBody>
                  <a:tcPr/>
                </a:tc>
                <a:tc>
                  <a:txBody>
                    <a:bodyPr/>
                    <a:lstStyle/>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r>
                        <a:rPr lang="en-US" sz="1400" b="0" i="0" u="none" strike="noStrike" noProof="0">
                          <a:solidFill>
                            <a:schemeClr val="tx1"/>
                          </a:solidFill>
                          <a:latin typeface="Aptos"/>
                        </a:rPr>
                        <a:t>69</a:t>
                      </a:r>
                    </a:p>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endParaRPr lang="en-US" sz="1400" b="0" i="0" u="none" strike="noStrike" noProof="0">
                        <a:solidFill>
                          <a:schemeClr val="tx1"/>
                        </a:solidFill>
                        <a:latin typeface="Aptos"/>
                      </a:endParaRPr>
                    </a:p>
                    <a:p>
                      <a:pPr lvl="0" algn="l">
                        <a:lnSpc>
                          <a:spcPct val="100000"/>
                        </a:lnSpc>
                        <a:spcBef>
                          <a:spcPts val="0"/>
                        </a:spcBef>
                        <a:spcAft>
                          <a:spcPts val="0"/>
                        </a:spcAft>
                        <a:buNone/>
                      </a:pPr>
                      <a:r>
                        <a:rPr lang="en-US" sz="1400" b="0" i="0" u="none" strike="noStrike" noProof="0">
                          <a:solidFill>
                            <a:schemeClr val="tx1"/>
                          </a:solidFill>
                          <a:latin typeface="Aptos"/>
                        </a:rPr>
                        <a:t>31</a:t>
                      </a:r>
                      <a:endParaRPr lang="en-US"/>
                    </a:p>
                    <a:p>
                      <a:pPr lvl="0" algn="l">
                        <a:lnSpc>
                          <a:spcPct val="100000"/>
                        </a:lnSpc>
                        <a:spcBef>
                          <a:spcPts val="0"/>
                        </a:spcBef>
                        <a:spcAft>
                          <a:spcPts val="0"/>
                        </a:spcAft>
                        <a:buNone/>
                      </a:pPr>
                      <a:endParaRPr lang="en-US" sz="1400" b="0" i="0" u="none" strike="noStrike" noProof="0">
                        <a:solidFill>
                          <a:schemeClr val="tx1"/>
                        </a:solidFill>
                        <a:latin typeface="Aptos"/>
                      </a:endParaRPr>
                    </a:p>
                  </a:txBody>
                  <a:tcPr/>
                </a:tc>
                <a:extLst>
                  <a:ext uri="{0D108BD9-81ED-4DB2-BD59-A6C34878D82A}">
                    <a16:rowId xmlns:a16="http://schemas.microsoft.com/office/drawing/2014/main" val="2779769233"/>
                  </a:ext>
                </a:extLst>
              </a:tr>
            </a:tbl>
          </a:graphicData>
        </a:graphic>
      </p:graphicFrame>
    </p:spTree>
    <p:extLst>
      <p:ext uri="{BB962C8B-B14F-4D97-AF65-F5344CB8AC3E}">
        <p14:creationId xmlns:p14="http://schemas.microsoft.com/office/powerpoint/2010/main" val="1821387394"/>
      </p:ext>
    </p:extLst>
  </p:cSld>
  <p:clrMapOvr>
    <a:masterClrMapping/>
  </p:clrMapOvr>
</p:sld>
</file>

<file path=ppt/theme/theme1.xml><?xml version="1.0" encoding="utf-8"?>
<a:theme xmlns:a="http://schemas.openxmlformats.org/drawingml/2006/main" name="WelcomeDoc">
  <a:themeElements>
    <a:clrScheme name="Custom 1">
      <a:dk1>
        <a:srgbClr val="000000"/>
      </a:dk1>
      <a:lt1>
        <a:srgbClr val="FFFFFF"/>
      </a:lt1>
      <a:dk2>
        <a:srgbClr val="44546A"/>
      </a:dk2>
      <a:lt2>
        <a:srgbClr val="E7E6E6"/>
      </a:lt2>
      <a:accent1>
        <a:srgbClr val="4472C4"/>
      </a:accent1>
      <a:accent2>
        <a:srgbClr val="CF3D1C"/>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889724_Win32" id="{A47D2243-58B7-4EA1-AC61-F4DDB07AC155}" vid="{5B84BEAD-BCA6-42F5-9270-6ECA397995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EFEE82-03DD-4F90-81E2-2AF29E1D81FB}">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D0C6F549-03FF-4828-9BD8-8F40C0A2B2B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FB6FBE4-5ACD-4115-9139-635E82C3D35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WelcomeDoc</vt:lpstr>
      <vt:lpstr>META LLAMA 3.1</vt:lpstr>
      <vt:lpstr>What is Llama 3.1 ?</vt:lpstr>
      <vt:lpstr>Llama 3.1 Benchmarks</vt:lpstr>
      <vt:lpstr>Llama 3.1 Benchmarks </vt:lpstr>
      <vt:lpstr>Comparision of Llama 3.1 prompts with Dataset Answers</vt:lpstr>
      <vt:lpstr>Comparision of Llama 3.1 prompts with Dataset Answers</vt:lpstr>
      <vt:lpstr>Benchmarks Values</vt:lpstr>
      <vt:lpstr>Benchmarks Values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for online presentations</dc:title>
  <dc:creator/>
  <cp:keywords/>
  <cp:revision>2</cp:revision>
  <dcterms:created xsi:type="dcterms:W3CDTF">2024-08-31T18:26:21Z</dcterms:created>
  <dcterms:modified xsi:type="dcterms:W3CDTF">2024-09-06T14:34:38Z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