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71" r:id="rId7"/>
    <p:sldId id="269" r:id="rId8"/>
    <p:sldId id="270" r:id="rId9"/>
    <p:sldId id="259" r:id="rId10"/>
    <p:sldId id="260" r:id="rId11"/>
    <p:sldId id="267" r:id="rId12"/>
    <p:sldId id="261" r:id="rId13"/>
    <p:sldId id="268" r:id="rId14"/>
    <p:sldId id="262" r:id="rId15"/>
    <p:sldId id="263" r:id="rId16"/>
    <p:sldId id="264" r:id="rId17"/>
    <p:sldId id="265" r:id="rId18"/>
    <p:sldId id="266"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7FA31-B016-4E8E-A015-548AB17E3F7A}" v="378" dt="2024-04-29T11:10:00.944"/>
    <p1510:client id="{4BEBCB38-F9BD-4F7C-8499-5D7080FDFA77}" v="2610" dt="2024-04-29T15:45:41.234"/>
    <p1510:client id="{B905D6A8-0B02-41D3-BCD1-F40ED27C647E}" v="214" dt="2024-04-28T23:19:52.642"/>
    <p1510:client id="{D3A041AD-1ADC-4C2A-89F8-7BBC47F62715}" v="588" dt="2024-04-29T12:31:28.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6vlVxxpzhNjpAXQfCc23bYhCXG0qEoUu?usp=sharing" TargetMode="Externa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a:solidFill>
                  <a:srgbClr val="000000"/>
                </a:solidFill>
                <a:latin typeface="Arial"/>
                <a:ea typeface="Arial"/>
              </a:rPr>
              <a:t>Assignment 4 Writeup</a:t>
            </a:r>
            <a:br>
              <a:rPr/>
            </a:br>
            <a:endParaRPr lang="en-US" sz="2400" b="0" strike="noStrike" spc="-1">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normAutofit/>
          </a:bodyPr>
          <a:lstStyle/>
          <a:p>
            <a:pPr algn="ctr"/>
            <a:r>
              <a:rPr lang="en-US" sz="1450" b="0" strike="noStrike" spc="-1">
                <a:solidFill>
                  <a:srgbClr val="595959"/>
                </a:solidFill>
                <a:latin typeface="Arial"/>
                <a:ea typeface="Arial"/>
              </a:rPr>
              <a:t>Name:</a:t>
            </a:r>
            <a:r>
              <a:rPr lang="en-US" sz="1450" spc="-1">
                <a:solidFill>
                  <a:srgbClr val="595959"/>
                </a:solidFill>
                <a:latin typeface="Arial"/>
                <a:ea typeface="Arial"/>
              </a:rPr>
              <a:t> Rafayel </a:t>
            </a:r>
            <a:r>
              <a:rPr lang="en-US" sz="1450" spc="-1" err="1">
                <a:solidFill>
                  <a:srgbClr val="595959"/>
                </a:solidFill>
                <a:latin typeface="Arial"/>
                <a:ea typeface="Arial"/>
              </a:rPr>
              <a:t>Veziryan</a:t>
            </a:r>
            <a:endParaRPr lang="en-US" sz="1490" b="0" strike="noStrike" spc="-1" err="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Curves </a:t>
            </a:r>
            <a:endParaRPr lang="en-US" sz="2800" b="0" strike="noStrike" spc="-1">
              <a:latin typeface="Arial"/>
            </a:endParaRPr>
          </a:p>
        </p:txBody>
      </p:sp>
      <p:sp>
        <p:nvSpPr>
          <p:cNvPr id="129"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Put the plots for loss and perplexity curves (training &amp; validation) for your configuration with default setting and for your best model here. You may use additional slides if needed.</a:t>
            </a:r>
            <a:endParaRPr lang="en-US" sz="1200" b="0" strike="noStrike" spc="-1">
              <a:latin typeface="Arial"/>
            </a:endParaRPr>
          </a:p>
        </p:txBody>
      </p:sp>
      <p:pic>
        <p:nvPicPr>
          <p:cNvPr id="2" name="Picture 1">
            <a:extLst>
              <a:ext uri="{FF2B5EF4-FFF2-40B4-BE49-F238E27FC236}">
                <a16:creationId xmlns:a16="http://schemas.microsoft.com/office/drawing/2014/main" id="{49590B7A-10D2-AEBC-F3A4-F3A55C13663E}"/>
              </a:ext>
            </a:extLst>
          </p:cNvPr>
          <p:cNvPicPr>
            <a:picLocks noChangeAspect="1"/>
          </p:cNvPicPr>
          <p:nvPr/>
        </p:nvPicPr>
        <p:blipFill>
          <a:blip r:embed="rId2"/>
          <a:stretch>
            <a:fillRect/>
          </a:stretch>
        </p:blipFill>
        <p:spPr>
          <a:xfrm>
            <a:off x="938123" y="1093758"/>
            <a:ext cx="7256971" cy="38509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loss and perplexity curves&#10;&#10;Description automatically generated">
            <a:extLst>
              <a:ext uri="{FF2B5EF4-FFF2-40B4-BE49-F238E27FC236}">
                <a16:creationId xmlns:a16="http://schemas.microsoft.com/office/drawing/2014/main" id="{4B357FA9-2A55-F933-22B9-944E8C871864}"/>
              </a:ext>
            </a:extLst>
          </p:cNvPr>
          <p:cNvPicPr>
            <a:picLocks noChangeAspect="1"/>
          </p:cNvPicPr>
          <p:nvPr/>
        </p:nvPicPr>
        <p:blipFill>
          <a:blip r:embed="rId2"/>
          <a:stretch>
            <a:fillRect/>
          </a:stretch>
        </p:blipFill>
        <p:spPr>
          <a:xfrm>
            <a:off x="485236" y="382078"/>
            <a:ext cx="8162745" cy="4368560"/>
          </a:xfrm>
          <a:prstGeom prst="rect">
            <a:avLst/>
          </a:prstGeom>
        </p:spPr>
      </p:pic>
    </p:spTree>
    <p:extLst>
      <p:ext uri="{BB962C8B-B14F-4D97-AF65-F5344CB8AC3E}">
        <p14:creationId xmlns:p14="http://schemas.microsoft.com/office/powerpoint/2010/main" val="167913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Explanation </a:t>
            </a:r>
            <a:endParaRPr lang="en-US" sz="2800" b="0" strike="noStrike" spc="-1">
              <a:latin typeface="Arial"/>
            </a:endParaRPr>
          </a:p>
        </p:txBody>
      </p:sp>
      <p:sp>
        <p:nvSpPr>
          <p:cNvPr id="131" name="CustomShape 2"/>
          <p:cNvSpPr/>
          <p:nvPr/>
        </p:nvSpPr>
        <p:spPr>
          <a:xfrm>
            <a:off x="344160" y="6260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Explain what you did here and why you did it to improve your model performance. You </a:t>
            </a:r>
            <a:r>
              <a:rPr lang="en-US" sz="1200" spc="-1">
                <a:solidFill>
                  <a:srgbClr val="595959"/>
                </a:solidFill>
                <a:latin typeface="Arial"/>
                <a:ea typeface="Arial"/>
              </a:rPr>
              <a:t>may</a:t>
            </a:r>
            <a:r>
              <a:rPr lang="en-US" sz="1200" b="0" strike="noStrike" spc="-1">
                <a:solidFill>
                  <a:srgbClr val="595959"/>
                </a:solidFill>
                <a:latin typeface="Arial"/>
                <a:ea typeface="Arial"/>
              </a:rPr>
              <a:t> use another slide if needed.</a:t>
            </a:r>
            <a:endParaRPr lang="en-US" sz="1200" b="0" strike="noStrike" spc="-1">
              <a:latin typeface="Arial"/>
            </a:endParaRPr>
          </a:p>
        </p:txBody>
      </p:sp>
      <p:sp>
        <p:nvSpPr>
          <p:cNvPr id="2" name="TextBox 1">
            <a:extLst>
              <a:ext uri="{FF2B5EF4-FFF2-40B4-BE49-F238E27FC236}">
                <a16:creationId xmlns:a16="http://schemas.microsoft.com/office/drawing/2014/main" id="{DCBE4C13-4E73-8A2A-D447-1BA2B8672DCB}"/>
              </a:ext>
            </a:extLst>
          </p:cNvPr>
          <p:cNvSpPr txBox="1"/>
          <p:nvPr/>
        </p:nvSpPr>
        <p:spPr>
          <a:xfrm>
            <a:off x="370411" y="1283762"/>
            <a:ext cx="846437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implemented transformer encoder block with sine/cosine and learnable positional encoding for machine translation task. For this model I also used grid search method to find much better hyperparameters such as batch size, learning rate and number of epochs. To improve model efficiency we also can modify optimizer and learning rate scheduler.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4209836341"/>
              </p:ext>
            </p:extLst>
          </p:nvPr>
        </p:nvGraphicFramePr>
        <p:xfrm>
          <a:off x="0" y="834519"/>
          <a:ext cx="9144000" cy="50505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lvl="0" algn="l">
                        <a:lnSpc>
                          <a:spcPct val="100000"/>
                        </a:lnSpc>
                        <a:spcBef>
                          <a:spcPts val="0"/>
                        </a:spcBef>
                        <a:spcAft>
                          <a:spcPts val="0"/>
                        </a:spcAft>
                        <a:buNone/>
                      </a:pPr>
                      <a:r>
                        <a:rPr lang="en-US" sz="1100" b="0" i="0" u="none" strike="noStrike" spc="-1" noProof="0"/>
                        <a:t>'&lt;</a:t>
                      </a:r>
                      <a:r>
                        <a:rPr lang="en-US" sz="1100" b="0" i="0" u="none" strike="noStrike" spc="-1" noProof="0" err="1"/>
                        <a:t>sos</a:t>
                      </a:r>
                      <a:r>
                        <a:rPr lang="en-US" sz="1100" b="0" i="0" u="none" strike="noStrike" spc="-1" noProof="0"/>
                        <a:t>&gt;' 'a' 'man' 'cooking' 'burgers' 'on' 'a' 'black' 'grill' '.' &lt;</a:t>
                      </a:r>
                      <a:r>
                        <a:rPr lang="en-US" sz="1100" b="0" i="0" u="none" strike="noStrike" spc="-1" noProof="0" err="1"/>
                        <a:t>eos</a:t>
                      </a:r>
                      <a:r>
                        <a:rPr lang="en-US" sz="1100" b="0" i="0" u="none" strike="noStrike" spc="-1" noProof="0"/>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spc="-1" noProof="0"/>
                        <a:t>'man' 'guy' 'cake' 'sheet' 'sheet' 'cooking' 'leaning' 'leans' 'red' 'big' 'grill' 'black' 'grill' 'tree' 'black' 'black' '.' 'black' '&lt;</a:t>
                      </a:r>
                      <a:r>
                        <a:rPr lang="en-US" sz="1100" b="0" i="0" u="none" strike="noStrike" spc="-1" noProof="0" err="1"/>
                        <a:t>eos</a:t>
                      </a:r>
                      <a:r>
                        <a:rPr lang="en-US" sz="1100" b="0" i="0" u="none" strike="noStrike" spc="-1" noProof="0"/>
                        <a:t>&gt;' 'a'</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'man' 'and' 'woman' 'fishing' 'at' 'the' 'beach' '.''&lt;</a:t>
                      </a:r>
                      <a:r>
                        <a:rPr lang="en-US" sz="1100" b="0" i="0" u="none" strike="noStrike" noProof="0" err="1">
                          <a:latin typeface="Arial"/>
                        </a:rPr>
                        <a:t>eos</a:t>
                      </a:r>
                      <a:r>
                        <a:rPr lang="en-US" sz="1100" b="0" i="0" u="none" strike="noStrike" noProof="0">
                          <a:latin typeface="Arial"/>
                        </a:rPr>
                        <a:t>&gt;' '&lt;pad&gt;' '&lt;pad&gt;' '&lt;pad&gt;' '&lt;pad&gt;' '&lt;pad&gt;' '&lt;pad&gt;' '&lt;pad&gt;' '&lt;pad&gt;''&lt;pad&gt;'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'man' 'and' 'and' 'glasses' 'wife' 'woman' 'fishing' 'fishing' 'at' 'at' 'beach' 'beach' 'beach' 'beach' 'beach' 'beach' 'beach' 'beach' 'beach' 'beach'</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'man' 'in' 'a' 'harness' 'climbing' 'a' 'rock' 'wall' '&lt;</a:t>
                      </a:r>
                      <a:r>
                        <a:rPr lang="en-US" sz="1100" b="0" i="0" u="none" strike="noStrike" noProof="0" err="1">
                          <a:latin typeface="Arial"/>
                        </a:rPr>
                        <a:t>eos</a:t>
                      </a:r>
                      <a:r>
                        <a:rPr lang="en-US" sz="1100" b="0" i="0" u="none" strike="noStrike" noProof="0">
                          <a:latin typeface="Arial"/>
                        </a:rPr>
                        <a:t>&gt;' '&lt;pad&gt;' '&lt;pad&gt;' '&lt;pad&gt;' '&lt;pad&gt;' '&lt;pad&gt;' '&lt;pad&gt;' '&lt;pad&gt;' '&lt;pad&gt;''&lt;pad&gt;'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'man' 'machine' 'hole' 'machine' 'rock' 'climbing' 'climbing' 'climbing' 'climbing' 'wall' 'face' 'stone' 'wall' 'wall' 'rock' 'rock' 'wall' 'wall' 'stone' 'rock'</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'cute' 'baby' 'is' 'smiling' 'at' 'another' 'child'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'another' 'another' 'friend' 'baby' 'smiling' 'smiles' 'another' 'child' 'who' 'child' 'child' 'child' 'child' 'child' 'child' 'another' 'another' 'another' 'another' 'another'</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'female' 'playing' 'a' 'song' 'on' 'her' 'violin'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'female' 'happy' 'sniffing' 'plays' 'plays' 'song' 'sand' 'her' 'violin' 'violin' 'violin' 'violin' 'violin' 'her' 'her' 'her' 'her' 'her' 'her' 'her'</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'person' 'on' 'a' 'snowmobile' 'in' 'mid' 'jump'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'person' 'person' 'bed' 'onto' 'bicycle' 'bicycle' 'mid' 'middle' 'jump' 'middle' 'jump' 'jump' 'the' 'the' 'the' 'them' 'grass' 'jump'  'them' 'middle'</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'three' 'men' 'competing' 'in' 'a' 'hurdle' 'race'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'men' '3' '3' 'perform' 'competing' 'competing' 'race' 'well' 'competing' 'competing' 'match' 'match' 'match' 'other' 'other' 'match' 'match' 'at' 'match' 'other'</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'people' 'play' 'in' 'a' 'fountain' 'at' 'twilight'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'people' 'fountain' 'playing' 'shorts' 'surfing' 'surfing' 'shaving' 'in' 'fountain' 'fountain' 'fountain' 'fountain' 'a' 'fountain' 'fountain' 'in' '.' '.' '&lt;</a:t>
                      </a:r>
                      <a:r>
                        <a:rPr lang="en-US" sz="1100" b="0" i="0" u="none" strike="noStrike" noProof="0" err="1">
                          <a:latin typeface="Arial"/>
                        </a:rPr>
                        <a:t>eos</a:t>
                      </a:r>
                      <a:r>
                        <a:rPr lang="en-US" sz="1100" b="0" i="0" u="none" strike="noStrike" noProof="0">
                          <a:latin typeface="Arial"/>
                        </a:rPr>
                        <a:t>&gt;' 'the'</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'the' 'three' 'children' 'are' 'in' 'a' 'cage'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'that' 'bucket' 'three' 'three' 'children' 'rustic' 'inside' 'inside' 'inside' 'booth' 'room' 'inside' 'inside' 'inside' 'inside' 'room' 'watching'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'market'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6842581" y="255875"/>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3</a:t>
            </a:r>
            <a:endParaRPr lang="en-US" sz="1800" b="0" strike="noStrike" spc="-1">
              <a:latin typeface="Arial"/>
            </a:endParaRPr>
          </a:p>
        </p:txBody>
      </p:sp>
      <p:sp>
        <p:nvSpPr>
          <p:cNvPr id="134"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Translation Results </a:t>
            </a:r>
            <a:endParaRPr lang="en-US" sz="2800" b="0" strike="noStrike" spc="-1">
              <a:latin typeface="Arial"/>
            </a:endParaRPr>
          </a:p>
        </p:txBody>
      </p:sp>
      <p:sp>
        <p:nvSpPr>
          <p:cNvPr id="135"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Put translation results for your best model (1</a:t>
            </a:r>
            <a:r>
              <a:rPr lang="en-US" sz="1200" b="0" strike="noStrike" spc="-1" baseline="101000">
                <a:solidFill>
                  <a:srgbClr val="595959"/>
                </a:solidFill>
                <a:latin typeface="Arial"/>
                <a:ea typeface="Arial"/>
              </a:rPr>
              <a:t>st</a:t>
            </a:r>
            <a:r>
              <a:rPr lang="en-US" sz="1200" b="0" strike="noStrike" spc="-1">
                <a:solidFill>
                  <a:srgbClr val="595959"/>
                </a:solidFill>
                <a:latin typeface="Arial"/>
                <a:ea typeface="Arial"/>
              </a:rPr>
              <a:t> 9 sentences) here</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38601640"/>
              </p:ext>
            </p:extLst>
          </p:nvPr>
        </p:nvGraphicFramePr>
        <p:xfrm>
          <a:off x="0" y="927000"/>
          <a:ext cx="9144000" cy="4226286"/>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a:latin typeface="Arial"/>
                        </a:rPr>
                        <a:t>Input sentence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a:latin typeface="Arial"/>
                        </a:rPr>
                        <a:t>Back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lvl="0" algn="l">
                        <a:lnSpc>
                          <a:spcPct val="100000"/>
                        </a:lnSpc>
                        <a:spcBef>
                          <a:spcPts val="0"/>
                        </a:spcBef>
                        <a:spcAft>
                          <a:spcPts val="0"/>
                        </a:spcAft>
                      </a:pPr>
                      <a:r>
                        <a:rPr lang="en-US" sz="1100" b="0" strike="noStrike" spc="-1">
                          <a:latin typeface="Arial"/>
                        </a:rPr>
                        <a:t>‘</a:t>
                      </a:r>
                      <a:r>
                        <a:rPr lang="en-US" sz="1100" b="0" i="0" u="none" strike="noStrike" spc="-1" noProof="0"/>
                        <a:t>'&lt;</a:t>
                      </a:r>
                      <a:r>
                        <a:rPr lang="en-US" sz="1100" b="0" i="0" u="none" strike="noStrike" spc="-1" noProof="0" err="1"/>
                        <a:t>sos</a:t>
                      </a:r>
                      <a:r>
                        <a:rPr lang="en-US" sz="1100" b="0" i="0" u="none" strike="noStrike" spc="-1" noProof="0"/>
                        <a:t>&gt;' 'a' 'man' 'cooking' 'burgers' 'on' 'a' 'black' 'grill' '.' '&lt;</a:t>
                      </a:r>
                      <a:r>
                        <a:rPr lang="en-US" sz="1100" b="0" i="0" u="none" strike="noStrike" spc="-1" noProof="0" err="1"/>
                        <a:t>eos</a:t>
                      </a:r>
                      <a:r>
                        <a:rPr lang="en-US" sz="1100" b="0" i="0" u="none" strike="noStrike" spc="-1" noProof="0"/>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spc="-1" noProof="0"/>
                        <a:t>'&lt;</a:t>
                      </a:r>
                      <a:r>
                        <a:rPr lang="en-US" sz="1100" b="0" i="0" u="none" strike="noStrike" spc="-1" noProof="0" err="1"/>
                        <a:t>sos</a:t>
                      </a:r>
                      <a:r>
                        <a:rPr lang="en-US" sz="1100" b="0" i="0" u="none" strike="noStrike" spc="-1" noProof="0"/>
                        <a:t>&gt;' 'a' 'man' 'is' 'a' 'a' '&lt;</a:t>
                      </a:r>
                      <a:r>
                        <a:rPr lang="en-US" sz="1100" b="0" i="0" u="none" strike="noStrike" spc="-1" noProof="0" err="1"/>
                        <a:t>unk</a:t>
                      </a:r>
                      <a:r>
                        <a:rPr lang="en-US" sz="1100" b="0" i="0" u="none" strike="noStrike" spc="-1" noProof="0"/>
                        <a:t>&gt;' 'a' 'a' '.' '.'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 '&lt;</a:t>
                      </a:r>
                      <a:r>
                        <a:rPr lang="en-US" sz="1100" b="0" i="0" u="none" strike="noStrike" spc="-1" noProof="0" err="1"/>
                        <a:t>eos</a:t>
                      </a:r>
                      <a:r>
                        <a:rPr lang="en-US" sz="1100" b="0" i="0" u="none" strike="noStrike" spc="-1" noProof="0"/>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'man' 'and' 'woman' 'fishing' 'at' 'the' 'beach' '.''&lt;</a:t>
                      </a:r>
                      <a:r>
                        <a:rPr lang="en-US" sz="1100" b="0" i="0" u="none" strike="noStrike" noProof="0" err="1">
                          <a:latin typeface="Arial"/>
                        </a:rPr>
                        <a:t>eos</a:t>
                      </a:r>
                      <a:r>
                        <a:rPr lang="en-US" sz="1100" b="0" i="0" u="none" strike="noStrike" noProof="0">
                          <a:latin typeface="Arial"/>
                        </a:rPr>
                        <a:t>&gt;' '&lt;pad&gt;' '&lt;pad&gt;' '&lt;pad&gt;' '&lt;pad&gt;' '&lt;pad&gt;' '&lt;pad&gt;' '&lt;pad&gt;' '&lt;pad&gt;''&lt;pad&gt;'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'man' 'and' 'a' 'are' 'are' 'on' 'the'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'man' 'in' 'a' 'harness' 'climbing' 'a' 'rock' 'wall' '&lt;</a:t>
                      </a:r>
                      <a:r>
                        <a:rPr lang="en-US" sz="1100" b="0" i="0" u="none" strike="noStrike" noProof="0" err="1">
                          <a:latin typeface="Arial"/>
                        </a:rPr>
                        <a:t>eos</a:t>
                      </a:r>
                      <a:r>
                        <a:rPr lang="en-US" sz="1100" b="0" i="0" u="none" strike="noStrike" noProof="0">
                          <a:latin typeface="Arial"/>
                        </a:rPr>
                        <a:t>&gt;' '&lt;pad&gt;' '&lt;pad&gt;' '&lt;pad&gt;' '&lt;pad&gt;' '&lt;pad&gt;' '&lt;pad&gt;' '&lt;pad&gt;' '&lt;pad&gt;''&lt;pad&gt;'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'man' 'man' 'in' 'climbing' 'climbing' 'climbing' 'a' 'rock'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'cute' 'baby' 'is' 'smiling' 'at' 'another' 'child'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'smiling' 'baby' 'is' 'a' 'a' 'a' '.'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32486">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'female' 'playing' 'a' 'song' 'on' 'her' 'violin'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'woman' 'playing' 'a' 'guitar' 'guitar' 'a' 'the'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'person' 'on' 'a' 'snowmobile' 'in' 'mid' 'jump' '.' '&lt;</a:t>
                      </a:r>
                      <a:r>
                        <a:rPr lang="en-US" sz="1100" b="0" i="0" u="none" strike="noStrike" noProof="0" err="1">
                          <a:latin typeface="Arial"/>
                        </a:rPr>
                        <a:t>eos</a:t>
                      </a:r>
                      <a:r>
                        <a:rPr lang="en-US" sz="1100" b="0" i="0" u="none" strike="noStrike" noProof="0">
                          <a:latin typeface="Arial"/>
                        </a:rPr>
                        <a:t>&gt;'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'a' 'person' 'on' 'a' 'a' 'a' 'a' 'a' 'a' 'a' 'a' '.'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'three' 'men' 'competing' 'in' 'a' 'hurdle' 'race'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'three' 'men' 'are' 'a' 'on' 'a' 'a' '.'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'people' 'play' 'in' 'a' 'fountain' 'at' 'twilight'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'people' 'are' 'in' 'in' 'a' 'in' 'a' '.'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'the' 'three' 'children' 'are' 'in' 'a' 'cage' '.' '&lt;</a:t>
                      </a:r>
                      <a:r>
                        <a:rPr lang="en-US" sz="1100" b="0" i="0" u="none" strike="noStrike" noProof="0" err="1">
                          <a:latin typeface="Arial"/>
                        </a:rPr>
                        <a:t>eos</a:t>
                      </a:r>
                      <a:r>
                        <a:rPr lang="en-US" sz="1100" b="0" i="0" u="none" strike="noStrike" noProof="0">
                          <a:latin typeface="Arial"/>
                        </a:rPr>
                        <a:t>&gt;' '&lt;pad&gt;' '&lt;pad&gt;' '&lt;pad&gt;' '&lt;pad&gt;' '&lt;pad&gt;' '&lt;pad&gt;' '&lt;pad&gt;' '&lt;pad&gt;' '&lt;pad&gt;' '&lt;pad&gt;'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lvl="0" algn="l">
                        <a:lnSpc>
                          <a:spcPct val="100000"/>
                        </a:lnSpc>
                        <a:spcBef>
                          <a:spcPts val="0"/>
                        </a:spcBef>
                        <a:spcAft>
                          <a:spcPts val="0"/>
                        </a:spcAft>
                        <a:buNone/>
                      </a:pPr>
                      <a:r>
                        <a:rPr lang="en-US" sz="1100" b="0" i="0" u="none" strike="noStrike" noProof="0">
                          <a:latin typeface="Arial"/>
                        </a:rPr>
                        <a:t>'&lt;</a:t>
                      </a:r>
                      <a:r>
                        <a:rPr lang="en-US" sz="1100" b="0" i="0" u="none" strike="noStrike" noProof="0" err="1">
                          <a:latin typeface="Arial"/>
                        </a:rPr>
                        <a:t>sos</a:t>
                      </a:r>
                      <a:r>
                        <a:rPr lang="en-US" sz="1100" b="0" i="0" u="none" strike="noStrike" noProof="0">
                          <a:latin typeface="Arial"/>
                        </a:rPr>
                        <a:t>&gt;' 'four' 'young' 'are' 'are' 'in' 'a' '.' '.'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a:t>
                      </a:r>
                      <a:r>
                        <a:rPr lang="en-US" sz="1100" b="0" i="0" u="none" strike="noStrike" noProof="0" err="1">
                          <a:latin typeface="Arial"/>
                        </a:rPr>
                        <a:t>eos</a:t>
                      </a:r>
                      <a:r>
                        <a:rPr lang="en-US" sz="1100" b="0" i="0" u="none" strike="noStrike" noProof="0">
                          <a:latin typeface="Arial"/>
                        </a:rPr>
                        <a:t>&gt;' '&lt;eos&gt;' '&lt;eos&gt;' '&lt;eos&gt;' '&lt;eos&gt;' '&lt;eos&gt;'</a:t>
                      </a:r>
                      <a:endParaRPr lang="en-US"/>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6637704" y="151356"/>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4</a:t>
            </a:r>
            <a:endParaRPr lang="en-US" sz="1800" b="0" strike="noStrike" spc="-1">
              <a:latin typeface="Arial"/>
            </a:endParaRPr>
          </a:p>
        </p:txBody>
      </p:sp>
      <p:sp>
        <p:nvSpPr>
          <p:cNvPr id="138"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LSTM Translation Results </a:t>
            </a:r>
            <a:endParaRPr lang="en-US" sz="2800" b="0" strike="noStrike" spc="-1">
              <a:latin typeface="Arial"/>
            </a:endParaRPr>
          </a:p>
        </p:txBody>
      </p:sp>
      <p:sp>
        <p:nvSpPr>
          <p:cNvPr id="139" name="CustomShape 4"/>
          <p:cNvSpPr/>
          <p:nvPr/>
        </p:nvSpPr>
        <p:spPr>
          <a:xfrm>
            <a:off x="365760" y="5486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595959"/>
                </a:solidFill>
                <a:latin typeface="Arial"/>
                <a:ea typeface="Arial"/>
              </a:rPr>
              <a:t>Put translation results for your best model (1</a:t>
            </a:r>
            <a:r>
              <a:rPr lang="en-US" sz="1800" b="0" strike="noStrike" spc="-1" baseline="101000">
                <a:solidFill>
                  <a:srgbClr val="595959"/>
                </a:solidFill>
                <a:latin typeface="Arial"/>
                <a:ea typeface="Arial"/>
              </a:rPr>
              <a:t>st</a:t>
            </a:r>
            <a:r>
              <a:rPr lang="en-US" sz="1800" b="0" strike="noStrike" spc="-1">
                <a:solidFill>
                  <a:srgbClr val="595959"/>
                </a:solidFill>
                <a:latin typeface="Arial"/>
                <a:ea typeface="Arial"/>
              </a:rPr>
              <a:t> 9 sentences) here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312120" y="55116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Compare your LSTM results to your Transformer Results both quantitatively and qualitatively and explain the differences.</a:t>
            </a:r>
            <a:endParaRPr lang="en-US" sz="1200" b="0" strike="noStrike" spc="-1">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Compare LSTM to Transformer </a:t>
            </a:r>
            <a:endParaRPr lang="en-US" sz="2800" b="0" strike="noStrike" spc="-1">
              <a:latin typeface="Arial"/>
            </a:endParaRPr>
          </a:p>
        </p:txBody>
      </p:sp>
      <p:sp>
        <p:nvSpPr>
          <p:cNvPr id="2" name="TextBox 1">
            <a:extLst>
              <a:ext uri="{FF2B5EF4-FFF2-40B4-BE49-F238E27FC236}">
                <a16:creationId xmlns:a16="http://schemas.microsoft.com/office/drawing/2014/main" id="{B6E3C939-665D-2D55-24F4-915C9F81ACCC}"/>
              </a:ext>
            </a:extLst>
          </p:cNvPr>
          <p:cNvSpPr txBox="1"/>
          <p:nvPr/>
        </p:nvSpPr>
        <p:spPr>
          <a:xfrm>
            <a:off x="401594" y="1251121"/>
            <a:ext cx="82481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Surprisingly</a:t>
            </a:r>
            <a:r>
              <a:rPr lang="en-US" dirty="0"/>
              <a:t>, from LSTM and Transformer results appears that LSTM works much better than Transformer. This phenomenon also considered for such examples, which are introduced in last slides. Validation loss for Transformer is 8.37 with two times more as compared with LSTM. This mean, we have to find problems, because Transformer has much more deeper architecture and parameters than LSTM.</a:t>
            </a:r>
          </a:p>
          <a:p>
            <a:endParaRPr lang="en-US" dirty="0"/>
          </a:p>
          <a:p>
            <a:endParaRPr lang="en-US" dirty="0"/>
          </a:p>
          <a:p>
            <a:endParaRPr lang="en-US" dirty="0"/>
          </a:p>
          <a:p>
            <a:endParaRPr lang="en-US" dirty="0"/>
          </a:p>
          <a:p>
            <a:endParaRPr lang="en-US" dirty="0"/>
          </a:p>
          <a:p>
            <a:r>
              <a:rPr lang="en-US" dirty="0">
                <a:ea typeface="+mn-lt"/>
                <a:cs typeface="+mn-lt"/>
              </a:rPr>
              <a:t>Best results model parameters saved in </a:t>
            </a:r>
            <a:r>
              <a:rPr lang="en-US" dirty="0">
                <a:ea typeface="+mn-lt"/>
                <a:cs typeface="+mn-lt"/>
                <a:hlinkClick r:id="rId2"/>
              </a:rPr>
              <a:t>Drive</a:t>
            </a:r>
            <a:endParaRPr lang="en-US" dirty="0">
              <a:cs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3283740" cy="3414600"/>
          </a:xfrm>
          <a:prstGeom prst="rect">
            <a:avLst/>
          </a:prstGeom>
          <a:noFill/>
          <a:ln>
            <a:noFill/>
          </a:ln>
        </p:spPr>
        <p:style>
          <a:lnRef idx="0">
            <a:scrgbClr r="0" g="0" b="0"/>
          </a:lnRef>
          <a:fillRef idx="0">
            <a:scrgbClr r="0" g="0" b="0"/>
          </a:fillRef>
          <a:effectRef idx="0">
            <a:scrgbClr r="0" g="0" b="0"/>
          </a:effectRef>
          <a:fontRef idx="minor"/>
        </p:style>
      </p:sp>
      <p:sp>
        <p:nvSpPr>
          <p:cNvPr id="144" name="CustomShape 2"/>
          <p:cNvSpPr/>
          <p:nvPr/>
        </p:nvSpPr>
        <p:spPr>
          <a:xfrm>
            <a:off x="312120" y="55116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a:latin typeface="Arial"/>
            </a:endParaRPr>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Theory question</a:t>
            </a:r>
          </a:p>
          <a:p>
            <a:pPr>
              <a:lnSpc>
                <a:spcPct val="100000"/>
              </a:lnSpc>
            </a:pPr>
            <a:r>
              <a:rPr lang="en-US" sz="1200" spc="-1">
                <a:solidFill>
                  <a:srgbClr val="000000"/>
                </a:solidFill>
                <a:latin typeface="Arial"/>
                <a:ea typeface="Arial"/>
              </a:rPr>
              <a:t>Add additional slides as necessary for your answer</a:t>
            </a:r>
            <a:r>
              <a:rPr lang="en-US" sz="1200" b="0" strike="noStrike" spc="-1">
                <a:solidFill>
                  <a:srgbClr val="000000"/>
                </a:solidFill>
                <a:latin typeface="Arial"/>
                <a:ea typeface="Arial"/>
              </a:rPr>
              <a:t> </a:t>
            </a:r>
            <a:endParaRPr lang="en-US" sz="1200" b="0" strike="noStrike" spc="-1">
              <a:latin typeface="Arial"/>
            </a:endParaRPr>
          </a:p>
        </p:txBody>
      </p:sp>
      <p:sp>
        <p:nvSpPr>
          <p:cNvPr id="4" name="TextBox 3">
            <a:extLst>
              <a:ext uri="{FF2B5EF4-FFF2-40B4-BE49-F238E27FC236}">
                <a16:creationId xmlns:a16="http://schemas.microsoft.com/office/drawing/2014/main" id="{95A610E4-885F-7AA7-D8D9-16D4392E8E00}"/>
              </a:ext>
            </a:extLst>
          </p:cNvPr>
          <p:cNvSpPr txBox="1"/>
          <p:nvPr/>
        </p:nvSpPr>
        <p:spPr>
          <a:xfrm>
            <a:off x="312420" y="1066800"/>
            <a:ext cx="30022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file is attached with other files, called </a:t>
            </a:r>
            <a:r>
              <a:rPr lang="en-US" dirty="0">
                <a:ea typeface="+mn-lt"/>
                <a:cs typeface="+mn-lt"/>
              </a:rPr>
              <a:t>diagram_L2_backprop_drawio_Rafayel_Veziryan</a:t>
            </a:r>
            <a:r>
              <a:rPr lang="en-US" dirty="0"/>
              <a:t>.pdf</a:t>
            </a:r>
          </a:p>
        </p:txBody>
      </p:sp>
      <p:pic>
        <p:nvPicPr>
          <p:cNvPr id="3" name="Picture 2" descr="A diagram of a mathematical model&#10;&#10;Description automatically generated">
            <a:extLst>
              <a:ext uri="{FF2B5EF4-FFF2-40B4-BE49-F238E27FC236}">
                <a16:creationId xmlns:a16="http://schemas.microsoft.com/office/drawing/2014/main" id="{DCE65F07-476C-957C-BE87-09B85D2608D3}"/>
              </a:ext>
            </a:extLst>
          </p:cNvPr>
          <p:cNvPicPr>
            <a:picLocks noChangeAspect="1"/>
          </p:cNvPicPr>
          <p:nvPr/>
        </p:nvPicPr>
        <p:blipFill>
          <a:blip r:embed="rId2"/>
          <a:stretch>
            <a:fillRect/>
          </a:stretch>
        </p:blipFill>
        <p:spPr>
          <a:xfrm>
            <a:off x="4821780" y="2588"/>
            <a:ext cx="4323899" cy="514091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Results </a:t>
            </a:r>
            <a:endParaRPr lang="en-US" sz="2800" b="0" strike="noStrike" spc="-1">
              <a:latin typeface="Arial"/>
            </a:endParaRPr>
          </a:p>
        </p:txBody>
      </p:sp>
      <p:graphicFrame>
        <p:nvGraphicFramePr>
          <p:cNvPr id="117" name="Table 2"/>
          <p:cNvGraphicFramePr/>
          <p:nvPr>
            <p:extLst>
              <p:ext uri="{D42A27DB-BD31-4B8C-83A1-F6EECF244321}">
                <p14:modId xmlns:p14="http://schemas.microsoft.com/office/powerpoint/2010/main" val="784631592"/>
              </p:ext>
            </p:extLst>
          </p:nvPr>
        </p:nvGraphicFramePr>
        <p:xfrm>
          <a:off x="159026" y="664252"/>
          <a:ext cx="8573259" cy="4384028"/>
        </p:xfrm>
        <a:graphic>
          <a:graphicData uri="http://schemas.openxmlformats.org/drawingml/2006/table">
            <a:tbl>
              <a:tblPr/>
              <a:tblGrid>
                <a:gridCol w="1696765">
                  <a:extLst>
                    <a:ext uri="{9D8B030D-6E8A-4147-A177-3AD203B41FA5}">
                      <a16:colId xmlns:a16="http://schemas.microsoft.com/office/drawing/2014/main" val="20000"/>
                    </a:ext>
                  </a:extLst>
                </a:gridCol>
                <a:gridCol w="2609689">
                  <a:extLst>
                    <a:ext uri="{9D8B030D-6E8A-4147-A177-3AD203B41FA5}">
                      <a16:colId xmlns:a16="http://schemas.microsoft.com/office/drawing/2014/main" val="20001"/>
                    </a:ext>
                  </a:extLst>
                </a:gridCol>
                <a:gridCol w="1670057">
                  <a:extLst>
                    <a:ext uri="{9D8B030D-6E8A-4147-A177-3AD203B41FA5}">
                      <a16:colId xmlns:a16="http://schemas.microsoft.com/office/drawing/2014/main" val="20002"/>
                    </a:ext>
                  </a:extLst>
                </a:gridCol>
                <a:gridCol w="2596748">
                  <a:extLst>
                    <a:ext uri="{9D8B030D-6E8A-4147-A177-3AD203B41FA5}">
                      <a16:colId xmlns:a16="http://schemas.microsoft.com/office/drawing/2014/main" val="20003"/>
                    </a:ext>
                  </a:extLst>
                </a:gridCol>
              </a:tblGrid>
              <a:tr h="211726">
                <a:tc gridSpan="2">
                  <a:txBody>
                    <a:bodyPr/>
                    <a:lstStyle/>
                    <a:p>
                      <a:pPr>
                        <a:lnSpc>
                          <a:spcPct val="100000"/>
                        </a:lnSpc>
                      </a:pPr>
                      <a:r>
                        <a:rPr lang="en-US" sz="1100" b="0" strike="noStrike" spc="-1" dirty="0">
                          <a:latin typeface="Arial"/>
                        </a:rPr>
                        <a:t>Results for default configuration using RNN</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100" b="0" strike="noStrike" spc="-1" dirty="0">
                          <a:latin typeface="Arial"/>
                        </a:rPr>
                        <a:t>Results for default Configuration Using LSTM</a:t>
                      </a:r>
                    </a:p>
                  </a:txBody>
                  <a:tcPr marL="90000" marR="90000">
                    <a:lnL w="720" cap="flat" cmpd="sng" algn="ctr">
                      <a:solidFill>
                        <a:srgbClr val="000000"/>
                      </a:solidFill>
                      <a:prstDash val="solid"/>
                      <a:round/>
                      <a:headEnd type="none" w="med" len="med"/>
                      <a:tailEnd type="none" w="med" len="med"/>
                    </a:lnL>
                    <a:lnR w="720">
                      <a:solidFill>
                        <a:srgbClr val="FFFFFF"/>
                      </a:solidFill>
                    </a:lnR>
                    <a:lnT w="720">
                      <a:solidFill>
                        <a:srgbClr val="FFFFFF"/>
                      </a:solidFill>
                    </a:lnT>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76496">
                <a:tc>
                  <a:txBody>
                    <a:bodyPr/>
                    <a:lstStyle/>
                    <a:p>
                      <a:pPr>
                        <a:lnSpc>
                          <a:spcPct val="100000"/>
                        </a:lnSpc>
                      </a:pPr>
                      <a:r>
                        <a:rPr lang="en-US" sz="1100" b="0" strike="noStrike" spc="-1" dirty="0">
                          <a:latin typeface="Times New Roman"/>
                        </a:rPr>
                        <a:t>  Training Loss</a:t>
                      </a:r>
                      <a:endParaRPr lang="en-US" sz="1100" b="0" strike="noStrike" spc="-1" dirty="0">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100" dirty="0"/>
                        <a:t>4.6057</a:t>
                      </a:r>
                    </a:p>
                  </a:txBody>
                  <a:tcPr>
                    <a:lnL w="720">
                      <a:solidFill>
                        <a:srgbClr val="000000"/>
                      </a:solidFill>
                    </a:lnL>
                    <a:lnB w="720">
                      <a:solidFill>
                        <a:srgbClr val="000000"/>
                      </a:solidFill>
                    </a:lnB>
                    <a:solidFill>
                      <a:srgbClr val="DDDDDD"/>
                    </a:solidFill>
                  </a:tcPr>
                </a:tc>
                <a:tc>
                  <a:txBody>
                    <a:bodyPr/>
                    <a:lstStyle/>
                    <a:p>
                      <a:pPr>
                        <a:lnSpc>
                          <a:spcPct val="100000"/>
                        </a:lnSpc>
                      </a:pPr>
                      <a:r>
                        <a:rPr lang="en-US" sz="1100" b="0" strike="noStrike" spc="-1" dirty="0">
                          <a:latin typeface="Times New Roman"/>
                        </a:rPr>
                        <a:t>  Training Loss</a:t>
                      </a:r>
                      <a:endParaRPr lang="en-US" sz="1100" b="0" strike="noStrike" spc="-1" dirty="0">
                        <a:latin typeface="Arial"/>
                      </a:endParaRPr>
                    </a:p>
                  </a:txBody>
                  <a:tcPr marL="90000" marR="90000">
                    <a:lnR w="720">
                      <a:solidFill>
                        <a:srgbClr val="000000"/>
                      </a:solidFill>
                    </a:lnR>
                    <a:lnB w="720">
                      <a:solidFill>
                        <a:srgbClr val="000000"/>
                      </a:solidFill>
                    </a:lnB>
                    <a:solidFill>
                      <a:srgbClr val="DDDDDD"/>
                    </a:solidFill>
                  </a:tcPr>
                </a:tc>
                <a:tc>
                  <a:txBody>
                    <a:bodyPr/>
                    <a:lstStyle/>
                    <a:p>
                      <a:r>
                        <a:rPr lang="en-US" sz="1100" dirty="0"/>
                        <a:t>4.3546</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276496">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100.052</a:t>
                      </a:r>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77.8356</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276496">
                <a:tc>
                  <a:txBody>
                    <a:bodyPr/>
                    <a:lstStyle/>
                    <a:p>
                      <a:pPr>
                        <a:lnSpc>
                          <a:spcPct val="100000"/>
                        </a:lnSpc>
                      </a:pPr>
                      <a:r>
                        <a:rPr lang="en-US" sz="1100" b="0" strike="noStrike" spc="-1" dirty="0">
                          <a:latin typeface="Times New Roman"/>
                        </a:rPr>
                        <a:t>  Validation Loss</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4.5238</a:t>
                      </a:r>
                    </a:p>
                  </a:txBody>
                  <a:tcPr>
                    <a:lnL w="720">
                      <a:solidFill>
                        <a:srgbClr val="000000"/>
                      </a:solidFill>
                    </a:lnL>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Times New Roman"/>
                        </a:rPr>
                        <a:t>  Validation Loss</a:t>
                      </a:r>
                      <a:endParaRPr lang="en-US" sz="1100" b="0" strike="noStrike" spc="-1" dirty="0">
                        <a:latin typeface="Arial"/>
                      </a:endParaRPr>
                    </a:p>
                  </a:txBody>
                  <a:tcPr>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4.2345</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3"/>
                  </a:ext>
                </a:extLst>
              </a:tr>
              <a:tr h="276496">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solidFill>
                      <a:srgbClr val="DDDDDD"/>
                    </a:solidFill>
                  </a:tcPr>
                </a:tc>
                <a:tc>
                  <a:txBody>
                    <a:bodyPr/>
                    <a:lstStyle/>
                    <a:p>
                      <a:r>
                        <a:rPr lang="en-US" sz="1100" dirty="0"/>
                        <a:t>92.186</a:t>
                      </a:r>
                    </a:p>
                  </a:txBody>
                  <a:tcPr>
                    <a:lnL w="720">
                      <a:solidFill>
                        <a:srgbClr val="000000"/>
                      </a:solidFill>
                    </a:lnL>
                    <a:lnT w="720">
                      <a:solidFill>
                        <a:srgbClr val="000000"/>
                      </a:solidFill>
                    </a:lnT>
                    <a:solidFill>
                      <a:srgbClr val="DDDDDD"/>
                    </a:solidFill>
                  </a:tcPr>
                </a:tc>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R w="720">
                      <a:solidFill>
                        <a:srgbClr val="000000"/>
                      </a:solidFill>
                    </a:lnR>
                    <a:lnT w="720">
                      <a:solidFill>
                        <a:srgbClr val="000000"/>
                      </a:solidFill>
                    </a:lnT>
                    <a:solidFill>
                      <a:srgbClr val="DDDDDD"/>
                    </a:solidFill>
                  </a:tcPr>
                </a:tc>
                <a:tc>
                  <a:txBody>
                    <a:bodyPr/>
                    <a:lstStyle/>
                    <a:p>
                      <a:r>
                        <a:rPr lang="en-US" sz="1100" dirty="0"/>
                        <a:t>69.0297</a:t>
                      </a:r>
                    </a:p>
                  </a:txBody>
                  <a:tcPr>
                    <a:lnL w="720">
                      <a:solidFill>
                        <a:srgbClr val="000000"/>
                      </a:solidFill>
                    </a:lnL>
                    <a:lnR w="720">
                      <a:solidFill>
                        <a:srgbClr val="000000"/>
                      </a:solidFill>
                    </a:lnR>
                    <a:lnT w="720">
                      <a:solidFill>
                        <a:srgbClr val="000000"/>
                      </a:solidFill>
                    </a:lnT>
                    <a:solidFill>
                      <a:srgbClr val="DDDDDD"/>
                    </a:solidFill>
                  </a:tcPr>
                </a:tc>
                <a:extLst>
                  <a:ext uri="{0D108BD9-81ED-4DB2-BD59-A6C34878D82A}">
                    <a16:rowId xmlns:a16="http://schemas.microsoft.com/office/drawing/2014/main" val="10004"/>
                  </a:ext>
                </a:extLst>
              </a:tr>
              <a:tr h="352877">
                <a:tc gridSpan="2">
                  <a:txBody>
                    <a:bodyPr/>
                    <a:lstStyle/>
                    <a:p>
                      <a:pPr>
                        <a:lnSpc>
                          <a:spcPct val="100000"/>
                        </a:lnSpc>
                      </a:pPr>
                      <a:r>
                        <a:rPr lang="en-US" sz="1100" b="0" strike="noStrike" spc="-1" dirty="0">
                          <a:latin typeface="Arial"/>
                        </a:rPr>
                        <a:t>Result for your Best Model using RNN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100" b="0" strike="noStrike" spc="-1" dirty="0" err="1">
                          <a:latin typeface="Arial"/>
                        </a:rPr>
                        <a:t>Resut</a:t>
                      </a:r>
                      <a:r>
                        <a:rPr lang="en-US" sz="1100" b="0" strike="noStrike" spc="-1" dirty="0">
                          <a:latin typeface="Arial"/>
                        </a:rPr>
                        <a:t> for your Best Model using LSTM after hyperparameter tuning</a:t>
                      </a:r>
                    </a:p>
                  </a:txBody>
                  <a:tcPr marL="90000" marR="90000">
                    <a:lnL w="720">
                      <a:solidFill>
                        <a:srgbClr val="000000"/>
                      </a:solidFill>
                    </a:lnL>
                    <a:lnR w="720">
                      <a:solidFill>
                        <a:srgbClr val="000000"/>
                      </a:solidFill>
                    </a:lnR>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05"/>
                  </a:ext>
                </a:extLst>
              </a:tr>
              <a:tr h="282301">
                <a:tc>
                  <a:txBody>
                    <a:bodyPr/>
                    <a:lstStyle/>
                    <a:p>
                      <a:pPr>
                        <a:lnSpc>
                          <a:spcPct val="100000"/>
                        </a:lnSpc>
                      </a:pPr>
                      <a:r>
                        <a:rPr lang="en-US" sz="1100" b="0" strike="noStrike" spc="-1" dirty="0">
                          <a:latin typeface="Times New Roman"/>
                        </a:rPr>
                        <a:t>  Training Loss</a:t>
                      </a:r>
                      <a:endParaRPr lang="en-US" sz="1100" b="0" strike="noStrike" spc="-1" dirty="0">
                        <a:latin typeface="Arial"/>
                      </a:endParaRP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100" dirty="0"/>
                        <a:t>4.04</a:t>
                      </a:r>
                    </a:p>
                  </a:txBody>
                  <a:tcPr>
                    <a:lnL w="720">
                      <a:solidFill>
                        <a:srgbClr val="000000"/>
                      </a:solidFill>
                    </a:lnL>
                    <a:lnR w="720">
                      <a:solidFill>
                        <a:srgbClr val="000000"/>
                      </a:solidFill>
                    </a:lnR>
                    <a:lnB w="720">
                      <a:solidFill>
                        <a:srgbClr val="000000"/>
                      </a:solidFill>
                    </a:lnB>
                    <a:solidFill>
                      <a:srgbClr val="DDDDDD"/>
                    </a:solidFill>
                  </a:tcPr>
                </a:tc>
                <a:tc>
                  <a:txBody>
                    <a:bodyPr/>
                    <a:lstStyle/>
                    <a:p>
                      <a:pPr>
                        <a:lnSpc>
                          <a:spcPct val="100000"/>
                        </a:lnSpc>
                      </a:pPr>
                      <a:r>
                        <a:rPr lang="en-US" sz="1100" b="0" strike="noStrike" spc="-1" dirty="0">
                          <a:latin typeface="Arial"/>
                        </a:rPr>
                        <a:t>  Training Loss</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DDDDDD"/>
                    </a:solidFill>
                  </a:tcPr>
                </a:tc>
                <a:tc>
                  <a:txBody>
                    <a:bodyPr/>
                    <a:lstStyle/>
                    <a:p>
                      <a:r>
                        <a:rPr lang="en-US" sz="1100" dirty="0"/>
                        <a:t>4.01</a:t>
                      </a:r>
                    </a:p>
                  </a:txBody>
                  <a:tcPr>
                    <a:lnL w="720">
                      <a:solidFill>
                        <a:srgbClr val="000000"/>
                      </a:solidFill>
                    </a:lnL>
                    <a:lnR w="720">
                      <a:solidFill>
                        <a:srgbClr val="000000"/>
                      </a:solidFill>
                    </a:lnR>
                    <a:lnB w="720">
                      <a:solidFill>
                        <a:srgbClr val="000000"/>
                      </a:solidFill>
                    </a:lnB>
                    <a:solidFill>
                      <a:srgbClr val="DDDDDD"/>
                    </a:solidFill>
                  </a:tcPr>
                </a:tc>
                <a:extLst>
                  <a:ext uri="{0D108BD9-81ED-4DB2-BD59-A6C34878D82A}">
                    <a16:rowId xmlns:a16="http://schemas.microsoft.com/office/drawing/2014/main" val="10006"/>
                  </a:ext>
                </a:extLst>
              </a:tr>
              <a:tr h="282301">
                <a:tc>
                  <a:txBody>
                    <a:bodyPr/>
                    <a:lstStyle/>
                    <a:p>
                      <a:pPr>
                        <a:lnSpc>
                          <a:spcPct val="100000"/>
                        </a:lnSpc>
                      </a:pPr>
                      <a:r>
                        <a:rPr lang="en-US" sz="1100" b="0" strike="noStrike" spc="-1" dirty="0">
                          <a:latin typeface="Times New Roman"/>
                        </a:rPr>
                        <a:t>  Training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56.9</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Training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55.45</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7"/>
                  </a:ext>
                </a:extLst>
              </a:tr>
              <a:tr h="282301">
                <a:tc>
                  <a:txBody>
                    <a:bodyPr/>
                    <a:lstStyle/>
                    <a:p>
                      <a:pPr>
                        <a:lnSpc>
                          <a:spcPct val="100000"/>
                        </a:lnSpc>
                      </a:pPr>
                      <a:r>
                        <a:rPr lang="en-US" sz="1100" b="0" strike="noStrike" spc="-1" dirty="0">
                          <a:latin typeface="Times New Roman"/>
                        </a:rPr>
                        <a:t>  Validation Loss</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4.21</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Validation Loss</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4.2</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8"/>
                  </a:ext>
                </a:extLst>
              </a:tr>
              <a:tr h="282301">
                <a:tc>
                  <a:txBody>
                    <a:bodyPr/>
                    <a:lstStyle/>
                    <a:p>
                      <a:pPr>
                        <a:lnSpc>
                          <a:spcPct val="100000"/>
                        </a:lnSpc>
                      </a:pPr>
                      <a:r>
                        <a:rPr lang="en-US" sz="1100" b="0" strike="noStrike" spc="-1" dirty="0">
                          <a:latin typeface="Times New Roman"/>
                        </a:rPr>
                        <a:t>  Validation Perplexity</a:t>
                      </a:r>
                      <a:endParaRPr lang="en-US" sz="1100" b="0" strike="noStrike" spc="-1" dirty="0">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67.48</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100" b="0" strike="noStrike" spc="-1" dirty="0">
                          <a:latin typeface="Arial"/>
                        </a:rPr>
                        <a:t>  Validation Perplexity</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sz="1100" dirty="0"/>
                        <a:t>67</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9"/>
                  </a:ext>
                </a:extLst>
              </a:tr>
              <a:tr h="352877">
                <a:tc gridSpan="2">
                  <a:txBody>
                    <a:bodyPr/>
                    <a:lstStyle/>
                    <a:p>
                      <a:pPr>
                        <a:lnSpc>
                          <a:spcPct val="100000"/>
                        </a:lnSpc>
                      </a:pPr>
                      <a:r>
                        <a:rPr lang="en-US" sz="1200" b="0" strike="noStrike" spc="-1" dirty="0">
                          <a:latin typeface="Arial"/>
                        </a:rPr>
                        <a:t>Your best model configuration for RNN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gridSpan="2">
                  <a:txBody>
                    <a:bodyPr/>
                    <a:lstStyle/>
                    <a:p>
                      <a:pPr>
                        <a:lnSpc>
                          <a:spcPct val="100000"/>
                        </a:lnSpc>
                      </a:pPr>
                      <a:r>
                        <a:rPr lang="en-US" sz="1200" b="0" strike="noStrike" spc="-1" dirty="0">
                          <a:latin typeface="Arial"/>
                        </a:rPr>
                        <a:t>Your best model configuration for LSTM after hyperparameter tuning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extLst>
                  <a:ext uri="{0D108BD9-81ED-4DB2-BD59-A6C34878D82A}">
                    <a16:rowId xmlns:a16="http://schemas.microsoft.com/office/drawing/2014/main" val="10010"/>
                  </a:ext>
                </a:extLst>
              </a:tr>
              <a:tr h="332622">
                <a:tc gridSpan="2">
                  <a:txBody>
                    <a:bodyPr/>
                    <a:lstStyle/>
                    <a:p>
                      <a:r>
                        <a:rPr lang="en-US" dirty="0"/>
                        <a:t>Batch size = 64, LR = 0.001,  OR</a:t>
                      </a:r>
                    </a:p>
                    <a:p>
                      <a:pPr lvl="0">
                        <a:buNone/>
                      </a:pPr>
                      <a:r>
                        <a:rPr lang="en-US" dirty="0"/>
                        <a:t>Epochs = 100</a:t>
                      </a:r>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solidFill>
                      <a:srgbClr val="729FCF"/>
                    </a:solidFill>
                  </a:tcPr>
                </a:tc>
                <a:tc gridSpan="2">
                  <a:txBody>
                    <a:bodyPr/>
                    <a:lstStyle/>
                    <a:p>
                      <a:pPr lvl="0">
                        <a:buNone/>
                      </a:pPr>
                      <a:r>
                        <a:rPr lang="en-US" sz="1800" b="0" i="0" u="none" strike="noStrike" noProof="0" dirty="0">
                          <a:solidFill>
                            <a:srgbClr val="000000"/>
                          </a:solidFill>
                          <a:latin typeface="Arial"/>
                        </a:rPr>
                        <a:t>Batch size = 64, LR = 0.001, </a:t>
                      </a:r>
                    </a:p>
                    <a:p>
                      <a:pPr lvl="0">
                        <a:buNone/>
                      </a:pPr>
                      <a:r>
                        <a:rPr lang="en-US" sz="1800" b="0" i="0" u="none" strike="noStrike" noProof="0" dirty="0">
                          <a:solidFill>
                            <a:srgbClr val="000000"/>
                          </a:solidFill>
                          <a:latin typeface="Arial"/>
                        </a:rPr>
                        <a:t>Epochs = 100</a:t>
                      </a:r>
                      <a:endParaRPr lang="en-US" dirty="0"/>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CCCCCC"/>
                    </a:solidFill>
                  </a:tcPr>
                </a:tc>
                <a:tc hMerge="1">
                  <a:txBody>
                    <a:bodyPr/>
                    <a:lstStyle/>
                    <a:p>
                      <a:endParaRPr lang="en-US"/>
                    </a:p>
                  </a:txBody>
                  <a:tcPr>
                    <a:solidFill>
                      <a:srgbClr val="729FCF"/>
                    </a:solidFill>
                  </a:tcPr>
                </a:tc>
                <a:extLst>
                  <a:ext uri="{0D108BD9-81ED-4DB2-BD59-A6C34878D82A}">
                    <a16:rowId xmlns:a16="http://schemas.microsoft.com/office/drawing/2014/main" val="10011"/>
                  </a:ext>
                </a:extLst>
              </a:tr>
              <a:tr h="332622">
                <a:tc gridSpan="2">
                  <a:txBody>
                    <a:bodyPr/>
                    <a:lstStyle/>
                    <a:p>
                      <a:endParaRPr lang="en-US"/>
                    </a:p>
                  </a:txBody>
                  <a:tcPr marL="90000" marR="90000">
                    <a:lnL w="720">
                      <a:solidFill>
                        <a:srgbClr val="000000"/>
                      </a:solidFill>
                    </a:lnL>
                    <a:lnR w="720" cap="flat" cmpd="sng" algn="ctr">
                      <a:solidFill>
                        <a:srgbClr val="000000"/>
                      </a:solidFill>
                      <a:prstDash val="solid"/>
                      <a:round/>
                      <a:headEnd type="none" w="med" len="med"/>
                      <a:tailEnd type="none" w="med" len="med"/>
                    </a:lnR>
                    <a:lnT w="720">
                      <a:solidFill>
                        <a:srgbClr val="000000"/>
                      </a:solidFill>
                    </a:lnT>
                    <a:lnB w="720">
                      <a:solidFill>
                        <a:srgbClr val="000000"/>
                      </a:solidFill>
                    </a:lnB>
                    <a:solidFill>
                      <a:srgbClr val="CCCCCC"/>
                    </a:solidFill>
                  </a:tcPr>
                </a:tc>
                <a:tc hMerge="1">
                  <a:txBody>
                    <a:bodyPr/>
                    <a:lstStyle/>
                    <a:p>
                      <a:endParaRPr lang="en-US"/>
                    </a:p>
                  </a:txBody>
                  <a:tcPr/>
                </a:tc>
                <a:tc gridSpan="2">
                  <a:txBody>
                    <a:bodyPr/>
                    <a:lstStyle/>
                    <a:p>
                      <a:endParaRPr lang="en-US"/>
                    </a:p>
                  </a:txBody>
                  <a:tcPr marL="90000" marR="90000">
                    <a:lnL w="720" cap="flat" cmpd="sng" algn="ctr">
                      <a:solidFill>
                        <a:srgbClr val="000000"/>
                      </a:solidFill>
                      <a:prstDash val="solid"/>
                      <a:round/>
                      <a:headEnd type="none" w="med" len="med"/>
                      <a:tailEnd type="none" w="med" len="med"/>
                    </a:lnL>
                    <a:lnR w="720">
                      <a:solidFill>
                        <a:srgbClr val="000000"/>
                      </a:solidFill>
                    </a:lnR>
                    <a:lnT w="720">
                      <a:solidFill>
                        <a:srgbClr val="000000"/>
                      </a:solidFill>
                    </a:lnT>
                    <a:lnB w="720">
                      <a:solidFill>
                        <a:srgbClr val="000000"/>
                      </a:solidFill>
                    </a:lnB>
                    <a:solidFill>
                      <a:srgbClr val="CCCCCC"/>
                    </a:solidFill>
                  </a:tcPr>
                </a:tc>
                <a:tc hMerge="1">
                  <a:txBody>
                    <a:bodyPr/>
                    <a:lstStyle/>
                    <a:p>
                      <a:endParaRPr lang="en-US"/>
                    </a:p>
                  </a:txBody>
                  <a:tcPr/>
                </a:tc>
                <a:extLst>
                  <a:ext uri="{0D108BD9-81ED-4DB2-BD59-A6C34878D82A}">
                    <a16:rowId xmlns:a16="http://schemas.microsoft.com/office/drawing/2014/main" val="2701670044"/>
                  </a:ext>
                </a:extLst>
              </a:tr>
            </a:tbl>
          </a:graphicData>
        </a:graphic>
      </p:graphicFrame>
      <p:sp>
        <p:nvSpPr>
          <p:cNvPr id="118" name="CustomShape 3"/>
          <p:cNvSpPr/>
          <p:nvPr/>
        </p:nvSpPr>
        <p:spPr>
          <a:xfrm>
            <a:off x="318600" y="407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Put your results from training before and after hyperparameter tuning here. </a:t>
            </a:r>
            <a:endParaRPr lang="en-US" sz="1200" b="0" strike="noStrike" spc="-1">
              <a:latin typeface="Arial"/>
            </a:endParaRPr>
          </a:p>
        </p:txBody>
      </p:sp>
      <p:sp>
        <p:nvSpPr>
          <p:cNvPr id="119" name="CustomShape 4"/>
          <p:cNvSpPr/>
          <p:nvPr/>
        </p:nvSpPr>
        <p:spPr>
          <a:xfrm>
            <a:off x="3942119" y="7866"/>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248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dirty="0">
                <a:solidFill>
                  <a:srgbClr val="000000"/>
                </a:solidFill>
                <a:latin typeface="Arial"/>
                <a:ea typeface="Arial"/>
              </a:rPr>
              <a:t>Seq2Seq Curves </a:t>
            </a:r>
            <a:endParaRPr lang="en-US" sz="2800" b="0" strike="noStrike" spc="-1" dirty="0">
              <a:latin typeface="Arial"/>
            </a:endParaRPr>
          </a:p>
        </p:txBody>
      </p:sp>
      <p:sp>
        <p:nvSpPr>
          <p:cNvPr id="121" name="CustomShape 2"/>
          <p:cNvSpPr/>
          <p:nvPr/>
        </p:nvSpPr>
        <p:spPr>
          <a:xfrm>
            <a:off x="344520" y="62640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the plots for loss and perplexity curves (training &amp; validation) for your configuration with default setting and for your best model here. Use additional slides as necessary.</a:t>
            </a:r>
            <a:endParaRPr lang="en-US" sz="1200" b="0" strike="noStrike" spc="-1" dirty="0">
              <a:latin typeface="Arial"/>
            </a:endParaRPr>
          </a:p>
        </p:txBody>
      </p:sp>
      <p:pic>
        <p:nvPicPr>
          <p:cNvPr id="2" name="Picture 1"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0A3F059-82B8-A3D2-575E-D48936164735}"/>
              </a:ext>
            </a:extLst>
          </p:cNvPr>
          <p:cNvPicPr>
            <a:picLocks noChangeAspect="1"/>
          </p:cNvPicPr>
          <p:nvPr/>
        </p:nvPicPr>
        <p:blipFill>
          <a:blip r:embed="rId2"/>
          <a:stretch>
            <a:fillRect/>
          </a:stretch>
        </p:blipFill>
        <p:spPr>
          <a:xfrm>
            <a:off x="1059180" y="1230630"/>
            <a:ext cx="7033260" cy="374142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37D9-29F4-910C-EA4B-719EFE908E63}"/>
              </a:ext>
            </a:extLst>
          </p:cNvPr>
          <p:cNvSpPr>
            <a:spLocks noGrp="1"/>
          </p:cNvSpPr>
          <p:nvPr>
            <p:ph type="title"/>
          </p:nvPr>
        </p:nvSpPr>
        <p:spPr/>
        <p:txBody>
          <a:bodyPr/>
          <a:lstStyle/>
          <a:p>
            <a:pPr algn="ctr"/>
            <a:r>
              <a:rPr lang="en-US" sz="3200" dirty="0"/>
              <a:t>RNN Validation loss and perplexity curves</a:t>
            </a:r>
            <a:endParaRPr lang="en-US"/>
          </a:p>
        </p:txBody>
      </p:sp>
      <p:pic>
        <p:nvPicPr>
          <p:cNvPr id="4" name="Picture 3" descr="A graph of loss and perplexity curves&#10;&#10;Description automatically generated">
            <a:extLst>
              <a:ext uri="{FF2B5EF4-FFF2-40B4-BE49-F238E27FC236}">
                <a16:creationId xmlns:a16="http://schemas.microsoft.com/office/drawing/2014/main" id="{05C02875-BE1A-A1E4-973B-4CB8A8E87252}"/>
              </a:ext>
            </a:extLst>
          </p:cNvPr>
          <p:cNvPicPr>
            <a:picLocks noChangeAspect="1"/>
          </p:cNvPicPr>
          <p:nvPr/>
        </p:nvPicPr>
        <p:blipFill>
          <a:blip r:embed="rId2"/>
          <a:stretch>
            <a:fillRect/>
          </a:stretch>
        </p:blipFill>
        <p:spPr>
          <a:xfrm>
            <a:off x="967740" y="1230630"/>
            <a:ext cx="7216140" cy="3848100"/>
          </a:xfrm>
          <a:prstGeom prst="rect">
            <a:avLst/>
          </a:prstGeom>
        </p:spPr>
      </p:pic>
    </p:spTree>
    <p:extLst>
      <p:ext uri="{BB962C8B-B14F-4D97-AF65-F5344CB8AC3E}">
        <p14:creationId xmlns:p14="http://schemas.microsoft.com/office/powerpoint/2010/main" val="59546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08C5-D616-C8C9-A449-46EE586EA5D7}"/>
              </a:ext>
            </a:extLst>
          </p:cNvPr>
          <p:cNvSpPr>
            <a:spLocks noGrp="1"/>
          </p:cNvSpPr>
          <p:nvPr>
            <p:ph type="title"/>
          </p:nvPr>
        </p:nvSpPr>
        <p:spPr/>
        <p:txBody>
          <a:bodyPr/>
          <a:lstStyle/>
          <a:p>
            <a:pPr algn="ctr"/>
            <a:r>
              <a:rPr lang="en-US" sz="2800" dirty="0"/>
              <a:t>LSTM training loss and perplexity curves</a:t>
            </a:r>
            <a:endParaRPr lang="en-US" dirty="0"/>
          </a:p>
        </p:txBody>
      </p:sp>
      <p:pic>
        <p:nvPicPr>
          <p:cNvPr id="5" name="Picture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54F11CC-4536-3DA4-18BC-CC970F5421D5}"/>
              </a:ext>
            </a:extLst>
          </p:cNvPr>
          <p:cNvPicPr>
            <a:picLocks noChangeAspect="1"/>
          </p:cNvPicPr>
          <p:nvPr/>
        </p:nvPicPr>
        <p:blipFill>
          <a:blip r:embed="rId2"/>
          <a:stretch>
            <a:fillRect/>
          </a:stretch>
        </p:blipFill>
        <p:spPr>
          <a:xfrm>
            <a:off x="868680" y="987502"/>
            <a:ext cx="7406640" cy="3924300"/>
          </a:xfrm>
          <a:prstGeom prst="rect">
            <a:avLst/>
          </a:prstGeom>
        </p:spPr>
      </p:pic>
    </p:spTree>
    <p:extLst>
      <p:ext uri="{BB962C8B-B14F-4D97-AF65-F5344CB8AC3E}">
        <p14:creationId xmlns:p14="http://schemas.microsoft.com/office/powerpoint/2010/main" val="173382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8334-90D0-CF5E-4765-6576C6088769}"/>
              </a:ext>
            </a:extLst>
          </p:cNvPr>
          <p:cNvSpPr>
            <a:spLocks noGrp="1"/>
          </p:cNvSpPr>
          <p:nvPr>
            <p:ph type="title"/>
          </p:nvPr>
        </p:nvSpPr>
        <p:spPr/>
        <p:txBody>
          <a:bodyPr/>
          <a:lstStyle/>
          <a:p>
            <a:pPr algn="ctr"/>
            <a:br>
              <a:rPr lang="en-US" sz="2800" dirty="0">
                <a:cs typeface="Arial"/>
              </a:rPr>
            </a:br>
            <a:r>
              <a:rPr lang="en-US" sz="2800" dirty="0">
                <a:cs typeface="Arial"/>
              </a:rPr>
              <a:t>LSTM validation loss and perplexity curves</a:t>
            </a:r>
          </a:p>
          <a:p>
            <a:endParaRPr lang="en-US" dirty="0"/>
          </a:p>
        </p:txBody>
      </p:sp>
      <p:pic>
        <p:nvPicPr>
          <p:cNvPr id="4" name="Picture 3" descr="A graph of loss and perplexity curves&#10;&#10;Description automatically generated">
            <a:extLst>
              <a:ext uri="{FF2B5EF4-FFF2-40B4-BE49-F238E27FC236}">
                <a16:creationId xmlns:a16="http://schemas.microsoft.com/office/drawing/2014/main" id="{E8349D5A-7009-5951-A0FF-35817574840C}"/>
              </a:ext>
            </a:extLst>
          </p:cNvPr>
          <p:cNvPicPr>
            <a:picLocks noChangeAspect="1"/>
          </p:cNvPicPr>
          <p:nvPr/>
        </p:nvPicPr>
        <p:blipFill>
          <a:blip r:embed="rId2"/>
          <a:stretch>
            <a:fillRect/>
          </a:stretch>
        </p:blipFill>
        <p:spPr>
          <a:xfrm>
            <a:off x="992038" y="1072192"/>
            <a:ext cx="7019881" cy="3705608"/>
          </a:xfrm>
          <a:prstGeom prst="rect">
            <a:avLst/>
          </a:prstGeom>
        </p:spPr>
      </p:pic>
    </p:spTree>
    <p:extLst>
      <p:ext uri="{BB962C8B-B14F-4D97-AF65-F5344CB8AC3E}">
        <p14:creationId xmlns:p14="http://schemas.microsoft.com/office/powerpoint/2010/main" val="334411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Seq2Seq Explanation </a:t>
            </a:r>
            <a:endParaRPr lang="en-US" sz="2800" b="0" strike="noStrike" spc="-1">
              <a:latin typeface="Arial"/>
            </a:endParaRPr>
          </a:p>
        </p:txBody>
      </p:sp>
      <p:sp>
        <p:nvSpPr>
          <p:cNvPr id="123" name="CustomShape 2"/>
          <p:cNvSpPr/>
          <p:nvPr/>
        </p:nvSpPr>
        <p:spPr>
          <a:xfrm>
            <a:off x="344160" y="626040"/>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Explain what you did here and why you did it to improve your model performance. Compare and explain the differences when using LSTM vs RNN. You </a:t>
            </a:r>
            <a:r>
              <a:rPr lang="en-US" sz="1200" spc="-1">
                <a:solidFill>
                  <a:srgbClr val="595959"/>
                </a:solidFill>
                <a:latin typeface="Arial"/>
                <a:ea typeface="Arial"/>
              </a:rPr>
              <a:t>may</a:t>
            </a:r>
            <a:r>
              <a:rPr lang="en-US" sz="1200" b="0" strike="noStrike" spc="-1">
                <a:solidFill>
                  <a:srgbClr val="595959"/>
                </a:solidFill>
                <a:latin typeface="Arial"/>
                <a:ea typeface="Arial"/>
              </a:rPr>
              <a:t> use another slide if needed.</a:t>
            </a:r>
            <a:endParaRPr lang="en-US" sz="1200" b="0" strike="noStrike" spc="-1">
              <a:latin typeface="Arial"/>
            </a:endParaRPr>
          </a:p>
        </p:txBody>
      </p:sp>
      <p:sp>
        <p:nvSpPr>
          <p:cNvPr id="3" name="TextBox 2">
            <a:extLst>
              <a:ext uri="{FF2B5EF4-FFF2-40B4-BE49-F238E27FC236}">
                <a16:creationId xmlns:a16="http://schemas.microsoft.com/office/drawing/2014/main" id="{1BA3F7F4-0E97-F617-EA71-8DED01257695}"/>
              </a:ext>
            </a:extLst>
          </p:cNvPr>
          <p:cNvSpPr txBox="1"/>
          <p:nvPr/>
        </p:nvSpPr>
        <p:spPr>
          <a:xfrm>
            <a:off x="358140" y="1386839"/>
            <a:ext cx="84277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I implemented seq2seq model with RNN and LSTM cells. During model improvement used grid search method for finding better hyperparameters such as learning rate, batch size and number of epochs, to affect model efficiency, we also can experiment taking new optimizer and learning rate scheduler, we should research which optimizer and learning rate scheduler can match with our task. The first obvious difference between RNN and LSTM is RNN has simple recurrent connection to itself, while LSTM has more complex architecture with input, forgot and </a:t>
            </a:r>
            <a:r>
              <a:rPr lang="en-US" dirty="0" err="1"/>
              <a:t>ouptut</a:t>
            </a:r>
            <a:r>
              <a:rPr lang="en-US" dirty="0"/>
              <a:t> gates. RNNs have fewer parameters as compared with LSTM. Using LSTM we can take much more information thanks to their architecture and more parameters.</a:t>
            </a:r>
            <a:endParaRPr lang="en-US" dirty="0">
              <a:cs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11760" y="12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b="0" strike="noStrike" spc="-1">
                <a:solidFill>
                  <a:srgbClr val="000000"/>
                </a:solidFill>
                <a:latin typeface="Arial"/>
                <a:ea typeface="Arial"/>
              </a:rPr>
              <a:t>Transformer Results </a:t>
            </a:r>
            <a:endParaRPr lang="en-US" sz="2800" b="0" strike="noStrike" spc="-1">
              <a:latin typeface="Arial"/>
            </a:endParaRPr>
          </a:p>
        </p:txBody>
      </p:sp>
      <p:graphicFrame>
        <p:nvGraphicFramePr>
          <p:cNvPr id="125" name="Table 2"/>
          <p:cNvGraphicFramePr/>
          <p:nvPr>
            <p:extLst>
              <p:ext uri="{D42A27DB-BD31-4B8C-83A1-F6EECF244321}">
                <p14:modId xmlns:p14="http://schemas.microsoft.com/office/powerpoint/2010/main" val="689364495"/>
              </p:ext>
            </p:extLst>
          </p:nvPr>
        </p:nvGraphicFramePr>
        <p:xfrm>
          <a:off x="274320" y="823680"/>
          <a:ext cx="8277480" cy="3667922"/>
        </p:xfrm>
        <a:graphic>
          <a:graphicData uri="http://schemas.openxmlformats.org/drawingml/2006/table">
            <a:tbl>
              <a:tblPr/>
              <a:tblGrid>
                <a:gridCol w="1546200">
                  <a:extLst>
                    <a:ext uri="{9D8B030D-6E8A-4147-A177-3AD203B41FA5}">
                      <a16:colId xmlns:a16="http://schemas.microsoft.com/office/drawing/2014/main" val="20000"/>
                    </a:ext>
                  </a:extLst>
                </a:gridCol>
                <a:gridCol w="2592000">
                  <a:extLst>
                    <a:ext uri="{9D8B030D-6E8A-4147-A177-3AD203B41FA5}">
                      <a16:colId xmlns:a16="http://schemas.microsoft.com/office/drawing/2014/main" val="20001"/>
                    </a:ext>
                  </a:extLst>
                </a:gridCol>
                <a:gridCol w="1723320">
                  <a:extLst>
                    <a:ext uri="{9D8B030D-6E8A-4147-A177-3AD203B41FA5}">
                      <a16:colId xmlns:a16="http://schemas.microsoft.com/office/drawing/2014/main" val="20002"/>
                    </a:ext>
                  </a:extLst>
                </a:gridCol>
                <a:gridCol w="2415960">
                  <a:extLst>
                    <a:ext uri="{9D8B030D-6E8A-4147-A177-3AD203B41FA5}">
                      <a16:colId xmlns:a16="http://schemas.microsoft.com/office/drawing/2014/main" val="20003"/>
                    </a:ext>
                  </a:extLst>
                </a:gridCol>
              </a:tblGrid>
              <a:tr h="315836">
                <a:tc gridSpan="4">
                  <a:txBody>
                    <a:bodyPr/>
                    <a:lstStyle/>
                    <a:p>
                      <a:pPr>
                        <a:lnSpc>
                          <a:spcPct val="100000"/>
                        </a:lnSpc>
                      </a:pPr>
                      <a:r>
                        <a:rPr lang="en-US" sz="1400" b="0" strike="noStrike" spc="-1">
                          <a:latin typeface="Arial"/>
                        </a:rPr>
                        <a:t>Results for default configuration with sine/cosine encoding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79003">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8.3351</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8.4074</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536920">
                <a:tc>
                  <a:txBody>
                    <a:bodyPr/>
                    <a:lstStyle/>
                    <a:p>
                      <a:pPr>
                        <a:lnSpc>
                          <a:spcPct val="100000"/>
                        </a:lnSpc>
                      </a:pPr>
                      <a:r>
                        <a:rPr lang="en-US" sz="1400" b="0" strike="noStrike" spc="-1">
                          <a:latin typeface="Times New Roman"/>
                        </a:rPr>
                        <a:t>Training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4167.62</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4473.809</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315836">
                <a:tc gridSpan="4">
                  <a:txBody>
                    <a:bodyPr/>
                    <a:lstStyle/>
                    <a:p>
                      <a:pPr>
                        <a:lnSpc>
                          <a:spcPct val="100000"/>
                        </a:lnSpc>
                      </a:pPr>
                      <a:r>
                        <a:rPr lang="en-US" sz="1400" b="0" strike="noStrike" spc="-1">
                          <a:latin typeface="Arial"/>
                        </a:rPr>
                        <a:t>Result for your Best Model</a:t>
                      </a:r>
                    </a:p>
                  </a:txBody>
                  <a:tcPr marL="90000" marR="90000">
                    <a:lnL w="720">
                      <a:solidFill>
                        <a:srgbClr val="000000"/>
                      </a:solidFill>
                    </a:lnL>
                    <a:lnR w="720">
                      <a:solidFill>
                        <a:srgbClr val="000000"/>
                      </a:solidFill>
                    </a:lnR>
                    <a:lnT w="720">
                      <a:solidFill>
                        <a:srgbClr val="000000"/>
                      </a:solidFill>
                    </a:lnT>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3"/>
                  </a:ext>
                </a:extLst>
              </a:tr>
              <a:tr h="379003">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B w="720">
                      <a:solidFill>
                        <a:srgbClr val="000000"/>
                      </a:solidFill>
                    </a:lnB>
                    <a:solidFill>
                      <a:srgbClr val="DDDDDD"/>
                    </a:solidFill>
                  </a:tcPr>
                </a:tc>
                <a:tc>
                  <a:txBody>
                    <a:bodyPr/>
                    <a:lstStyle/>
                    <a:p>
                      <a:r>
                        <a:rPr lang="en-US"/>
                        <a:t>8.232</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8.37</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4"/>
                  </a:ext>
                </a:extLst>
              </a:tr>
              <a:tr h="536920">
                <a:tc>
                  <a:txBody>
                    <a:bodyPr/>
                    <a:lstStyle/>
                    <a:p>
                      <a:pPr>
                        <a:lnSpc>
                          <a:spcPct val="100000"/>
                        </a:lnSpc>
                      </a:pPr>
                      <a:r>
                        <a:rPr lang="en-US" sz="1400" b="0" strike="noStrike" spc="-1">
                          <a:latin typeface="Times New Roman"/>
                        </a:rPr>
                        <a:t>Training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3760.43</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4323</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5"/>
                  </a:ext>
                </a:extLst>
              </a:tr>
              <a:tr h="315836">
                <a:tc gridSpan="4">
                  <a:txBody>
                    <a:bodyPr/>
                    <a:lstStyle/>
                    <a:p>
                      <a:pPr>
                        <a:lnSpc>
                          <a:spcPct val="100000"/>
                        </a:lnSpc>
                      </a:pPr>
                      <a:r>
                        <a:rPr lang="en-US" sz="1400" b="0" strike="noStrike" spc="-1">
                          <a:latin typeface="Arial"/>
                        </a:rPr>
                        <a:t>Your best model configuration after hyperparameter tuning</a:t>
                      </a:r>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6"/>
                  </a:ext>
                </a:extLst>
              </a:tr>
              <a:tr h="444284">
                <a:tc gridSpan="4">
                  <a:txBody>
                    <a:bodyPr/>
                    <a:lstStyle/>
                    <a:p>
                      <a:r>
                        <a:rPr lang="en-US"/>
                        <a:t>Batch size = 32, learning rate = 0.001, epoch number = 100</a:t>
                      </a:r>
                    </a:p>
                  </a:txBody>
                  <a:tcPr marL="90000" marR="90000">
                    <a:lnL w="720">
                      <a:solidFill>
                        <a:srgbClr val="000000"/>
                      </a:solidFill>
                    </a:lnL>
                    <a:lnR w="720">
                      <a:solidFill>
                        <a:srgbClr val="000000"/>
                      </a:solidFill>
                    </a:lnR>
                    <a:lnT w="720">
                      <a:solidFill>
                        <a:srgbClr val="000000"/>
                      </a:solidFill>
                    </a:lnT>
                    <a:lnB w="720" cap="flat" cmpd="sng" algn="ctr">
                      <a:solidFill>
                        <a:srgbClr val="000000"/>
                      </a:solidFill>
                      <a:prstDash val="solid"/>
                      <a:round/>
                      <a:headEnd type="none" w="med" len="med"/>
                      <a:tailEnd type="none" w="med" len="med"/>
                    </a:lnB>
                    <a:solidFill>
                      <a:srgbClr val="DDDDDD"/>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r h="444284">
                <a:tc gridSpan="4">
                  <a:txBody>
                    <a:bodyPr/>
                    <a:lstStyle/>
                    <a:p>
                      <a:endParaRPr lang="en-US"/>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258065"/>
                  </a:ext>
                </a:extLst>
              </a:tr>
            </a:tbl>
          </a:graphicData>
        </a:graphic>
      </p:graphicFrame>
      <p:sp>
        <p:nvSpPr>
          <p:cNvPr id="126" name="CustomShape 3"/>
          <p:cNvSpPr/>
          <p:nvPr/>
        </p:nvSpPr>
        <p:spPr>
          <a:xfrm>
            <a:off x="318600" y="479160"/>
            <a:ext cx="7777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595959"/>
                </a:solidFill>
                <a:latin typeface="Arial"/>
                <a:ea typeface="Arial"/>
              </a:rPr>
              <a:t>Put your results from training before and after hyperparameter tuning here. </a:t>
            </a:r>
            <a:endParaRPr lang="en-US" sz="1200" b="0" strike="noStrike" spc="-1">
              <a:latin typeface="Arial"/>
            </a:endParaRPr>
          </a:p>
        </p:txBody>
      </p:sp>
      <p:sp>
        <p:nvSpPr>
          <p:cNvPr id="127" name="CustomShape 4"/>
          <p:cNvSpPr/>
          <p:nvPr/>
        </p:nvSpPr>
        <p:spPr>
          <a:xfrm>
            <a:off x="3909600" y="126309"/>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Table 2</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a:extLst>
              <a:ext uri="{FF2B5EF4-FFF2-40B4-BE49-F238E27FC236}">
                <a16:creationId xmlns:a16="http://schemas.microsoft.com/office/drawing/2014/main" id="{CCC6510A-2D60-1493-D640-64256B847C64}"/>
              </a:ext>
            </a:extLst>
          </p:cNvPr>
          <p:cNvGraphicFramePr/>
          <p:nvPr>
            <p:extLst>
              <p:ext uri="{D42A27DB-BD31-4B8C-83A1-F6EECF244321}">
                <p14:modId xmlns:p14="http://schemas.microsoft.com/office/powerpoint/2010/main" val="1466094868"/>
              </p:ext>
            </p:extLst>
          </p:nvPr>
        </p:nvGraphicFramePr>
        <p:xfrm>
          <a:off x="274320" y="823680"/>
          <a:ext cx="8277480" cy="2120327"/>
        </p:xfrm>
        <a:graphic>
          <a:graphicData uri="http://schemas.openxmlformats.org/drawingml/2006/table">
            <a:tbl>
              <a:tblPr/>
              <a:tblGrid>
                <a:gridCol w="1546200">
                  <a:extLst>
                    <a:ext uri="{9D8B030D-6E8A-4147-A177-3AD203B41FA5}">
                      <a16:colId xmlns:a16="http://schemas.microsoft.com/office/drawing/2014/main" val="20000"/>
                    </a:ext>
                  </a:extLst>
                </a:gridCol>
                <a:gridCol w="2592000">
                  <a:extLst>
                    <a:ext uri="{9D8B030D-6E8A-4147-A177-3AD203B41FA5}">
                      <a16:colId xmlns:a16="http://schemas.microsoft.com/office/drawing/2014/main" val="20001"/>
                    </a:ext>
                  </a:extLst>
                </a:gridCol>
                <a:gridCol w="1723320">
                  <a:extLst>
                    <a:ext uri="{9D8B030D-6E8A-4147-A177-3AD203B41FA5}">
                      <a16:colId xmlns:a16="http://schemas.microsoft.com/office/drawing/2014/main" val="20002"/>
                    </a:ext>
                  </a:extLst>
                </a:gridCol>
                <a:gridCol w="2415960">
                  <a:extLst>
                    <a:ext uri="{9D8B030D-6E8A-4147-A177-3AD203B41FA5}">
                      <a16:colId xmlns:a16="http://schemas.microsoft.com/office/drawing/2014/main" val="20003"/>
                    </a:ext>
                  </a:extLst>
                </a:gridCol>
              </a:tblGrid>
              <a:tr h="315836">
                <a:tc gridSpan="4">
                  <a:txBody>
                    <a:bodyPr/>
                    <a:lstStyle/>
                    <a:p>
                      <a:pPr>
                        <a:lnSpc>
                          <a:spcPct val="100000"/>
                        </a:lnSpc>
                      </a:pPr>
                      <a:r>
                        <a:rPr lang="en-US" sz="1400" b="0" strike="noStrike" spc="-1">
                          <a:latin typeface="Arial"/>
                        </a:rPr>
                        <a:t>Results for default configuration with learnable positional encoding</a:t>
                      </a: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379003">
                <a:tc>
                  <a:txBody>
                    <a:bodyPr/>
                    <a:lstStyle/>
                    <a:p>
                      <a:pPr>
                        <a:lnSpc>
                          <a:spcPct val="100000"/>
                        </a:lnSpc>
                      </a:pPr>
                      <a:r>
                        <a:rPr lang="en-US" sz="1400" b="0" strike="noStrike" spc="-1">
                          <a:latin typeface="Times New Roman"/>
                        </a:rPr>
                        <a:t>Training Loss</a:t>
                      </a:r>
                      <a:endParaRPr lang="en-US" sz="1400" b="0" strike="noStrike" spc="-1">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8.3347</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Loss</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8.411</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1"/>
                  </a:ext>
                </a:extLst>
              </a:tr>
              <a:tr h="536920">
                <a:tc>
                  <a:txBody>
                    <a:bodyPr/>
                    <a:lstStyle/>
                    <a:p>
                      <a:pPr>
                        <a:lnSpc>
                          <a:spcPct val="100000"/>
                        </a:lnSpc>
                      </a:pPr>
                      <a:r>
                        <a:rPr lang="en-US" sz="1400" b="0" strike="noStrike" spc="-1">
                          <a:latin typeface="Times New Roman"/>
                        </a:rPr>
                        <a:t>Training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4165.9118</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pPr>
                        <a:lnSpc>
                          <a:spcPct val="100000"/>
                        </a:lnSpc>
                      </a:pPr>
                      <a:r>
                        <a:rPr lang="en-US" sz="1400" b="0" strike="noStrike" spc="-1">
                          <a:latin typeface="Times New Roman"/>
                        </a:rPr>
                        <a:t>Validation        Perplexity</a:t>
                      </a:r>
                      <a:endParaRPr lang="en-US" sz="1400" b="0" strike="noStrike" spc="-1">
                        <a:latin typeface="Arial"/>
                      </a:endParaRP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a:txBody>
                    <a:bodyPr/>
                    <a:lstStyle/>
                    <a:p>
                      <a:r>
                        <a:rPr lang="en-US"/>
                        <a:t>4496.3348</a:t>
                      </a:r>
                    </a:p>
                  </a:txBody>
                  <a:tcPr>
                    <a:lnL w="720">
                      <a:solidFill>
                        <a:srgbClr val="000000"/>
                      </a:solidFill>
                    </a:lnL>
                    <a:lnR w="720">
                      <a:solidFill>
                        <a:srgbClr val="000000"/>
                      </a:solidFill>
                    </a:lnR>
                    <a:lnT w="720">
                      <a:solidFill>
                        <a:srgbClr val="000000"/>
                      </a:solidFill>
                    </a:lnT>
                    <a:lnB w="720">
                      <a:solidFill>
                        <a:srgbClr val="000000"/>
                      </a:solidFill>
                    </a:lnB>
                    <a:solidFill>
                      <a:srgbClr val="DDDDDD"/>
                    </a:solidFill>
                  </a:tcPr>
                </a:tc>
                <a:extLst>
                  <a:ext uri="{0D108BD9-81ED-4DB2-BD59-A6C34878D82A}">
                    <a16:rowId xmlns:a16="http://schemas.microsoft.com/office/drawing/2014/main" val="10002"/>
                  </a:ext>
                </a:extLst>
              </a:tr>
              <a:tr h="444284">
                <a:tc gridSpan="4">
                  <a:txBody>
                    <a:bodyPr/>
                    <a:lstStyle/>
                    <a:p>
                      <a:endParaRPr lang="en-US"/>
                    </a:p>
                  </a:txBody>
                  <a:tcPr marL="90000" marR="90000">
                    <a:lnL w="720">
                      <a:solidFill>
                        <a:srgbClr val="000000"/>
                      </a:solidFill>
                    </a:lnL>
                    <a:lnR w="720">
                      <a:solidFill>
                        <a:srgbClr val="000000"/>
                      </a:solidFill>
                    </a:lnR>
                    <a:lnT w="720" cap="flat" cmpd="sng" algn="ctr">
                      <a:solidFill>
                        <a:srgbClr val="000000"/>
                      </a:solidFill>
                      <a:prstDash val="solid"/>
                      <a:round/>
                      <a:headEnd type="none" w="med" len="med"/>
                      <a:tailEnd type="none" w="med" len="med"/>
                    </a:lnT>
                    <a:lnB w="720" cap="flat" cmpd="sng" algn="ctr">
                      <a:solidFill>
                        <a:srgbClr val="000000"/>
                      </a:solidFill>
                      <a:prstDash val="solid"/>
                      <a:round/>
                      <a:headEnd type="none" w="med" len="med"/>
                      <a:tailEnd type="none" w="med" len="med"/>
                    </a:lnB>
                    <a:solidFill>
                      <a:srgbClr val="DDDDDD"/>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7"/>
                  </a:ext>
                </a:extLst>
              </a:tr>
              <a:tr h="444284">
                <a:tc gridSpan="4">
                  <a:txBody>
                    <a:bodyPr/>
                    <a:lstStyle/>
                    <a:p>
                      <a:endParaRPr lang="en-US"/>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DDDD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62258065"/>
                  </a:ext>
                </a:extLst>
              </a:tr>
            </a:tbl>
          </a:graphicData>
        </a:graphic>
      </p:graphicFrame>
    </p:spTree>
    <p:extLst>
      <p:ext uri="{BB962C8B-B14F-4D97-AF65-F5344CB8AC3E}">
        <p14:creationId xmlns:p14="http://schemas.microsoft.com/office/powerpoint/2010/main" val="164894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16</Slides>
  <Notes>0</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Office Theme</vt:lpstr>
      <vt:lpstr>Office Theme</vt:lpstr>
      <vt:lpstr>PowerPoint Presentation</vt:lpstr>
      <vt:lpstr>PowerPoint Presentation</vt:lpstr>
      <vt:lpstr>PowerPoint Presentation</vt:lpstr>
      <vt:lpstr>RNN Validation loss and perplexity curves</vt:lpstr>
      <vt:lpstr>LSTM training loss and perplexity curves</vt:lpstr>
      <vt:lpstr> LSTM validation loss and perplexity curves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revision>286</cp:revision>
  <dcterms:modified xsi:type="dcterms:W3CDTF">2024-04-29T15:46:05Z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