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3B2040"/>
    <a:srgbClr val="C5C5C5"/>
    <a:srgbClr val="1F13BF"/>
    <a:srgbClr val="669900"/>
    <a:srgbClr val="4B275B"/>
    <a:srgbClr val="8E1485"/>
    <a:srgbClr val="6666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6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2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5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DA90-B1F8-4476-88FD-858F7B88B24F}" type="datetimeFigureOut">
              <a:rPr lang="en-US" smtClean="0"/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BEE2-79BB-42FC-9C28-576EBB2C2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0407"/>
          </a:xfrm>
          <a:effectLst>
            <a:outerShdw blurRad="50800" dist="50800" dir="5400000" algn="ctr" rotWithShape="0">
              <a:schemeClr val="accent1">
                <a:lumMod val="75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 contourW="12700">
            <a:contourClr>
              <a:schemeClr val="tx2">
                <a:lumMod val="50000"/>
              </a:schemeClr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23986" y="641727"/>
            <a:ext cx="12315985" cy="1015663"/>
          </a:xfrm>
          <a:noFill/>
          <a:ln>
            <a:noFill/>
          </a:ln>
          <a:effectLst>
            <a:glow rad="139700">
              <a:schemeClr val="accent1">
                <a:lumMod val="50000"/>
                <a:alpha val="40000"/>
              </a:schemeClr>
            </a:glow>
            <a:innerShdw blurRad="63500" dist="50800" dir="16200000">
              <a:schemeClr val="bg1">
                <a:alpha val="50000"/>
              </a:schemeClr>
            </a:innerShdw>
            <a:softEdge rad="12700"/>
          </a:effectLst>
          <a:scene3d>
            <a:camera prst="perspectiveFront"/>
            <a:lightRig rig="flat" dir="t"/>
          </a:scene3d>
          <a:sp3d extrusionH="25400" prstMaterial="dkEdge">
            <a:contourClr>
              <a:schemeClr val="bg1"/>
            </a:contourClr>
          </a:sp3d>
        </p:spPr>
        <p:txBody>
          <a:bodyPr wrap="square">
            <a:spAutoFit/>
            <a:sp3d extrusionH="57150" prstMaterial="dkEdge">
              <a:bevelT w="38100" h="38100" prst="relaxedInset"/>
              <a:bevelB w="57150" h="38100" prst="artDeco"/>
            </a:sp3d>
          </a:bodyPr>
          <a:lstStyle/>
          <a:p>
            <a:pPr algn="ctr"/>
            <a:r>
              <a:rPr lang="en-US" sz="6000" b="1" dirty="0" smtClean="0">
                <a:ln>
                  <a:gradFill>
                    <a:gsLst>
                      <a:gs pos="37000">
                        <a:srgbClr val="D1D5FB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Hashing Functions in Cryptography</a:t>
            </a:r>
            <a:endParaRPr lang="en-US" sz="6000" b="1" dirty="0">
              <a:ln>
                <a:gradFill>
                  <a:gsLst>
                    <a:gs pos="37000">
                      <a:srgbClr val="D1D5FB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5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03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1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0" y="3484697"/>
            <a:ext cx="11143283" cy="2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67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67186"/>
            <a:ext cx="11964692" cy="34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3212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485"/>
            <a:ext cx="12191999" cy="31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62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62753"/>
            <a:ext cx="12192000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974956"/>
            <a:ext cx="12192000" cy="1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maxkabakov/maxkabakov1206/maxkabakov120600124/13931454-security-concept-lock-on-digital-screen-contrast-3d-re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"/>
            </a:scene3d>
            <a:sp3d extrusionH="57150" prstMaterial="translucentPowder">
              <a:bevelT w="38100" h="38100" prst="relaxedInset"/>
              <a:bevelB w="38100" h="38100"/>
            </a:sp3d>
          </a:bodyPr>
          <a:lstStyle/>
          <a:p>
            <a:pPr algn="ctr"/>
            <a:r>
              <a:rPr lang="en-US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lumMod val="50000"/>
                    </a:schemeClr>
                  </a:glow>
                  <a:outerShdw blurRad="50800" dist="38100" dir="5400000" sx="112000" sy="112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Flaw in Digital Signature</a:t>
            </a:r>
            <a:endParaRPr lang="en-US" sz="7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lumMod val="50000"/>
                  </a:schemeClr>
                </a:glow>
                <a:outerShdw blurRad="50800" dist="38100" dir="5400000" sx="112000" sy="112000" algn="t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190500">
              <a:schemeClr val="accent1">
                <a:lumMod val="75000"/>
                <a:alpha val="40000"/>
              </a:schemeClr>
            </a:glow>
          </a:effectLst>
        </p:spPr>
        <p:txBody>
          <a:bodyPr>
            <a:normAutofit fontScale="92500" lnSpcReduction="20000"/>
            <a:scene3d>
              <a:camera prst="orthographicFront"/>
              <a:lightRig rig="threePt" dir="t"/>
            </a:scene3d>
            <a:sp3d extrusionH="57150">
              <a:bevelT w="38100" h="38100" prst="convex"/>
              <a:bevelB w="38100" h="38100" prst="slope"/>
            </a:sp3d>
          </a:bodyPr>
          <a:lstStyle/>
          <a:p>
            <a:r>
              <a:rPr lang="en-US" sz="3700" b="1" dirty="0" smtClean="0">
                <a:solidFill>
                  <a:srgbClr val="990000"/>
                </a:solidFill>
                <a:effectLst>
                  <a:outerShdw blurRad="50800" dist="38100" dir="13500000" algn="br" rotWithShape="0">
                    <a:schemeClr val="accent2">
                      <a:lumMod val="75000"/>
                      <a:alpha val="40000"/>
                    </a:schemeClr>
                  </a:outerShdw>
                </a:effectLst>
              </a:rPr>
              <a:t>Date and Time has not been considered as the valuable aspect.</a:t>
            </a:r>
          </a:p>
          <a:p>
            <a:endParaRPr lang="en-US" sz="3700" b="1" dirty="0">
              <a:solidFill>
                <a:srgbClr val="990000"/>
              </a:solidFill>
              <a:effectLst>
                <a:outerShdw blurRad="50800" dist="38100" dir="13500000" algn="br" rotWithShape="0">
                  <a:schemeClr val="accent2">
                    <a:lumMod val="75000"/>
                    <a:alpha val="40000"/>
                  </a:schemeClr>
                </a:outerShdw>
              </a:effectLst>
            </a:endParaRPr>
          </a:p>
          <a:p>
            <a:r>
              <a:rPr lang="en-US" sz="3700" b="1" dirty="0" smtClean="0">
                <a:solidFill>
                  <a:srgbClr val="990000"/>
                </a:solidFill>
                <a:effectLst>
                  <a:outerShdw blurRad="50800" dist="38100" dir="13500000" algn="br" rotWithShape="0">
                    <a:schemeClr val="accent2">
                      <a:lumMod val="75000"/>
                      <a:alpha val="40000"/>
                    </a:schemeClr>
                  </a:outerShdw>
                </a:effectLst>
              </a:rPr>
              <a:t>Digital Signature doesn’t authorize and tells the receiver as to when the document had been Signed by the Sender.</a:t>
            </a:r>
          </a:p>
          <a:p>
            <a:endParaRPr lang="en-US" sz="3700" b="1" dirty="0">
              <a:solidFill>
                <a:srgbClr val="990000"/>
              </a:solidFill>
              <a:effectLst>
                <a:outerShdw blurRad="50800" dist="38100" dir="13500000" algn="br" rotWithShape="0">
                  <a:schemeClr val="accent2">
                    <a:lumMod val="75000"/>
                    <a:alpha val="40000"/>
                  </a:schemeClr>
                </a:outerShdw>
              </a:effectLst>
            </a:endParaRPr>
          </a:p>
          <a:p>
            <a:r>
              <a:rPr lang="en-US" sz="3700" b="1" dirty="0" smtClean="0">
                <a:solidFill>
                  <a:srgbClr val="990000"/>
                </a:solidFill>
                <a:effectLst>
                  <a:outerShdw blurRad="50800" dist="38100" dir="13500000" algn="br" rotWithShape="0">
                    <a:schemeClr val="accent2">
                      <a:lumMod val="75000"/>
                      <a:alpha val="40000"/>
                    </a:schemeClr>
                  </a:outerShdw>
                </a:effectLst>
              </a:rPr>
              <a:t>This could lead to great misconceptions on receiver's end.</a:t>
            </a:r>
          </a:p>
          <a:p>
            <a:endParaRPr lang="en-US" dirty="0">
              <a:solidFill>
                <a:srgbClr val="990000"/>
              </a:solidFill>
              <a:effectLst>
                <a:outerShdw blurRad="50800" dist="38100" dir="13500000" algn="br" rotWithShape="0">
                  <a:schemeClr val="accent2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42" y="304800"/>
            <a:ext cx="10515600" cy="1194816"/>
          </a:xfrm>
        </p:spPr>
        <p:txBody>
          <a:bodyPr/>
          <a:lstStyle/>
          <a:p>
            <a:r>
              <a:rPr lang="en-US" dirty="0" smtClean="0"/>
              <a:t>C++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npl.co.uk/upload/img/Quantum_cryptography_pr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67647" cy="68580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8" y="1825624"/>
            <a:ext cx="7546383" cy="5032375"/>
          </a:xfr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  <a:scene3d>
            <a:camera prst="perspectiveFront"/>
            <a:lightRig rig="twoPt" dir="t"/>
          </a:scene3d>
          <a:sp3d prstMaterial="softEdge"/>
        </p:spPr>
        <p:txBody>
          <a:bodyPr>
            <a:normAutofit/>
            <a:sp3d extrusionH="57150">
              <a:bevelT w="38100" h="38100" prst="relaxedInset"/>
              <a:bevelB w="57150" h="38100" prst="hardEdge"/>
            </a:sp3d>
          </a:bodyPr>
          <a:lstStyle/>
          <a:p>
            <a:r>
              <a:rPr lang="en-US" sz="4400" dirty="0" smtClean="0">
                <a:effectLst>
                  <a:glow rad="101600">
                    <a:srgbClr val="00B050">
                      <a:alpha val="40000"/>
                    </a:srgbClr>
                  </a:glow>
                  <a:outerShdw blurRad="50800" dist="38100" dir="10800000" algn="r" rotWithShape="0">
                    <a:srgbClr val="92D050">
                      <a:alpha val="40000"/>
                    </a:srgbClr>
                  </a:outerShdw>
                </a:effectLst>
              </a:rPr>
              <a:t>It is an art of Hiding and Solving codes.</a:t>
            </a:r>
          </a:p>
          <a:p>
            <a:endParaRPr lang="en-US" sz="4400" dirty="0" smtClean="0">
              <a:effectLst>
                <a:glow rad="101600">
                  <a:srgbClr val="00B050">
                    <a:alpha val="40000"/>
                  </a:srgbClr>
                </a:glow>
                <a:outerShdw blurRad="50800" dist="38100" dir="10800000" algn="r" rotWithShape="0">
                  <a:srgbClr val="92D050">
                    <a:alpha val="40000"/>
                  </a:srgbClr>
                </a:outerShdw>
              </a:effectLst>
            </a:endParaRPr>
          </a:p>
          <a:p>
            <a:r>
              <a:rPr lang="en-US" sz="4400" dirty="0" smtClean="0">
                <a:effectLst>
                  <a:glow rad="101600">
                    <a:srgbClr val="00B050">
                      <a:alpha val="40000"/>
                    </a:srgbClr>
                  </a:glow>
                  <a:outerShdw blurRad="50800" dist="38100" dir="10800000" algn="r" rotWithShape="0">
                    <a:srgbClr val="92D050">
                      <a:alpha val="40000"/>
                    </a:srgbClr>
                  </a:outerShdw>
                </a:effectLst>
              </a:rPr>
              <a:t>Method to send secret messages to other location without the acknowledgment of third person</a:t>
            </a:r>
            <a:r>
              <a:rPr lang="en-US" sz="3600" dirty="0" smtClean="0">
                <a:effectLst>
                  <a:glow rad="101600">
                    <a:srgbClr val="00B050">
                      <a:alpha val="40000"/>
                    </a:srgbClr>
                  </a:glow>
                  <a:outerShdw blurRad="50800" dist="38100" dir="10800000" algn="r" rotWithShape="0">
                    <a:srgbClr val="92D050">
                      <a:alpha val="40000"/>
                    </a:srgbClr>
                  </a:outerShdw>
                </a:effectLst>
              </a:rPr>
              <a:t>.</a:t>
            </a:r>
            <a:endParaRPr lang="en-US" sz="3600" dirty="0">
              <a:effectLst>
                <a:glow rad="101600">
                  <a:srgbClr val="00B050">
                    <a:alpha val="40000"/>
                  </a:srgbClr>
                </a:glow>
                <a:outerShdw blurRad="50800" dist="38100" dir="10800000" algn="r" rotWithShape="0">
                  <a:srgbClr val="92D05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8" y="250031"/>
            <a:ext cx="10515600" cy="1325563"/>
          </a:xfrm>
          <a:effectLst>
            <a:outerShdw blurRad="50800" dist="381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flat" dir="t"/>
          </a:scene3d>
          <a:sp3d prstMaterial="flat">
            <a:bevelT w="152400" h="50800" prst="softRound"/>
            <a:bevelB/>
          </a:sp3d>
        </p:spPr>
        <p:txBody>
          <a:bodyPr>
            <a:normAutofit/>
            <a:sp3d prstMaterial="softEdge"/>
          </a:bodyPr>
          <a:lstStyle/>
          <a:p>
            <a:r>
              <a:rPr lang="en-US" sz="4800" dirty="0" smtClean="0">
                <a:solidFill>
                  <a:srgbClr val="00B050"/>
                </a:solidFill>
                <a:effectLst>
                  <a:glow rad="228600">
                    <a:schemeClr val="accent6">
                      <a:lumMod val="60000"/>
                      <a:lumOff val="40000"/>
                      <a:alpha val="40000"/>
                    </a:schemeClr>
                  </a:glow>
                  <a:outerShdw blurRad="50800" dist="50800" dir="5400000" algn="ctr" rotWithShape="0">
                    <a:schemeClr val="tx1">
                      <a:lumMod val="95000"/>
                      <a:lumOff val="5000"/>
                    </a:schemeClr>
                  </a:outerShdw>
                </a:effectLst>
                <a:latin typeface="Algerian" panose="04020705040A02060702" pitchFamily="82" charset="0"/>
              </a:rPr>
              <a:t>What is Cryptography?</a:t>
            </a:r>
            <a:endParaRPr lang="en-US" sz="4800" dirty="0">
              <a:solidFill>
                <a:srgbClr val="00B050"/>
              </a:solidFill>
              <a:effectLst>
                <a:glow rad="228600">
                  <a:schemeClr val="accent6">
                    <a:lumMod val="60000"/>
                    <a:lumOff val="40000"/>
                    <a:alpha val="40000"/>
                  </a:schemeClr>
                </a:glow>
                <a:outerShdw blurRad="50800" dist="50800" dir="5400000" algn="ctr" rotWithShape="0">
                  <a:schemeClr val="tx1">
                    <a:lumMod val="95000"/>
                    <a:lumOff val="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34" name="Picture 10" descr="http://4.bp.blogspot.com/_gEwQyxXuHYM/TUcW4v6mlKI/AAAAAAAAABw/qlPLdwsTeyM/s1600/fake_cryptograp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62" y="0"/>
            <a:ext cx="4695986" cy="685800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35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3.gstatic.com/images?q=tbn:ANd9GcRqq-Lcfom71GqJ_ChoG83HZNSkjPqkZVGKLLyrFRnNF44MQfKs4OHhtp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18342" cy="1325563"/>
          </a:xfrm>
        </p:spPr>
        <p:txBody>
          <a:bodyPr>
            <a:noAutofit/>
            <a:scene3d>
              <a:camera prst="orthographicFront"/>
              <a:lightRig rig="freezing" dir="t"/>
            </a:scene3d>
            <a:sp3d extrusionH="57150" prstMaterial="softEdge">
              <a:bevelT w="38100" h="38100" prst="relaxedInset"/>
              <a:bevelB w="38100" h="38100" prst="angle"/>
            </a:sp3d>
          </a:bodyPr>
          <a:lstStyle/>
          <a:p>
            <a:r>
              <a:rPr lang="en-US" sz="6600" b="1" dirty="0" smtClean="0">
                <a:solidFill>
                  <a:schemeClr val="bg2">
                    <a:lumMod val="75000"/>
                  </a:schemeClr>
                </a:solidFill>
                <a:effectLst>
                  <a:glow rad="228600">
                    <a:schemeClr val="bg1">
                      <a:lumMod val="50000"/>
                      <a:alpha val="40000"/>
                    </a:schemeClr>
                  </a:glo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What is Hashing?</a:t>
            </a:r>
            <a:endParaRPr lang="en-US" sz="6600" b="1" dirty="0">
              <a:solidFill>
                <a:schemeClr val="bg2">
                  <a:lumMod val="75000"/>
                </a:schemeClr>
              </a:solidFill>
              <a:effectLst>
                <a:glow rad="228600">
                  <a:schemeClr val="bg1">
                    <a:lumMod val="50000"/>
                    <a:alpha val="40000"/>
                  </a:schemeClr>
                </a:glo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26071" cy="4351338"/>
          </a:xfrm>
          <a:effectLst>
            <a:glow rad="228600">
              <a:schemeClr val="bg2">
                <a:lumMod val="75000"/>
                <a:alpha val="40000"/>
              </a:schemeClr>
            </a:glow>
          </a:effectLst>
        </p:spPr>
        <p:txBody>
          <a:bodyPr>
            <a:normAutofit fontScale="92500"/>
            <a:scene3d>
              <a:camera prst="orthographicFront"/>
              <a:lightRig rig="threePt" dir="t"/>
            </a:scene3d>
            <a:sp3d extrusionH="57150">
              <a:bevelT w="69850" h="69850" prst="divot"/>
              <a:bevelB w="57150" h="38100" prst="hardEdge"/>
            </a:sp3d>
          </a:bodyPr>
          <a:lstStyle/>
          <a:p>
            <a:r>
              <a:rPr lang="en-US" sz="4800" b="1" dirty="0" smtClean="0">
                <a:solidFill>
                  <a:srgbClr val="4D4D4D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63500" sx="102000" sy="102000" algn="ctr" rotWithShape="0">
                    <a:schemeClr val="accent3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Hashing carried out in a Hash function.</a:t>
            </a:r>
          </a:p>
          <a:p>
            <a:endParaRPr lang="en-US" sz="4400" dirty="0" smtClean="0">
              <a:effectLst>
                <a:glow rad="127000">
                  <a:schemeClr val="bg1">
                    <a:lumMod val="50000"/>
                  </a:schemeClr>
                </a:glow>
              </a:effectLst>
            </a:endParaRP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schemeClr val="bg1">
                      <a:lumMod val="50000"/>
                    </a:schemeClr>
                  </a:glow>
                </a:effectLst>
                <a:latin typeface="Arial Rounded MT Bold" panose="020F0704030504030204" pitchFamily="34" charset="0"/>
              </a:rPr>
              <a:t>Transformation of string into a shorter fixed length value.</a:t>
            </a:r>
          </a:p>
          <a:p>
            <a:pPr marL="0" indent="0">
              <a:buNone/>
            </a:pPr>
            <a:endParaRPr lang="en-US" dirty="0">
              <a:effectLst>
                <a:glow rad="127000">
                  <a:schemeClr val="tx1"/>
                </a:glow>
              </a:effectLst>
            </a:endParaRPr>
          </a:p>
        </p:txBody>
      </p:sp>
      <p:pic>
        <p:nvPicPr>
          <p:cNvPr id="2054" name="Picture 6" descr="http://www.theamazingking.com/images/crypto-basics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0" y="2055813"/>
            <a:ext cx="5438990" cy="39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hackers.info/wp-content/themes/striking-child/cache/images/Tutorial-HolOS-Password-Hacking-628x4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86" y="12700"/>
            <a:ext cx="12315986" cy="756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 prstMaterial="dkEdge">
              <a:bevelT w="38100" h="38100" prst="relaxedInset"/>
              <a:bevelB w="38100" h="38100" prst="convex"/>
            </a:sp3d>
          </a:bodyPr>
          <a:lstStyle/>
          <a:p>
            <a:pPr algn="ctr"/>
            <a:r>
              <a:rPr lang="en-US" sz="8000" dirty="0" smtClean="0">
                <a:solidFill>
                  <a:srgbClr val="8E148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ll MT" panose="02020503060305020303" pitchFamily="18" charset="0"/>
              </a:rPr>
              <a:t>Why Hashing?</a:t>
            </a:r>
            <a:endParaRPr lang="en-US" sz="8000" dirty="0">
              <a:solidFill>
                <a:srgbClr val="8E1485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84443"/>
            <a:ext cx="5181600" cy="4960790"/>
          </a:xfrm>
        </p:spPr>
        <p:txBody>
          <a:bodyPr>
            <a:normAutofit/>
            <a:scene3d>
              <a:camera prst="orthographicFront"/>
              <a:lightRig rig="glow" dir="t"/>
            </a:scene3d>
            <a:sp3d extrusionH="57150">
              <a:bevelT w="82550" h="38100" prst="coolSlant"/>
              <a:bevelB w="69850" h="69850" prst="divot"/>
            </a:sp3d>
          </a:bodyPr>
          <a:lstStyle/>
          <a:p>
            <a:r>
              <a:rPr lang="en-US" sz="4800" b="1" dirty="0" smtClean="0">
                <a:effectLst>
                  <a:glow rad="139700">
                    <a:srgbClr val="7030A0">
                      <a:alpha val="40000"/>
                    </a:srgbClr>
                  </a:glow>
                  <a:outerShdw blurRad="50800" dist="50800" dir="54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a:rPr>
              <a:t>Single Change alters and changes the entire hash.</a:t>
            </a:r>
          </a:p>
          <a:p>
            <a:endParaRPr lang="en-US" sz="4800" b="1" dirty="0">
              <a:effectLst>
                <a:glow rad="139700">
                  <a:srgbClr val="7030A0">
                    <a:alpha val="40000"/>
                  </a:srgbClr>
                </a:glow>
                <a:outerShdw blurRad="50800" dist="50800" dir="5400000" algn="ctr" rotWithShape="0">
                  <a:schemeClr val="tx2">
                    <a:lumMod val="20000"/>
                    <a:lumOff val="80000"/>
                  </a:schemeClr>
                </a:outerShdw>
              </a:effectLst>
            </a:endParaRPr>
          </a:p>
          <a:p>
            <a:r>
              <a:rPr lang="en-US" sz="4800" b="1" dirty="0" smtClean="0">
                <a:effectLst>
                  <a:glow rad="139700">
                    <a:srgbClr val="7030A0">
                      <a:alpha val="40000"/>
                    </a:srgbClr>
                  </a:glow>
                  <a:outerShdw blurRad="50800" dist="50800" dir="54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a:rPr>
              <a:t>Hash bit always remains constant.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http://www.globalmaritimes.com/uploadedImages/GlobalMaritimes/Community/Keeping_You_Online/Password-Hashing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4" y="1829245"/>
            <a:ext cx="7115496" cy="501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3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static.ddmcdn.com/gif/vpn-rev-encry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640664" cy="1228428"/>
          </a:xfrm>
          <a:noFill/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>
            <a:noAutofit/>
            <a:scene3d>
              <a:camera prst="orthographicFront"/>
              <a:lightRig rig="sunse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rgbClr val="666699">
                      <a:alpha val="40000"/>
                    </a:srgbClr>
                  </a:glow>
                  <a:outerShdw blurRad="50800" dist="38100" dir="5400000" algn="t" rotWithShape="0">
                    <a:schemeClr val="accent1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Some Common Misconceptions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rgbClr val="666699">
                      <a:alpha val="40000"/>
                    </a:srgbClr>
                  </a:glow>
                  <a:outerShdw blurRad="50800" dist="38100" dir="5400000" algn="t" rotWithShape="0">
                    <a:schemeClr val="accent1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  <a:cs typeface="Arial" panose="020B0604020202020204" pitchFamily="34" charset="0"/>
              </a:rPr>
              <a:t>:-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glow rad="139700">
                  <a:srgbClr val="666699">
                    <a:alpha val="40000"/>
                  </a:srgbClr>
                </a:glow>
                <a:outerShdw blurRad="50800" dist="38100" dir="5400000" algn="t" rotWithShape="0">
                  <a:schemeClr val="accent1">
                    <a:lumMod val="60000"/>
                    <a:lumOff val="40000"/>
                    <a:alpha val="40000"/>
                  </a:schemeClr>
                </a:outerShdw>
              </a:effectLst>
              <a:latin typeface="Copperplate Gothic Bold" panose="020E07050202060204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810127"/>
            <a:ext cx="5780868" cy="4351338"/>
          </a:xfrm>
        </p:spPr>
        <p:txBody>
          <a:bodyPr>
            <a:normAutofit/>
            <a:scene3d>
              <a:camera prst="orthographicFront"/>
              <a:lightRig rig="chilly" dir="t"/>
            </a:scene3d>
            <a:sp3d extrusionH="57150" prstMaterial="dkEdge">
              <a:bevelT w="69850" h="69850" prst="divot"/>
              <a:bevelB h="25400" prst="softRound"/>
              <a:extrusionClr>
                <a:schemeClr val="tx1">
                  <a:lumMod val="65000"/>
                  <a:lumOff val="35000"/>
                </a:schemeClr>
              </a:extrusionClr>
            </a:sp3d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  <a:alpha val="65000"/>
                  </a:schemeClr>
                </a:solidFill>
                <a:effectLst>
                  <a:glow rad="127000">
                    <a:srgbClr val="8E1485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  <a:t>Encryption V</a:t>
            </a:r>
            <a:r>
              <a:rPr lang="en-US" sz="4000" dirty="0">
                <a:solidFill>
                  <a:schemeClr val="bg2">
                    <a:lumMod val="10000"/>
                    <a:alpha val="65000"/>
                  </a:schemeClr>
                </a:solidFill>
                <a:effectLst>
                  <a:glow rad="127000">
                    <a:srgbClr val="8E1485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  <a:t>S</a:t>
            </a:r>
            <a:r>
              <a:rPr lang="en-US" sz="4000" dirty="0" smtClean="0">
                <a:solidFill>
                  <a:schemeClr val="bg2">
                    <a:lumMod val="10000"/>
                    <a:alpha val="65000"/>
                  </a:schemeClr>
                </a:solidFill>
                <a:effectLst>
                  <a:glow rad="127000">
                    <a:srgbClr val="8E1485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  <a:t> Hashing:-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10000"/>
                    <a:alpha val="65000"/>
                  </a:schemeClr>
                </a:solidFill>
                <a:effectLst>
                  <a:glow rad="127000">
                    <a:srgbClr val="8E1485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  <a:t>1. Encryption is a two way  operation.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2">
                  <a:lumMod val="10000"/>
                  <a:alpha val="65000"/>
                </a:schemeClr>
              </a:solidFill>
              <a:effectLst>
                <a:glow rad="127000">
                  <a:srgbClr val="8E1485"/>
                </a:glow>
                <a:outerShdw blurRad="50800" dist="50800" dir="5400000" algn="ctr" rotWithShape="0">
                  <a:schemeClr val="accent1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10000"/>
                    <a:alpha val="65000"/>
                  </a:schemeClr>
                </a:solidFill>
                <a:effectLst>
                  <a:glow rad="127000">
                    <a:srgbClr val="8E1485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  <a:t>2. Hashing is a one way operation. </a:t>
            </a:r>
            <a:endParaRPr lang="en-US" sz="4000" dirty="0">
              <a:solidFill>
                <a:schemeClr val="bg2">
                  <a:lumMod val="10000"/>
                  <a:alpha val="65000"/>
                </a:schemeClr>
              </a:solidFill>
              <a:effectLst>
                <a:glow rad="127000">
                  <a:srgbClr val="8E1485"/>
                </a:glow>
                <a:outerShdw blurRad="50800" dist="50800" dir="5400000" algn="ctr" rotWithShape="0">
                  <a:schemeClr val="accent1">
                    <a:lumMod val="75000"/>
                  </a:schemeClr>
                </a:outerShdw>
              </a:effectLst>
            </a:endParaRPr>
          </a:p>
        </p:txBody>
      </p:sp>
      <p:pic>
        <p:nvPicPr>
          <p:cNvPr id="4098" name="Picture 2" descr="http://www.unixwiz.net/images/crypto-hash-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2" y="2"/>
            <a:ext cx="3416396" cy="6664270"/>
          </a:xfrm>
          <a:prstGeom prst="rect">
            <a:avLst/>
          </a:prstGeom>
          <a:noFill/>
          <a:effectLst>
            <a:glow rad="228600">
              <a:srgbClr val="31A56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unixwiz.net/images/crypto-hash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40" y="0"/>
            <a:ext cx="3419959" cy="6545463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gizmag.com/hero/glasgowprof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1"/>
            <a:ext cx="12192000" cy="68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4" y="0"/>
            <a:ext cx="10515600" cy="1325563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57150">
              <a:bevelT w="38100" h="38100" prst="convex"/>
              <a:bevelB w="69850" h="69850" prst="divot"/>
            </a:sp3d>
          </a:bodyPr>
          <a:lstStyle/>
          <a:p>
            <a:r>
              <a:rPr lang="en-US" dirty="0" smtClean="0">
                <a:solidFill>
                  <a:srgbClr val="0000CC"/>
                </a:solidFill>
                <a:effectLst>
                  <a:glow rad="2286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algn="ctr" rotWithShape="0">
                    <a:schemeClr val="accent5">
                      <a:lumMod val="75000"/>
                    </a:schemeClr>
                  </a:outerShdw>
                </a:effectLst>
                <a:latin typeface="Century" panose="02040604050505020304" pitchFamily="18" charset="0"/>
              </a:rPr>
              <a:t>Encryption versus Encoding</a:t>
            </a:r>
            <a:endParaRPr lang="en-US" dirty="0">
              <a:solidFill>
                <a:srgbClr val="0000CC"/>
              </a:solidFill>
              <a:effectLst>
                <a:glow rad="2286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algn="ctr" rotWithShape="0">
                  <a:schemeClr val="accent5">
                    <a:lumMod val="75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580827"/>
            <a:ext cx="7330698" cy="516093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  <a:bevelB w="38100" h="38100"/>
            </a:sp3d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effectLst>
                  <a:glow rad="127000">
                    <a:srgbClr val="8E1485"/>
                  </a:glow>
                </a:effectLst>
              </a:rPr>
              <a:t>Encryption turned the information into more disguised and unintelligible form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effectLst>
                <a:glow rad="127000">
                  <a:srgbClr val="8E1485"/>
                </a:glow>
              </a:effectLst>
            </a:endParaRPr>
          </a:p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effectLst>
                  <a:glow rad="127000">
                    <a:srgbClr val="8E1485"/>
                  </a:glow>
                </a:effectLst>
              </a:rPr>
              <a:t>Encoding is a way to format data so that it’s manipulation, transmission and storage made efficient to electronic devices, storage devices and application software's.</a:t>
            </a:r>
            <a:endParaRPr lang="en-US" sz="3600" dirty="0">
              <a:solidFill>
                <a:schemeClr val="accent4">
                  <a:lumMod val="75000"/>
                </a:schemeClr>
              </a:solidFill>
              <a:effectLst>
                <a:glow rad="127000">
                  <a:srgbClr val="8E1485"/>
                </a:glow>
              </a:effectLst>
            </a:endParaRPr>
          </a:p>
        </p:txBody>
      </p:sp>
      <p:pic>
        <p:nvPicPr>
          <p:cNvPr id="5124" name="Picture 4" descr="http://www.sketchpad.net/images/encod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19" y="16311"/>
            <a:ext cx="4565381" cy="68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jshinn.files.wordpress.com/2009/07/digital-pad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7"/>
            <a:ext cx="7919634" cy="4942587"/>
          </a:xfrm>
          <a:effectLst>
            <a:glow rad="127000">
              <a:srgbClr val="4B275B"/>
            </a:glow>
          </a:effectLst>
        </p:spPr>
        <p:txBody>
          <a:bodyPr>
            <a:normAutofit/>
            <a:scene3d>
              <a:camera prst="orthographicFront"/>
              <a:lightRig rig="twoPt" dir="t"/>
            </a:scene3d>
            <a:sp3d extrusionH="57150" prstMaterial="metal">
              <a:bevelT w="38100" h="38100" prst="convex"/>
              <a:bevelB w="69850" h="69850" prst="divot"/>
            </a:sp3d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lumMod val="75000"/>
                      <a:alpha val="40000"/>
                    </a:schemeClr>
                  </a:glow>
                </a:effectLst>
              </a:rPr>
              <a:t>Digital Signature is the method to verify the text and its sender.</a:t>
            </a:r>
          </a:p>
          <a:p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228600">
                  <a:schemeClr val="accent2">
                    <a:lumMod val="75000"/>
                    <a:alpha val="40000"/>
                  </a:schemeClr>
                </a:glow>
              </a:effectLst>
            </a:endParaRP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lumMod val="75000"/>
                      <a:alpha val="40000"/>
                    </a:schemeClr>
                  </a:glow>
                </a:effectLst>
              </a:rPr>
              <a:t>It is the equivalent of handwritten signature but has secure integration and efficient transfer properties.</a:t>
            </a:r>
          </a:p>
          <a:p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228600">
                  <a:schemeClr val="accent2">
                    <a:lumMod val="75000"/>
                    <a:alpha val="40000"/>
                  </a:schemeClr>
                </a:glow>
              </a:effectLst>
            </a:endParaRP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lumMod val="75000"/>
                      <a:alpha val="40000"/>
                    </a:schemeClr>
                  </a:glow>
                </a:effectLst>
              </a:rPr>
              <a:t>It is widely used in application software’s and in mailing system.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92D05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Digital Signature</a:t>
            </a:r>
            <a:endParaRPr lang="en-US" sz="6000" b="1" dirty="0">
              <a:solidFill>
                <a:srgbClr val="92D05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1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blogs.softchoice.com/advisor/files/2012/07/digital-secu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8"/>
            <a:ext cx="12192000" cy="686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654725" cy="911386"/>
          </a:xfrm>
        </p:spPr>
        <p:txBody>
          <a:bodyPr>
            <a:normAutofit fontScale="90000"/>
            <a:scene3d>
              <a:camera prst="orthographicFront"/>
              <a:lightRig rig="flat" dir="t"/>
            </a:scene3d>
            <a:sp3d extrusionH="57150" prstMaterial="flat">
              <a:bevelT w="38100" h="38100" prst="relaxedInset"/>
              <a:bevelB w="57150" h="38100" prst="hardEdge"/>
            </a:sp3d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1">
                      <a:lumMod val="75000"/>
                      <a:alpha val="40000"/>
                    </a:schemeClr>
                  </a:glow>
                  <a:innerShdw blurRad="63500" dist="50800" dir="16200000">
                    <a:schemeClr val="accent3">
                      <a:lumMod val="75000"/>
                      <a:alpha val="55000"/>
                    </a:schemeClr>
                  </a:innerShdw>
                </a:effectLst>
              </a:rPr>
              <a:t>Why do we need Digital Signature?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1">
                    <a:lumMod val="75000"/>
                    <a:alpha val="40000"/>
                  </a:schemeClr>
                </a:glow>
                <a:innerShdw blurRad="63500" dist="50800" dir="16200000">
                  <a:schemeClr val="accent3">
                    <a:lumMod val="75000"/>
                    <a:alpha val="55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48" y="911386"/>
            <a:ext cx="7263539" cy="5946614"/>
          </a:xfrm>
        </p:spPr>
        <p:txBody>
          <a:bodyPr>
            <a:scene3d>
              <a:camera prst="orthographicFront"/>
              <a:lightRig rig="twoPt" dir="t"/>
            </a:scene3d>
            <a:sp3d extrusionH="57150">
              <a:bevelT w="38100" h="38100" prst="convex"/>
              <a:bevelB w="50800" h="38100" prst="riblet"/>
            </a:sp3d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Integration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Authentication</a:t>
            </a:r>
          </a:p>
          <a:p>
            <a:pPr algn="l"/>
            <a:endParaRPr lang="en-US" dirty="0" smtClean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Non-Repudiation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Low cost</a:t>
            </a:r>
          </a:p>
          <a:p>
            <a:pPr algn="l"/>
            <a:endParaRPr lang="en-US" dirty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Efficient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Digitalized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>
                  <a:alpha val="90000"/>
                </a:srgbClr>
              </a:solidFill>
              <a:effectLst>
                <a:glow rad="228600">
                  <a:schemeClr val="accent6">
                    <a:satMod val="175000"/>
                    <a:alpha val="55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>
                    <a:alpha val="90000"/>
                  </a:srgbClr>
                </a:solidFill>
                <a:effectLst>
                  <a:glow rad="228600">
                    <a:schemeClr val="accent6">
                      <a:satMod val="175000"/>
                      <a:alpha val="55000"/>
                    </a:schemeClr>
                  </a:glow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a:rPr>
              <a:t>Completely Secure??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>
                  <a:lumMod val="50000"/>
                  <a:alpha val="90000"/>
                </a:schemeClr>
              </a:solidFill>
              <a:effectLst>
                <a:glow rad="228600">
                  <a:schemeClr val="accent6">
                    <a:lumMod val="60000"/>
                    <a:lumOff val="40000"/>
                    <a:alpha val="40000"/>
                  </a:schemeClr>
                </a:glow>
                <a:outerShdw blurRad="50800" dist="50800" dir="5400000" algn="ctr" rotWithShape="0">
                  <a:schemeClr val="accent6">
                    <a:lumMod val="5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scene3d>
              <a:camera prst="orthographicFront"/>
              <a:lightRig rig="contrasting" dir="t"/>
            </a:scene3d>
            <a:sp3d extrusionH="57150" prstMaterial="plastic">
              <a:bevelT w="120650" h="50800" prst="slope"/>
              <a:bevelB w="69850" h="38100" prst="cross"/>
            </a:sp3d>
          </a:bodyPr>
          <a:lstStyle/>
          <a:p>
            <a:pPr algn="ctr"/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>
                    <a:lumMod val="75000"/>
                    <a:alpha val="91000"/>
                  </a:schemeClr>
                </a:solidFill>
                <a:effectLst>
                  <a:glow rad="127000">
                    <a:srgbClr val="FFC000"/>
                  </a:glow>
                  <a:outerShdw blurRad="50800" dist="50800" dir="5400000" algn="ctr" rotWithShape="0">
                    <a:schemeClr val="accent1">
                      <a:lumMod val="60000"/>
                      <a:lumOff val="40000"/>
                      <a:alpha val="96000"/>
                    </a:schemeClr>
                  </a:outerShdw>
                </a:effectLst>
                <a:latin typeface="Bell MT" panose="02020503060305020303" pitchFamily="18" charset="0"/>
              </a:rPr>
              <a:t>Digital Signature Algorithm</a:t>
            </a:r>
            <a:endParaRPr lang="en-US" b="1" dirty="0">
              <a:solidFill>
                <a:schemeClr val="accent1">
                  <a:lumMod val="75000"/>
                  <a:alpha val="91000"/>
                </a:schemeClr>
              </a:solidFill>
              <a:effectLst>
                <a:glow rad="127000">
                  <a:srgbClr val="FFC000"/>
                </a:glow>
                <a:outerShdw blurRad="50800" dist="50800" dir="5400000" algn="ctr" rotWithShape="0">
                  <a:schemeClr val="accent1">
                    <a:lumMod val="60000"/>
                    <a:lumOff val="40000"/>
                    <a:alpha val="96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7170" name="Picture 2" descr="http://www.infosec.gov.hk/english/itpro/images/digital_signa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86" y="1325564"/>
            <a:ext cx="12538128" cy="5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249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Batang</vt:lpstr>
      <vt:lpstr>Algerian</vt:lpstr>
      <vt:lpstr>Andalus</vt:lpstr>
      <vt:lpstr>Arial</vt:lpstr>
      <vt:lpstr>Arial Rounded MT Bold</vt:lpstr>
      <vt:lpstr>Bell MT</vt:lpstr>
      <vt:lpstr>Calibri</vt:lpstr>
      <vt:lpstr>Calibri Light</vt:lpstr>
      <vt:lpstr>Century</vt:lpstr>
      <vt:lpstr>Copperplate Gothic Bold</vt:lpstr>
      <vt:lpstr>Wingdings</vt:lpstr>
      <vt:lpstr>Office Theme</vt:lpstr>
      <vt:lpstr>Hashing Functions in Cryptography</vt:lpstr>
      <vt:lpstr>What is Cryptography?</vt:lpstr>
      <vt:lpstr>What is Hashing?</vt:lpstr>
      <vt:lpstr>Why Hashing?</vt:lpstr>
      <vt:lpstr>Some Common Misconceptions:-</vt:lpstr>
      <vt:lpstr>Encryption versus Encoding</vt:lpstr>
      <vt:lpstr>Digital Signature</vt:lpstr>
      <vt:lpstr>Why do we need Digital Signature?</vt:lpstr>
      <vt:lpstr>   Digital Signature Algorithm</vt:lpstr>
      <vt:lpstr>PowerPoint Presentation</vt:lpstr>
      <vt:lpstr>PowerPoint Presentation</vt:lpstr>
      <vt:lpstr>PowerPoint Presentation</vt:lpstr>
      <vt:lpstr>PowerPoint Presentation</vt:lpstr>
      <vt:lpstr>Flaw in Digital Signature</vt:lpstr>
      <vt:lpstr>C++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M.Rafay Farooq</dc:creator>
  <cp:lastModifiedBy>M.Rafay Farooq</cp:lastModifiedBy>
  <cp:revision>42</cp:revision>
  <dcterms:created xsi:type="dcterms:W3CDTF">2012-12-08T07:14:17Z</dcterms:created>
  <dcterms:modified xsi:type="dcterms:W3CDTF">2012-12-10T21:45:12Z</dcterms:modified>
</cp:coreProperties>
</file>