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5937E-C479-49AC-9887-2121D28A42A4}" v="9" dt="2023-06-16T13:08:02.497"/>
    <p1510:client id="{9FD0EF76-6E0B-4D28-B062-A489E575A454}" v="4" dt="2023-06-16T13:14:14.242"/>
    <p1510:client id="{CF3B6973-312A-418B-B004-31C51A0405CF}" v="411" dt="2023-06-16T13:03:29.713"/>
    <p1510:client id="{F27EEB78-B3FD-4FD0-BC76-69580A86C32B}" v="2735" dt="2023-06-17T14:57:54.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6/17/2023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4790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6/17/2023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474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6/17/2023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182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6/17/2023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582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6/17/2023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752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6/17/2023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4678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6/17/2023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440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6/17/2023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1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6/17/2023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305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6/17/2023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583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6/17/2023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7007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6/17/2023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77493057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00" r:id="rId8"/>
    <p:sldLayoutId id="2147483801" r:id="rId9"/>
    <p:sldLayoutId id="2147483802" r:id="rId10"/>
    <p:sldLayoutId id="214748381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butismileanyway.wordpress.com/2015/03/27/thank-yo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9" name="Rectangle 178">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838200" y="744909"/>
            <a:ext cx="5562600" cy="2607891"/>
          </a:xfrm>
        </p:spPr>
        <p:txBody>
          <a:bodyPr anchor="b">
            <a:normAutofit/>
          </a:bodyPr>
          <a:lstStyle/>
          <a:p>
            <a:pPr algn="l"/>
            <a:r>
              <a:rPr lang="en-US" sz="3600" b="1" i="1" dirty="0" err="1">
                <a:cs typeface="Sabon Next LT"/>
              </a:rPr>
              <a:t>MediaApp</a:t>
            </a:r>
            <a:endParaRPr lang="en-US" sz="4000" b="1" i="1">
              <a:cs typeface="Sabon Next LT"/>
            </a:endParaRPr>
          </a:p>
        </p:txBody>
      </p:sp>
      <p:sp>
        <p:nvSpPr>
          <p:cNvPr id="3" name="Subtitle 2"/>
          <p:cNvSpPr>
            <a:spLocks noGrp="1"/>
          </p:cNvSpPr>
          <p:nvPr>
            <p:ph type="subTitle" idx="1"/>
          </p:nvPr>
        </p:nvSpPr>
        <p:spPr>
          <a:xfrm>
            <a:off x="838200" y="3549650"/>
            <a:ext cx="5562599" cy="2670175"/>
          </a:xfrm>
        </p:spPr>
        <p:txBody>
          <a:bodyPr anchor="t">
            <a:normAutofit/>
          </a:bodyPr>
          <a:lstStyle/>
          <a:p>
            <a:pPr algn="just"/>
            <a:r>
              <a:rPr lang="en-US" sz="1800" dirty="0"/>
              <a:t>I am </a:t>
            </a:r>
            <a:r>
              <a:rPr lang="en-US" sz="1800" b="1" i="1" dirty="0"/>
              <a:t>Rafeh Saayfan</a:t>
            </a:r>
            <a:r>
              <a:rPr lang="en-US" sz="1800" dirty="0"/>
              <a:t>, </a:t>
            </a:r>
            <a:r>
              <a:rPr lang="en-US" sz="1800" dirty="0">
                <a:ea typeface="+mn-lt"/>
                <a:cs typeface="+mn-lt"/>
              </a:rPr>
              <a:t>Welcome to the presentation of our innovative social media app!</a:t>
            </a:r>
            <a:endParaRPr lang="en-US" sz="1800" dirty="0"/>
          </a:p>
        </p:txBody>
      </p:sp>
      <p:grpSp>
        <p:nvGrpSpPr>
          <p:cNvPr id="181" name="Group 180">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82" name="Picture 181">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3" name="Picture 182">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7" name="Picture 7" descr="smartphone, keyboard, app, internet, network, social network, logo ...">
            <a:extLst>
              <a:ext uri="{FF2B5EF4-FFF2-40B4-BE49-F238E27FC236}">
                <a16:creationId xmlns:a16="http://schemas.microsoft.com/office/drawing/2014/main" id="{03788AA3-0B0A-1AD5-6290-C3E59005CFC5}"/>
              </a:ext>
            </a:extLst>
          </p:cNvPr>
          <p:cNvPicPr>
            <a:picLocks noChangeAspect="1"/>
          </p:cNvPicPr>
          <p:nvPr/>
        </p:nvPicPr>
        <p:blipFill rotWithShape="1">
          <a:blip r:embed="rId3">
            <a:alphaModFix/>
          </a:blip>
          <a:srcRect l="19974" r="13276"/>
          <a:stretch/>
        </p:blipFill>
        <p:spPr>
          <a:xfrm>
            <a:off x="6671775" y="891938"/>
            <a:ext cx="5046291" cy="5046291"/>
          </a:xfrm>
          <a:custGeom>
            <a:avLst/>
            <a:gdLst/>
            <a:ahLst/>
            <a:cxnLst/>
            <a:rect l="l" t="t" r="r" b="b"/>
            <a:pathLst>
              <a:path w="4800600" h="4800600">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2" name="Group 15">
            <a:extLst>
              <a:ext uri="{FF2B5EF4-FFF2-40B4-BE49-F238E27FC236}">
                <a16:creationId xmlns:a16="http://schemas.microsoft.com/office/drawing/2014/main" id="{329D5B16-F37A-4DDB-AEC7-D86E5D2EB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73E7B7CD-02B0-459A-84BE-8E59AAA53E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7D72770A-A9B0-4A54-8F00-9230ED4D8B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04C3665-6CD3-F189-2742-A2F42EEB2C73}"/>
              </a:ext>
            </a:extLst>
          </p:cNvPr>
          <p:cNvSpPr>
            <a:spLocks noGrp="1"/>
          </p:cNvSpPr>
          <p:nvPr>
            <p:ph type="title"/>
          </p:nvPr>
        </p:nvSpPr>
        <p:spPr>
          <a:xfrm>
            <a:off x="838200" y="559813"/>
            <a:ext cx="5179237" cy="1150204"/>
          </a:xfrm>
        </p:spPr>
        <p:txBody>
          <a:bodyPr anchor="ctr">
            <a:normAutofit fontScale="90000"/>
          </a:bodyPr>
          <a:lstStyle/>
          <a:p>
            <a:r>
              <a:rPr lang="en-US" dirty="0">
                <a:solidFill>
                  <a:srgbClr val="FFFFFF"/>
                </a:solidFill>
                <a:cs typeface="Sabon Next LT"/>
              </a:rPr>
              <a:t>Comments and Likes</a:t>
            </a:r>
          </a:p>
        </p:txBody>
      </p:sp>
      <p:sp>
        <p:nvSpPr>
          <p:cNvPr id="23" name="Content Placeholder 8">
            <a:extLst>
              <a:ext uri="{FF2B5EF4-FFF2-40B4-BE49-F238E27FC236}">
                <a16:creationId xmlns:a16="http://schemas.microsoft.com/office/drawing/2014/main" id="{C5E6C88A-C822-CA96-9BD2-B70A2CF4B29A}"/>
              </a:ext>
            </a:extLst>
          </p:cNvPr>
          <p:cNvSpPr>
            <a:spLocks noGrp="1"/>
          </p:cNvSpPr>
          <p:nvPr>
            <p:ph idx="1"/>
          </p:nvPr>
        </p:nvSpPr>
        <p:spPr>
          <a:xfrm>
            <a:off x="6174562" y="89168"/>
            <a:ext cx="5179699" cy="3200879"/>
          </a:xfrm>
        </p:spPr>
        <p:txBody>
          <a:bodyPr vert="horz" lIns="91440" tIns="45720" rIns="91440" bIns="45720" rtlCol="0" anchor="t">
            <a:normAutofit fontScale="92500" lnSpcReduction="20000"/>
          </a:bodyPr>
          <a:lstStyle/>
          <a:p>
            <a:r>
              <a:rPr lang="en-US" sz="2000" dirty="0">
                <a:solidFill>
                  <a:srgbClr val="FFFFFF"/>
                </a:solidFill>
              </a:rPr>
              <a:t>Comments:</a:t>
            </a:r>
          </a:p>
          <a:p>
            <a:pPr algn="just"/>
            <a:r>
              <a:rPr lang="en-US" sz="1700" dirty="0">
                <a:solidFill>
                  <a:srgbClr val="D1D5DB"/>
                </a:solidFill>
                <a:ea typeface="+mn-lt"/>
                <a:cs typeface="+mn-lt"/>
              </a:rPr>
              <a:t>On this page, we display all comments for every post. By clicking on any user name or photo, you can access the profile of that user. You can only delete your own comments; you have control to delete them. However, if you are the owner of the post, you have the ability to delete any comment on that post.</a:t>
            </a:r>
          </a:p>
          <a:p>
            <a:pPr algn="just"/>
            <a:r>
              <a:rPr lang="en-US" sz="2000" dirty="0">
                <a:solidFill>
                  <a:schemeClr val="bg1"/>
                </a:solidFill>
                <a:ea typeface="+mn-lt"/>
                <a:cs typeface="+mn-lt"/>
              </a:rPr>
              <a:t>Likes:</a:t>
            </a:r>
          </a:p>
          <a:p>
            <a:pPr algn="just"/>
            <a:r>
              <a:rPr lang="en-US" sz="1700" dirty="0">
                <a:solidFill>
                  <a:srgbClr val="D1D5DB"/>
                </a:solidFill>
                <a:ea typeface="+mn-lt"/>
                <a:cs typeface="+mn-lt"/>
              </a:rPr>
              <a:t>On this page, we display all likes for every post. By clicking on any user name or photo, you can access the profile of that user</a:t>
            </a:r>
            <a:endParaRPr lang="en-US" sz="1700">
              <a:solidFill>
                <a:srgbClr val="D1D5DB"/>
              </a:solidFill>
            </a:endParaRPr>
          </a:p>
          <a:p>
            <a:pPr algn="just"/>
            <a:endParaRPr lang="en-US" sz="2200" dirty="0">
              <a:solidFill>
                <a:srgbClr val="D1D5DB"/>
              </a:solidFill>
              <a:ea typeface="+mn-lt"/>
              <a:cs typeface="+mn-lt"/>
            </a:endParaRPr>
          </a:p>
          <a:p>
            <a:pPr algn="just"/>
            <a:endParaRPr lang="en-US" dirty="0">
              <a:solidFill>
                <a:srgbClr val="000000"/>
              </a:solidFill>
              <a:ea typeface="+mn-lt"/>
              <a:cs typeface="+mn-lt"/>
            </a:endParaRPr>
          </a:p>
          <a:p>
            <a:pPr algn="just"/>
            <a:endParaRPr lang="en-US" sz="2200" dirty="0">
              <a:solidFill>
                <a:srgbClr val="D1D5DB"/>
              </a:solidFill>
              <a:ea typeface="+mn-lt"/>
              <a:cs typeface="+mn-lt"/>
            </a:endParaRPr>
          </a:p>
          <a:p>
            <a:pPr algn="just"/>
            <a:endParaRPr lang="en-US" sz="1600" dirty="0">
              <a:solidFill>
                <a:srgbClr val="D1D5DB"/>
              </a:solidFill>
              <a:ea typeface="+mn-lt"/>
              <a:cs typeface="+mn-lt"/>
            </a:endParaRPr>
          </a:p>
        </p:txBody>
      </p:sp>
      <p:pic>
        <p:nvPicPr>
          <p:cNvPr id="5" name="Picture 5" descr="Graphical user interface, text, application&#10;&#10;Description automatically generated">
            <a:extLst>
              <a:ext uri="{FF2B5EF4-FFF2-40B4-BE49-F238E27FC236}">
                <a16:creationId xmlns:a16="http://schemas.microsoft.com/office/drawing/2014/main" id="{0ED81255-343F-F8FF-5529-B446F8036F5D}"/>
              </a:ext>
            </a:extLst>
          </p:cNvPr>
          <p:cNvPicPr>
            <a:picLocks noChangeAspect="1"/>
          </p:cNvPicPr>
          <p:nvPr/>
        </p:nvPicPr>
        <p:blipFill>
          <a:blip r:embed="rId4"/>
          <a:stretch>
            <a:fillRect/>
          </a:stretch>
        </p:blipFill>
        <p:spPr>
          <a:xfrm>
            <a:off x="1559134" y="3247465"/>
            <a:ext cx="3625310" cy="3181210"/>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C9F96C6C-3725-E879-9EB6-9CA8408246C8}"/>
              </a:ext>
            </a:extLst>
          </p:cNvPr>
          <p:cNvPicPr>
            <a:picLocks noChangeAspect="1"/>
          </p:cNvPicPr>
          <p:nvPr/>
        </p:nvPicPr>
        <p:blipFill>
          <a:blip r:embed="rId5"/>
          <a:stretch>
            <a:fillRect/>
          </a:stretch>
        </p:blipFill>
        <p:spPr>
          <a:xfrm>
            <a:off x="6230592" y="3470562"/>
            <a:ext cx="5179237" cy="3003956"/>
          </a:xfrm>
          <a:prstGeom prst="rect">
            <a:avLst/>
          </a:prstGeom>
        </p:spPr>
      </p:pic>
    </p:spTree>
    <p:extLst>
      <p:ext uri="{BB962C8B-B14F-4D97-AF65-F5344CB8AC3E}">
        <p14:creationId xmlns:p14="http://schemas.microsoft.com/office/powerpoint/2010/main" val="311160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25D0A7A-7EAA-974F-B3E7-319CA9BBAA26}"/>
              </a:ext>
            </a:extLst>
          </p:cNvPr>
          <p:cNvSpPr>
            <a:spLocks noGrp="1"/>
          </p:cNvSpPr>
          <p:nvPr>
            <p:ph type="title"/>
          </p:nvPr>
        </p:nvSpPr>
        <p:spPr>
          <a:xfrm>
            <a:off x="838200" y="586992"/>
            <a:ext cx="4953000" cy="2308608"/>
          </a:xfrm>
        </p:spPr>
        <p:txBody>
          <a:bodyPr>
            <a:normAutofit/>
          </a:bodyPr>
          <a:lstStyle/>
          <a:p>
            <a:r>
              <a:rPr lang="en-US" dirty="0">
                <a:solidFill>
                  <a:srgbClr val="FFFFFF"/>
                </a:solidFill>
                <a:cs typeface="Sabon Next LT"/>
              </a:rPr>
              <a:t>Home</a:t>
            </a:r>
            <a:endParaRPr lang="en-US" dirty="0">
              <a:solidFill>
                <a:srgbClr val="FFFFFF"/>
              </a:solidFill>
            </a:endParaRPr>
          </a:p>
        </p:txBody>
      </p:sp>
      <p:sp>
        <p:nvSpPr>
          <p:cNvPr id="8" name="Content Placeholder 7">
            <a:extLst>
              <a:ext uri="{FF2B5EF4-FFF2-40B4-BE49-F238E27FC236}">
                <a16:creationId xmlns:a16="http://schemas.microsoft.com/office/drawing/2014/main" id="{DE416147-5C75-6AFB-CF46-4384A2A8A910}"/>
              </a:ext>
            </a:extLst>
          </p:cNvPr>
          <p:cNvSpPr>
            <a:spLocks noGrp="1"/>
          </p:cNvSpPr>
          <p:nvPr>
            <p:ph idx="1"/>
          </p:nvPr>
        </p:nvSpPr>
        <p:spPr>
          <a:xfrm>
            <a:off x="838200" y="2819400"/>
            <a:ext cx="4952681" cy="3460964"/>
          </a:xfrm>
        </p:spPr>
        <p:txBody>
          <a:bodyPr vert="horz" lIns="91440" tIns="45720" rIns="91440" bIns="45720" rtlCol="0" anchor="t">
            <a:normAutofit/>
          </a:bodyPr>
          <a:lstStyle/>
          <a:p>
            <a:pPr algn="just"/>
            <a:r>
              <a:rPr lang="en-US" sz="1600" dirty="0">
                <a:solidFill>
                  <a:srgbClr val="D1D5DB"/>
                </a:solidFill>
                <a:ea typeface="+mn-lt"/>
                <a:cs typeface="+mn-lt"/>
              </a:rPr>
              <a:t>On the Home page, you can show all users posts and perform all the aforementioned features(like, comment, see other profile) regularly and based on the permissions granted to each user.</a:t>
            </a:r>
            <a:endParaRPr lang="en-US"/>
          </a:p>
        </p:txBody>
      </p:sp>
      <p:grpSp>
        <p:nvGrpSpPr>
          <p:cNvPr id="26" name="Group 25">
            <a:extLst>
              <a:ext uri="{FF2B5EF4-FFF2-40B4-BE49-F238E27FC236}">
                <a16:creationId xmlns:a16="http://schemas.microsoft.com/office/drawing/2014/main" id="{6DA3B144-1074-4EB3-8741-160D2211B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27" name="Picture 26">
              <a:extLst>
                <a:ext uri="{FF2B5EF4-FFF2-40B4-BE49-F238E27FC236}">
                  <a16:creationId xmlns:a16="http://schemas.microsoft.com/office/drawing/2014/main" id="{28BB9A36-C57B-45F3-BF80-89A7707B040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0BCBB483-EE40-4AA6-925A-5AE654585D5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5" name="Picture 5" descr="Graphical user interface, website&#10;&#10;Description automatically generated">
            <a:extLst>
              <a:ext uri="{FF2B5EF4-FFF2-40B4-BE49-F238E27FC236}">
                <a16:creationId xmlns:a16="http://schemas.microsoft.com/office/drawing/2014/main" id="{F60AB3F7-B7A4-F7D3-7D04-9F49FE150D48}"/>
              </a:ext>
            </a:extLst>
          </p:cNvPr>
          <p:cNvPicPr>
            <a:picLocks noChangeAspect="1"/>
          </p:cNvPicPr>
          <p:nvPr/>
        </p:nvPicPr>
        <p:blipFill>
          <a:blip r:embed="rId3"/>
          <a:stretch>
            <a:fillRect/>
          </a:stretch>
        </p:blipFill>
        <p:spPr>
          <a:xfrm>
            <a:off x="7088842" y="915714"/>
            <a:ext cx="4043082" cy="4813660"/>
          </a:xfrm>
          <a:prstGeom prst="rect">
            <a:avLst/>
          </a:prstGeom>
        </p:spPr>
      </p:pic>
    </p:spTree>
    <p:extLst>
      <p:ext uri="{BB962C8B-B14F-4D97-AF65-F5344CB8AC3E}">
        <p14:creationId xmlns:p14="http://schemas.microsoft.com/office/powerpoint/2010/main" val="358267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0E58E64-048D-155F-7D6C-9EDB40418C7F}"/>
              </a:ext>
            </a:extLst>
          </p:cNvPr>
          <p:cNvSpPr>
            <a:spLocks noGrp="1"/>
          </p:cNvSpPr>
          <p:nvPr>
            <p:ph type="title"/>
          </p:nvPr>
        </p:nvSpPr>
        <p:spPr>
          <a:xfrm>
            <a:off x="838200" y="3809999"/>
            <a:ext cx="5179237" cy="2259586"/>
          </a:xfrm>
        </p:spPr>
        <p:txBody>
          <a:bodyPr anchor="t">
            <a:normAutofit/>
          </a:bodyPr>
          <a:lstStyle/>
          <a:p>
            <a:r>
              <a:rPr lang="en-US">
                <a:solidFill>
                  <a:srgbClr val="FFFFFF"/>
                </a:solidFill>
                <a:cs typeface="Sabon Next LT"/>
              </a:rPr>
              <a:t>Search</a:t>
            </a:r>
            <a:endParaRPr lang="en-US">
              <a:solidFill>
                <a:srgbClr val="FFFFFF"/>
              </a:solidFill>
            </a:endParaRPr>
          </a:p>
        </p:txBody>
      </p:sp>
      <p:pic>
        <p:nvPicPr>
          <p:cNvPr id="4" name="Picture 4" descr="Graphical user interface, application, Word&#10;&#10;Description automatically generated">
            <a:extLst>
              <a:ext uri="{FF2B5EF4-FFF2-40B4-BE49-F238E27FC236}">
                <a16:creationId xmlns:a16="http://schemas.microsoft.com/office/drawing/2014/main" id="{76954B4D-B2BE-4BA6-8C1F-F0DF4ED2AAC5}"/>
              </a:ext>
            </a:extLst>
          </p:cNvPr>
          <p:cNvPicPr>
            <a:picLocks noChangeAspect="1"/>
          </p:cNvPicPr>
          <p:nvPr/>
        </p:nvPicPr>
        <p:blipFill>
          <a:blip r:embed="rId2"/>
          <a:stretch>
            <a:fillRect/>
          </a:stretch>
        </p:blipFill>
        <p:spPr>
          <a:xfrm>
            <a:off x="558053" y="822447"/>
            <a:ext cx="5459384" cy="2148158"/>
          </a:xfrm>
          <a:prstGeom prst="rect">
            <a:avLst/>
          </a:prstGeom>
        </p:spPr>
      </p:pic>
      <p:grpSp>
        <p:nvGrpSpPr>
          <p:cNvPr id="16" name="Group 15">
            <a:extLst>
              <a:ext uri="{FF2B5EF4-FFF2-40B4-BE49-F238E27FC236}">
                <a16:creationId xmlns:a16="http://schemas.microsoft.com/office/drawing/2014/main" id="{203FD0F3-0B70-4E50-91B1-F11CD19626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17" name="Picture 16">
              <a:extLst>
                <a:ext uri="{FF2B5EF4-FFF2-40B4-BE49-F238E27FC236}">
                  <a16:creationId xmlns:a16="http://schemas.microsoft.com/office/drawing/2014/main" id="{A7247266-43E8-4F29-8D2F-F85BAFB4B0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1B05029C-D396-4ABC-BFBE-B7573011AD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5" name="Picture 5" descr="Graphical user interface, application&#10;&#10;Description automatically generated">
            <a:extLst>
              <a:ext uri="{FF2B5EF4-FFF2-40B4-BE49-F238E27FC236}">
                <a16:creationId xmlns:a16="http://schemas.microsoft.com/office/drawing/2014/main" id="{B4480F61-60FB-A3F4-D7BB-51B0393BBC4A}"/>
              </a:ext>
            </a:extLst>
          </p:cNvPr>
          <p:cNvPicPr>
            <a:picLocks noChangeAspect="1"/>
          </p:cNvPicPr>
          <p:nvPr/>
        </p:nvPicPr>
        <p:blipFill>
          <a:blip r:embed="rId4"/>
          <a:stretch>
            <a:fillRect/>
          </a:stretch>
        </p:blipFill>
        <p:spPr>
          <a:xfrm>
            <a:off x="6174563" y="824191"/>
            <a:ext cx="5369737" cy="2155876"/>
          </a:xfrm>
          <a:prstGeom prst="rect">
            <a:avLst/>
          </a:prstGeom>
        </p:spPr>
      </p:pic>
      <p:sp>
        <p:nvSpPr>
          <p:cNvPr id="9" name="Content Placeholder 8">
            <a:extLst>
              <a:ext uri="{FF2B5EF4-FFF2-40B4-BE49-F238E27FC236}">
                <a16:creationId xmlns:a16="http://schemas.microsoft.com/office/drawing/2014/main" id="{EC5C36F4-8214-42C8-3618-BA9DF22D78B3}"/>
              </a:ext>
            </a:extLst>
          </p:cNvPr>
          <p:cNvSpPr>
            <a:spLocks noGrp="1"/>
          </p:cNvSpPr>
          <p:nvPr>
            <p:ph idx="1"/>
          </p:nvPr>
        </p:nvSpPr>
        <p:spPr>
          <a:xfrm>
            <a:off x="6174562" y="3810000"/>
            <a:ext cx="5146083" cy="2259586"/>
          </a:xfrm>
        </p:spPr>
        <p:txBody>
          <a:bodyPr vert="horz" lIns="91440" tIns="45720" rIns="91440" bIns="45720" rtlCol="0" anchor="ctr">
            <a:normAutofit/>
          </a:bodyPr>
          <a:lstStyle/>
          <a:p>
            <a:pPr algn="just"/>
            <a:r>
              <a:rPr lang="en-US" sz="1600" dirty="0">
                <a:solidFill>
                  <a:srgbClr val="D1D5DB"/>
                </a:solidFill>
                <a:ea typeface="+mn-lt"/>
                <a:cs typeface="+mn-lt"/>
              </a:rPr>
              <a:t>On this page, you can search for any user by simply typing their name. The user accounts that match your search will be displayed on the page instantly, without the need for refreshing or submitting.</a:t>
            </a:r>
            <a:endParaRPr lang="en-US" sz="1600" dirty="0">
              <a:solidFill>
                <a:srgbClr val="FFFFFF"/>
              </a:solidFill>
              <a:ea typeface="+mn-lt"/>
              <a:cs typeface="+mn-lt"/>
            </a:endParaRPr>
          </a:p>
        </p:txBody>
      </p:sp>
    </p:spTree>
    <p:extLst>
      <p:ext uri="{BB962C8B-B14F-4D97-AF65-F5344CB8AC3E}">
        <p14:creationId xmlns:p14="http://schemas.microsoft.com/office/powerpoint/2010/main" val="274557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a:extLst>
              <a:ext uri="{FF2B5EF4-FFF2-40B4-BE49-F238E27FC236}">
                <a16:creationId xmlns:a16="http://schemas.microsoft.com/office/drawing/2014/main" id="{F6B81B59-E105-269D-4662-D036C9FBE518}"/>
              </a:ext>
            </a:extLst>
          </p:cNvPr>
          <p:cNvPicPr>
            <a:picLocks noGrp="1" noChangeAspect="1"/>
          </p:cNvPicPr>
          <p:nvPr>
            <p:ph idx="1"/>
          </p:nvPr>
        </p:nvPicPr>
        <p:blipFill rotWithShape="1">
          <a:blip r:embed="rId3">
            <a:alphaModFix/>
            <a:extLst>
              <a:ext uri="{837473B0-CC2E-450A-ABE3-18F120FF3D39}">
                <a1611:picAttrSrcUrl xmlns:a1611="http://schemas.microsoft.com/office/drawing/2016/11/main" r:id="rId4"/>
              </a:ext>
            </a:extLst>
          </a:blip>
          <a:srcRect t="15971" b="13496"/>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FCDE5D-B9EB-1C4C-7153-A483CE3E730E}"/>
              </a:ext>
            </a:extLst>
          </p:cNvPr>
          <p:cNvSpPr>
            <a:spLocks noGrp="1"/>
          </p:cNvSpPr>
          <p:nvPr>
            <p:ph type="title"/>
          </p:nvPr>
        </p:nvSpPr>
        <p:spPr>
          <a:xfrm>
            <a:off x="1005654" y="565846"/>
            <a:ext cx="4958128" cy="3755144"/>
          </a:xfrm>
        </p:spPr>
        <p:txBody>
          <a:bodyPr vert="horz" lIns="91440" tIns="45720" rIns="91440" bIns="45720" rtlCol="0" anchor="b">
            <a:normAutofit/>
          </a:bodyPr>
          <a:lstStyle/>
          <a:p>
            <a:r>
              <a:rPr lang="en-US" sz="1600" err="1">
                <a:solidFill>
                  <a:schemeClr val="bg1"/>
                </a:solidFill>
                <a:ea typeface="+mj-lt"/>
                <a:cs typeface="+mj-lt"/>
              </a:rPr>
              <a:t>MediaApp</a:t>
            </a:r>
            <a:r>
              <a:rPr lang="en-US" sz="1600" dirty="0">
                <a:solidFill>
                  <a:schemeClr val="bg1"/>
                </a:solidFill>
                <a:ea typeface="+mj-lt"/>
                <a:cs typeface="+mj-lt"/>
              </a:rPr>
              <a:t> is here to serve you</a:t>
            </a:r>
            <a:endParaRPr lang="en-US" sz="1600" dirty="0">
              <a:solidFill>
                <a:schemeClr val="bg1"/>
              </a:solidFill>
            </a:endParaRPr>
          </a:p>
        </p:txBody>
      </p:sp>
      <p:sp>
        <p:nvSpPr>
          <p:cNvPr id="5" name="TextBox 4">
            <a:extLst>
              <a:ext uri="{FF2B5EF4-FFF2-40B4-BE49-F238E27FC236}">
                <a16:creationId xmlns:a16="http://schemas.microsoft.com/office/drawing/2014/main" id="{6990A9B1-2E27-AC21-5612-8876444FFF3E}"/>
              </a:ext>
            </a:extLst>
          </p:cNvPr>
          <p:cNvSpPr txBox="1"/>
          <p:nvPr/>
        </p:nvSpPr>
        <p:spPr>
          <a:xfrm>
            <a:off x="9413675" y="6657945"/>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94782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4" name="Rectangle 7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77" name="Picture 76">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78" name="Picture 77">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3B9789A6-7CAB-5029-AF28-34E756DC7844}"/>
              </a:ext>
            </a:extLst>
          </p:cNvPr>
          <p:cNvSpPr>
            <a:spLocks noGrp="1"/>
          </p:cNvSpPr>
          <p:nvPr>
            <p:ph type="title"/>
          </p:nvPr>
        </p:nvSpPr>
        <p:spPr>
          <a:xfrm>
            <a:off x="838200" y="461339"/>
            <a:ext cx="10606072" cy="1900861"/>
          </a:xfrm>
        </p:spPr>
        <p:txBody>
          <a:bodyPr vert="horz" lIns="91440" tIns="45720" rIns="91440" bIns="45720" rtlCol="0">
            <a:normAutofit/>
          </a:bodyPr>
          <a:lstStyle/>
          <a:p>
            <a:r>
              <a:rPr lang="en-US" sz="3600" b="1" i="1" dirty="0">
                <a:cs typeface="Sabon Next LT"/>
              </a:rPr>
              <a:t>Why </a:t>
            </a:r>
            <a:r>
              <a:rPr lang="en-US" sz="3600" b="1" i="1" dirty="0" err="1">
                <a:cs typeface="Sabon Next LT"/>
              </a:rPr>
              <a:t>MediaApp</a:t>
            </a:r>
            <a:r>
              <a:rPr lang="en-US" sz="3600" b="1" i="1" dirty="0">
                <a:cs typeface="Sabon Next LT"/>
              </a:rPr>
              <a:t>?</a:t>
            </a:r>
            <a:endParaRPr lang="en-US" b="1">
              <a:cs typeface="Sabon Next LT"/>
            </a:endParaRPr>
          </a:p>
        </p:txBody>
      </p:sp>
      <p:sp>
        <p:nvSpPr>
          <p:cNvPr id="34" name="Content Placeholder 7">
            <a:extLst>
              <a:ext uri="{FF2B5EF4-FFF2-40B4-BE49-F238E27FC236}">
                <a16:creationId xmlns:a16="http://schemas.microsoft.com/office/drawing/2014/main" id="{5FFB0E21-F928-64BB-0E0A-D7E06A48A41C}"/>
              </a:ext>
            </a:extLst>
          </p:cNvPr>
          <p:cNvSpPr>
            <a:spLocks noGrp="1"/>
          </p:cNvSpPr>
          <p:nvPr>
            <p:ph idx="1"/>
          </p:nvPr>
        </p:nvSpPr>
        <p:spPr>
          <a:xfrm>
            <a:off x="838200" y="2097112"/>
            <a:ext cx="4647901" cy="3917502"/>
          </a:xfrm>
        </p:spPr>
        <p:txBody>
          <a:bodyPr vert="horz" lIns="91440" tIns="45720" rIns="91440" bIns="45720" rtlCol="0" anchor="t">
            <a:normAutofit/>
          </a:bodyPr>
          <a:lstStyle/>
          <a:p>
            <a:pPr marL="0" indent="0" algn="just">
              <a:buNone/>
            </a:pPr>
            <a:r>
              <a:rPr lang="en-US" sz="1800" dirty="0">
                <a:ea typeface="+mn-lt"/>
                <a:cs typeface="+mn-lt"/>
              </a:rPr>
              <a:t>Introducing our new social media website app for easy communication, photo sharing, and profile customization. Connect, share photos, and customize your profile effortlessly. Stay connected, receive likes, and interact with others in a fun and straightforward way. </a:t>
            </a:r>
            <a:r>
              <a:rPr lang="en-US" sz="1800" u="sng" dirty="0">
                <a:ea typeface="+mn-lt"/>
                <a:cs typeface="+mn-lt"/>
              </a:rPr>
              <a:t>Visit the website now to join us and to start connecting and sharing</a:t>
            </a:r>
            <a:endParaRPr lang="en-US" sz="1800" u="sng" dirty="0"/>
          </a:p>
        </p:txBody>
      </p:sp>
      <p:pic>
        <p:nvPicPr>
          <p:cNvPr id="4" name="Picture 4" descr="laptop photo, Business, Laptop, Computer, Keyboard, Professional ...">
            <a:extLst>
              <a:ext uri="{FF2B5EF4-FFF2-40B4-BE49-F238E27FC236}">
                <a16:creationId xmlns:a16="http://schemas.microsoft.com/office/drawing/2014/main" id="{220CCD83-6C01-A77C-E296-B2E3C83C2CAA}"/>
              </a:ext>
            </a:extLst>
          </p:cNvPr>
          <p:cNvPicPr>
            <a:picLocks noChangeAspect="1"/>
          </p:cNvPicPr>
          <p:nvPr/>
        </p:nvPicPr>
        <p:blipFill rotWithShape="1">
          <a:blip r:embed="rId3"/>
          <a:srcRect r="6078" b="-2"/>
          <a:stretch/>
        </p:blipFill>
        <p:spPr>
          <a:xfrm>
            <a:off x="6638712" y="1719968"/>
            <a:ext cx="4817466" cy="3423812"/>
          </a:xfrm>
          <a:prstGeom prst="rect">
            <a:avLst/>
          </a:prstGeom>
        </p:spPr>
      </p:pic>
    </p:spTree>
    <p:extLst>
      <p:ext uri="{BB962C8B-B14F-4D97-AF65-F5344CB8AC3E}">
        <p14:creationId xmlns:p14="http://schemas.microsoft.com/office/powerpoint/2010/main" val="201088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0">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9" name="Group 22">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4" name="Picture 23">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 name="Picture 24">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199C6F5A-5F5D-4C62-B284-B58EEA48CD1B}"/>
              </a:ext>
            </a:extLst>
          </p:cNvPr>
          <p:cNvSpPr>
            <a:spLocks noGrp="1"/>
          </p:cNvSpPr>
          <p:nvPr>
            <p:ph type="title"/>
          </p:nvPr>
        </p:nvSpPr>
        <p:spPr>
          <a:xfrm>
            <a:off x="838200" y="586992"/>
            <a:ext cx="6705600" cy="1664573"/>
          </a:xfrm>
        </p:spPr>
        <p:txBody>
          <a:bodyPr>
            <a:normAutofit/>
          </a:bodyPr>
          <a:lstStyle/>
          <a:p>
            <a:r>
              <a:rPr lang="en-US" err="1">
                <a:cs typeface="Sabon Next LT"/>
              </a:rPr>
              <a:t>MediaApp</a:t>
            </a:r>
            <a:r>
              <a:rPr lang="en-US">
                <a:cs typeface="Sabon Next LT"/>
              </a:rPr>
              <a:t> features:</a:t>
            </a:r>
          </a:p>
        </p:txBody>
      </p:sp>
      <p:sp>
        <p:nvSpPr>
          <p:cNvPr id="30" name="Content Placeholder 2">
            <a:extLst>
              <a:ext uri="{FF2B5EF4-FFF2-40B4-BE49-F238E27FC236}">
                <a16:creationId xmlns:a16="http://schemas.microsoft.com/office/drawing/2014/main" id="{18574162-665D-38A1-2F51-2E70F1D74546}"/>
              </a:ext>
            </a:extLst>
          </p:cNvPr>
          <p:cNvSpPr>
            <a:spLocks noGrp="1"/>
          </p:cNvSpPr>
          <p:nvPr>
            <p:ph idx="1"/>
          </p:nvPr>
        </p:nvSpPr>
        <p:spPr>
          <a:xfrm>
            <a:off x="838200" y="2411653"/>
            <a:ext cx="6705168" cy="3728613"/>
          </a:xfrm>
        </p:spPr>
        <p:txBody>
          <a:bodyPr vert="horz" lIns="91440" tIns="45720" rIns="91440" bIns="45720" rtlCol="0" anchor="t">
            <a:normAutofit/>
          </a:bodyPr>
          <a:lstStyle/>
          <a:p>
            <a:r>
              <a:rPr lang="en-US" sz="1800" dirty="0"/>
              <a:t>Login and register</a:t>
            </a:r>
          </a:p>
          <a:p>
            <a:r>
              <a:rPr lang="en-US" sz="1800" dirty="0"/>
              <a:t>Users profiles</a:t>
            </a:r>
          </a:p>
          <a:p>
            <a:r>
              <a:rPr lang="en-US" sz="1800" dirty="0"/>
              <a:t>Settings </a:t>
            </a:r>
          </a:p>
          <a:p>
            <a:r>
              <a:rPr lang="en-US" sz="1800" dirty="0"/>
              <a:t>Posts</a:t>
            </a:r>
          </a:p>
          <a:p>
            <a:r>
              <a:rPr lang="en-US" sz="1800" dirty="0"/>
              <a:t>Comments and Likes</a:t>
            </a:r>
          </a:p>
          <a:p>
            <a:r>
              <a:rPr lang="en-US" sz="1800" dirty="0"/>
              <a:t>Home</a:t>
            </a:r>
          </a:p>
          <a:p>
            <a:r>
              <a:rPr lang="en-US" sz="1800" dirty="0"/>
              <a:t>search</a:t>
            </a:r>
          </a:p>
        </p:txBody>
      </p:sp>
    </p:spTree>
    <p:extLst>
      <p:ext uri="{BB962C8B-B14F-4D97-AF65-F5344CB8AC3E}">
        <p14:creationId xmlns:p14="http://schemas.microsoft.com/office/powerpoint/2010/main" val="56508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B08C477A-A883-4227-AD02-84B6007F1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6254149" cy="6867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652988B-9180-EF52-51B2-BF8E6CB77666}"/>
              </a:ext>
            </a:extLst>
          </p:cNvPr>
          <p:cNvSpPr>
            <a:spLocks noGrp="1"/>
          </p:cNvSpPr>
          <p:nvPr>
            <p:ph type="title"/>
          </p:nvPr>
        </p:nvSpPr>
        <p:spPr>
          <a:xfrm>
            <a:off x="838200" y="586992"/>
            <a:ext cx="4876800" cy="2660144"/>
          </a:xfrm>
        </p:spPr>
        <p:txBody>
          <a:bodyPr>
            <a:normAutofit/>
          </a:bodyPr>
          <a:lstStyle/>
          <a:p>
            <a:r>
              <a:rPr lang="en-US">
                <a:solidFill>
                  <a:srgbClr val="FFFFFF"/>
                </a:solidFill>
                <a:cs typeface="Sabon Next LT"/>
              </a:rPr>
              <a:t>Login and register</a:t>
            </a:r>
          </a:p>
        </p:txBody>
      </p:sp>
      <p:sp>
        <p:nvSpPr>
          <p:cNvPr id="21" name="Content Placeholder 20">
            <a:extLst>
              <a:ext uri="{FF2B5EF4-FFF2-40B4-BE49-F238E27FC236}">
                <a16:creationId xmlns:a16="http://schemas.microsoft.com/office/drawing/2014/main" id="{F6AFBB8E-8AF3-9807-5F01-055B21BEBA07}"/>
              </a:ext>
            </a:extLst>
          </p:cNvPr>
          <p:cNvSpPr>
            <a:spLocks noGrp="1"/>
          </p:cNvSpPr>
          <p:nvPr>
            <p:ph idx="1"/>
          </p:nvPr>
        </p:nvSpPr>
        <p:spPr>
          <a:xfrm>
            <a:off x="916642" y="2954066"/>
            <a:ext cx="4876486" cy="3118966"/>
          </a:xfrm>
        </p:spPr>
        <p:txBody>
          <a:bodyPr vert="horz" lIns="91440" tIns="45720" rIns="91440" bIns="45720" rtlCol="0" anchor="t">
            <a:normAutofit/>
          </a:bodyPr>
          <a:lstStyle/>
          <a:p>
            <a:pPr marL="0" indent="0">
              <a:lnSpc>
                <a:spcPct val="100000"/>
              </a:lnSpc>
              <a:buNone/>
            </a:pPr>
            <a:r>
              <a:rPr lang="en-US" sz="1500" dirty="0">
                <a:solidFill>
                  <a:srgbClr val="FFFFFF"/>
                </a:solidFill>
              </a:rPr>
              <a:t>Register: </a:t>
            </a:r>
            <a:endParaRPr lang="en-US"/>
          </a:p>
          <a:p>
            <a:pPr marL="0" indent="0" algn="just">
              <a:lnSpc>
                <a:spcPct val="100000"/>
              </a:lnSpc>
              <a:buNone/>
            </a:pPr>
            <a:r>
              <a:rPr lang="en-US" sz="1500" dirty="0">
                <a:solidFill>
                  <a:srgbClr val="FFFFFF"/>
                </a:solidFill>
                <a:ea typeface="+mn-lt"/>
                <a:cs typeface="+mn-lt"/>
              </a:rPr>
              <a:t>You need to enter a name with more than 6 characters, a valid email address that is not already in the database, a password with more than 6 characters, and a profile photo in either .</a:t>
            </a:r>
            <a:r>
              <a:rPr lang="en-US" sz="1500" dirty="0" err="1">
                <a:solidFill>
                  <a:srgbClr val="FFFFFF"/>
                </a:solidFill>
                <a:ea typeface="+mn-lt"/>
                <a:cs typeface="+mn-lt"/>
              </a:rPr>
              <a:t>png</a:t>
            </a:r>
            <a:r>
              <a:rPr lang="en-US" sz="1500" dirty="0">
                <a:solidFill>
                  <a:srgbClr val="FFFFFF"/>
                </a:solidFill>
                <a:ea typeface="+mn-lt"/>
                <a:cs typeface="+mn-lt"/>
              </a:rPr>
              <a:t>, .jpeg, or .jpg format</a:t>
            </a:r>
            <a:endParaRPr lang="en-US" sz="1500" dirty="0">
              <a:solidFill>
                <a:srgbClr val="FFFFFF"/>
              </a:solidFill>
            </a:endParaRPr>
          </a:p>
          <a:p>
            <a:pPr marL="0" indent="0" algn="just">
              <a:lnSpc>
                <a:spcPct val="100000"/>
              </a:lnSpc>
              <a:buNone/>
            </a:pPr>
            <a:endParaRPr lang="en-US" sz="1500" dirty="0">
              <a:solidFill>
                <a:srgbClr val="FFFFFF"/>
              </a:solidFill>
              <a:latin typeface="Avenir Next LT Pro"/>
            </a:endParaRPr>
          </a:p>
          <a:p>
            <a:pPr marL="0" indent="0">
              <a:lnSpc>
                <a:spcPct val="100000"/>
              </a:lnSpc>
              <a:buNone/>
            </a:pPr>
            <a:r>
              <a:rPr lang="en-US" sz="1500" dirty="0">
                <a:solidFill>
                  <a:srgbClr val="FFFFFF"/>
                </a:solidFill>
                <a:latin typeface="Avenir Next LT Pro"/>
              </a:rPr>
              <a:t>Login:</a:t>
            </a:r>
          </a:p>
          <a:p>
            <a:pPr marL="0" indent="0" algn="just">
              <a:lnSpc>
                <a:spcPct val="100000"/>
              </a:lnSpc>
              <a:buNone/>
            </a:pPr>
            <a:r>
              <a:rPr lang="en-US" sz="1500" dirty="0">
                <a:solidFill>
                  <a:srgbClr val="FFFFFF"/>
                </a:solidFill>
                <a:ea typeface="+mn-lt"/>
                <a:cs typeface="+mn-lt"/>
              </a:rPr>
              <a:t>If you have a registered email and haven't forgotten your password, you can log in.</a:t>
            </a:r>
            <a:endParaRPr lang="en-US" sz="1500" dirty="0">
              <a:solidFill>
                <a:srgbClr val="FFFFFF"/>
              </a:solidFill>
            </a:endParaRPr>
          </a:p>
        </p:txBody>
      </p:sp>
      <p:grpSp>
        <p:nvGrpSpPr>
          <p:cNvPr id="57" name="Group 56">
            <a:extLst>
              <a:ext uri="{FF2B5EF4-FFF2-40B4-BE49-F238E27FC236}">
                <a16:creationId xmlns:a16="http://schemas.microsoft.com/office/drawing/2014/main" id="{7E920F76-E6AF-4D70-A5AA-0904FF1874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58" name="Picture 57">
              <a:extLst>
                <a:ext uri="{FF2B5EF4-FFF2-40B4-BE49-F238E27FC236}">
                  <a16:creationId xmlns:a16="http://schemas.microsoft.com/office/drawing/2014/main" id="{C790CF60-DEEE-47CC-8429-66639F99878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9" name="Picture 58">
              <a:extLst>
                <a:ext uri="{FF2B5EF4-FFF2-40B4-BE49-F238E27FC236}">
                  <a16:creationId xmlns:a16="http://schemas.microsoft.com/office/drawing/2014/main" id="{BA66197D-92FE-4645-BA93-D45CD8CD1A5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5" name="Picture 5" descr="Graphical user interface, application&#10;&#10;Description automatically generated">
            <a:extLst>
              <a:ext uri="{FF2B5EF4-FFF2-40B4-BE49-F238E27FC236}">
                <a16:creationId xmlns:a16="http://schemas.microsoft.com/office/drawing/2014/main" id="{97F373F0-399B-D036-9451-1680209E954E}"/>
              </a:ext>
            </a:extLst>
          </p:cNvPr>
          <p:cNvPicPr>
            <a:picLocks noChangeAspect="1"/>
          </p:cNvPicPr>
          <p:nvPr/>
        </p:nvPicPr>
        <p:blipFill rotWithShape="1">
          <a:blip r:embed="rId3"/>
          <a:srcRect r="1763" b="3"/>
          <a:stretch/>
        </p:blipFill>
        <p:spPr>
          <a:xfrm>
            <a:off x="8016106" y="247126"/>
            <a:ext cx="3046925" cy="3000010"/>
          </a:xfrm>
          <a:prstGeom prst="rect">
            <a:avLst/>
          </a:prstGeom>
        </p:spPr>
      </p:pic>
      <p:pic>
        <p:nvPicPr>
          <p:cNvPr id="4" name="Picture 4" descr="Graphical user interface, application, Teams&#10;&#10;Description automatically generated">
            <a:extLst>
              <a:ext uri="{FF2B5EF4-FFF2-40B4-BE49-F238E27FC236}">
                <a16:creationId xmlns:a16="http://schemas.microsoft.com/office/drawing/2014/main" id="{5967DEB3-9364-F686-542D-1B565EEB2D6B}"/>
              </a:ext>
            </a:extLst>
          </p:cNvPr>
          <p:cNvPicPr>
            <a:picLocks noChangeAspect="1"/>
          </p:cNvPicPr>
          <p:nvPr/>
        </p:nvPicPr>
        <p:blipFill rotWithShape="1">
          <a:blip r:embed="rId4"/>
          <a:srcRect l="6567" r="6567"/>
          <a:stretch/>
        </p:blipFill>
        <p:spPr>
          <a:xfrm>
            <a:off x="8016107" y="3245418"/>
            <a:ext cx="3046921" cy="3313775"/>
          </a:xfrm>
          <a:prstGeom prst="rect">
            <a:avLst/>
          </a:prstGeom>
        </p:spPr>
      </p:pic>
    </p:spTree>
    <p:extLst>
      <p:ext uri="{BB962C8B-B14F-4D97-AF65-F5344CB8AC3E}">
        <p14:creationId xmlns:p14="http://schemas.microsoft.com/office/powerpoint/2010/main" val="399701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9BC075C-1E89-AFA3-6DC1-CD746D734041}"/>
              </a:ext>
            </a:extLst>
          </p:cNvPr>
          <p:cNvSpPr>
            <a:spLocks noGrp="1"/>
          </p:cNvSpPr>
          <p:nvPr>
            <p:ph type="title"/>
          </p:nvPr>
        </p:nvSpPr>
        <p:spPr>
          <a:xfrm>
            <a:off x="838200" y="586992"/>
            <a:ext cx="4953000" cy="2308608"/>
          </a:xfrm>
        </p:spPr>
        <p:txBody>
          <a:bodyPr vert="horz" lIns="91440" tIns="45720" rIns="91440" bIns="45720" rtlCol="0">
            <a:normAutofit/>
          </a:bodyPr>
          <a:lstStyle/>
          <a:p>
            <a:r>
              <a:rPr lang="en-US" dirty="0">
                <a:solidFill>
                  <a:srgbClr val="FFFFFF"/>
                </a:solidFill>
                <a:cs typeface="Sabon Next LT"/>
              </a:rPr>
              <a:t>Users profiles</a:t>
            </a:r>
            <a:endParaRPr lang="en-US" sz="4900" dirty="0">
              <a:solidFill>
                <a:srgbClr val="FFFFFF"/>
              </a:solidFill>
              <a:cs typeface="Sabon Next LT"/>
            </a:endParaRPr>
          </a:p>
        </p:txBody>
      </p:sp>
      <p:sp>
        <p:nvSpPr>
          <p:cNvPr id="50" name="Content Placeholder 49">
            <a:extLst>
              <a:ext uri="{FF2B5EF4-FFF2-40B4-BE49-F238E27FC236}">
                <a16:creationId xmlns:a16="http://schemas.microsoft.com/office/drawing/2014/main" id="{877BE9C6-B739-277E-8F56-2D8CE95DE854}"/>
              </a:ext>
            </a:extLst>
          </p:cNvPr>
          <p:cNvSpPr>
            <a:spLocks noGrp="1"/>
          </p:cNvSpPr>
          <p:nvPr>
            <p:ph idx="1"/>
          </p:nvPr>
        </p:nvSpPr>
        <p:spPr>
          <a:xfrm>
            <a:off x="838200" y="2819400"/>
            <a:ext cx="4952681" cy="3460964"/>
          </a:xfrm>
        </p:spPr>
        <p:txBody>
          <a:bodyPr vert="horz" lIns="91440" tIns="45720" rIns="91440" bIns="45720" rtlCol="0" anchor="t">
            <a:normAutofit/>
          </a:bodyPr>
          <a:lstStyle/>
          <a:p>
            <a:pPr marL="0" indent="0" algn="just">
              <a:buNone/>
            </a:pPr>
            <a:r>
              <a:rPr lang="en-US" sz="1600" dirty="0">
                <a:solidFill>
                  <a:srgbClr val="D1D5DB"/>
                </a:solidFill>
                <a:ea typeface="+mn-lt"/>
                <a:cs typeface="+mn-lt"/>
              </a:rPr>
              <a:t>The 'Edit Profile' button allows you to access </a:t>
            </a:r>
            <a:r>
              <a:rPr lang="en-US" sz="1600">
                <a:solidFill>
                  <a:srgbClr val="D1D5DB"/>
                </a:solidFill>
                <a:ea typeface="+mn-lt"/>
                <a:cs typeface="+mn-lt"/>
              </a:rPr>
              <a:t>all  settings</a:t>
            </a:r>
            <a:endParaRPr lang="en-US" sz="1600">
              <a:ea typeface="+mn-lt"/>
              <a:cs typeface="+mn-lt"/>
            </a:endParaRPr>
          </a:p>
          <a:p>
            <a:pPr algn="just">
              <a:buNone/>
            </a:pPr>
            <a:r>
              <a:rPr lang="en-US" sz="1600" dirty="0">
                <a:solidFill>
                  <a:srgbClr val="D1D5DB"/>
                </a:solidFill>
                <a:ea typeface="+mn-lt"/>
                <a:cs typeface="+mn-lt"/>
              </a:rPr>
              <a:t>By clicking on the profile photo, you can easily change or remove it without navigating to the settings.</a:t>
            </a:r>
          </a:p>
          <a:p>
            <a:pPr algn="just">
              <a:buNone/>
            </a:pPr>
            <a:r>
              <a:rPr lang="en-US" sz="1600" dirty="0">
                <a:solidFill>
                  <a:srgbClr val="D1D5DB"/>
                </a:solidFill>
                <a:ea typeface="+mn-lt"/>
                <a:cs typeface="+mn-lt"/>
              </a:rPr>
              <a:t>Clicking on any post will display all post information.</a:t>
            </a:r>
            <a:endParaRPr lang="en-US" sz="1600" dirty="0"/>
          </a:p>
          <a:p>
            <a:pPr algn="just">
              <a:buNone/>
            </a:pPr>
            <a:r>
              <a:rPr lang="en-US" sz="1600" dirty="0">
                <a:solidFill>
                  <a:srgbClr val="D1D5DB"/>
                </a:solidFill>
                <a:ea typeface="+mn-lt"/>
                <a:cs typeface="+mn-lt"/>
              </a:rPr>
              <a:t>The 'Delete Profile' button permanently deletes your account from the database</a:t>
            </a:r>
          </a:p>
          <a:p>
            <a:pPr marL="0" indent="0" algn="just">
              <a:buNone/>
            </a:pPr>
            <a:endParaRPr lang="en-US" sz="1800" dirty="0">
              <a:solidFill>
                <a:srgbClr val="FFFFFF"/>
              </a:solidFill>
            </a:endParaRPr>
          </a:p>
        </p:txBody>
      </p:sp>
      <p:grpSp>
        <p:nvGrpSpPr>
          <p:cNvPr id="59" name="Group 58">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60" name="Picture 59">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1" name="Picture 60">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7" name="Picture 8" descr="Graphical user interface, website&#10;&#10;Description automatically generated">
            <a:extLst>
              <a:ext uri="{FF2B5EF4-FFF2-40B4-BE49-F238E27FC236}">
                <a16:creationId xmlns:a16="http://schemas.microsoft.com/office/drawing/2014/main" id="{4CAF3916-2C91-8B21-7444-79DFC91336C2}"/>
              </a:ext>
            </a:extLst>
          </p:cNvPr>
          <p:cNvPicPr>
            <a:picLocks noChangeAspect="1"/>
          </p:cNvPicPr>
          <p:nvPr/>
        </p:nvPicPr>
        <p:blipFill>
          <a:blip r:embed="rId3"/>
          <a:stretch>
            <a:fillRect/>
          </a:stretch>
        </p:blipFill>
        <p:spPr>
          <a:xfrm>
            <a:off x="6832466" y="76763"/>
            <a:ext cx="4817466" cy="3516749"/>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CAD4DE62-C7A6-664F-0214-E66E7830D2EF}"/>
              </a:ext>
            </a:extLst>
          </p:cNvPr>
          <p:cNvPicPr>
            <a:picLocks noChangeAspect="1"/>
          </p:cNvPicPr>
          <p:nvPr/>
        </p:nvPicPr>
        <p:blipFill>
          <a:blip r:embed="rId4"/>
          <a:stretch>
            <a:fillRect/>
          </a:stretch>
        </p:blipFill>
        <p:spPr>
          <a:xfrm>
            <a:off x="6831108" y="3786770"/>
            <a:ext cx="4827492" cy="2780694"/>
          </a:xfrm>
          <a:prstGeom prst="rect">
            <a:avLst/>
          </a:prstGeom>
        </p:spPr>
      </p:pic>
    </p:spTree>
    <p:extLst>
      <p:ext uri="{BB962C8B-B14F-4D97-AF65-F5344CB8AC3E}">
        <p14:creationId xmlns:p14="http://schemas.microsoft.com/office/powerpoint/2010/main" val="255148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1F2CEF6-ACCA-F4C4-B8BD-D193816D6F1A}"/>
              </a:ext>
            </a:extLst>
          </p:cNvPr>
          <p:cNvSpPr>
            <a:spLocks noGrp="1"/>
          </p:cNvSpPr>
          <p:nvPr>
            <p:ph type="title"/>
          </p:nvPr>
        </p:nvSpPr>
        <p:spPr>
          <a:xfrm>
            <a:off x="838200" y="1057639"/>
            <a:ext cx="4953000" cy="1311285"/>
          </a:xfrm>
        </p:spPr>
        <p:txBody>
          <a:bodyPr>
            <a:normAutofit/>
          </a:bodyPr>
          <a:lstStyle/>
          <a:p>
            <a:r>
              <a:rPr lang="en-US" dirty="0">
                <a:solidFill>
                  <a:srgbClr val="FFFFFF"/>
                </a:solidFill>
                <a:cs typeface="Sabon Next LT"/>
              </a:rPr>
              <a:t>Settings</a:t>
            </a:r>
            <a:endParaRPr lang="en-US" dirty="0">
              <a:solidFill>
                <a:srgbClr val="FFFFFF"/>
              </a:solidFill>
            </a:endParaRPr>
          </a:p>
        </p:txBody>
      </p:sp>
      <p:sp>
        <p:nvSpPr>
          <p:cNvPr id="34" name="Content Placeholder 33">
            <a:extLst>
              <a:ext uri="{FF2B5EF4-FFF2-40B4-BE49-F238E27FC236}">
                <a16:creationId xmlns:a16="http://schemas.microsoft.com/office/drawing/2014/main" id="{24722268-AEA5-1427-D485-3B1C42A679DA}"/>
              </a:ext>
            </a:extLst>
          </p:cNvPr>
          <p:cNvSpPr>
            <a:spLocks noGrp="1"/>
          </p:cNvSpPr>
          <p:nvPr>
            <p:ph idx="1"/>
          </p:nvPr>
        </p:nvSpPr>
        <p:spPr>
          <a:xfrm>
            <a:off x="838200" y="2998695"/>
            <a:ext cx="4952681" cy="3281669"/>
          </a:xfrm>
        </p:spPr>
        <p:txBody>
          <a:bodyPr vert="horz" lIns="91440" tIns="45720" rIns="91440" bIns="45720" rtlCol="0" anchor="t">
            <a:normAutofit/>
          </a:bodyPr>
          <a:lstStyle/>
          <a:p>
            <a:r>
              <a:rPr lang="en-US" sz="2000" dirty="0">
                <a:solidFill>
                  <a:srgbClr val="FFFFFF"/>
                </a:solidFill>
              </a:rPr>
              <a:t>Edit profile:</a:t>
            </a:r>
            <a:endParaRPr lang="en-US" sz="2000" dirty="0"/>
          </a:p>
          <a:p>
            <a:pPr algn="just"/>
            <a:r>
              <a:rPr lang="en-US" sz="1600" dirty="0">
                <a:solidFill>
                  <a:srgbClr val="D1D5DB"/>
                </a:solidFill>
                <a:ea typeface="+mn-lt"/>
                <a:cs typeface="+mn-lt"/>
              </a:rPr>
              <a:t>On this page, you can change or remove your profile photo (in either .</a:t>
            </a:r>
            <a:r>
              <a:rPr lang="en-US" sz="1600" dirty="0" err="1">
                <a:solidFill>
                  <a:srgbClr val="D1D5DB"/>
                </a:solidFill>
                <a:ea typeface="+mn-lt"/>
                <a:cs typeface="+mn-lt"/>
              </a:rPr>
              <a:t>png</a:t>
            </a:r>
            <a:r>
              <a:rPr lang="en-US" sz="1600" dirty="0">
                <a:solidFill>
                  <a:srgbClr val="D1D5DB"/>
                </a:solidFill>
                <a:ea typeface="+mn-lt"/>
                <a:cs typeface="+mn-lt"/>
              </a:rPr>
              <a:t>, .jpeg, or .jpg format), change your name to have more than 6 characters, modify your bio or remove it, and select your gender</a:t>
            </a:r>
          </a:p>
          <a:p>
            <a:endParaRPr lang="en-US" sz="2000" dirty="0">
              <a:solidFill>
                <a:srgbClr val="FFFFFF"/>
              </a:solidFill>
            </a:endParaRPr>
          </a:p>
          <a:p>
            <a:endParaRPr lang="en-US" sz="1800" dirty="0">
              <a:solidFill>
                <a:srgbClr val="FFFFFF"/>
              </a:solidFill>
            </a:endParaRPr>
          </a:p>
        </p:txBody>
      </p:sp>
      <p:grpSp>
        <p:nvGrpSpPr>
          <p:cNvPr id="43" name="Group 42">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44" name="Picture 43">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5" name="Picture 44">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7" name="Picture 7" descr="Graphical user interface, application&#10;&#10;Description automatically generated">
            <a:extLst>
              <a:ext uri="{FF2B5EF4-FFF2-40B4-BE49-F238E27FC236}">
                <a16:creationId xmlns:a16="http://schemas.microsoft.com/office/drawing/2014/main" id="{C5438270-FA7F-D049-2F84-8319E9427D4B}"/>
              </a:ext>
            </a:extLst>
          </p:cNvPr>
          <p:cNvPicPr>
            <a:picLocks noChangeAspect="1"/>
          </p:cNvPicPr>
          <p:nvPr/>
        </p:nvPicPr>
        <p:blipFill>
          <a:blip r:embed="rId3"/>
          <a:stretch>
            <a:fillRect/>
          </a:stretch>
        </p:blipFill>
        <p:spPr>
          <a:xfrm>
            <a:off x="7157438" y="1602910"/>
            <a:ext cx="4257171" cy="3501251"/>
          </a:xfrm>
          <a:prstGeom prst="rect">
            <a:avLst/>
          </a:prstGeom>
        </p:spPr>
      </p:pic>
    </p:spTree>
    <p:extLst>
      <p:ext uri="{BB962C8B-B14F-4D97-AF65-F5344CB8AC3E}">
        <p14:creationId xmlns:p14="http://schemas.microsoft.com/office/powerpoint/2010/main" val="370462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6" name="Picture 15">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7" name="Picture 16">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9" name="Rectangle 18">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E08FF3A-8F1A-C27A-3E27-1CAA9F48E394}"/>
              </a:ext>
            </a:extLst>
          </p:cNvPr>
          <p:cNvSpPr>
            <a:spLocks noGrp="1"/>
          </p:cNvSpPr>
          <p:nvPr>
            <p:ph type="title"/>
          </p:nvPr>
        </p:nvSpPr>
        <p:spPr>
          <a:xfrm>
            <a:off x="6465794" y="900757"/>
            <a:ext cx="4953000" cy="1456961"/>
          </a:xfrm>
        </p:spPr>
        <p:txBody>
          <a:bodyPr>
            <a:normAutofit/>
          </a:bodyPr>
          <a:lstStyle/>
          <a:p>
            <a:r>
              <a:rPr lang="en-US" dirty="0">
                <a:solidFill>
                  <a:srgbClr val="FFFFFF"/>
                </a:solidFill>
                <a:cs typeface="Sabon Next LT"/>
              </a:rPr>
              <a:t>Settings</a:t>
            </a:r>
            <a:endParaRPr lang="en-US" dirty="0">
              <a:solidFill>
                <a:srgbClr val="FFFFFF"/>
              </a:solidFill>
            </a:endParaRPr>
          </a:p>
        </p:txBody>
      </p:sp>
      <p:pic>
        <p:nvPicPr>
          <p:cNvPr id="4" name="Picture 4" descr="Graphical user interface, application, email&#10;&#10;Description automatically generated">
            <a:extLst>
              <a:ext uri="{FF2B5EF4-FFF2-40B4-BE49-F238E27FC236}">
                <a16:creationId xmlns:a16="http://schemas.microsoft.com/office/drawing/2014/main" id="{34C60084-DABC-11A6-7BFE-551FB72ECB62}"/>
              </a:ext>
            </a:extLst>
          </p:cNvPr>
          <p:cNvPicPr>
            <a:picLocks noChangeAspect="1"/>
          </p:cNvPicPr>
          <p:nvPr/>
        </p:nvPicPr>
        <p:blipFill>
          <a:blip r:embed="rId3"/>
          <a:stretch>
            <a:fillRect/>
          </a:stretch>
        </p:blipFill>
        <p:spPr>
          <a:xfrm>
            <a:off x="141194" y="1424034"/>
            <a:ext cx="5624289" cy="3365943"/>
          </a:xfrm>
          <a:prstGeom prst="rect">
            <a:avLst/>
          </a:prstGeom>
        </p:spPr>
      </p:pic>
      <p:sp>
        <p:nvSpPr>
          <p:cNvPr id="8" name="Content Placeholder 7">
            <a:extLst>
              <a:ext uri="{FF2B5EF4-FFF2-40B4-BE49-F238E27FC236}">
                <a16:creationId xmlns:a16="http://schemas.microsoft.com/office/drawing/2014/main" id="{197A8001-AE9A-DE1D-5B61-58F20BA6ADA0}"/>
              </a:ext>
            </a:extLst>
          </p:cNvPr>
          <p:cNvSpPr>
            <a:spLocks noGrp="1"/>
          </p:cNvSpPr>
          <p:nvPr>
            <p:ph idx="1"/>
          </p:nvPr>
        </p:nvSpPr>
        <p:spPr>
          <a:xfrm>
            <a:off x="6477000" y="2819400"/>
            <a:ext cx="4952681" cy="3460964"/>
          </a:xfrm>
        </p:spPr>
        <p:txBody>
          <a:bodyPr anchor="ctr">
            <a:normAutofit/>
          </a:bodyPr>
          <a:lstStyle/>
          <a:p>
            <a:r>
              <a:rPr lang="en-US" sz="2000" dirty="0">
                <a:solidFill>
                  <a:srgbClr val="FFFFFF"/>
                </a:solidFill>
              </a:rPr>
              <a:t>Professional account:</a:t>
            </a:r>
          </a:p>
          <a:p>
            <a:r>
              <a:rPr lang="en-US" sz="1600" dirty="0">
                <a:solidFill>
                  <a:srgbClr val="D1D5DB"/>
                </a:solidFill>
                <a:ea typeface="+mn-lt"/>
                <a:cs typeface="+mn-lt"/>
              </a:rPr>
              <a:t>On this page, you can change your email to another valid email address that does not already exist in the database. You can also provide your phone number (numbers only), first name, and last name, where the first and last name must be at least 2 characters long.</a:t>
            </a:r>
            <a:endParaRPr lang="en-US" sz="1600">
              <a:solidFill>
                <a:srgbClr val="FFFFFF"/>
              </a:solidFill>
            </a:endParaRPr>
          </a:p>
          <a:p>
            <a:r>
              <a:rPr lang="en-US" sz="1600" dirty="0">
                <a:solidFill>
                  <a:srgbClr val="D1D5DB"/>
                </a:solidFill>
                <a:ea typeface="+mn-lt"/>
                <a:cs typeface="+mn-lt"/>
              </a:rPr>
              <a:t>It is permissible to leave your phone, first name, or last name empty if desired</a:t>
            </a:r>
            <a:endParaRPr lang="en-US" sz="1600" dirty="0"/>
          </a:p>
          <a:p>
            <a:endParaRPr lang="en-US" sz="2000" dirty="0">
              <a:solidFill>
                <a:srgbClr val="FFFFFF"/>
              </a:solidFill>
            </a:endParaRPr>
          </a:p>
          <a:p>
            <a:endParaRPr lang="en-US" sz="1800" dirty="0">
              <a:solidFill>
                <a:srgbClr val="FFFFFF"/>
              </a:solidFill>
            </a:endParaRPr>
          </a:p>
        </p:txBody>
      </p:sp>
    </p:spTree>
    <p:extLst>
      <p:ext uri="{BB962C8B-B14F-4D97-AF65-F5344CB8AC3E}">
        <p14:creationId xmlns:p14="http://schemas.microsoft.com/office/powerpoint/2010/main" val="82410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00C08E7-9B82-7DC1-3163-E7985414D636}"/>
              </a:ext>
            </a:extLst>
          </p:cNvPr>
          <p:cNvSpPr>
            <a:spLocks noGrp="1"/>
          </p:cNvSpPr>
          <p:nvPr>
            <p:ph type="title"/>
          </p:nvPr>
        </p:nvSpPr>
        <p:spPr>
          <a:xfrm>
            <a:off x="838200" y="586992"/>
            <a:ext cx="4953000" cy="2308608"/>
          </a:xfrm>
        </p:spPr>
        <p:txBody>
          <a:bodyPr>
            <a:normAutofit/>
          </a:bodyPr>
          <a:lstStyle/>
          <a:p>
            <a:r>
              <a:rPr lang="en-US" dirty="0">
                <a:solidFill>
                  <a:srgbClr val="FFFFFF"/>
                </a:solidFill>
                <a:cs typeface="Sabon Next LT"/>
              </a:rPr>
              <a:t>Settings</a:t>
            </a:r>
            <a:endParaRPr lang="en-US" dirty="0">
              <a:solidFill>
                <a:srgbClr val="FFFFFF"/>
              </a:solidFill>
            </a:endParaRPr>
          </a:p>
        </p:txBody>
      </p:sp>
      <p:sp>
        <p:nvSpPr>
          <p:cNvPr id="8" name="Content Placeholder 7">
            <a:extLst>
              <a:ext uri="{FF2B5EF4-FFF2-40B4-BE49-F238E27FC236}">
                <a16:creationId xmlns:a16="http://schemas.microsoft.com/office/drawing/2014/main" id="{65D6D624-2307-DC03-D156-4C1252900B3A}"/>
              </a:ext>
            </a:extLst>
          </p:cNvPr>
          <p:cNvSpPr>
            <a:spLocks noGrp="1"/>
          </p:cNvSpPr>
          <p:nvPr>
            <p:ph idx="1"/>
          </p:nvPr>
        </p:nvSpPr>
        <p:spPr>
          <a:xfrm>
            <a:off x="838200" y="2819400"/>
            <a:ext cx="4952681" cy="3460964"/>
          </a:xfrm>
        </p:spPr>
        <p:txBody>
          <a:bodyPr anchor="ctr">
            <a:normAutofit/>
          </a:bodyPr>
          <a:lstStyle/>
          <a:p>
            <a:r>
              <a:rPr lang="en-US" sz="2000" dirty="0">
                <a:solidFill>
                  <a:srgbClr val="FFFFFF"/>
                </a:solidFill>
              </a:rPr>
              <a:t>Security:</a:t>
            </a:r>
          </a:p>
          <a:p>
            <a:r>
              <a:rPr lang="en-US" sz="1600" dirty="0">
                <a:solidFill>
                  <a:srgbClr val="D1D5DB"/>
                </a:solidFill>
                <a:ea typeface="+mn-lt"/>
                <a:cs typeface="+mn-lt"/>
              </a:rPr>
              <a:t>If you want to change your password, you need to enter your current password. If it is correct, you can then type your new password, which must be at least 7 characters long.</a:t>
            </a:r>
          </a:p>
        </p:txBody>
      </p:sp>
      <p:grpSp>
        <p:nvGrpSpPr>
          <p:cNvPr id="17" name="Group 16">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8" name="Picture 17">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9" name="Picture 18">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4" descr="Graphical user interface, application&#10;&#10;Description automatically generated">
            <a:extLst>
              <a:ext uri="{FF2B5EF4-FFF2-40B4-BE49-F238E27FC236}">
                <a16:creationId xmlns:a16="http://schemas.microsoft.com/office/drawing/2014/main" id="{FC386AF6-CC20-14CF-745F-12EEE2A0D8DC}"/>
              </a:ext>
            </a:extLst>
          </p:cNvPr>
          <p:cNvPicPr>
            <a:picLocks noChangeAspect="1"/>
          </p:cNvPicPr>
          <p:nvPr/>
        </p:nvPicPr>
        <p:blipFill>
          <a:blip r:embed="rId3"/>
          <a:stretch>
            <a:fillRect/>
          </a:stretch>
        </p:blipFill>
        <p:spPr>
          <a:xfrm>
            <a:off x="6776437" y="1547561"/>
            <a:ext cx="4817466" cy="3757623"/>
          </a:xfrm>
          <a:prstGeom prst="rect">
            <a:avLst/>
          </a:prstGeom>
        </p:spPr>
      </p:pic>
    </p:spTree>
    <p:extLst>
      <p:ext uri="{BB962C8B-B14F-4D97-AF65-F5344CB8AC3E}">
        <p14:creationId xmlns:p14="http://schemas.microsoft.com/office/powerpoint/2010/main" val="3866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2">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8A75E8B-7A89-2C5F-1DDA-3C59ABFA67E6}"/>
              </a:ext>
            </a:extLst>
          </p:cNvPr>
          <p:cNvSpPr>
            <a:spLocks noGrp="1"/>
          </p:cNvSpPr>
          <p:nvPr>
            <p:ph type="title"/>
          </p:nvPr>
        </p:nvSpPr>
        <p:spPr>
          <a:xfrm>
            <a:off x="838200" y="586992"/>
            <a:ext cx="4953000" cy="2308608"/>
          </a:xfrm>
        </p:spPr>
        <p:txBody>
          <a:bodyPr>
            <a:normAutofit/>
          </a:bodyPr>
          <a:lstStyle/>
          <a:p>
            <a:r>
              <a:rPr lang="en-US" dirty="0">
                <a:solidFill>
                  <a:srgbClr val="FFFFFF"/>
                </a:solidFill>
                <a:cs typeface="Sabon Next LT"/>
              </a:rPr>
              <a:t>Posts</a:t>
            </a:r>
            <a:endParaRPr lang="en-US" dirty="0">
              <a:solidFill>
                <a:srgbClr val="FFFFFF"/>
              </a:solidFill>
            </a:endParaRPr>
          </a:p>
        </p:txBody>
      </p:sp>
      <p:sp>
        <p:nvSpPr>
          <p:cNvPr id="30" name="Content Placeholder 7">
            <a:extLst>
              <a:ext uri="{FF2B5EF4-FFF2-40B4-BE49-F238E27FC236}">
                <a16:creationId xmlns:a16="http://schemas.microsoft.com/office/drawing/2014/main" id="{21E03197-259C-39A4-723F-14B3B490B319}"/>
              </a:ext>
            </a:extLst>
          </p:cNvPr>
          <p:cNvSpPr>
            <a:spLocks noGrp="1"/>
          </p:cNvSpPr>
          <p:nvPr>
            <p:ph idx="1"/>
          </p:nvPr>
        </p:nvSpPr>
        <p:spPr>
          <a:xfrm>
            <a:off x="838200" y="2819400"/>
            <a:ext cx="4952681" cy="3460964"/>
          </a:xfrm>
        </p:spPr>
        <p:txBody>
          <a:bodyPr vert="horz" lIns="91440" tIns="45720" rIns="91440" bIns="45720" rtlCol="0" anchor="t">
            <a:normAutofit/>
          </a:bodyPr>
          <a:lstStyle/>
          <a:p>
            <a:pPr marL="0" indent="0" algn="just">
              <a:buNone/>
            </a:pPr>
            <a:r>
              <a:rPr lang="en-US" sz="1800" dirty="0">
                <a:solidFill>
                  <a:schemeClr val="bg1"/>
                </a:solidFill>
                <a:ea typeface="+mn-lt"/>
                <a:cs typeface="+mn-lt"/>
              </a:rPr>
              <a:t>On this page, you can:</a:t>
            </a:r>
            <a:endParaRPr lang="en-US">
              <a:solidFill>
                <a:schemeClr val="bg1"/>
              </a:solidFill>
            </a:endParaRPr>
          </a:p>
          <a:p>
            <a:pPr marL="0" indent="0" algn="just">
              <a:buNone/>
            </a:pPr>
            <a:r>
              <a:rPr lang="en-US" sz="1600" dirty="0">
                <a:solidFill>
                  <a:srgbClr val="D1D5DB"/>
                </a:solidFill>
                <a:ea typeface="+mn-lt"/>
                <a:cs typeface="+mn-lt"/>
              </a:rPr>
              <a:t>Delete a post.</a:t>
            </a:r>
            <a:endParaRPr lang="en-US" dirty="0"/>
          </a:p>
          <a:p>
            <a:pPr marL="0" indent="0" algn="just">
              <a:buNone/>
            </a:pPr>
            <a:r>
              <a:rPr lang="en-US" sz="1600" dirty="0">
                <a:solidFill>
                  <a:srgbClr val="D1D5DB"/>
                </a:solidFill>
                <a:ea typeface="+mn-lt"/>
                <a:cs typeface="+mn-lt"/>
              </a:rPr>
              <a:t>Use the Edit button to change your post description.</a:t>
            </a:r>
          </a:p>
          <a:p>
            <a:pPr marL="0" indent="0" algn="just">
              <a:buNone/>
            </a:pPr>
            <a:r>
              <a:rPr lang="en-US" sz="1600" dirty="0">
                <a:solidFill>
                  <a:srgbClr val="D1D5DB"/>
                </a:solidFill>
                <a:ea typeface="+mn-lt"/>
                <a:cs typeface="+mn-lt"/>
              </a:rPr>
              <a:t>You can like or unlike a post and view the count of likes as well as the list of users who have liked the post, all without refreshing the page</a:t>
            </a:r>
            <a:endParaRPr lang="en-US" sz="1600" dirty="0"/>
          </a:p>
          <a:p>
            <a:pPr marL="0" indent="0" algn="just">
              <a:buNone/>
            </a:pPr>
            <a:r>
              <a:rPr lang="en-US" sz="1600" dirty="0">
                <a:solidFill>
                  <a:srgbClr val="D1D5DB"/>
                </a:solidFill>
                <a:ea typeface="+mn-lt"/>
                <a:cs typeface="+mn-lt"/>
              </a:rPr>
              <a:t>Add a comment and view the count of comments as well as the list of users who have comment the post, all without refreshing the page.</a:t>
            </a:r>
          </a:p>
          <a:p>
            <a:endParaRPr lang="en-US" sz="1800" dirty="0">
              <a:solidFill>
                <a:srgbClr val="FFFFFF"/>
              </a:solidFill>
            </a:endParaRPr>
          </a:p>
        </p:txBody>
      </p:sp>
      <p:grpSp>
        <p:nvGrpSpPr>
          <p:cNvPr id="31" name="Group 14">
            <a:extLst>
              <a:ext uri="{FF2B5EF4-FFF2-40B4-BE49-F238E27FC236}">
                <a16:creationId xmlns:a16="http://schemas.microsoft.com/office/drawing/2014/main" id="{EE9B2788-52F7-4FD8-9A6C-1CBD70119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16" name="Picture 15">
              <a:extLst>
                <a:ext uri="{FF2B5EF4-FFF2-40B4-BE49-F238E27FC236}">
                  <a16:creationId xmlns:a16="http://schemas.microsoft.com/office/drawing/2014/main" id="{C927285D-4714-43A4-B813-F4723866DD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2" name="Picture 16">
              <a:extLst>
                <a:ext uri="{FF2B5EF4-FFF2-40B4-BE49-F238E27FC236}">
                  <a16:creationId xmlns:a16="http://schemas.microsoft.com/office/drawing/2014/main" id="{5196FC73-5547-418C-A557-60B63BA6B2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4" name="Picture 4" descr="Graphical user interface&#10;&#10;Description automatically generated">
            <a:extLst>
              <a:ext uri="{FF2B5EF4-FFF2-40B4-BE49-F238E27FC236}">
                <a16:creationId xmlns:a16="http://schemas.microsoft.com/office/drawing/2014/main" id="{F0008AF5-D721-FAD8-5CDE-0591345C129F}"/>
              </a:ext>
            </a:extLst>
          </p:cNvPr>
          <p:cNvPicPr>
            <a:picLocks noChangeAspect="1"/>
          </p:cNvPicPr>
          <p:nvPr/>
        </p:nvPicPr>
        <p:blipFill rotWithShape="1">
          <a:blip r:embed="rId3"/>
          <a:srcRect l="733" r="-1" b="-1"/>
          <a:stretch/>
        </p:blipFill>
        <p:spPr>
          <a:xfrm>
            <a:off x="6858001" y="567942"/>
            <a:ext cx="4724400" cy="5716862"/>
          </a:xfrm>
          <a:prstGeom prst="rect">
            <a:avLst/>
          </a:prstGeom>
        </p:spPr>
      </p:pic>
    </p:spTree>
    <p:extLst>
      <p:ext uri="{BB962C8B-B14F-4D97-AF65-F5344CB8AC3E}">
        <p14:creationId xmlns:p14="http://schemas.microsoft.com/office/powerpoint/2010/main" val="3764602518"/>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DappledVTI</vt:lpstr>
      <vt:lpstr>MediaApp</vt:lpstr>
      <vt:lpstr>Why MediaApp?</vt:lpstr>
      <vt:lpstr>MediaApp features:</vt:lpstr>
      <vt:lpstr>Login and register</vt:lpstr>
      <vt:lpstr>Users profiles</vt:lpstr>
      <vt:lpstr>Settings</vt:lpstr>
      <vt:lpstr>Settings</vt:lpstr>
      <vt:lpstr>Settings</vt:lpstr>
      <vt:lpstr>Posts</vt:lpstr>
      <vt:lpstr>Comments and Likes</vt:lpstr>
      <vt:lpstr>Home</vt:lpstr>
      <vt:lpstr>Search</vt:lpstr>
      <vt:lpstr>MediaApp is here to serve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794</cp:revision>
  <dcterms:created xsi:type="dcterms:W3CDTF">2023-06-16T11:50:54Z</dcterms:created>
  <dcterms:modified xsi:type="dcterms:W3CDTF">2023-06-17T14:58:53Z</dcterms:modified>
</cp:coreProperties>
</file>