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0"/>
  </p:notesMasterIdLst>
  <p:sldIdLst>
    <p:sldId id="256" r:id="rId2"/>
    <p:sldId id="269" r:id="rId3"/>
    <p:sldId id="257" r:id="rId4"/>
    <p:sldId id="258" r:id="rId5"/>
    <p:sldId id="259" r:id="rId6"/>
    <p:sldId id="261" r:id="rId7"/>
    <p:sldId id="285" r:id="rId8"/>
    <p:sldId id="286" r:id="rId9"/>
    <p:sldId id="277" r:id="rId10"/>
    <p:sldId id="279" r:id="rId11"/>
    <p:sldId id="280" r:id="rId12"/>
    <p:sldId id="274" r:id="rId13"/>
    <p:sldId id="264" r:id="rId14"/>
    <p:sldId id="270" r:id="rId15"/>
    <p:sldId id="271" r:id="rId16"/>
    <p:sldId id="272" r:id="rId17"/>
    <p:sldId id="278" r:id="rId18"/>
    <p:sldId id="282" r:id="rId19"/>
    <p:sldId id="262" r:id="rId20"/>
    <p:sldId id="266" r:id="rId21"/>
    <p:sldId id="276" r:id="rId22"/>
    <p:sldId id="265" r:id="rId23"/>
    <p:sldId id="267" r:id="rId24"/>
    <p:sldId id="260" r:id="rId25"/>
    <p:sldId id="287" r:id="rId26"/>
    <p:sldId id="288" r:id="rId27"/>
    <p:sldId id="26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79BA9-E012-4B83-BFE4-2A6834D3E9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0036B-FC55-489D-BB84-7B6068B4939B}">
      <dgm:prSet phldrT="[Text]"/>
      <dgm:spPr/>
      <dgm:t>
        <a:bodyPr/>
        <a:lstStyle/>
        <a:p>
          <a:r>
            <a:rPr lang="en-US" dirty="0" err="1" smtClean="0"/>
            <a:t>Jdeodorant</a:t>
          </a:r>
          <a:r>
            <a:rPr lang="en-US" dirty="0" smtClean="0"/>
            <a:t> [5]</a:t>
          </a:r>
          <a:endParaRPr lang="en-US" dirty="0"/>
        </a:p>
      </dgm:t>
    </dgm:pt>
    <dgm:pt modelId="{5EDAFCF7-7079-4BE1-A7FD-F95F50625174}" type="parTrans" cxnId="{64E295FE-7125-4F0B-B88C-2871C9C23242}">
      <dgm:prSet/>
      <dgm:spPr/>
      <dgm:t>
        <a:bodyPr/>
        <a:lstStyle/>
        <a:p>
          <a:endParaRPr lang="en-US"/>
        </a:p>
      </dgm:t>
    </dgm:pt>
    <dgm:pt modelId="{B41F6E1D-356E-4ECC-8CD5-8CE52B875743}" type="sibTrans" cxnId="{64E295FE-7125-4F0B-B88C-2871C9C23242}">
      <dgm:prSet/>
      <dgm:spPr/>
      <dgm:t>
        <a:bodyPr/>
        <a:lstStyle/>
        <a:p>
          <a:endParaRPr lang="en-US"/>
        </a:p>
      </dgm:t>
    </dgm:pt>
    <dgm:pt modelId="{C6BEAB11-AFC0-4C86-A074-305899FA5C3E}">
      <dgm:prSet phldrT="[Text]"/>
      <dgm:spPr/>
      <dgm:t>
        <a:bodyPr/>
        <a:lstStyle/>
        <a:p>
          <a:r>
            <a:rPr lang="en-US" dirty="0" smtClean="0"/>
            <a:t>open source Eclipse plugin</a:t>
          </a:r>
          <a:endParaRPr lang="en-US" dirty="0"/>
        </a:p>
      </dgm:t>
    </dgm:pt>
    <dgm:pt modelId="{770D21FA-7A53-43F5-B7BE-7BA2CFCA1791}" type="parTrans" cxnId="{1AA4310A-604F-4393-AAA0-60DD6C5C784E}">
      <dgm:prSet/>
      <dgm:spPr/>
      <dgm:t>
        <a:bodyPr/>
        <a:lstStyle/>
        <a:p>
          <a:endParaRPr lang="en-US"/>
        </a:p>
      </dgm:t>
    </dgm:pt>
    <dgm:pt modelId="{5069B1FD-3BE0-4574-9FC1-C29C8C8BCF42}" type="sibTrans" cxnId="{1AA4310A-604F-4393-AAA0-60DD6C5C784E}">
      <dgm:prSet/>
      <dgm:spPr/>
      <dgm:t>
        <a:bodyPr/>
        <a:lstStyle/>
        <a:p>
          <a:endParaRPr lang="en-US"/>
        </a:p>
      </dgm:t>
    </dgm:pt>
    <dgm:pt modelId="{D26867E2-953A-481D-BD3A-16633F45D090}">
      <dgm:prSet phldrT="[Text]"/>
      <dgm:spPr/>
      <dgm:t>
        <a:bodyPr/>
        <a:lstStyle/>
        <a:p>
          <a:r>
            <a:rPr lang="en-US" dirty="0" smtClean="0"/>
            <a:t>infusion [6]</a:t>
          </a:r>
          <a:endParaRPr lang="en-US" dirty="0"/>
        </a:p>
      </dgm:t>
    </dgm:pt>
    <dgm:pt modelId="{D07B3242-2E31-44DA-BCA7-424719636BF1}" type="parTrans" cxnId="{24BCB549-CE52-44C0-84F5-6E01DEA2EA8D}">
      <dgm:prSet/>
      <dgm:spPr/>
      <dgm:t>
        <a:bodyPr/>
        <a:lstStyle/>
        <a:p>
          <a:endParaRPr lang="en-US"/>
        </a:p>
      </dgm:t>
    </dgm:pt>
    <dgm:pt modelId="{BBEDF5AB-DF33-4C07-89B4-ED363B03DE03}" type="sibTrans" cxnId="{24BCB549-CE52-44C0-84F5-6E01DEA2EA8D}">
      <dgm:prSet/>
      <dgm:spPr/>
      <dgm:t>
        <a:bodyPr/>
        <a:lstStyle/>
        <a:p>
          <a:endParaRPr lang="en-US"/>
        </a:p>
      </dgm:t>
    </dgm:pt>
    <dgm:pt modelId="{AE8FA19F-DD8A-48A1-AE0E-8A40B893A219}">
      <dgm:prSet phldrT="[Text]"/>
      <dgm:spPr/>
      <dgm:t>
        <a:bodyPr/>
        <a:lstStyle/>
        <a:p>
          <a:r>
            <a:rPr lang="en-US" smtClean="0"/>
            <a:t>Commercial </a:t>
          </a:r>
          <a:r>
            <a:rPr lang="en-US" dirty="0" smtClean="0"/>
            <a:t>standalone tool</a:t>
          </a:r>
          <a:endParaRPr lang="en-US" dirty="0"/>
        </a:p>
      </dgm:t>
    </dgm:pt>
    <dgm:pt modelId="{050C41DD-326A-4B8D-8BFB-53028BB9FF66}" type="parTrans" cxnId="{7D2BC85F-4CBE-44DB-93AC-3378DACBEC46}">
      <dgm:prSet/>
      <dgm:spPr/>
      <dgm:t>
        <a:bodyPr/>
        <a:lstStyle/>
        <a:p>
          <a:endParaRPr lang="en-US"/>
        </a:p>
      </dgm:t>
    </dgm:pt>
    <dgm:pt modelId="{A3C9480C-2B62-41A2-8C66-9F1B885F8D08}" type="sibTrans" cxnId="{7D2BC85F-4CBE-44DB-93AC-3378DACBEC46}">
      <dgm:prSet/>
      <dgm:spPr/>
      <dgm:t>
        <a:bodyPr/>
        <a:lstStyle/>
        <a:p>
          <a:endParaRPr lang="en-US"/>
        </a:p>
      </dgm:t>
    </dgm:pt>
    <dgm:pt modelId="{E7EE734B-89D1-4BD8-BF26-4FFC08E653E7}">
      <dgm:prSet phldrT="[Text]"/>
      <dgm:spPr/>
      <dgm:t>
        <a:bodyPr/>
        <a:lstStyle/>
        <a:p>
          <a:r>
            <a:rPr lang="en-US" dirty="0" err="1" smtClean="0"/>
            <a:t>JSpIRIT</a:t>
          </a:r>
          <a:r>
            <a:rPr lang="en-US" dirty="0" smtClean="0"/>
            <a:t> [7]</a:t>
          </a:r>
          <a:endParaRPr lang="en-US" dirty="0"/>
        </a:p>
      </dgm:t>
    </dgm:pt>
    <dgm:pt modelId="{6D98AE7B-0EF6-47C8-962B-CCC15DBD8EFA}" type="parTrans" cxnId="{2509984A-B04D-4883-954C-1E6A619ACACA}">
      <dgm:prSet/>
      <dgm:spPr/>
      <dgm:t>
        <a:bodyPr/>
        <a:lstStyle/>
        <a:p>
          <a:endParaRPr lang="en-US"/>
        </a:p>
      </dgm:t>
    </dgm:pt>
    <dgm:pt modelId="{5CF442E2-1399-4DD0-BDB4-87975820C834}" type="sibTrans" cxnId="{2509984A-B04D-4883-954C-1E6A619ACACA}">
      <dgm:prSet/>
      <dgm:spPr/>
      <dgm:t>
        <a:bodyPr/>
        <a:lstStyle/>
        <a:p>
          <a:endParaRPr lang="en-US"/>
        </a:p>
      </dgm:t>
    </dgm:pt>
    <dgm:pt modelId="{CCFD22CF-8B70-4437-9A84-1A668F45814E}">
      <dgm:prSet phldrT="[Text]"/>
      <dgm:spPr/>
      <dgm:t>
        <a:bodyPr/>
        <a:lstStyle/>
        <a:p>
          <a:r>
            <a:rPr lang="en-US" dirty="0" smtClean="0"/>
            <a:t>identifies and prioritizes ten code smells including God Class</a:t>
          </a:r>
          <a:endParaRPr lang="en-US" dirty="0"/>
        </a:p>
      </dgm:t>
    </dgm:pt>
    <dgm:pt modelId="{33840C6B-85F8-4FCA-A0E2-2DA0743670BF}" type="parTrans" cxnId="{0F3EF4CD-6706-4501-A6E6-F62A1D10A8E0}">
      <dgm:prSet/>
      <dgm:spPr/>
      <dgm:t>
        <a:bodyPr/>
        <a:lstStyle/>
        <a:p>
          <a:endParaRPr lang="en-US"/>
        </a:p>
      </dgm:t>
    </dgm:pt>
    <dgm:pt modelId="{D17A24AA-014D-489B-9A88-3A5A3BAC2A00}" type="sibTrans" cxnId="{0F3EF4CD-6706-4501-A6E6-F62A1D10A8E0}">
      <dgm:prSet/>
      <dgm:spPr/>
      <dgm:t>
        <a:bodyPr/>
        <a:lstStyle/>
        <a:p>
          <a:endParaRPr lang="en-US"/>
        </a:p>
      </dgm:t>
    </dgm:pt>
    <dgm:pt modelId="{43FC1903-8CF1-4998-888B-6A2EF2D6D32F}">
      <dgm:prSet/>
      <dgm:spPr/>
      <dgm:t>
        <a:bodyPr/>
        <a:lstStyle/>
        <a:p>
          <a:r>
            <a:rPr lang="en-US" dirty="0" smtClean="0"/>
            <a:t>PMD [6]</a:t>
          </a:r>
          <a:endParaRPr lang="en-US" dirty="0"/>
        </a:p>
      </dgm:t>
    </dgm:pt>
    <dgm:pt modelId="{4DDC2E22-BD3D-4329-A47E-D23AB1F73708}" type="parTrans" cxnId="{ED1F67FD-A546-4E2C-B799-41E74AE93562}">
      <dgm:prSet/>
      <dgm:spPr/>
      <dgm:t>
        <a:bodyPr/>
        <a:lstStyle/>
        <a:p>
          <a:endParaRPr lang="en-US"/>
        </a:p>
      </dgm:t>
    </dgm:pt>
    <dgm:pt modelId="{B96D3E6C-80B9-4FBA-81CE-F13CF25B4E6D}" type="sibTrans" cxnId="{ED1F67FD-A546-4E2C-B799-41E74AE93562}">
      <dgm:prSet/>
      <dgm:spPr/>
      <dgm:t>
        <a:bodyPr/>
        <a:lstStyle/>
        <a:p>
          <a:endParaRPr lang="en-US"/>
        </a:p>
      </dgm:t>
    </dgm:pt>
    <dgm:pt modelId="{58C01447-8CB3-401E-B1F0-64B68C2DB53B}">
      <dgm:prSet phldrT="[Text]"/>
      <dgm:spPr/>
      <dgm:t>
        <a:bodyPr/>
        <a:lstStyle/>
        <a:p>
          <a:r>
            <a:rPr lang="en-US" dirty="0" smtClean="0"/>
            <a:t>detects four code smells: God Class, God Method, Feature Envy, and Type Checking</a:t>
          </a:r>
          <a:endParaRPr lang="en-US" dirty="0"/>
        </a:p>
      </dgm:t>
    </dgm:pt>
    <dgm:pt modelId="{BFD6B24B-ED3E-44BE-8C12-0EA9F314654B}" type="parTrans" cxnId="{6E84294A-0F8A-4EFC-861B-2FB6E67A9B8D}">
      <dgm:prSet/>
      <dgm:spPr/>
      <dgm:t>
        <a:bodyPr/>
        <a:lstStyle/>
        <a:p>
          <a:endParaRPr lang="en-US"/>
        </a:p>
      </dgm:t>
    </dgm:pt>
    <dgm:pt modelId="{1C16C4B6-B537-42F1-88B0-873E6A5F42B8}" type="sibTrans" cxnId="{6E84294A-0F8A-4EFC-861B-2FB6E67A9B8D}">
      <dgm:prSet/>
      <dgm:spPr/>
      <dgm:t>
        <a:bodyPr/>
        <a:lstStyle/>
        <a:p>
          <a:endParaRPr lang="en-US"/>
        </a:p>
      </dgm:t>
    </dgm:pt>
    <dgm:pt modelId="{B5132F01-37A3-414C-B221-64AE899B8BC6}">
      <dgm:prSet phldrT="[Text]"/>
      <dgm:spPr/>
      <dgm:t>
        <a:bodyPr/>
        <a:lstStyle/>
        <a:p>
          <a:r>
            <a:rPr lang="en-US" dirty="0" smtClean="0"/>
            <a:t>detects God Class along with 21 other smells</a:t>
          </a:r>
          <a:endParaRPr lang="en-US" dirty="0"/>
        </a:p>
      </dgm:t>
    </dgm:pt>
    <dgm:pt modelId="{3E535158-A062-4024-A1DC-ED6A344DA970}" type="parTrans" cxnId="{698098A9-395A-4C77-80EB-BF2844265618}">
      <dgm:prSet/>
      <dgm:spPr/>
      <dgm:t>
        <a:bodyPr/>
        <a:lstStyle/>
        <a:p>
          <a:endParaRPr lang="en-US"/>
        </a:p>
      </dgm:t>
    </dgm:pt>
    <dgm:pt modelId="{40C2474C-9CF5-4296-93C1-9BDD3BA299A8}" type="sibTrans" cxnId="{698098A9-395A-4C77-80EB-BF2844265618}">
      <dgm:prSet/>
      <dgm:spPr/>
      <dgm:t>
        <a:bodyPr/>
        <a:lstStyle/>
        <a:p>
          <a:endParaRPr lang="en-US"/>
        </a:p>
      </dgm:t>
    </dgm:pt>
    <dgm:pt modelId="{9B27893B-64C2-4AF9-9EFA-12925AF486AC}">
      <dgm:prSet/>
      <dgm:spPr/>
      <dgm:t>
        <a:bodyPr/>
        <a:lstStyle/>
        <a:p>
          <a:r>
            <a:rPr lang="en-US" dirty="0" smtClean="0"/>
            <a:t>open source tool for Java</a:t>
          </a:r>
          <a:endParaRPr lang="en-US" dirty="0"/>
        </a:p>
      </dgm:t>
    </dgm:pt>
    <dgm:pt modelId="{E38C585C-97C7-4EE4-886C-A7BE3FE20FE9}" type="parTrans" cxnId="{768BA922-8E6C-4BDA-BD42-F2712079D3E4}">
      <dgm:prSet/>
      <dgm:spPr/>
      <dgm:t>
        <a:bodyPr/>
        <a:lstStyle/>
        <a:p>
          <a:endParaRPr lang="en-US"/>
        </a:p>
      </dgm:t>
    </dgm:pt>
    <dgm:pt modelId="{BBE41949-B78F-41E6-9DAC-ED0CE24D9F14}" type="sibTrans" cxnId="{768BA922-8E6C-4BDA-BD42-F2712079D3E4}">
      <dgm:prSet/>
      <dgm:spPr/>
      <dgm:t>
        <a:bodyPr/>
        <a:lstStyle/>
        <a:p>
          <a:endParaRPr lang="en-US"/>
        </a:p>
      </dgm:t>
    </dgm:pt>
    <dgm:pt modelId="{B9CBD15B-BAC6-4C86-B847-BD57E938B5BE}">
      <dgm:prSet/>
      <dgm:spPr/>
      <dgm:t>
        <a:bodyPr/>
        <a:lstStyle/>
        <a:p>
          <a:endParaRPr lang="en-US" dirty="0"/>
        </a:p>
      </dgm:t>
    </dgm:pt>
    <dgm:pt modelId="{F8B4DBC5-7D2F-430E-B66C-21EC1C26D49F}" type="parTrans" cxnId="{2E6AD548-D9A5-4BFA-9165-B3AD3833F3EF}">
      <dgm:prSet/>
      <dgm:spPr/>
      <dgm:t>
        <a:bodyPr/>
        <a:lstStyle/>
        <a:p>
          <a:endParaRPr lang="en-US"/>
        </a:p>
      </dgm:t>
    </dgm:pt>
    <dgm:pt modelId="{468D700E-1516-4C68-88E2-210695529FA6}" type="sibTrans" cxnId="{2E6AD548-D9A5-4BFA-9165-B3AD3833F3EF}">
      <dgm:prSet/>
      <dgm:spPr/>
      <dgm:t>
        <a:bodyPr/>
        <a:lstStyle/>
        <a:p>
          <a:endParaRPr lang="en-US"/>
        </a:p>
      </dgm:t>
    </dgm:pt>
    <dgm:pt modelId="{621CB2D9-4E14-425C-9D92-4E0673ECC0FE}">
      <dgm:prSet/>
      <dgm:spPr/>
      <dgm:t>
        <a:bodyPr/>
        <a:lstStyle/>
        <a:p>
          <a:r>
            <a:rPr lang="en-US" smtClean="0"/>
            <a:t>detect </a:t>
          </a:r>
          <a:r>
            <a:rPr lang="en-US" dirty="0" smtClean="0"/>
            <a:t>various smells including God Class and God Method</a:t>
          </a:r>
          <a:endParaRPr lang="en-US" dirty="0"/>
        </a:p>
      </dgm:t>
    </dgm:pt>
    <dgm:pt modelId="{7EE553E4-B936-4680-B9F8-DCB19D15667C}" type="parTrans" cxnId="{16E77818-8E30-4CB5-BB19-AEDBD5E93B91}">
      <dgm:prSet/>
      <dgm:spPr/>
      <dgm:t>
        <a:bodyPr/>
        <a:lstStyle/>
        <a:p>
          <a:endParaRPr lang="en-US"/>
        </a:p>
      </dgm:t>
    </dgm:pt>
    <dgm:pt modelId="{2A5A1774-41D6-4B40-B33B-0846823C3635}" type="sibTrans" cxnId="{16E77818-8E30-4CB5-BB19-AEDBD5E93B91}">
      <dgm:prSet/>
      <dgm:spPr/>
      <dgm:t>
        <a:bodyPr/>
        <a:lstStyle/>
        <a:p>
          <a:endParaRPr lang="en-US"/>
        </a:p>
      </dgm:t>
    </dgm:pt>
    <dgm:pt modelId="{C0153B1F-BE60-4D8B-9766-8E6F4340C450}" type="pres">
      <dgm:prSet presAssocID="{2F879BA9-E012-4B83-BFE4-2A6834D3E9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C2F6D7-7BF7-4A3F-BCFA-7A49D7C56374}" type="pres">
      <dgm:prSet presAssocID="{DDB0036B-FC55-489D-BB84-7B6068B4939B}" presName="composite" presStyleCnt="0"/>
      <dgm:spPr/>
    </dgm:pt>
    <dgm:pt modelId="{F655BAAA-571D-4F9E-8F11-C574D0E6107F}" type="pres">
      <dgm:prSet presAssocID="{DDB0036B-FC55-489D-BB84-7B6068B4939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D7A40-B4A4-47CC-9C3B-60CCB8D87C7E}" type="pres">
      <dgm:prSet presAssocID="{DDB0036B-FC55-489D-BB84-7B6068B4939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6D91-686D-479A-A561-16B2AEE68849}" type="pres">
      <dgm:prSet presAssocID="{B41F6E1D-356E-4ECC-8CD5-8CE52B875743}" presName="space" presStyleCnt="0"/>
      <dgm:spPr/>
    </dgm:pt>
    <dgm:pt modelId="{D3F3A606-F5A3-48C7-A8E5-0A786A7EA966}" type="pres">
      <dgm:prSet presAssocID="{D26867E2-953A-481D-BD3A-16633F45D090}" presName="composite" presStyleCnt="0"/>
      <dgm:spPr/>
    </dgm:pt>
    <dgm:pt modelId="{C34FD83D-59B0-4283-AAC2-064A4FF24314}" type="pres">
      <dgm:prSet presAssocID="{D26867E2-953A-481D-BD3A-16633F45D09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585F2-ABA9-471A-9F99-A3E1714ECF71}" type="pres">
      <dgm:prSet presAssocID="{D26867E2-953A-481D-BD3A-16633F45D09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2002D-2B37-4B92-897F-1C6DC41FE029}" type="pres">
      <dgm:prSet presAssocID="{BBEDF5AB-DF33-4C07-89B4-ED363B03DE03}" presName="space" presStyleCnt="0"/>
      <dgm:spPr/>
    </dgm:pt>
    <dgm:pt modelId="{AF1F1B53-99A6-4066-B767-DD3DC7EECE25}" type="pres">
      <dgm:prSet presAssocID="{43FC1903-8CF1-4998-888B-6A2EF2D6D32F}" presName="composite" presStyleCnt="0"/>
      <dgm:spPr/>
    </dgm:pt>
    <dgm:pt modelId="{AA030711-AE85-4D85-839D-8FB26E674981}" type="pres">
      <dgm:prSet presAssocID="{43FC1903-8CF1-4998-888B-6A2EF2D6D32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79300-60F9-45B7-9334-9CDC3827F3EE}" type="pres">
      <dgm:prSet presAssocID="{43FC1903-8CF1-4998-888B-6A2EF2D6D32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0A613-B3E0-4E5C-911B-4187DC651DE3}" type="pres">
      <dgm:prSet presAssocID="{B96D3E6C-80B9-4FBA-81CE-F13CF25B4E6D}" presName="space" presStyleCnt="0"/>
      <dgm:spPr/>
    </dgm:pt>
    <dgm:pt modelId="{ADBB6C7F-6E62-4391-8D63-BE7D726CEF31}" type="pres">
      <dgm:prSet presAssocID="{E7EE734B-89D1-4BD8-BF26-4FFC08E653E7}" presName="composite" presStyleCnt="0"/>
      <dgm:spPr/>
    </dgm:pt>
    <dgm:pt modelId="{60D45C64-8501-4895-9B6D-000AE8E24BD1}" type="pres">
      <dgm:prSet presAssocID="{E7EE734B-89D1-4BD8-BF26-4FFC08E653E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E864A-EC1B-4883-A66B-B43699AA5D43}" type="pres">
      <dgm:prSet presAssocID="{E7EE734B-89D1-4BD8-BF26-4FFC08E653E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BCB549-CE52-44C0-84F5-6E01DEA2EA8D}" srcId="{2F879BA9-E012-4B83-BFE4-2A6834D3E9E7}" destId="{D26867E2-953A-481D-BD3A-16633F45D090}" srcOrd="1" destOrd="0" parTransId="{D07B3242-2E31-44DA-BCA7-424719636BF1}" sibTransId="{BBEDF5AB-DF33-4C07-89B4-ED363B03DE03}"/>
    <dgm:cxn modelId="{64E295FE-7125-4F0B-B88C-2871C9C23242}" srcId="{2F879BA9-E012-4B83-BFE4-2A6834D3E9E7}" destId="{DDB0036B-FC55-489D-BB84-7B6068B4939B}" srcOrd="0" destOrd="0" parTransId="{5EDAFCF7-7079-4BE1-A7FD-F95F50625174}" sibTransId="{B41F6E1D-356E-4ECC-8CD5-8CE52B875743}"/>
    <dgm:cxn modelId="{2E6AD548-D9A5-4BFA-9165-B3AD3833F3EF}" srcId="{43FC1903-8CF1-4998-888B-6A2EF2D6D32F}" destId="{B9CBD15B-BAC6-4C86-B847-BD57E938B5BE}" srcOrd="2" destOrd="0" parTransId="{F8B4DBC5-7D2F-430E-B66C-21EC1C26D49F}" sibTransId="{468D700E-1516-4C68-88E2-210695529FA6}"/>
    <dgm:cxn modelId="{31311E3B-F484-4214-8F7B-17C44DFC66A3}" type="presOf" srcId="{C6BEAB11-AFC0-4C86-A074-305899FA5C3E}" destId="{EB8D7A40-B4A4-47CC-9C3B-60CCB8D87C7E}" srcOrd="0" destOrd="0" presId="urn:microsoft.com/office/officeart/2005/8/layout/hList1"/>
    <dgm:cxn modelId="{768BA922-8E6C-4BDA-BD42-F2712079D3E4}" srcId="{43FC1903-8CF1-4998-888B-6A2EF2D6D32F}" destId="{9B27893B-64C2-4AF9-9EFA-12925AF486AC}" srcOrd="0" destOrd="0" parTransId="{E38C585C-97C7-4EE4-886C-A7BE3FE20FE9}" sibTransId="{BBE41949-B78F-41E6-9DAC-ED0CE24D9F14}"/>
    <dgm:cxn modelId="{806479D7-2848-47F4-AE1A-8CFDD7F29196}" type="presOf" srcId="{E7EE734B-89D1-4BD8-BF26-4FFC08E653E7}" destId="{60D45C64-8501-4895-9B6D-000AE8E24BD1}" srcOrd="0" destOrd="0" presId="urn:microsoft.com/office/officeart/2005/8/layout/hList1"/>
    <dgm:cxn modelId="{BD6DA294-F2D1-4092-A6D1-273D14A8C63A}" type="presOf" srcId="{B9CBD15B-BAC6-4C86-B847-BD57E938B5BE}" destId="{82579300-60F9-45B7-9334-9CDC3827F3EE}" srcOrd="0" destOrd="2" presId="urn:microsoft.com/office/officeart/2005/8/layout/hList1"/>
    <dgm:cxn modelId="{31EC62D0-1F20-4401-99C4-0BF7F44D1C5B}" type="presOf" srcId="{B5132F01-37A3-414C-B221-64AE899B8BC6}" destId="{A1C585F2-ABA9-471A-9F99-A3E1714ECF71}" srcOrd="0" destOrd="1" presId="urn:microsoft.com/office/officeart/2005/8/layout/hList1"/>
    <dgm:cxn modelId="{6E84294A-0F8A-4EFC-861B-2FB6E67A9B8D}" srcId="{DDB0036B-FC55-489D-BB84-7B6068B4939B}" destId="{58C01447-8CB3-401E-B1F0-64B68C2DB53B}" srcOrd="1" destOrd="0" parTransId="{BFD6B24B-ED3E-44BE-8C12-0EA9F314654B}" sibTransId="{1C16C4B6-B537-42F1-88B0-873E6A5F42B8}"/>
    <dgm:cxn modelId="{F279FC43-05A4-45F9-9365-2E98605BA992}" type="presOf" srcId="{621CB2D9-4E14-425C-9D92-4E0673ECC0FE}" destId="{82579300-60F9-45B7-9334-9CDC3827F3EE}" srcOrd="0" destOrd="1" presId="urn:microsoft.com/office/officeart/2005/8/layout/hList1"/>
    <dgm:cxn modelId="{326C9343-CC15-4E93-98E4-9E6DD25F96A3}" type="presOf" srcId="{CCFD22CF-8B70-4437-9A84-1A668F45814E}" destId="{374E864A-EC1B-4883-A66B-B43699AA5D43}" srcOrd="0" destOrd="0" presId="urn:microsoft.com/office/officeart/2005/8/layout/hList1"/>
    <dgm:cxn modelId="{7D2BC85F-4CBE-44DB-93AC-3378DACBEC46}" srcId="{D26867E2-953A-481D-BD3A-16633F45D090}" destId="{AE8FA19F-DD8A-48A1-AE0E-8A40B893A219}" srcOrd="0" destOrd="0" parTransId="{050C41DD-326A-4B8D-8BFB-53028BB9FF66}" sibTransId="{A3C9480C-2B62-41A2-8C66-9F1B885F8D08}"/>
    <dgm:cxn modelId="{A7ECA9BD-1E52-469B-AB4F-70682359F786}" type="presOf" srcId="{43FC1903-8CF1-4998-888B-6A2EF2D6D32F}" destId="{AA030711-AE85-4D85-839D-8FB26E674981}" srcOrd="0" destOrd="0" presId="urn:microsoft.com/office/officeart/2005/8/layout/hList1"/>
    <dgm:cxn modelId="{C72FB292-A98F-45A0-AFB4-9D976415D806}" type="presOf" srcId="{2F879BA9-E012-4B83-BFE4-2A6834D3E9E7}" destId="{C0153B1F-BE60-4D8B-9766-8E6F4340C450}" srcOrd="0" destOrd="0" presId="urn:microsoft.com/office/officeart/2005/8/layout/hList1"/>
    <dgm:cxn modelId="{0F3EF4CD-6706-4501-A6E6-F62A1D10A8E0}" srcId="{E7EE734B-89D1-4BD8-BF26-4FFC08E653E7}" destId="{CCFD22CF-8B70-4437-9A84-1A668F45814E}" srcOrd="0" destOrd="0" parTransId="{33840C6B-85F8-4FCA-A0E2-2DA0743670BF}" sibTransId="{D17A24AA-014D-489B-9A88-3A5A3BAC2A00}"/>
    <dgm:cxn modelId="{E5DBDD1B-999F-4DEF-9D08-899B2169DE79}" type="presOf" srcId="{58C01447-8CB3-401E-B1F0-64B68C2DB53B}" destId="{EB8D7A40-B4A4-47CC-9C3B-60CCB8D87C7E}" srcOrd="0" destOrd="1" presId="urn:microsoft.com/office/officeart/2005/8/layout/hList1"/>
    <dgm:cxn modelId="{804649C8-B4AB-44D8-B04F-8EC57E93BD19}" type="presOf" srcId="{D26867E2-953A-481D-BD3A-16633F45D090}" destId="{C34FD83D-59B0-4283-AAC2-064A4FF24314}" srcOrd="0" destOrd="0" presId="urn:microsoft.com/office/officeart/2005/8/layout/hList1"/>
    <dgm:cxn modelId="{698098A9-395A-4C77-80EB-BF2844265618}" srcId="{D26867E2-953A-481D-BD3A-16633F45D090}" destId="{B5132F01-37A3-414C-B221-64AE899B8BC6}" srcOrd="1" destOrd="0" parTransId="{3E535158-A062-4024-A1DC-ED6A344DA970}" sibTransId="{40C2474C-9CF5-4296-93C1-9BDD3BA299A8}"/>
    <dgm:cxn modelId="{2509984A-B04D-4883-954C-1E6A619ACACA}" srcId="{2F879BA9-E012-4B83-BFE4-2A6834D3E9E7}" destId="{E7EE734B-89D1-4BD8-BF26-4FFC08E653E7}" srcOrd="3" destOrd="0" parTransId="{6D98AE7B-0EF6-47C8-962B-CCC15DBD8EFA}" sibTransId="{5CF442E2-1399-4DD0-BDB4-87975820C834}"/>
    <dgm:cxn modelId="{5B4320E1-DA70-4BDB-AE26-704FFE35437C}" type="presOf" srcId="{DDB0036B-FC55-489D-BB84-7B6068B4939B}" destId="{F655BAAA-571D-4F9E-8F11-C574D0E6107F}" srcOrd="0" destOrd="0" presId="urn:microsoft.com/office/officeart/2005/8/layout/hList1"/>
    <dgm:cxn modelId="{16E77818-8E30-4CB5-BB19-AEDBD5E93B91}" srcId="{43FC1903-8CF1-4998-888B-6A2EF2D6D32F}" destId="{621CB2D9-4E14-425C-9D92-4E0673ECC0FE}" srcOrd="1" destOrd="0" parTransId="{7EE553E4-B936-4680-B9F8-DCB19D15667C}" sibTransId="{2A5A1774-41D6-4B40-B33B-0846823C3635}"/>
    <dgm:cxn modelId="{ED1F67FD-A546-4E2C-B799-41E74AE93562}" srcId="{2F879BA9-E012-4B83-BFE4-2A6834D3E9E7}" destId="{43FC1903-8CF1-4998-888B-6A2EF2D6D32F}" srcOrd="2" destOrd="0" parTransId="{4DDC2E22-BD3D-4329-A47E-D23AB1F73708}" sibTransId="{B96D3E6C-80B9-4FBA-81CE-F13CF25B4E6D}"/>
    <dgm:cxn modelId="{341217C3-D497-4A45-B97D-3F2E67DF10E8}" type="presOf" srcId="{9B27893B-64C2-4AF9-9EFA-12925AF486AC}" destId="{82579300-60F9-45B7-9334-9CDC3827F3EE}" srcOrd="0" destOrd="0" presId="urn:microsoft.com/office/officeart/2005/8/layout/hList1"/>
    <dgm:cxn modelId="{1AA4310A-604F-4393-AAA0-60DD6C5C784E}" srcId="{DDB0036B-FC55-489D-BB84-7B6068B4939B}" destId="{C6BEAB11-AFC0-4C86-A074-305899FA5C3E}" srcOrd="0" destOrd="0" parTransId="{770D21FA-7A53-43F5-B7BE-7BA2CFCA1791}" sibTransId="{5069B1FD-3BE0-4574-9FC1-C29C8C8BCF42}"/>
    <dgm:cxn modelId="{9FF01CD5-C1F8-482C-888E-3E6F7DAD400B}" type="presOf" srcId="{AE8FA19F-DD8A-48A1-AE0E-8A40B893A219}" destId="{A1C585F2-ABA9-471A-9F99-A3E1714ECF71}" srcOrd="0" destOrd="0" presId="urn:microsoft.com/office/officeart/2005/8/layout/hList1"/>
    <dgm:cxn modelId="{482F9609-D1ED-4105-BDDC-E232769C3587}" type="presParOf" srcId="{C0153B1F-BE60-4D8B-9766-8E6F4340C450}" destId="{29C2F6D7-7BF7-4A3F-BCFA-7A49D7C56374}" srcOrd="0" destOrd="0" presId="urn:microsoft.com/office/officeart/2005/8/layout/hList1"/>
    <dgm:cxn modelId="{E0CA20D1-EB84-4ECC-9857-1E83D08CFA52}" type="presParOf" srcId="{29C2F6D7-7BF7-4A3F-BCFA-7A49D7C56374}" destId="{F655BAAA-571D-4F9E-8F11-C574D0E6107F}" srcOrd="0" destOrd="0" presId="urn:microsoft.com/office/officeart/2005/8/layout/hList1"/>
    <dgm:cxn modelId="{4E42AB79-3B3D-4811-9EE9-FA02BDCAA20C}" type="presParOf" srcId="{29C2F6D7-7BF7-4A3F-BCFA-7A49D7C56374}" destId="{EB8D7A40-B4A4-47CC-9C3B-60CCB8D87C7E}" srcOrd="1" destOrd="0" presId="urn:microsoft.com/office/officeart/2005/8/layout/hList1"/>
    <dgm:cxn modelId="{012F3A04-8517-49B3-8CA9-36388F5E0740}" type="presParOf" srcId="{C0153B1F-BE60-4D8B-9766-8E6F4340C450}" destId="{EF206D91-686D-479A-A561-16B2AEE68849}" srcOrd="1" destOrd="0" presId="urn:microsoft.com/office/officeart/2005/8/layout/hList1"/>
    <dgm:cxn modelId="{3ECEF2FE-518B-41AC-B07E-1387D34AE697}" type="presParOf" srcId="{C0153B1F-BE60-4D8B-9766-8E6F4340C450}" destId="{D3F3A606-F5A3-48C7-A8E5-0A786A7EA966}" srcOrd="2" destOrd="0" presId="urn:microsoft.com/office/officeart/2005/8/layout/hList1"/>
    <dgm:cxn modelId="{FF97C1F7-2358-42CC-A81E-9FFA3E0ADD62}" type="presParOf" srcId="{D3F3A606-F5A3-48C7-A8E5-0A786A7EA966}" destId="{C34FD83D-59B0-4283-AAC2-064A4FF24314}" srcOrd="0" destOrd="0" presId="urn:microsoft.com/office/officeart/2005/8/layout/hList1"/>
    <dgm:cxn modelId="{20DA50C1-E0FE-4C70-A271-F31036D5436D}" type="presParOf" srcId="{D3F3A606-F5A3-48C7-A8E5-0A786A7EA966}" destId="{A1C585F2-ABA9-471A-9F99-A3E1714ECF71}" srcOrd="1" destOrd="0" presId="urn:microsoft.com/office/officeart/2005/8/layout/hList1"/>
    <dgm:cxn modelId="{B7A9F340-AB29-488C-9017-B0BE382DD331}" type="presParOf" srcId="{C0153B1F-BE60-4D8B-9766-8E6F4340C450}" destId="{1662002D-2B37-4B92-897F-1C6DC41FE029}" srcOrd="3" destOrd="0" presId="urn:microsoft.com/office/officeart/2005/8/layout/hList1"/>
    <dgm:cxn modelId="{A17EAA5F-6729-4C4E-A979-1EC757B45BC9}" type="presParOf" srcId="{C0153B1F-BE60-4D8B-9766-8E6F4340C450}" destId="{AF1F1B53-99A6-4066-B767-DD3DC7EECE25}" srcOrd="4" destOrd="0" presId="urn:microsoft.com/office/officeart/2005/8/layout/hList1"/>
    <dgm:cxn modelId="{3B5B9387-8B84-455C-8769-7A7A8F90BAD0}" type="presParOf" srcId="{AF1F1B53-99A6-4066-B767-DD3DC7EECE25}" destId="{AA030711-AE85-4D85-839D-8FB26E674981}" srcOrd="0" destOrd="0" presId="urn:microsoft.com/office/officeart/2005/8/layout/hList1"/>
    <dgm:cxn modelId="{6D8DB978-ECEA-41D6-B83C-3E980256E353}" type="presParOf" srcId="{AF1F1B53-99A6-4066-B767-DD3DC7EECE25}" destId="{82579300-60F9-45B7-9334-9CDC3827F3EE}" srcOrd="1" destOrd="0" presId="urn:microsoft.com/office/officeart/2005/8/layout/hList1"/>
    <dgm:cxn modelId="{1C78C021-FC7B-4866-8FFF-C034FC649A72}" type="presParOf" srcId="{C0153B1F-BE60-4D8B-9766-8E6F4340C450}" destId="{BFD0A613-B3E0-4E5C-911B-4187DC651DE3}" srcOrd="5" destOrd="0" presId="urn:microsoft.com/office/officeart/2005/8/layout/hList1"/>
    <dgm:cxn modelId="{ED625403-008A-41F0-9A26-54BB45D4B2A3}" type="presParOf" srcId="{C0153B1F-BE60-4D8B-9766-8E6F4340C450}" destId="{ADBB6C7F-6E62-4391-8D63-BE7D726CEF31}" srcOrd="6" destOrd="0" presId="urn:microsoft.com/office/officeart/2005/8/layout/hList1"/>
    <dgm:cxn modelId="{43835D7F-8EB5-4A26-BA4B-25FA91D7C446}" type="presParOf" srcId="{ADBB6C7F-6E62-4391-8D63-BE7D726CEF31}" destId="{60D45C64-8501-4895-9B6D-000AE8E24BD1}" srcOrd="0" destOrd="0" presId="urn:microsoft.com/office/officeart/2005/8/layout/hList1"/>
    <dgm:cxn modelId="{B7D1D6C2-CDDD-4C9E-962D-C19313C642F7}" type="presParOf" srcId="{ADBB6C7F-6E62-4391-8D63-BE7D726CEF31}" destId="{374E864A-EC1B-4883-A66B-B43699AA5D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BAAA-571D-4F9E-8F11-C574D0E6107F}">
      <dsp:nvSpPr>
        <dsp:cNvPr id="0" name=""/>
        <dsp:cNvSpPr/>
      </dsp:nvSpPr>
      <dsp:spPr>
        <a:xfrm>
          <a:off x="3953" y="31419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Jdeodorant</a:t>
          </a:r>
          <a:r>
            <a:rPr lang="en-US" sz="2500" kern="1200" dirty="0" smtClean="0"/>
            <a:t> [5]</a:t>
          </a:r>
          <a:endParaRPr lang="en-US" sz="2500" kern="1200" dirty="0"/>
        </a:p>
      </dsp:txBody>
      <dsp:txXfrm>
        <a:off x="3953" y="31419"/>
        <a:ext cx="2377306" cy="720000"/>
      </dsp:txXfrm>
    </dsp:sp>
    <dsp:sp modelId="{EB8D7A40-B4A4-47CC-9C3B-60CCB8D87C7E}">
      <dsp:nvSpPr>
        <dsp:cNvPr id="0" name=""/>
        <dsp:cNvSpPr/>
      </dsp:nvSpPr>
      <dsp:spPr>
        <a:xfrm>
          <a:off x="3953" y="751419"/>
          <a:ext cx="237730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open source Eclipse plugin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detects four code smells: God Class, God Method, Feature Envy, and Type Checking</a:t>
          </a:r>
          <a:endParaRPr lang="en-US" sz="2500" kern="1200" dirty="0"/>
        </a:p>
      </dsp:txBody>
      <dsp:txXfrm>
        <a:off x="3953" y="751419"/>
        <a:ext cx="2377306" cy="3568500"/>
      </dsp:txXfrm>
    </dsp:sp>
    <dsp:sp modelId="{C34FD83D-59B0-4283-AAC2-064A4FF24314}">
      <dsp:nvSpPr>
        <dsp:cNvPr id="0" name=""/>
        <dsp:cNvSpPr/>
      </dsp:nvSpPr>
      <dsp:spPr>
        <a:xfrm>
          <a:off x="2714082" y="31419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infusion [6]</a:t>
          </a:r>
          <a:endParaRPr lang="en-US" sz="2500" kern="1200" dirty="0"/>
        </a:p>
      </dsp:txBody>
      <dsp:txXfrm>
        <a:off x="2714082" y="31419"/>
        <a:ext cx="2377306" cy="720000"/>
      </dsp:txXfrm>
    </dsp:sp>
    <dsp:sp modelId="{A1C585F2-ABA9-471A-9F99-A3E1714ECF71}">
      <dsp:nvSpPr>
        <dsp:cNvPr id="0" name=""/>
        <dsp:cNvSpPr/>
      </dsp:nvSpPr>
      <dsp:spPr>
        <a:xfrm>
          <a:off x="2714082" y="751419"/>
          <a:ext cx="237730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Commercial </a:t>
          </a:r>
          <a:r>
            <a:rPr lang="en-US" sz="2500" kern="1200" dirty="0" smtClean="0"/>
            <a:t>standalone tool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detects God Class along with 21 other smells</a:t>
          </a:r>
          <a:endParaRPr lang="en-US" sz="2500" kern="1200" dirty="0"/>
        </a:p>
      </dsp:txBody>
      <dsp:txXfrm>
        <a:off x="2714082" y="751419"/>
        <a:ext cx="2377306" cy="3568500"/>
      </dsp:txXfrm>
    </dsp:sp>
    <dsp:sp modelId="{AA030711-AE85-4D85-839D-8FB26E674981}">
      <dsp:nvSpPr>
        <dsp:cNvPr id="0" name=""/>
        <dsp:cNvSpPr/>
      </dsp:nvSpPr>
      <dsp:spPr>
        <a:xfrm>
          <a:off x="5424211" y="31419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PMD [6]</a:t>
          </a:r>
          <a:endParaRPr lang="en-US" sz="2500" kern="1200" dirty="0"/>
        </a:p>
      </dsp:txBody>
      <dsp:txXfrm>
        <a:off x="5424211" y="31419"/>
        <a:ext cx="2377306" cy="720000"/>
      </dsp:txXfrm>
    </dsp:sp>
    <dsp:sp modelId="{82579300-60F9-45B7-9334-9CDC3827F3EE}">
      <dsp:nvSpPr>
        <dsp:cNvPr id="0" name=""/>
        <dsp:cNvSpPr/>
      </dsp:nvSpPr>
      <dsp:spPr>
        <a:xfrm>
          <a:off x="5424211" y="751419"/>
          <a:ext cx="237730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open source tool for Java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detect </a:t>
          </a:r>
          <a:r>
            <a:rPr lang="en-US" sz="2500" kern="1200" dirty="0" smtClean="0"/>
            <a:t>various smells including God Class and God Method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/>
        </a:p>
      </dsp:txBody>
      <dsp:txXfrm>
        <a:off x="5424211" y="751419"/>
        <a:ext cx="2377306" cy="3568500"/>
      </dsp:txXfrm>
    </dsp:sp>
    <dsp:sp modelId="{60D45C64-8501-4895-9B6D-000AE8E24BD1}">
      <dsp:nvSpPr>
        <dsp:cNvPr id="0" name=""/>
        <dsp:cNvSpPr/>
      </dsp:nvSpPr>
      <dsp:spPr>
        <a:xfrm>
          <a:off x="8134340" y="31419"/>
          <a:ext cx="237730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JSpIRIT</a:t>
          </a:r>
          <a:r>
            <a:rPr lang="en-US" sz="2500" kern="1200" dirty="0" smtClean="0"/>
            <a:t> [7]</a:t>
          </a:r>
          <a:endParaRPr lang="en-US" sz="2500" kern="1200" dirty="0"/>
        </a:p>
      </dsp:txBody>
      <dsp:txXfrm>
        <a:off x="8134340" y="31419"/>
        <a:ext cx="2377306" cy="720000"/>
      </dsp:txXfrm>
    </dsp:sp>
    <dsp:sp modelId="{374E864A-EC1B-4883-A66B-B43699AA5D43}">
      <dsp:nvSpPr>
        <dsp:cNvPr id="0" name=""/>
        <dsp:cNvSpPr/>
      </dsp:nvSpPr>
      <dsp:spPr>
        <a:xfrm>
          <a:off x="8134340" y="751419"/>
          <a:ext cx="2377306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identifies and prioritizes ten code smells including God Class</a:t>
          </a:r>
          <a:endParaRPr lang="en-US" sz="2500" kern="1200" dirty="0"/>
        </a:p>
      </dsp:txBody>
      <dsp:txXfrm>
        <a:off x="8134340" y="751419"/>
        <a:ext cx="2377306" cy="356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06BC-529D-4894-A288-BFC44EAC8F56}" type="datetimeFigureOut">
              <a:rPr lang="en-US" smtClean="0"/>
              <a:pPr/>
              <a:t>24-May-19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75683-A018-43E2-BFC9-9325BE240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sdsdgdg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75683-A018-43E2-BFC9-9325BE240A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75683-A018-43E2-BFC9-9325BE240A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75683-A018-43E2-BFC9-9325BE240A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75683-A018-43E2-BFC9-9325BE240A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3B44-C11F-47D6-90D0-5E6169CF3C2D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E9656C0-89BC-49F0-B1A2-DC4B4F19C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2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8765-3BBD-401E-B6CA-26DE0A44639A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85-4D8D-4482-A1E6-06CB35AC6C25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255" y="365125"/>
            <a:ext cx="6936545" cy="1325563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656C0-89BC-49F0-B1A2-DC4B4F19C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1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8C04-0BC6-4631-A7A3-CC3F056B52A7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2F1-DAA4-4C49-B6C7-1E6A0A4F1874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0B65-9FB0-4833-B2DE-1F048104CFAC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7A9-57BA-4395-B293-2FEF07974B8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05-BA20-492B-8914-0ACC7959DDB1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C9D8-67BC-44F9-AE36-ADA0795B8AC6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A3D6-268D-44A5-96DE-B9A7515B499B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06B4-CFC6-4069-8D61-5F35FE188E4D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56C0-89BC-49F0-B1A2-DC4B4F19C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1">
                    <a:lumMod val="50000"/>
                  </a:schemeClr>
                </a:solidFill>
              </a:rPr>
              <a:t>GodExpo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: An Automated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God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Structure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Detection Tool </a:t>
            </a:r>
            <a:b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5400" b="1" dirty="0" err="1">
                <a:solidFill>
                  <a:schemeClr val="accent1">
                    <a:lumMod val="50000"/>
                  </a:schemeClr>
                </a:solidFill>
              </a:rPr>
              <a:t>Golang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57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Rafed</a:t>
            </a:r>
            <a:r>
              <a:rPr lang="en-US" dirty="0" smtClean="0"/>
              <a:t> Muhammad </a:t>
            </a:r>
            <a:r>
              <a:rPr lang="en-US" dirty="0" err="1" smtClean="0"/>
              <a:t>Yasir</a:t>
            </a:r>
            <a:r>
              <a:rPr lang="en-US" dirty="0" smtClean="0"/>
              <a:t>, </a:t>
            </a:r>
            <a:r>
              <a:rPr lang="en-US" dirty="0" err="1" smtClean="0"/>
              <a:t>Moumita</a:t>
            </a:r>
            <a:r>
              <a:rPr lang="en-US" dirty="0" smtClean="0"/>
              <a:t> </a:t>
            </a:r>
            <a:r>
              <a:rPr lang="en-US" dirty="0" err="1" smtClean="0"/>
              <a:t>Asad</a:t>
            </a:r>
            <a:r>
              <a:rPr lang="en-US" dirty="0" smtClean="0"/>
              <a:t>, </a:t>
            </a:r>
            <a:r>
              <a:rPr lang="en-US" dirty="0" err="1" smtClean="0"/>
              <a:t>Asadullah</a:t>
            </a:r>
            <a:r>
              <a:rPr lang="en-US" dirty="0" smtClean="0"/>
              <a:t> Hill </a:t>
            </a:r>
            <a:r>
              <a:rPr lang="en-US" dirty="0" err="1" smtClean="0"/>
              <a:t>Galib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Kishan</a:t>
            </a:r>
            <a:r>
              <a:rPr lang="en-US" dirty="0" smtClean="0"/>
              <a:t> Kumar </a:t>
            </a:r>
            <a:r>
              <a:rPr lang="en-US" dirty="0" err="1" smtClean="0"/>
              <a:t>Ganguly</a:t>
            </a:r>
            <a:r>
              <a:rPr lang="en-US" dirty="0" smtClean="0"/>
              <a:t>, </a:t>
            </a:r>
            <a:r>
              <a:rPr lang="en-US" dirty="0" smtClean="0"/>
              <a:t>Md</a:t>
            </a:r>
            <a:r>
              <a:rPr lang="en-US" dirty="0" smtClean="0"/>
              <a:t>. Saeed </a:t>
            </a:r>
            <a:r>
              <a:rPr lang="en-US" dirty="0" err="1" smtClean="0"/>
              <a:t>Siddik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smtClean="0"/>
              <a:t>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7657"/>
            <a:ext cx="10515600" cy="2206172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C</a:t>
            </a:r>
            <a:r>
              <a:rPr lang="en-US" dirty="0" smtClean="0"/>
              <a:t>:  		Class being inspected.</a:t>
            </a:r>
          </a:p>
          <a:p>
            <a:pPr>
              <a:buNone/>
            </a:pPr>
            <a:r>
              <a:rPr lang="en-US" dirty="0" smtClean="0"/>
              <a:t>WMC(</a:t>
            </a:r>
            <a:r>
              <a:rPr lang="en-US" i="1" dirty="0" smtClean="0"/>
              <a:t>C</a:t>
            </a:r>
            <a:r>
              <a:rPr lang="en-US" dirty="0" smtClean="0"/>
              <a:t>): 	Weighted Method Count</a:t>
            </a:r>
          </a:p>
          <a:p>
            <a:pPr>
              <a:buNone/>
            </a:pPr>
            <a:r>
              <a:rPr lang="en-US" dirty="0" smtClean="0"/>
              <a:t>ATFD(</a:t>
            </a:r>
            <a:r>
              <a:rPr lang="en-US" i="1" dirty="0" smtClean="0"/>
              <a:t>C</a:t>
            </a:r>
            <a:r>
              <a:rPr lang="en-US" dirty="0" smtClean="0"/>
              <a:t>): 	Access to Foreign Data </a:t>
            </a:r>
          </a:p>
          <a:p>
            <a:pPr>
              <a:buNone/>
            </a:pPr>
            <a:r>
              <a:rPr lang="en-US" dirty="0" smtClean="0"/>
              <a:t>TCC(</a:t>
            </a:r>
            <a:r>
              <a:rPr lang="en-US" i="1" dirty="0" smtClean="0"/>
              <a:t>C</a:t>
            </a:r>
            <a:r>
              <a:rPr lang="en-US" dirty="0" smtClean="0"/>
              <a:t>): 	Tight Class Cohesion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848630" y="2070553"/>
            <a:ext cx="9283738" cy="99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Class Cohesion (TCC)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2513"/>
            <a:ext cx="10515600" cy="3114449"/>
          </a:xfrm>
        </p:spPr>
        <p:txBody>
          <a:bodyPr/>
          <a:lstStyle/>
          <a:p>
            <a:r>
              <a:rPr lang="en-US" dirty="0" smtClean="0"/>
              <a:t>NP(C): maximum possible number of direct or indirect connections in a class [8].</a:t>
            </a:r>
          </a:p>
          <a:p>
            <a:r>
              <a:rPr lang="en-US" dirty="0" smtClean="0"/>
              <a:t>NDC(C): number of direct connections.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118735" y="2067831"/>
            <a:ext cx="4808024" cy="6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0954"/>
            <a:ext cx="3701143" cy="1325563"/>
          </a:xfrm>
        </p:spPr>
        <p:txBody>
          <a:bodyPr/>
          <a:lstStyle/>
          <a:p>
            <a:r>
              <a:rPr lang="en-US" dirty="0" smtClean="0"/>
              <a:t>Flowchart of </a:t>
            </a:r>
            <a:r>
              <a:rPr lang="en-US" dirty="0" err="1" smtClean="0"/>
              <a:t>GodExpo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14" y="43542"/>
            <a:ext cx="6828296" cy="66231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GodExpo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GodExpo</a:t>
            </a:r>
            <a:r>
              <a:rPr lang="en-US" dirty="0" smtClean="0"/>
              <a:t> is a CLI tool that can-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Show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summary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Find God </a:t>
            </a:r>
            <a:r>
              <a:rPr lang="en-US" sz="2800" dirty="0" err="1"/>
              <a:t>S</a:t>
            </a:r>
            <a:r>
              <a:rPr lang="en-US" sz="2800" dirty="0" err="1" smtClean="0"/>
              <a:t>tructs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Show evolution of God </a:t>
            </a:r>
            <a:r>
              <a:rPr lang="en-US" sz="2800" dirty="0" err="1"/>
              <a:t>S</a:t>
            </a:r>
            <a:r>
              <a:rPr lang="en-US" sz="2800" dirty="0" err="1" smtClean="0"/>
              <a:t>tructs</a:t>
            </a:r>
            <a:r>
              <a:rPr lang="en-US" sz="2800" dirty="0" smtClean="0"/>
              <a:t> across versions of a project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Struct</a:t>
            </a:r>
            <a:r>
              <a:rPr lang="en-US" dirty="0" smtClean="0"/>
              <a:t> Summary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51" y="3052293"/>
            <a:ext cx="8922129" cy="16599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3551" y="2119086"/>
            <a:ext cx="622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</a:t>
            </a:r>
            <a:r>
              <a:rPr lang="pl-PL" b="1" dirty="0" smtClean="0"/>
              <a:t>godExpo</a:t>
            </a:r>
            <a:r>
              <a:rPr lang="en-US" b="1" dirty="0" smtClean="0"/>
              <a:t>  -</a:t>
            </a:r>
            <a:r>
              <a:rPr lang="pl-PL" b="1" dirty="0" smtClean="0"/>
              <a:t>f</a:t>
            </a:r>
            <a:r>
              <a:rPr lang="en-US" b="1" dirty="0" smtClean="0"/>
              <a:t>  </a:t>
            </a:r>
            <a:r>
              <a:rPr lang="pl-PL" b="1" dirty="0" smtClean="0"/>
              <a:t> </a:t>
            </a:r>
            <a:r>
              <a:rPr lang="pl-PL" b="1" dirty="0"/>
              <a:t>f i l e . go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62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God </a:t>
            </a:r>
            <a:r>
              <a:rPr lang="en-US" dirty="0" err="1" smtClean="0"/>
              <a:t>Structs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8" y="2680103"/>
            <a:ext cx="5438507" cy="33763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3551" y="2119086"/>
            <a:ext cx="622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</a:t>
            </a:r>
            <a:r>
              <a:rPr lang="pl-PL" b="1" dirty="0" smtClean="0"/>
              <a:t>godExpo</a:t>
            </a:r>
            <a:r>
              <a:rPr lang="en-US" b="1" dirty="0" smtClean="0"/>
              <a:t>  </a:t>
            </a:r>
            <a:r>
              <a:rPr lang="pt-BR" b="1" dirty="0" smtClean="0"/>
              <a:t>-d  </a:t>
            </a:r>
            <a:r>
              <a:rPr lang="pt-BR" b="1" dirty="0"/>
              <a:t>d i r e c t o r y/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69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</a:t>
            </a:r>
            <a:r>
              <a:rPr lang="en-US" dirty="0" smtClean="0"/>
              <a:t>Evolution </a:t>
            </a:r>
            <a:r>
              <a:rPr lang="en-US" dirty="0"/>
              <a:t>of God </a:t>
            </a:r>
            <a:r>
              <a:rPr lang="en-US" dirty="0" err="1"/>
              <a:t>Structs</a:t>
            </a:r>
            <a:r>
              <a:rPr lang="en-US" dirty="0"/>
              <a:t> across </a:t>
            </a:r>
            <a:r>
              <a:rPr lang="en-US" dirty="0" smtClean="0"/>
              <a:t>Versions </a:t>
            </a:r>
            <a:r>
              <a:rPr lang="en-US" dirty="0"/>
              <a:t>of a P</a:t>
            </a:r>
            <a:r>
              <a:rPr lang="en-US" dirty="0" smtClean="0"/>
              <a:t>roject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45" y="2916816"/>
            <a:ext cx="6151666" cy="201412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3551" y="2119086"/>
            <a:ext cx="622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 </a:t>
            </a:r>
            <a:r>
              <a:rPr lang="pl-PL" b="1" dirty="0" smtClean="0"/>
              <a:t>godExpo</a:t>
            </a:r>
            <a:r>
              <a:rPr lang="en-US" b="1" dirty="0" smtClean="0"/>
              <a:t>  </a:t>
            </a:r>
            <a:r>
              <a:rPr lang="pt-BR" b="1" dirty="0" smtClean="0"/>
              <a:t>-e  </a:t>
            </a:r>
            <a:r>
              <a:rPr lang="pt-BR" b="1" dirty="0"/>
              <a:t>d i r e c t o r y/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8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“-</a:t>
            </a:r>
            <a:r>
              <a:rPr lang="en-US" dirty="0" err="1"/>
              <a:t>wmc</a:t>
            </a:r>
            <a:r>
              <a:rPr lang="en-US" dirty="0"/>
              <a:t> </a:t>
            </a:r>
            <a:r>
              <a:rPr lang="en-US" i="1" dirty="0"/>
              <a:t>number</a:t>
            </a:r>
            <a:r>
              <a:rPr lang="en-US" dirty="0"/>
              <a:t>”: Set customized WMC </a:t>
            </a:r>
            <a:r>
              <a:rPr lang="en-US" dirty="0" smtClean="0"/>
              <a:t>threshold</a:t>
            </a:r>
          </a:p>
          <a:p>
            <a:r>
              <a:rPr lang="en-US" dirty="0" smtClean="0"/>
              <a:t>“-</a:t>
            </a:r>
            <a:r>
              <a:rPr lang="en-US" dirty="0" err="1"/>
              <a:t>atfd</a:t>
            </a:r>
            <a:r>
              <a:rPr lang="en-US" dirty="0"/>
              <a:t> </a:t>
            </a:r>
            <a:r>
              <a:rPr lang="en-US" i="1" dirty="0"/>
              <a:t>number</a:t>
            </a:r>
            <a:r>
              <a:rPr lang="en-US" dirty="0"/>
              <a:t>”: Set customized ATFD </a:t>
            </a:r>
            <a:r>
              <a:rPr lang="en-US" dirty="0" smtClean="0"/>
              <a:t>threshold</a:t>
            </a:r>
          </a:p>
          <a:p>
            <a:r>
              <a:rPr lang="en-US" dirty="0" smtClean="0"/>
              <a:t>“-</a:t>
            </a:r>
            <a:r>
              <a:rPr lang="en-US" dirty="0" err="1"/>
              <a:t>tcc</a:t>
            </a:r>
            <a:r>
              <a:rPr lang="en-US" dirty="0"/>
              <a:t> </a:t>
            </a:r>
            <a:r>
              <a:rPr lang="en-US" i="1" dirty="0"/>
              <a:t>number</a:t>
            </a:r>
            <a:r>
              <a:rPr lang="en-US" dirty="0"/>
              <a:t>”: Set customized TCC threshold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To evaluate the tool, it has been executed on seven different versions  of two popular Go projects.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Hugo [9]</a:t>
            </a:r>
          </a:p>
          <a:p>
            <a:pPr lvl="1"/>
            <a:r>
              <a:rPr lang="en-US" dirty="0" smtClean="0"/>
              <a:t>a static HTML and CSS website generator written in </a:t>
            </a:r>
            <a:r>
              <a:rPr lang="en-US" dirty="0" err="1" smtClean="0"/>
              <a:t>Golang</a:t>
            </a:r>
            <a:endParaRPr lang="en-US" dirty="0" smtClean="0"/>
          </a:p>
          <a:p>
            <a:pPr lvl="1"/>
            <a:r>
              <a:rPr lang="en-US" dirty="0" smtClean="0"/>
              <a:t>Average LOC 45K+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Mattermost</a:t>
            </a:r>
            <a:r>
              <a:rPr lang="en-US" b="1" dirty="0" smtClean="0"/>
              <a:t> [10]</a:t>
            </a:r>
            <a:endParaRPr lang="en-US" b="1" dirty="0"/>
          </a:p>
          <a:p>
            <a:pPr lvl="1"/>
            <a:r>
              <a:rPr lang="en-US" dirty="0" smtClean="0"/>
              <a:t>an open source, private cloud, Slack-alternative. </a:t>
            </a:r>
          </a:p>
          <a:p>
            <a:pPr lvl="1"/>
            <a:r>
              <a:rPr lang="en-US" dirty="0" smtClean="0"/>
              <a:t>Average LOC 777K+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statistics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07127"/>
              </p:ext>
            </p:extLst>
          </p:nvPr>
        </p:nvGraphicFramePr>
        <p:xfrm>
          <a:off x="788277" y="1860326"/>
          <a:ext cx="10405240" cy="2910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3751"/>
                <a:gridCol w="2175641"/>
                <a:gridCol w="2304342"/>
                <a:gridCol w="1675643"/>
                <a:gridCol w="2215863"/>
              </a:tblGrid>
              <a:tr h="70268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name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47625" marR="5334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stars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Version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Number of Structures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30"/>
                        </a:spcAft>
                      </a:pPr>
                      <a:r>
                        <a:rPr lang="en-US" sz="1800" b="1" dirty="0">
                          <a:effectLst/>
                        </a:rPr>
                        <a:t>Number of God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Structures Detected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rowSpan="7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Hugo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 rowSpan="7">
                  <a:txBody>
                    <a:bodyPr/>
                    <a:lstStyle/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25"/>
                        </a:spcAft>
                      </a:pPr>
                      <a:r>
                        <a:rPr lang="en-US" sz="1800" b="1" dirty="0">
                          <a:effectLst/>
                        </a:rPr>
                        <a:t>31704</a:t>
                      </a:r>
                    </a:p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25"/>
                        </a:spcAft>
                      </a:pPr>
                      <a:r>
                        <a:rPr lang="en-US" sz="1800" dirty="0">
                          <a:effectLst/>
                        </a:rPr>
                        <a:t>(as of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Jan 2019)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v0.20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v0.25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v0.30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v0.35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v0.40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v0.45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v0.50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Golang</a:t>
            </a:r>
            <a:endParaRPr lang="en-US" dirty="0" smtClean="0"/>
          </a:p>
          <a:p>
            <a:r>
              <a:rPr lang="en-US" dirty="0" smtClean="0"/>
              <a:t>Problem Definition</a:t>
            </a:r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Golang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Features of </a:t>
            </a:r>
            <a:r>
              <a:rPr lang="en-US" dirty="0" err="1" smtClean="0"/>
              <a:t>GodExpo</a:t>
            </a:r>
            <a:endParaRPr lang="en-US" dirty="0" smtClean="0"/>
          </a:p>
          <a:p>
            <a:r>
              <a:rPr lang="en-US" dirty="0"/>
              <a:t>Flowchart of </a:t>
            </a:r>
            <a:r>
              <a:rPr lang="en-US" dirty="0" err="1" smtClean="0"/>
              <a:t>GodExpo</a:t>
            </a:r>
            <a:endParaRPr lang="en-US" dirty="0" smtClean="0"/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God </a:t>
            </a:r>
            <a:r>
              <a:rPr lang="en-US" dirty="0" err="1" smtClean="0"/>
              <a:t>Structs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906074"/>
            <a:ext cx="6354094" cy="41097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Mattermost</a:t>
            </a:r>
            <a:r>
              <a:rPr lang="en-US" dirty="0" smtClean="0"/>
              <a:t> statistics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788277" y="1860326"/>
          <a:ext cx="10405240" cy="2910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3751"/>
                <a:gridCol w="2175641"/>
                <a:gridCol w="2304342"/>
                <a:gridCol w="1675643"/>
                <a:gridCol w="2215863"/>
              </a:tblGrid>
              <a:tr h="70268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name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47625" marR="5334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stars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Version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Number of Structures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30"/>
                        </a:spcAft>
                      </a:pPr>
                      <a:r>
                        <a:rPr lang="en-US" sz="1800" b="1" dirty="0">
                          <a:effectLst/>
                        </a:rPr>
                        <a:t>Number of God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Structures Detected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rowSpan="7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Mattermost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 rowSpan="7">
                  <a:txBody>
                    <a:bodyPr/>
                    <a:lstStyle/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25"/>
                        </a:spcAft>
                      </a:pPr>
                      <a:r>
                        <a:rPr lang="en-US" sz="1800" b="1" dirty="0">
                          <a:effectLst/>
                        </a:rPr>
                        <a:t>13886</a:t>
                      </a:r>
                    </a:p>
                    <a:p>
                      <a:pPr marL="0" marR="0" indent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125"/>
                        </a:spcAft>
                      </a:pPr>
                      <a:r>
                        <a:rPr lang="en-US" sz="1800" dirty="0">
                          <a:effectLst/>
                        </a:rPr>
                        <a:t>(as of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Jan 2019)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v5.0.0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4626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51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v5.1.0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4693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52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v5.2.0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5151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59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v5.3.0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5219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59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v5.4.0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5238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59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v5.5.0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5238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59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  <a:tr h="291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v5.6.0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60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740" marR="73025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Mattermost</a:t>
            </a:r>
            <a:r>
              <a:rPr lang="en-US" dirty="0" smtClean="0"/>
              <a:t> God </a:t>
            </a:r>
            <a:r>
              <a:rPr lang="en-US" dirty="0" err="1" smtClean="0"/>
              <a:t>Structs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953419"/>
            <a:ext cx="6276975" cy="4095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anonymous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Providing refactoring suggestions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[1] The Go Project. Retrieved October 20, 2018, from</a:t>
            </a:r>
          </a:p>
          <a:p>
            <a:pPr marL="0" indent="0">
              <a:buNone/>
            </a:pPr>
            <a:r>
              <a:rPr lang="en-US" dirty="0"/>
              <a:t>https://golang.org/project/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err="1"/>
              <a:t>Paiva</a:t>
            </a:r>
            <a:r>
              <a:rPr lang="en-US" dirty="0"/>
              <a:t>, T., </a:t>
            </a:r>
            <a:r>
              <a:rPr lang="en-US" dirty="0" err="1"/>
              <a:t>Damasceno</a:t>
            </a:r>
            <a:r>
              <a:rPr lang="en-US" dirty="0"/>
              <a:t>, A., </a:t>
            </a:r>
            <a:r>
              <a:rPr lang="en-US" dirty="0" err="1"/>
              <a:t>Figueiredo</a:t>
            </a:r>
            <a:r>
              <a:rPr lang="en-US" dirty="0"/>
              <a:t>, E., &amp; </a:t>
            </a:r>
            <a:r>
              <a:rPr lang="en-US" dirty="0" err="1"/>
              <a:t>SantAnna</a:t>
            </a:r>
            <a:r>
              <a:rPr lang="en-US" dirty="0"/>
              <a:t>, C. (2017). On</a:t>
            </a:r>
          </a:p>
          <a:p>
            <a:pPr marL="0" indent="0">
              <a:buNone/>
            </a:pPr>
            <a:r>
              <a:rPr lang="en-US" dirty="0"/>
              <a:t>the evaluation of code smells and detection tools. Journal of Software</a:t>
            </a:r>
          </a:p>
          <a:p>
            <a:pPr marL="0" indent="0">
              <a:buNone/>
            </a:pPr>
            <a:r>
              <a:rPr lang="en-US" dirty="0"/>
              <a:t>Engineering Research and Development, 5(1), 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[3] Martin, R. C. (2002). Agile software development: principles, </a:t>
            </a:r>
            <a:r>
              <a:rPr lang="en-US" dirty="0" smtClean="0"/>
              <a:t>patterns, and </a:t>
            </a:r>
            <a:r>
              <a:rPr lang="en-US" dirty="0"/>
              <a:t>practices. Prentice Hall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Olbrich</a:t>
            </a:r>
            <a:r>
              <a:rPr lang="en-US" dirty="0"/>
              <a:t>, S. M., Cruzes, D. S., &amp; </a:t>
            </a:r>
            <a:r>
              <a:rPr lang="en-US" dirty="0" err="1"/>
              <a:t>Sjoberg</a:t>
            </a:r>
            <a:r>
              <a:rPr lang="en-US" dirty="0"/>
              <a:t>, D. I. (2010, September). Are</a:t>
            </a:r>
          </a:p>
          <a:p>
            <a:pPr marL="0" indent="0">
              <a:buNone/>
            </a:pPr>
            <a:r>
              <a:rPr lang="en-US" dirty="0"/>
              <a:t>all code smells harmful? A study of God Classes and Brain Classes</a:t>
            </a:r>
          </a:p>
          <a:p>
            <a:pPr marL="0" indent="0">
              <a:buNone/>
            </a:pPr>
            <a:r>
              <a:rPr lang="en-US" dirty="0"/>
              <a:t>in the evolution of three open source systems. 2010 IEEE International</a:t>
            </a:r>
          </a:p>
          <a:p>
            <a:pPr marL="0" indent="0">
              <a:buNone/>
            </a:pPr>
            <a:r>
              <a:rPr lang="en-US" dirty="0"/>
              <a:t>Conference on Software Maintenance (ICSM) (pp. 1-10). IEEE.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[5] </a:t>
            </a:r>
            <a:r>
              <a:rPr lang="en-US" dirty="0" err="1" smtClean="0"/>
              <a:t>Tsantalis</a:t>
            </a:r>
            <a:r>
              <a:rPr lang="en-US" dirty="0"/>
              <a:t>, N., </a:t>
            </a:r>
            <a:r>
              <a:rPr lang="en-US" dirty="0" err="1"/>
              <a:t>Chaikalis</a:t>
            </a:r>
            <a:r>
              <a:rPr lang="en-US" dirty="0"/>
              <a:t>, T., &amp; </a:t>
            </a:r>
            <a:r>
              <a:rPr lang="en-US" dirty="0" err="1"/>
              <a:t>Chatzigeorgiou</a:t>
            </a:r>
            <a:r>
              <a:rPr lang="en-US" dirty="0"/>
              <a:t>, A. (2008, April</a:t>
            </a:r>
            <a:r>
              <a:rPr lang="en-US" dirty="0" smtClean="0"/>
              <a:t>). </a:t>
            </a:r>
            <a:r>
              <a:rPr lang="en-US" dirty="0" err="1" smtClean="0"/>
              <a:t>JDeodorant</a:t>
            </a:r>
            <a:r>
              <a:rPr lang="en-US" dirty="0"/>
              <a:t>: Identification and removal of type-checking bad smells. </a:t>
            </a:r>
            <a:r>
              <a:rPr lang="en-US" dirty="0" smtClean="0"/>
              <a:t>In 12th </a:t>
            </a:r>
            <a:r>
              <a:rPr lang="en-US" dirty="0"/>
              <a:t>European Conference on Software Maintenance and </a:t>
            </a:r>
            <a:r>
              <a:rPr lang="en-US" dirty="0" smtClean="0"/>
              <a:t>Reengineering (CSMR</a:t>
            </a:r>
            <a:r>
              <a:rPr lang="en-US" dirty="0"/>
              <a:t>) 2008. (pp. 329-331). IEEE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Paiva</a:t>
            </a:r>
            <a:r>
              <a:rPr lang="en-US" dirty="0"/>
              <a:t>, T., </a:t>
            </a:r>
            <a:r>
              <a:rPr lang="en-US" dirty="0" err="1"/>
              <a:t>Damasceno</a:t>
            </a:r>
            <a:r>
              <a:rPr lang="en-US" dirty="0"/>
              <a:t>, A., </a:t>
            </a:r>
            <a:r>
              <a:rPr lang="en-US" dirty="0" err="1"/>
              <a:t>Figueiredo</a:t>
            </a:r>
            <a:r>
              <a:rPr lang="en-US" dirty="0"/>
              <a:t>, E., &amp; </a:t>
            </a:r>
            <a:r>
              <a:rPr lang="en-US" dirty="0" err="1"/>
              <a:t>SantAnna</a:t>
            </a:r>
            <a:r>
              <a:rPr lang="en-US" dirty="0"/>
              <a:t>, C. (2017). On</a:t>
            </a:r>
          </a:p>
          <a:p>
            <a:pPr marL="0" indent="0">
              <a:buNone/>
            </a:pPr>
            <a:r>
              <a:rPr lang="en-US" dirty="0"/>
              <a:t>the evaluation of code smells and detection tools. Journal of Software</a:t>
            </a:r>
          </a:p>
          <a:p>
            <a:pPr marL="0" indent="0">
              <a:buNone/>
            </a:pPr>
            <a:r>
              <a:rPr lang="en-US" dirty="0"/>
              <a:t>Engineering Research and Development, 5(1), 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[7] Vidal, S., Vazquez, H., Diaz-Pace, J. A., Marcos, C., Garcia, A.,</a:t>
            </a:r>
          </a:p>
          <a:p>
            <a:pPr marL="0" indent="0">
              <a:buNone/>
            </a:pPr>
            <a:r>
              <a:rPr lang="en-US" dirty="0"/>
              <a:t>&amp; </a:t>
            </a:r>
            <a:r>
              <a:rPr lang="en-US" dirty="0" err="1"/>
              <a:t>Oizumi</a:t>
            </a:r>
            <a:r>
              <a:rPr lang="en-US" dirty="0"/>
              <a:t>, W. (2015, November). </a:t>
            </a:r>
            <a:r>
              <a:rPr lang="en-US" dirty="0" err="1"/>
              <a:t>JSpIRIT</a:t>
            </a:r>
            <a:r>
              <a:rPr lang="en-US" dirty="0"/>
              <a:t>: a flexible tool for the</a:t>
            </a:r>
          </a:p>
          <a:p>
            <a:pPr marL="0" indent="0">
              <a:buNone/>
            </a:pPr>
            <a:r>
              <a:rPr lang="en-US" dirty="0"/>
              <a:t>analysis of code smells. In 34th International Conference of the Chilean</a:t>
            </a:r>
          </a:p>
          <a:p>
            <a:pPr marL="0" indent="0">
              <a:buNone/>
            </a:pPr>
            <a:r>
              <a:rPr lang="en-US" dirty="0"/>
              <a:t>Computer Science Society (SCCC)(pp. 1-6). IEEE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[8] </a:t>
            </a:r>
            <a:r>
              <a:rPr lang="en-US" dirty="0" err="1" smtClean="0"/>
              <a:t>Bieman</a:t>
            </a:r>
            <a:r>
              <a:rPr lang="en-US" dirty="0"/>
              <a:t>, J. M., &amp; Kang, B.-K. (1995). Cohesion and Reuse in an </a:t>
            </a:r>
            <a:r>
              <a:rPr lang="en-US" dirty="0" smtClean="0"/>
              <a:t>Object-Oriented </a:t>
            </a:r>
            <a:r>
              <a:rPr lang="en-US" dirty="0"/>
              <a:t>System. Proc. Int’l </a:t>
            </a:r>
            <a:r>
              <a:rPr lang="en-US" dirty="0" err="1"/>
              <a:t>Symp</a:t>
            </a:r>
            <a:r>
              <a:rPr lang="en-US" dirty="0"/>
              <a:t>. Software Reusability, (259-262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[9] Hugo</a:t>
            </a:r>
            <a:r>
              <a:rPr lang="en-US" dirty="0"/>
              <a:t>. Retrieved January 19, 2019, </a:t>
            </a:r>
            <a:r>
              <a:rPr lang="en-US" dirty="0" smtClean="0"/>
              <a:t>from https</a:t>
            </a:r>
            <a:r>
              <a:rPr lang="en-US" dirty="0"/>
              <a:t>://</a:t>
            </a:r>
            <a:r>
              <a:rPr lang="en-US" dirty="0" smtClean="0"/>
              <a:t>github.com/gohugoio/hugo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10] </a:t>
            </a:r>
            <a:r>
              <a:rPr lang="en-US" dirty="0" err="1"/>
              <a:t>Mattermost</a:t>
            </a:r>
            <a:r>
              <a:rPr lang="en-US" dirty="0"/>
              <a:t>. Retrieved January 19, 2019, from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github.com/mattermost/mattermost-server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Demonstration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Golang</a:t>
            </a:r>
            <a:endParaRPr lang="en-US" dirty="0"/>
          </a:p>
        </p:txBody>
      </p:sp>
      <p:pic>
        <p:nvPicPr>
          <p:cNvPr id="1026" name="Picture 2" descr="https://cdn0.tnwcdn.com/wp-content/blogs.dir/1/files/2018/07/go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46675"/>
          <a:stretch/>
        </p:blipFill>
        <p:spPr bwMode="auto">
          <a:xfrm>
            <a:off x="7371471" y="2138289"/>
            <a:ext cx="258845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E79A-F5B6-4B6D-82ED-F6A0A5F95710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138289"/>
            <a:ext cx="653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dirty="0"/>
              <a:t>open source programming language </a:t>
            </a:r>
            <a:r>
              <a:rPr lang="en-US" sz="2800" dirty="0" smtClean="0"/>
              <a:t>developed and </a:t>
            </a:r>
            <a:r>
              <a:rPr lang="en-US" sz="2800" dirty="0"/>
              <a:t>maintained by </a:t>
            </a:r>
            <a:r>
              <a:rPr lang="en-US" sz="2800" dirty="0" smtClean="0"/>
              <a:t>Google [1]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17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Renowned </a:t>
            </a:r>
            <a:r>
              <a:rPr lang="en-US" dirty="0" err="1" smtClean="0"/>
              <a:t>Golang</a:t>
            </a:r>
            <a:r>
              <a:rPr lang="en-US" dirty="0" smtClean="0"/>
              <a:t> Projects</a:t>
            </a:r>
            <a:endParaRPr lang="en-US" dirty="0"/>
          </a:p>
        </p:txBody>
      </p:sp>
      <p:pic>
        <p:nvPicPr>
          <p:cNvPr id="2060" name="Picture 12" descr="Image result for kubernetes log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7354" y="3020345"/>
            <a:ext cx="3857291" cy="19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EE6-3B4C-4BE2-914C-1545D73CFE98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8" name="Picture 10" descr="Image result for dock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921775"/>
            <a:ext cx="2457766" cy="24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raefi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060" y="2471911"/>
            <a:ext cx="2907630" cy="29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Using </a:t>
            </a:r>
            <a:r>
              <a:rPr lang="en-US" dirty="0" err="1" smtClean="0"/>
              <a:t>Golang</a:t>
            </a:r>
            <a:endParaRPr lang="en-US" dirty="0"/>
          </a:p>
        </p:txBody>
      </p:sp>
      <p:pic>
        <p:nvPicPr>
          <p:cNvPr id="3074" name="Picture 2" descr="Image result for google log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16" y="2102607"/>
            <a:ext cx="1676756" cy="16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4" descr="Image result for dropbo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39" y="2102607"/>
            <a:ext cx="1783850" cy="16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netflix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54" y="2356515"/>
            <a:ext cx="3485512" cy="11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ube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9" y="4540469"/>
            <a:ext cx="244011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soundcloud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14" y="380911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twitter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56" y="4269957"/>
            <a:ext cx="2160199" cy="19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45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As </a:t>
            </a:r>
            <a:r>
              <a:rPr lang="en-US" sz="3200" dirty="0" err="1"/>
              <a:t>Golang’s</a:t>
            </a:r>
            <a:r>
              <a:rPr lang="en-US" sz="3200" dirty="0"/>
              <a:t> popularity increases, </a:t>
            </a:r>
            <a:r>
              <a:rPr lang="en-US" sz="3200" b="1" dirty="0" smtClean="0"/>
              <a:t>code smell </a:t>
            </a:r>
            <a:r>
              <a:rPr lang="en-US" sz="3200" b="1" dirty="0"/>
              <a:t>detection</a:t>
            </a:r>
            <a:r>
              <a:rPr lang="en-US" sz="3200" dirty="0"/>
              <a:t> </a:t>
            </a:r>
            <a:r>
              <a:rPr lang="en-US" sz="3200" b="1" dirty="0"/>
              <a:t>tool</a:t>
            </a:r>
            <a:r>
              <a:rPr lang="en-US" sz="3200" dirty="0"/>
              <a:t> in </a:t>
            </a:r>
            <a:r>
              <a:rPr lang="en-US" sz="3200" dirty="0" err="1"/>
              <a:t>Golang</a:t>
            </a:r>
            <a:r>
              <a:rPr lang="en-US" sz="3200" dirty="0"/>
              <a:t> is crucially </a:t>
            </a:r>
            <a:r>
              <a:rPr lang="en-US" sz="3200" dirty="0" smtClean="0"/>
              <a:t>required for maintaining </a:t>
            </a:r>
            <a:r>
              <a:rPr lang="en-US" sz="3200" dirty="0"/>
              <a:t>code </a:t>
            </a:r>
            <a:r>
              <a:rPr lang="en-US" sz="3200" dirty="0" smtClean="0"/>
              <a:t>quality [2].</a:t>
            </a:r>
          </a:p>
          <a:p>
            <a:pPr algn="just"/>
            <a:r>
              <a:rPr lang="en-US" sz="3200" dirty="0" smtClean="0"/>
              <a:t>This research focuses on </a:t>
            </a:r>
            <a:r>
              <a:rPr lang="en-US" sz="3200" b="1" dirty="0" smtClean="0"/>
              <a:t>God Class </a:t>
            </a:r>
            <a:r>
              <a:rPr lang="en-US" sz="3200" dirty="0" smtClean="0"/>
              <a:t>detection</a:t>
            </a:r>
            <a:r>
              <a:rPr lang="en-US" sz="3200" b="1" dirty="0" smtClean="0"/>
              <a:t> </a:t>
            </a:r>
            <a:r>
              <a:rPr lang="en-US" sz="3200" dirty="0" smtClean="0"/>
              <a:t>of </a:t>
            </a:r>
            <a:r>
              <a:rPr lang="en-US" sz="3200" dirty="0" err="1" smtClean="0"/>
              <a:t>Golang</a:t>
            </a:r>
            <a:endParaRPr lang="en-US" sz="3200" dirty="0" smtClean="0"/>
          </a:p>
          <a:p>
            <a:pPr algn="just"/>
            <a:r>
              <a:rPr lang="en-US" sz="3200" b="1" dirty="0" smtClean="0"/>
              <a:t>God class </a:t>
            </a:r>
          </a:p>
          <a:p>
            <a:pPr lvl="1" algn="just"/>
            <a:r>
              <a:rPr lang="en-US" dirty="0" smtClean="0"/>
              <a:t>exhibits high complexity, low cohesion and heavy access to foreign classes’ data [3]</a:t>
            </a:r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eads to defect and frequent change [4]</a:t>
            </a:r>
          </a:p>
          <a:p>
            <a:pPr lvl="1"/>
            <a:r>
              <a:rPr lang="en-US" dirty="0"/>
              <a:t>violates the single responsibility principle - “a </a:t>
            </a:r>
            <a:r>
              <a:rPr lang="en-US" dirty="0" smtClean="0"/>
              <a:t>class should </a:t>
            </a:r>
            <a:r>
              <a:rPr lang="en-US" dirty="0"/>
              <a:t>have only one reason to change</a:t>
            </a:r>
            <a:r>
              <a:rPr lang="en-US" dirty="0" smtClean="0"/>
              <a:t>” [3]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14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4242" r="10017" b="5696"/>
          <a:stretch/>
        </p:blipFill>
        <p:spPr>
          <a:xfrm>
            <a:off x="6108700" y="2209800"/>
            <a:ext cx="5270500" cy="3191312"/>
          </a:xfrm>
        </p:spPr>
      </p:pic>
      <p:sp>
        <p:nvSpPr>
          <p:cNvPr id="16" name="TextBox 15"/>
          <p:cNvSpPr txBox="1"/>
          <p:nvPr/>
        </p:nvSpPr>
        <p:spPr>
          <a:xfrm>
            <a:off x="1295400" y="2209800"/>
            <a:ext cx="454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No God </a:t>
            </a:r>
            <a:r>
              <a:rPr lang="en-US" sz="5400" b="1" dirty="0" err="1" smtClean="0">
                <a:solidFill>
                  <a:srgbClr val="FF0000"/>
                </a:solidFill>
              </a:rPr>
              <a:t>Struct</a:t>
            </a:r>
            <a:r>
              <a:rPr lang="en-US" sz="5400" b="1" dirty="0" smtClean="0">
                <a:solidFill>
                  <a:srgbClr val="FF0000"/>
                </a:solidFill>
              </a:rPr>
              <a:t> Detection Tool for </a:t>
            </a:r>
            <a:r>
              <a:rPr lang="en-US" sz="5400" b="1" dirty="0" err="1" smtClean="0">
                <a:solidFill>
                  <a:srgbClr val="FF0000"/>
                </a:solidFill>
              </a:rPr>
              <a:t>Golang</a:t>
            </a:r>
            <a:r>
              <a:rPr lang="en-US" sz="5400" b="1" dirty="0" smtClean="0">
                <a:solidFill>
                  <a:srgbClr val="FF0000"/>
                </a:solidFill>
              </a:rPr>
              <a:t>!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Golang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4519-5E95-4C92-A536-7C651B98FB12}" type="datetime1">
              <a:rPr lang="en-US" smtClean="0"/>
              <a:pPr/>
              <a:t>24-May-19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56C0-89BC-49F0-B1A2-DC4B4F19C32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37276"/>
            <a:ext cx="6406197" cy="470376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96359" y="2790523"/>
            <a:ext cx="1185041" cy="804016"/>
            <a:chOff x="2396359" y="2790523"/>
            <a:chExt cx="1185041" cy="804016"/>
          </a:xfrm>
        </p:grpSpPr>
        <p:sp>
          <p:nvSpPr>
            <p:cNvPr id="8" name="Left Brace 7"/>
            <p:cNvSpPr/>
            <p:nvPr/>
          </p:nvSpPr>
          <p:spPr>
            <a:xfrm>
              <a:off x="3247697" y="2790523"/>
              <a:ext cx="333703" cy="8040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6359" y="3007865"/>
              <a:ext cx="851338" cy="36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Struct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15197" y="3857323"/>
            <a:ext cx="1360948" cy="804016"/>
            <a:chOff x="2215197" y="3857323"/>
            <a:chExt cx="1360948" cy="804016"/>
          </a:xfrm>
        </p:grpSpPr>
        <p:sp>
          <p:nvSpPr>
            <p:cNvPr id="10" name="Left Brace 9"/>
            <p:cNvSpPr/>
            <p:nvPr/>
          </p:nvSpPr>
          <p:spPr>
            <a:xfrm>
              <a:off x="3242442" y="3857323"/>
              <a:ext cx="333703" cy="8040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5197" y="4074665"/>
              <a:ext cx="10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34434" y="3861638"/>
            <a:ext cx="2725354" cy="1695581"/>
            <a:chOff x="2234434" y="3861638"/>
            <a:chExt cx="2725354" cy="1695581"/>
          </a:xfrm>
        </p:grpSpPr>
        <p:sp>
          <p:nvSpPr>
            <p:cNvPr id="15" name="Rectangle 14"/>
            <p:cNvSpPr/>
            <p:nvPr/>
          </p:nvSpPr>
          <p:spPr>
            <a:xfrm>
              <a:off x="4155747" y="3861638"/>
              <a:ext cx="804041" cy="2173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242442" y="4074665"/>
              <a:ext cx="913305" cy="10701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4434" y="4910888"/>
              <a:ext cx="108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</a:t>
              </a:r>
            </a:p>
            <a:p>
              <a:r>
                <a:rPr lang="en-US" dirty="0" smtClean="0"/>
                <a:t>receiver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78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993</Words>
  <Application>Microsoft Office PowerPoint</Application>
  <PresentationFormat>Widescreen</PresentationFormat>
  <Paragraphs>228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GodExpo: An Automated  God Structure Detection Tool  for Golang</vt:lpstr>
      <vt:lpstr>Contents</vt:lpstr>
      <vt:lpstr>About Golang</vt:lpstr>
      <vt:lpstr>Renowned Golang Projects</vt:lpstr>
      <vt:lpstr>Companies Using Golang</vt:lpstr>
      <vt:lpstr>Problem Definition</vt:lpstr>
      <vt:lpstr>Related Work</vt:lpstr>
      <vt:lpstr>PowerPoint Presentation</vt:lpstr>
      <vt:lpstr>Example of Golang Code</vt:lpstr>
      <vt:lpstr>Technique</vt:lpstr>
      <vt:lpstr>Tight Class Cohesion (TCC)</vt:lpstr>
      <vt:lpstr>Flowchart of GodExpo</vt:lpstr>
      <vt:lpstr>Features of GodExpo</vt:lpstr>
      <vt:lpstr>Show Struct Summary</vt:lpstr>
      <vt:lpstr>Find God Structs</vt:lpstr>
      <vt:lpstr>Show Evolution of God Structs across Versions of a Project</vt:lpstr>
      <vt:lpstr>Other Flags</vt:lpstr>
      <vt:lpstr>Dataset Description</vt:lpstr>
      <vt:lpstr>Hugo statistics</vt:lpstr>
      <vt:lpstr>Hugo God Structs</vt:lpstr>
      <vt:lpstr>Mattermost statistics</vt:lpstr>
      <vt:lpstr>Mattermost God Structs</vt:lpstr>
      <vt:lpstr>Future Work</vt:lpstr>
      <vt:lpstr>References</vt:lpstr>
      <vt:lpstr>References</vt:lpstr>
      <vt:lpstr>References</vt:lpstr>
      <vt:lpstr>Demonstration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rafed</dc:creator>
  <cp:lastModifiedBy>Windows User</cp:lastModifiedBy>
  <cp:revision>80</cp:revision>
  <dcterms:created xsi:type="dcterms:W3CDTF">2019-05-18T09:19:17Z</dcterms:created>
  <dcterms:modified xsi:type="dcterms:W3CDTF">2019-05-24T05:58:55Z</dcterms:modified>
</cp:coreProperties>
</file>