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65" r:id="rId3"/>
    <p:sldId id="297" r:id="rId4"/>
    <p:sldId id="298" r:id="rId5"/>
    <p:sldId id="261" r:id="rId6"/>
    <p:sldId id="300" r:id="rId7"/>
    <p:sldId id="301" r:id="rId8"/>
    <p:sldId id="259" r:id="rId9"/>
    <p:sldId id="306" r:id="rId10"/>
    <p:sldId id="310" r:id="rId11"/>
    <p:sldId id="311" r:id="rId12"/>
    <p:sldId id="312" r:id="rId13"/>
    <p:sldId id="322" r:id="rId14"/>
    <p:sldId id="323" r:id="rId15"/>
    <p:sldId id="326" r:id="rId16"/>
    <p:sldId id="313" r:id="rId17"/>
    <p:sldId id="334" r:id="rId18"/>
    <p:sldId id="324" r:id="rId19"/>
    <p:sldId id="317" r:id="rId20"/>
    <p:sldId id="335" r:id="rId21"/>
    <p:sldId id="336" r:id="rId22"/>
    <p:sldId id="338" r:id="rId23"/>
    <p:sldId id="337" r:id="rId24"/>
    <p:sldId id="303" r:id="rId25"/>
    <p:sldId id="308" r:id="rId26"/>
    <p:sldId id="309" r:id="rId27"/>
    <p:sldId id="316" r:id="rId28"/>
    <p:sldId id="331" r:id="rId29"/>
    <p:sldId id="319" r:id="rId30"/>
    <p:sldId id="320" r:id="rId31"/>
    <p:sldId id="332" r:id="rId32"/>
    <p:sldId id="329" r:id="rId33"/>
    <p:sldId id="330" r:id="rId34"/>
    <p:sldId id="327" r:id="rId35"/>
    <p:sldId id="328" r:id="rId36"/>
    <p:sldId id="278" r:id="rId37"/>
    <p:sldId id="305" r:id="rId38"/>
  </p:sldIdLst>
  <p:sldSz cx="9144000" cy="5143500" type="screen16x9"/>
  <p:notesSz cx="6858000" cy="9144000"/>
  <p:embeddedFontLst>
    <p:embeddedFont>
      <p:font typeface="Raleway" panose="020B0604020202020204" charset="0"/>
      <p:regular r:id="rId40"/>
      <p:bold r:id="rId41"/>
      <p:italic r:id="rId42"/>
      <p:boldItalic r:id="rId43"/>
    </p:embeddedFont>
    <p:embeddedFont>
      <p:font typeface="Merriweather" panose="020B0604020202020204" charset="0"/>
      <p:regular r:id="rId44"/>
      <p:bold r:id="rId45"/>
      <p:italic r:id="rId46"/>
      <p:boldItalic r:id="rId47"/>
    </p:embeddedFont>
    <p:embeddedFont>
      <p:font typeface="Cambria" panose="02040503050406030204" pitchFamily="18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22A"/>
    <a:srgbClr val="F5F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F5ED6B-40B9-40AC-8FA2-20DD159D144C}">
  <a:tblStyle styleId="{98F5ED6B-40B9-40AC-8FA2-20DD159D14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B68A2A-B305-4263-850F-5E2D87496A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6A4C3-1370-4DE7-B854-770B3D76BC3A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53D81724-8FCE-473E-98FA-6AEB1AF5F7EA}">
      <dgm:prSet phldrT="[Text]" custT="1"/>
      <dgm:spPr/>
      <dgm:t>
        <a:bodyPr/>
        <a:lstStyle/>
        <a:p>
          <a:r>
            <a:rPr lang="en-US" sz="1700" dirty="0">
              <a:latin typeface="Cambria" panose="02040503050406030204" pitchFamily="18" charset="0"/>
              <a:ea typeface="Cambria" panose="02040503050406030204" pitchFamily="18" charset="0"/>
            </a:rPr>
            <a:t>Dataset Selection</a:t>
          </a:r>
        </a:p>
      </dgm:t>
    </dgm:pt>
    <dgm:pt modelId="{C0531911-2828-4291-A744-475FCD01E7DB}" type="parTrans" cxnId="{7B50C124-FADA-48EB-9468-B6330B6D1D77}">
      <dgm:prSet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9265E2B-2B65-4FD7-AC5E-4B103E45E652}" type="sibTrans" cxnId="{7B50C124-FADA-48EB-9468-B6330B6D1D77}">
      <dgm:prSet custT="1"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E8EAAB7-7355-4D4A-AAF2-9AD4D81BEE48}">
      <dgm:prSet phldrT="[Text]" custT="1"/>
      <dgm:spPr/>
      <dgm:t>
        <a:bodyPr/>
        <a:lstStyle/>
        <a:p>
          <a:r>
            <a:rPr lang="en-US" sz="1700" dirty="0">
              <a:latin typeface="Cambria" panose="02040503050406030204" pitchFamily="18" charset="0"/>
              <a:ea typeface="Cambria" panose="02040503050406030204" pitchFamily="18" charset="0"/>
            </a:rPr>
            <a:t>Dataset Preprocessing</a:t>
          </a:r>
        </a:p>
      </dgm:t>
    </dgm:pt>
    <dgm:pt modelId="{0FEB2D7D-08A0-4E07-9EC7-E533538C34D1}" type="parTrans" cxnId="{E8FD06CB-253F-4959-B706-2D0707B1DE2A}">
      <dgm:prSet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495FA57-8786-43A7-81B7-D83772E2A9AB}" type="sibTrans" cxnId="{E8FD06CB-253F-4959-B706-2D0707B1DE2A}">
      <dgm:prSet custT="1"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3745CED-05E4-4645-B4FA-B159F065FDEC}">
      <dgm:prSet phldrT="[Text]" custT="1"/>
      <dgm:spPr/>
      <dgm:t>
        <a:bodyPr/>
        <a:lstStyle/>
        <a:p>
          <a:r>
            <a:rPr lang="en-US" sz="1700" dirty="0">
              <a:latin typeface="Cambria" panose="02040503050406030204" pitchFamily="18" charset="0"/>
              <a:ea typeface="Cambria" panose="02040503050406030204" pitchFamily="18" charset="0"/>
            </a:rPr>
            <a:t>Metrics Calculation</a:t>
          </a:r>
        </a:p>
      </dgm:t>
    </dgm:pt>
    <dgm:pt modelId="{D49CD11F-4A31-4528-BFBB-7D8E811AA1CE}" type="parTrans" cxnId="{8E29F307-691A-444A-A952-8B835FA6DD62}">
      <dgm:prSet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6DE08DF-C5D9-45A7-BB46-161484990B0D}" type="sibTrans" cxnId="{8E29F307-691A-444A-A952-8B835FA6DD62}">
      <dgm:prSet custT="1"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760DFD0-EED2-43DF-B19C-F532BC976460}">
      <dgm:prSet custT="1"/>
      <dgm:spPr/>
      <dgm:t>
        <a:bodyPr/>
        <a:lstStyle/>
        <a:p>
          <a:r>
            <a:rPr lang="en-US" sz="1700">
              <a:latin typeface="Cambria" panose="02040503050406030204" pitchFamily="18" charset="0"/>
              <a:ea typeface="Cambria" panose="02040503050406030204" pitchFamily="18" charset="0"/>
            </a:rPr>
            <a:t>Statistical Analysis</a:t>
          </a:r>
        </a:p>
      </dgm:t>
    </dgm:pt>
    <dgm:pt modelId="{66567512-F167-417B-A561-8489004D737E}" type="parTrans" cxnId="{E944DAA1-177A-4E9B-A13B-89C87AC9C0E8}">
      <dgm:prSet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FB6691E-850D-43D2-BB21-890B1660F83A}" type="sibTrans" cxnId="{E944DAA1-177A-4E9B-A13B-89C87AC9C0E8}">
      <dgm:prSet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52C4F67-74BE-4527-B9CC-99EC435B7307}" type="pres">
      <dgm:prSet presAssocID="{61A6A4C3-1370-4DE7-B854-770B3D76BC3A}" presName="Name0" presStyleCnt="0">
        <dgm:presLayoutVars>
          <dgm:dir/>
          <dgm:resizeHandles val="exact"/>
        </dgm:presLayoutVars>
      </dgm:prSet>
      <dgm:spPr/>
    </dgm:pt>
    <dgm:pt modelId="{A60DEBD2-BB42-43A0-AFB7-8849F1D71B20}" type="pres">
      <dgm:prSet presAssocID="{53D81724-8FCE-473E-98FA-6AEB1AF5F7E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A0AE5-EBFD-48D3-B2CE-1E2AE6BE6C0B}" type="pres">
      <dgm:prSet presAssocID="{19265E2B-2B65-4FD7-AC5E-4B103E45E65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1E4458B-A31B-42FD-AF9C-1CA0AA0EB38C}" type="pres">
      <dgm:prSet presAssocID="{19265E2B-2B65-4FD7-AC5E-4B103E45E65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253383F-FE4E-4186-B539-A483468E8583}" type="pres">
      <dgm:prSet presAssocID="{5E8EAAB7-7355-4D4A-AAF2-9AD4D81BEE4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63391-E7F6-4CB6-8C39-DD322F0C4B3A}" type="pres">
      <dgm:prSet presAssocID="{0495FA57-8786-43A7-81B7-D83772E2A9A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A9DEC80-68CD-402C-93AE-DB64B72EC96D}" type="pres">
      <dgm:prSet presAssocID="{0495FA57-8786-43A7-81B7-D83772E2A9A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66C7566-AF86-4CA8-B60F-14F480DE3CE8}" type="pres">
      <dgm:prSet presAssocID="{33745CED-05E4-4645-B4FA-B159F065FDE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D2AC8-3A72-4099-93BC-57E72C726FC3}" type="pres">
      <dgm:prSet presAssocID="{66DE08DF-C5D9-45A7-BB46-161484990B0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E1AA5B8-898E-4D97-9137-B1BC2BAF1EA6}" type="pres">
      <dgm:prSet presAssocID="{66DE08DF-C5D9-45A7-BB46-161484990B0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147D5A7-4522-4A7C-8FDD-534051B11DD4}" type="pres">
      <dgm:prSet presAssocID="{8760DFD0-EED2-43DF-B19C-F532BC97646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0C0E76-F4CB-4332-A626-E8FBFEA0F411}" type="presOf" srcId="{53D81724-8FCE-473E-98FA-6AEB1AF5F7EA}" destId="{A60DEBD2-BB42-43A0-AFB7-8849F1D71B20}" srcOrd="0" destOrd="0" presId="urn:microsoft.com/office/officeart/2005/8/layout/process1"/>
    <dgm:cxn modelId="{6E98319D-AB4A-448E-A712-20A9746D561A}" type="presOf" srcId="{19265E2B-2B65-4FD7-AC5E-4B103E45E652}" destId="{34EA0AE5-EBFD-48D3-B2CE-1E2AE6BE6C0B}" srcOrd="0" destOrd="0" presId="urn:microsoft.com/office/officeart/2005/8/layout/process1"/>
    <dgm:cxn modelId="{8E29F307-691A-444A-A952-8B835FA6DD62}" srcId="{61A6A4C3-1370-4DE7-B854-770B3D76BC3A}" destId="{33745CED-05E4-4645-B4FA-B159F065FDEC}" srcOrd="2" destOrd="0" parTransId="{D49CD11F-4A31-4528-BFBB-7D8E811AA1CE}" sibTransId="{66DE08DF-C5D9-45A7-BB46-161484990B0D}"/>
    <dgm:cxn modelId="{C634A0CB-21D6-40D9-B6B1-86DD1326F4CC}" type="presOf" srcId="{33745CED-05E4-4645-B4FA-B159F065FDEC}" destId="{A66C7566-AF86-4CA8-B60F-14F480DE3CE8}" srcOrd="0" destOrd="0" presId="urn:microsoft.com/office/officeart/2005/8/layout/process1"/>
    <dgm:cxn modelId="{7B50C124-FADA-48EB-9468-B6330B6D1D77}" srcId="{61A6A4C3-1370-4DE7-B854-770B3D76BC3A}" destId="{53D81724-8FCE-473E-98FA-6AEB1AF5F7EA}" srcOrd="0" destOrd="0" parTransId="{C0531911-2828-4291-A744-475FCD01E7DB}" sibTransId="{19265E2B-2B65-4FD7-AC5E-4B103E45E652}"/>
    <dgm:cxn modelId="{1F77DE15-F5D8-4BF2-A363-21B8B44657B3}" type="presOf" srcId="{8760DFD0-EED2-43DF-B19C-F532BC976460}" destId="{D147D5A7-4522-4A7C-8FDD-534051B11DD4}" srcOrd="0" destOrd="0" presId="urn:microsoft.com/office/officeart/2005/8/layout/process1"/>
    <dgm:cxn modelId="{E944DAA1-177A-4E9B-A13B-89C87AC9C0E8}" srcId="{61A6A4C3-1370-4DE7-B854-770B3D76BC3A}" destId="{8760DFD0-EED2-43DF-B19C-F532BC976460}" srcOrd="3" destOrd="0" parTransId="{66567512-F167-417B-A561-8489004D737E}" sibTransId="{FFB6691E-850D-43D2-BB21-890B1660F83A}"/>
    <dgm:cxn modelId="{DA825603-C948-4328-B0FD-676B7D6E568B}" type="presOf" srcId="{0495FA57-8786-43A7-81B7-D83772E2A9AB}" destId="{10A63391-E7F6-4CB6-8C39-DD322F0C4B3A}" srcOrd="0" destOrd="0" presId="urn:microsoft.com/office/officeart/2005/8/layout/process1"/>
    <dgm:cxn modelId="{050614AA-A549-465B-BC1D-3588DC73505F}" type="presOf" srcId="{66DE08DF-C5D9-45A7-BB46-161484990B0D}" destId="{2E1AA5B8-898E-4D97-9137-B1BC2BAF1EA6}" srcOrd="1" destOrd="0" presId="urn:microsoft.com/office/officeart/2005/8/layout/process1"/>
    <dgm:cxn modelId="{715D64CF-9BCF-415E-8059-9488BE7EB153}" type="presOf" srcId="{61A6A4C3-1370-4DE7-B854-770B3D76BC3A}" destId="{C52C4F67-74BE-4527-B9CC-99EC435B7307}" srcOrd="0" destOrd="0" presId="urn:microsoft.com/office/officeart/2005/8/layout/process1"/>
    <dgm:cxn modelId="{CFB9B291-E82F-4B83-914F-86828C80B19F}" type="presOf" srcId="{0495FA57-8786-43A7-81B7-D83772E2A9AB}" destId="{FA9DEC80-68CD-402C-93AE-DB64B72EC96D}" srcOrd="1" destOrd="0" presId="urn:microsoft.com/office/officeart/2005/8/layout/process1"/>
    <dgm:cxn modelId="{E8FD06CB-253F-4959-B706-2D0707B1DE2A}" srcId="{61A6A4C3-1370-4DE7-B854-770B3D76BC3A}" destId="{5E8EAAB7-7355-4D4A-AAF2-9AD4D81BEE48}" srcOrd="1" destOrd="0" parTransId="{0FEB2D7D-08A0-4E07-9EC7-E533538C34D1}" sibTransId="{0495FA57-8786-43A7-81B7-D83772E2A9AB}"/>
    <dgm:cxn modelId="{B1A02BD1-26D9-4BD7-A28D-F8CD9B3CF9B8}" type="presOf" srcId="{66DE08DF-C5D9-45A7-BB46-161484990B0D}" destId="{570D2AC8-3A72-4099-93BC-57E72C726FC3}" srcOrd="0" destOrd="0" presId="urn:microsoft.com/office/officeart/2005/8/layout/process1"/>
    <dgm:cxn modelId="{9B5368A3-5313-40ED-9202-A860298D7367}" type="presOf" srcId="{5E8EAAB7-7355-4D4A-AAF2-9AD4D81BEE48}" destId="{F253383F-FE4E-4186-B539-A483468E8583}" srcOrd="0" destOrd="0" presId="urn:microsoft.com/office/officeart/2005/8/layout/process1"/>
    <dgm:cxn modelId="{01383D75-2643-47F4-B255-80AC04C691B3}" type="presOf" srcId="{19265E2B-2B65-4FD7-AC5E-4B103E45E652}" destId="{21E4458B-A31B-42FD-AF9C-1CA0AA0EB38C}" srcOrd="1" destOrd="0" presId="urn:microsoft.com/office/officeart/2005/8/layout/process1"/>
    <dgm:cxn modelId="{EB95E551-E6D9-4842-A3AC-5ED688C7A235}" type="presParOf" srcId="{C52C4F67-74BE-4527-B9CC-99EC435B7307}" destId="{A60DEBD2-BB42-43A0-AFB7-8849F1D71B20}" srcOrd="0" destOrd="0" presId="urn:microsoft.com/office/officeart/2005/8/layout/process1"/>
    <dgm:cxn modelId="{245C14F2-43A1-4F5C-8F39-5EBAA915A258}" type="presParOf" srcId="{C52C4F67-74BE-4527-B9CC-99EC435B7307}" destId="{34EA0AE5-EBFD-48D3-B2CE-1E2AE6BE6C0B}" srcOrd="1" destOrd="0" presId="urn:microsoft.com/office/officeart/2005/8/layout/process1"/>
    <dgm:cxn modelId="{C5C3ED3D-7554-48D8-89BC-C17791069192}" type="presParOf" srcId="{34EA0AE5-EBFD-48D3-B2CE-1E2AE6BE6C0B}" destId="{21E4458B-A31B-42FD-AF9C-1CA0AA0EB38C}" srcOrd="0" destOrd="0" presId="urn:microsoft.com/office/officeart/2005/8/layout/process1"/>
    <dgm:cxn modelId="{4B5538ED-835B-40FF-8AFD-1EC650156D35}" type="presParOf" srcId="{C52C4F67-74BE-4527-B9CC-99EC435B7307}" destId="{F253383F-FE4E-4186-B539-A483468E8583}" srcOrd="2" destOrd="0" presId="urn:microsoft.com/office/officeart/2005/8/layout/process1"/>
    <dgm:cxn modelId="{29FE159F-AFB2-44AB-991E-DC7E182A81AD}" type="presParOf" srcId="{C52C4F67-74BE-4527-B9CC-99EC435B7307}" destId="{10A63391-E7F6-4CB6-8C39-DD322F0C4B3A}" srcOrd="3" destOrd="0" presId="urn:microsoft.com/office/officeart/2005/8/layout/process1"/>
    <dgm:cxn modelId="{1A609B20-C26E-4BFD-896A-CC9DA6B617ED}" type="presParOf" srcId="{10A63391-E7F6-4CB6-8C39-DD322F0C4B3A}" destId="{FA9DEC80-68CD-402C-93AE-DB64B72EC96D}" srcOrd="0" destOrd="0" presId="urn:microsoft.com/office/officeart/2005/8/layout/process1"/>
    <dgm:cxn modelId="{09C6AC2D-2A6A-4560-8335-A6B647BE58F6}" type="presParOf" srcId="{C52C4F67-74BE-4527-B9CC-99EC435B7307}" destId="{A66C7566-AF86-4CA8-B60F-14F480DE3CE8}" srcOrd="4" destOrd="0" presId="urn:microsoft.com/office/officeart/2005/8/layout/process1"/>
    <dgm:cxn modelId="{F67384EE-0D1F-4FF0-BE7A-E960E9E66036}" type="presParOf" srcId="{C52C4F67-74BE-4527-B9CC-99EC435B7307}" destId="{570D2AC8-3A72-4099-93BC-57E72C726FC3}" srcOrd="5" destOrd="0" presId="urn:microsoft.com/office/officeart/2005/8/layout/process1"/>
    <dgm:cxn modelId="{B328F8D9-5966-4898-BECA-A9DE47AA32F5}" type="presParOf" srcId="{570D2AC8-3A72-4099-93BC-57E72C726FC3}" destId="{2E1AA5B8-898E-4D97-9137-B1BC2BAF1EA6}" srcOrd="0" destOrd="0" presId="urn:microsoft.com/office/officeart/2005/8/layout/process1"/>
    <dgm:cxn modelId="{F5D59F70-C333-4653-ADF0-181B80C1BE0D}" type="presParOf" srcId="{C52C4F67-74BE-4527-B9CC-99EC435B7307}" destId="{D147D5A7-4522-4A7C-8FDD-534051B11DD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03494-D61F-4608-A360-1BF3A940232D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28D36729-D97D-47A2-AF8B-B1D4DDB0FF6E}">
      <dgm:prSet phldrT="[Text]" custT="1"/>
      <dgm:spPr/>
      <dgm:t>
        <a:bodyPr/>
        <a:lstStyle/>
        <a:p>
          <a:r>
            <a:rPr lang="en-US" sz="1700" dirty="0">
              <a:latin typeface="Cambria" panose="02040503050406030204" pitchFamily="18" charset="0"/>
              <a:ea typeface="Cambria" panose="02040503050406030204" pitchFamily="18" charset="0"/>
            </a:rPr>
            <a:t>Tokenize method name and lead comment</a:t>
          </a:r>
        </a:p>
      </dgm:t>
    </dgm:pt>
    <dgm:pt modelId="{50AF3A5B-B69D-4581-B3CA-FB3BC2EBCFE8}" type="parTrans" cxnId="{A98CA1A4-9753-4A55-A8D7-AE80A6F1928D}">
      <dgm:prSet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3413849-0733-452A-925D-760568DB49CE}" type="sibTrans" cxnId="{A98CA1A4-9753-4A55-A8D7-AE80A6F1928D}">
      <dgm:prSet custT="1"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DF41DFE-40A2-4582-BD49-CDFA50D3A7E5}">
      <dgm:prSet phldrT="[Text]" custT="1"/>
      <dgm:spPr/>
      <dgm:t>
        <a:bodyPr/>
        <a:lstStyle/>
        <a:p>
          <a:r>
            <a:rPr lang="en-US" sz="1700" dirty="0">
              <a:latin typeface="Cambria" panose="02040503050406030204" pitchFamily="18" charset="0"/>
              <a:ea typeface="Cambria" panose="02040503050406030204" pitchFamily="18" charset="0"/>
            </a:rPr>
            <a:t>Compute similarity between these two token sets</a:t>
          </a:r>
        </a:p>
      </dgm:t>
    </dgm:pt>
    <dgm:pt modelId="{32844B88-7D86-4918-A6E6-26F2A5593017}" type="parTrans" cxnId="{8BCA4892-CFAD-4AF1-9A80-BE9E1361653A}">
      <dgm:prSet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4AF2D86-9D32-4498-AA7E-FBA769276F50}" type="sibTrans" cxnId="{8BCA4892-CFAD-4AF1-9A80-BE9E1361653A}">
      <dgm:prSet custT="1"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EE4CD39-EDCE-4C46-BB28-7712A9E545B2}">
      <dgm:prSet phldrT="[Text]" custT="1"/>
      <dgm:spPr/>
      <dgm:t>
        <a:bodyPr/>
        <a:lstStyle/>
        <a:p>
          <a:r>
            <a:rPr lang="en-US" sz="1700" dirty="0">
              <a:latin typeface="Cambria" panose="02040503050406030204" pitchFamily="18" charset="0"/>
              <a:ea typeface="Cambria" panose="02040503050406030204" pitchFamily="18" charset="0"/>
            </a:rPr>
            <a:t>Calculate coherence of the comments</a:t>
          </a:r>
        </a:p>
      </dgm:t>
    </dgm:pt>
    <dgm:pt modelId="{67417CC3-C245-45A7-9955-32578C777880}" type="parTrans" cxnId="{84C0DAF3-FA9D-45D0-A3C9-E259063839C5}">
      <dgm:prSet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3479827-F37C-41E1-868B-276581B3DB93}" type="sibTrans" cxnId="{84C0DAF3-FA9D-45D0-A3C9-E259063839C5}">
      <dgm:prSet custT="1"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C782757-F311-4BF7-AD7D-7B5B4BD00A88}">
      <dgm:prSet custT="1"/>
      <dgm:spPr/>
      <dgm:t>
        <a:bodyPr/>
        <a:lstStyle/>
        <a:p>
          <a:r>
            <a:rPr lang="en-US" sz="1700" dirty="0">
              <a:latin typeface="Cambria" panose="02040503050406030204" pitchFamily="18" charset="0"/>
              <a:ea typeface="Cambria" panose="02040503050406030204" pitchFamily="18" charset="0"/>
            </a:rPr>
            <a:t>Identify non-cohesive comments</a:t>
          </a:r>
        </a:p>
      </dgm:t>
    </dgm:pt>
    <dgm:pt modelId="{ADB8D738-18A9-448D-9972-F9200C01DAF8}" type="parTrans" cxnId="{59AEBE90-964F-4706-BD21-EE0C2645C6BC}">
      <dgm:prSet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A02952E-2D25-44BD-A773-4BE8165B4673}" type="sibTrans" cxnId="{59AEBE90-964F-4706-BD21-EE0C2645C6BC}">
      <dgm:prSet/>
      <dgm:spPr/>
      <dgm:t>
        <a:bodyPr/>
        <a:lstStyle/>
        <a:p>
          <a:endParaRPr lang="en-US" sz="17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CFB1E95-ECB5-4104-9A42-870427FD7254}" type="pres">
      <dgm:prSet presAssocID="{2B803494-D61F-4608-A360-1BF3A940232D}" presName="Name0" presStyleCnt="0">
        <dgm:presLayoutVars>
          <dgm:dir/>
          <dgm:resizeHandles val="exact"/>
        </dgm:presLayoutVars>
      </dgm:prSet>
      <dgm:spPr/>
    </dgm:pt>
    <dgm:pt modelId="{A9B543D1-80C4-4F2B-A874-1F7BC4C32409}" type="pres">
      <dgm:prSet presAssocID="{28D36729-D97D-47A2-AF8B-B1D4DDB0FF6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79AC9-A21F-4284-A35A-843676ED7FE0}" type="pres">
      <dgm:prSet presAssocID="{A3413849-0733-452A-925D-760568DB49C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7C7177B-F178-420F-9B06-C8CEDBFC707D}" type="pres">
      <dgm:prSet presAssocID="{A3413849-0733-452A-925D-760568DB49C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B7B64EB-2EA9-41E3-8476-34148ACEBCC4}" type="pres">
      <dgm:prSet presAssocID="{CDF41DFE-40A2-4582-BD49-CDFA50D3A7E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7F3C6-ECEB-4D6C-8C52-66F269A63963}" type="pres">
      <dgm:prSet presAssocID="{14AF2D86-9D32-4498-AA7E-FBA769276F5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559E46F-AA81-4FFD-A140-145B74BB3A60}" type="pres">
      <dgm:prSet presAssocID="{14AF2D86-9D32-4498-AA7E-FBA769276F5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FD1BD98-8060-40A0-828B-3AD4C650B6A6}" type="pres">
      <dgm:prSet presAssocID="{9EE4CD39-EDCE-4C46-BB28-7712A9E545B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E8579-5A75-4F03-9002-6EC83C810052}" type="pres">
      <dgm:prSet presAssocID="{E3479827-F37C-41E1-868B-276581B3DB9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0A8E429-6E11-433E-AD27-F9980C6AE0FC}" type="pres">
      <dgm:prSet presAssocID="{E3479827-F37C-41E1-868B-276581B3DB9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640E6B4-8B44-46AF-BFF0-E664D8D5A527}" type="pres">
      <dgm:prSet presAssocID="{9C782757-F311-4BF7-AD7D-7B5B4BD00A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AEBE90-964F-4706-BD21-EE0C2645C6BC}" srcId="{2B803494-D61F-4608-A360-1BF3A940232D}" destId="{9C782757-F311-4BF7-AD7D-7B5B4BD00A88}" srcOrd="3" destOrd="0" parTransId="{ADB8D738-18A9-448D-9972-F9200C01DAF8}" sibTransId="{FA02952E-2D25-44BD-A773-4BE8165B4673}"/>
    <dgm:cxn modelId="{0829A292-7CDD-4B00-BF59-F98683CF1D0A}" type="presOf" srcId="{A3413849-0733-452A-925D-760568DB49CE}" destId="{49179AC9-A21F-4284-A35A-843676ED7FE0}" srcOrd="0" destOrd="0" presId="urn:microsoft.com/office/officeart/2005/8/layout/process1"/>
    <dgm:cxn modelId="{1A6D7EA2-8FC1-4857-985A-B995693625E8}" type="presOf" srcId="{9EE4CD39-EDCE-4C46-BB28-7712A9E545B2}" destId="{AFD1BD98-8060-40A0-828B-3AD4C650B6A6}" srcOrd="0" destOrd="0" presId="urn:microsoft.com/office/officeart/2005/8/layout/process1"/>
    <dgm:cxn modelId="{0DB97ADC-A72F-44E5-95B5-1DB431177E1E}" type="presOf" srcId="{E3479827-F37C-41E1-868B-276581B3DB93}" destId="{290E8579-5A75-4F03-9002-6EC83C810052}" srcOrd="0" destOrd="0" presId="urn:microsoft.com/office/officeart/2005/8/layout/process1"/>
    <dgm:cxn modelId="{636AD620-D27D-4091-A464-BFB35BBAF39E}" type="presOf" srcId="{14AF2D86-9D32-4498-AA7E-FBA769276F50}" destId="{8507F3C6-ECEB-4D6C-8C52-66F269A63963}" srcOrd="0" destOrd="0" presId="urn:microsoft.com/office/officeart/2005/8/layout/process1"/>
    <dgm:cxn modelId="{9265FFDB-B407-451A-9ACF-91F1B237B50C}" type="presOf" srcId="{28D36729-D97D-47A2-AF8B-B1D4DDB0FF6E}" destId="{A9B543D1-80C4-4F2B-A874-1F7BC4C32409}" srcOrd="0" destOrd="0" presId="urn:microsoft.com/office/officeart/2005/8/layout/process1"/>
    <dgm:cxn modelId="{DA233765-B9B4-4FFA-9957-D370D1E4AF5F}" type="presOf" srcId="{2B803494-D61F-4608-A360-1BF3A940232D}" destId="{7CFB1E95-ECB5-4104-9A42-870427FD7254}" srcOrd="0" destOrd="0" presId="urn:microsoft.com/office/officeart/2005/8/layout/process1"/>
    <dgm:cxn modelId="{1CC367BF-067B-4056-906B-F0A2F17F4DD6}" type="presOf" srcId="{9C782757-F311-4BF7-AD7D-7B5B4BD00A88}" destId="{A640E6B4-8B44-46AF-BFF0-E664D8D5A527}" srcOrd="0" destOrd="0" presId="urn:microsoft.com/office/officeart/2005/8/layout/process1"/>
    <dgm:cxn modelId="{2B3082B4-5C76-4DE5-A483-C81AA9839E91}" type="presOf" srcId="{A3413849-0733-452A-925D-760568DB49CE}" destId="{57C7177B-F178-420F-9B06-C8CEDBFC707D}" srcOrd="1" destOrd="0" presId="urn:microsoft.com/office/officeart/2005/8/layout/process1"/>
    <dgm:cxn modelId="{702413B3-B3A5-4146-AB23-E0F255FBBF0F}" type="presOf" srcId="{E3479827-F37C-41E1-868B-276581B3DB93}" destId="{30A8E429-6E11-433E-AD27-F9980C6AE0FC}" srcOrd="1" destOrd="0" presId="urn:microsoft.com/office/officeart/2005/8/layout/process1"/>
    <dgm:cxn modelId="{84C0DAF3-FA9D-45D0-A3C9-E259063839C5}" srcId="{2B803494-D61F-4608-A360-1BF3A940232D}" destId="{9EE4CD39-EDCE-4C46-BB28-7712A9E545B2}" srcOrd="2" destOrd="0" parTransId="{67417CC3-C245-45A7-9955-32578C777880}" sibTransId="{E3479827-F37C-41E1-868B-276581B3DB93}"/>
    <dgm:cxn modelId="{50812A9D-FE84-4429-ABF8-D32563888E78}" type="presOf" srcId="{14AF2D86-9D32-4498-AA7E-FBA769276F50}" destId="{8559E46F-AA81-4FFD-A140-145B74BB3A60}" srcOrd="1" destOrd="0" presId="urn:microsoft.com/office/officeart/2005/8/layout/process1"/>
    <dgm:cxn modelId="{F2BA37B3-52D6-41B5-B7A1-5046F7E534F2}" type="presOf" srcId="{CDF41DFE-40A2-4582-BD49-CDFA50D3A7E5}" destId="{FB7B64EB-2EA9-41E3-8476-34148ACEBCC4}" srcOrd="0" destOrd="0" presId="urn:microsoft.com/office/officeart/2005/8/layout/process1"/>
    <dgm:cxn modelId="{A98CA1A4-9753-4A55-A8D7-AE80A6F1928D}" srcId="{2B803494-D61F-4608-A360-1BF3A940232D}" destId="{28D36729-D97D-47A2-AF8B-B1D4DDB0FF6E}" srcOrd="0" destOrd="0" parTransId="{50AF3A5B-B69D-4581-B3CA-FB3BC2EBCFE8}" sibTransId="{A3413849-0733-452A-925D-760568DB49CE}"/>
    <dgm:cxn modelId="{8BCA4892-CFAD-4AF1-9A80-BE9E1361653A}" srcId="{2B803494-D61F-4608-A360-1BF3A940232D}" destId="{CDF41DFE-40A2-4582-BD49-CDFA50D3A7E5}" srcOrd="1" destOrd="0" parTransId="{32844B88-7D86-4918-A6E6-26F2A5593017}" sibTransId="{14AF2D86-9D32-4498-AA7E-FBA769276F50}"/>
    <dgm:cxn modelId="{66CB4E46-BED5-4B58-9ACB-D044D3E93A9A}" type="presParOf" srcId="{7CFB1E95-ECB5-4104-9A42-870427FD7254}" destId="{A9B543D1-80C4-4F2B-A874-1F7BC4C32409}" srcOrd="0" destOrd="0" presId="urn:microsoft.com/office/officeart/2005/8/layout/process1"/>
    <dgm:cxn modelId="{3EFF97A7-0B2B-42BA-A57A-F20B7980CDE4}" type="presParOf" srcId="{7CFB1E95-ECB5-4104-9A42-870427FD7254}" destId="{49179AC9-A21F-4284-A35A-843676ED7FE0}" srcOrd="1" destOrd="0" presId="urn:microsoft.com/office/officeart/2005/8/layout/process1"/>
    <dgm:cxn modelId="{598EEBF5-7957-40FF-9677-35DBCE5098A1}" type="presParOf" srcId="{49179AC9-A21F-4284-A35A-843676ED7FE0}" destId="{57C7177B-F178-420F-9B06-C8CEDBFC707D}" srcOrd="0" destOrd="0" presId="urn:microsoft.com/office/officeart/2005/8/layout/process1"/>
    <dgm:cxn modelId="{F07377A0-4619-42E5-8578-DB165BFFACDF}" type="presParOf" srcId="{7CFB1E95-ECB5-4104-9A42-870427FD7254}" destId="{FB7B64EB-2EA9-41E3-8476-34148ACEBCC4}" srcOrd="2" destOrd="0" presId="urn:microsoft.com/office/officeart/2005/8/layout/process1"/>
    <dgm:cxn modelId="{696213D9-FE22-45F9-B9E3-B33E0C2939CC}" type="presParOf" srcId="{7CFB1E95-ECB5-4104-9A42-870427FD7254}" destId="{8507F3C6-ECEB-4D6C-8C52-66F269A63963}" srcOrd="3" destOrd="0" presId="urn:microsoft.com/office/officeart/2005/8/layout/process1"/>
    <dgm:cxn modelId="{2E8C7D02-E782-4304-936C-44EF28848972}" type="presParOf" srcId="{8507F3C6-ECEB-4D6C-8C52-66F269A63963}" destId="{8559E46F-AA81-4FFD-A140-145B74BB3A60}" srcOrd="0" destOrd="0" presId="urn:microsoft.com/office/officeart/2005/8/layout/process1"/>
    <dgm:cxn modelId="{C8956DAC-2B24-4129-BBFF-36D48518ADC8}" type="presParOf" srcId="{7CFB1E95-ECB5-4104-9A42-870427FD7254}" destId="{AFD1BD98-8060-40A0-828B-3AD4C650B6A6}" srcOrd="4" destOrd="0" presId="urn:microsoft.com/office/officeart/2005/8/layout/process1"/>
    <dgm:cxn modelId="{C2FEAA67-2744-48F2-88BA-848A3D2156BE}" type="presParOf" srcId="{7CFB1E95-ECB5-4104-9A42-870427FD7254}" destId="{290E8579-5A75-4F03-9002-6EC83C810052}" srcOrd="5" destOrd="0" presId="urn:microsoft.com/office/officeart/2005/8/layout/process1"/>
    <dgm:cxn modelId="{4C424370-C632-48E2-B82D-5DDEE33E3726}" type="presParOf" srcId="{290E8579-5A75-4F03-9002-6EC83C810052}" destId="{30A8E429-6E11-433E-AD27-F9980C6AE0FC}" srcOrd="0" destOrd="0" presId="urn:microsoft.com/office/officeart/2005/8/layout/process1"/>
    <dgm:cxn modelId="{CFB1D0B7-7515-46CE-8756-BD323388B82E}" type="presParOf" srcId="{7CFB1E95-ECB5-4104-9A42-870427FD7254}" destId="{A640E6B4-8B44-46AF-BFF0-E664D8D5A52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D63C7A-6CC0-46DC-A83E-44A5A2A1C236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BFE7C11-51F8-450E-BD93-62377D1350C8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Scalabrino</a:t>
          </a:r>
          <a:r>
            <a:rPr lang="en-US" dirty="0"/>
            <a:t> et al., 2017 </a:t>
          </a:r>
        </a:p>
      </dgm:t>
    </dgm:pt>
    <dgm:pt modelId="{25053632-BF69-4E53-945E-00D8B12A6A10}" type="parTrans" cxnId="{1C45DC77-36C4-47BF-9F10-AE7DCB47722B}">
      <dgm:prSet/>
      <dgm:spPr/>
      <dgm:t>
        <a:bodyPr/>
        <a:lstStyle/>
        <a:p>
          <a:endParaRPr lang="en-US"/>
        </a:p>
      </dgm:t>
    </dgm:pt>
    <dgm:pt modelId="{A63C3BCB-3347-47C8-9779-3E3F88786380}" type="sibTrans" cxnId="{1C45DC77-36C4-47BF-9F10-AE7DCB47722B}">
      <dgm:prSet/>
      <dgm:spPr/>
      <dgm:t>
        <a:bodyPr/>
        <a:lstStyle/>
        <a:p>
          <a:endParaRPr lang="en-US"/>
        </a:p>
      </dgm:t>
    </dgm:pt>
    <dgm:pt modelId="{01BAA862-E813-487C-9DA0-09FF18ACC7D9}">
      <dgm:prSet phldrT="[Text]"/>
      <dgm:spPr/>
      <dgm:t>
        <a:bodyPr/>
        <a:lstStyle/>
        <a:p>
          <a:r>
            <a:rPr lang="en-US" dirty="0"/>
            <a:t>used 121 metrics related to code, documentation and developer experience to investigate their correlation with program comprehension</a:t>
          </a:r>
        </a:p>
      </dgm:t>
    </dgm:pt>
    <dgm:pt modelId="{73834E86-924E-47AD-929D-502491591E58}" type="parTrans" cxnId="{237757EA-A58D-4CC9-B807-2CCDCD878BBB}">
      <dgm:prSet/>
      <dgm:spPr/>
      <dgm:t>
        <a:bodyPr/>
        <a:lstStyle/>
        <a:p>
          <a:endParaRPr lang="en-US"/>
        </a:p>
      </dgm:t>
    </dgm:pt>
    <dgm:pt modelId="{B70A75E5-F4B5-438D-8D26-B5C994E03FB3}" type="sibTrans" cxnId="{237757EA-A58D-4CC9-B807-2CCDCD878BBB}">
      <dgm:prSet/>
      <dgm:spPr/>
      <dgm:t>
        <a:bodyPr/>
        <a:lstStyle/>
        <a:p>
          <a:endParaRPr lang="en-US"/>
        </a:p>
      </dgm:t>
    </dgm:pt>
    <dgm:pt modelId="{EF98FDF7-0D0C-4CF0-B82A-B83F46FD5AE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Trockman</a:t>
          </a:r>
          <a:r>
            <a:rPr lang="en-US" dirty="0"/>
            <a:t> et al., 2018</a:t>
          </a:r>
        </a:p>
      </dgm:t>
    </dgm:pt>
    <dgm:pt modelId="{00E38509-9D31-433D-9F66-17D235393048}" type="parTrans" cxnId="{F22B6EED-EA70-4980-9230-74023F791EE8}">
      <dgm:prSet/>
      <dgm:spPr/>
      <dgm:t>
        <a:bodyPr/>
        <a:lstStyle/>
        <a:p>
          <a:endParaRPr lang="en-US"/>
        </a:p>
      </dgm:t>
    </dgm:pt>
    <dgm:pt modelId="{8D5046F0-570B-435A-975B-3C214CF220D2}" type="sibTrans" cxnId="{F22B6EED-EA70-4980-9230-74023F791EE8}">
      <dgm:prSet/>
      <dgm:spPr/>
      <dgm:t>
        <a:bodyPr/>
        <a:lstStyle/>
        <a:p>
          <a:endParaRPr lang="en-US"/>
        </a:p>
      </dgm:t>
    </dgm:pt>
    <dgm:pt modelId="{EBCB21A9-4FA1-4B8B-B602-879A4B391237}">
      <dgm:prSet phldrT="[Text]"/>
      <dgm:spPr/>
      <dgm:t>
        <a:bodyPr/>
        <a:lstStyle/>
        <a:p>
          <a:r>
            <a:rPr lang="en-US" dirty="0"/>
            <a:t>reanalyzed the data from the study of </a:t>
          </a:r>
          <a:r>
            <a:rPr lang="en-US" dirty="0" err="1"/>
            <a:t>Scalabrino</a:t>
          </a:r>
          <a:r>
            <a:rPr lang="en-US" dirty="0"/>
            <a:t> et al. using principal component analysis and stepwise selection</a:t>
          </a:r>
        </a:p>
      </dgm:t>
    </dgm:pt>
    <dgm:pt modelId="{FA82D775-D97E-474F-9E47-F268300D6045}" type="parTrans" cxnId="{0663043A-75E6-4A84-871E-C3BECC2B695C}">
      <dgm:prSet/>
      <dgm:spPr/>
      <dgm:t>
        <a:bodyPr/>
        <a:lstStyle/>
        <a:p>
          <a:endParaRPr lang="en-US"/>
        </a:p>
      </dgm:t>
    </dgm:pt>
    <dgm:pt modelId="{62D724E9-6E08-4F6A-8DA1-6B59C8CCBA9A}" type="sibTrans" cxnId="{0663043A-75E6-4A84-871E-C3BECC2B695C}">
      <dgm:prSet/>
      <dgm:spPr/>
      <dgm:t>
        <a:bodyPr/>
        <a:lstStyle/>
        <a:p>
          <a:endParaRPr lang="en-US"/>
        </a:p>
      </dgm:t>
    </dgm:pt>
    <dgm:pt modelId="{7CDD2327-B70D-406D-8D7D-9C2B91DA69B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Roehm</a:t>
          </a:r>
          <a:r>
            <a:rPr lang="en-US" dirty="0"/>
            <a:t> et al., 2019</a:t>
          </a:r>
        </a:p>
      </dgm:t>
    </dgm:pt>
    <dgm:pt modelId="{CCA57F5A-9CEA-44A3-9F71-04A835FF8758}" type="parTrans" cxnId="{038D089B-1852-4CDB-BE44-06A9A9BE3046}">
      <dgm:prSet/>
      <dgm:spPr/>
      <dgm:t>
        <a:bodyPr/>
        <a:lstStyle/>
        <a:p>
          <a:endParaRPr lang="en-US"/>
        </a:p>
      </dgm:t>
    </dgm:pt>
    <dgm:pt modelId="{000A9158-9945-4289-9A38-E7562E8E4DC2}" type="sibTrans" cxnId="{038D089B-1852-4CDB-BE44-06A9A9BE3046}">
      <dgm:prSet/>
      <dgm:spPr/>
      <dgm:t>
        <a:bodyPr/>
        <a:lstStyle/>
        <a:p>
          <a:endParaRPr lang="en-US"/>
        </a:p>
      </dgm:t>
    </dgm:pt>
    <dgm:pt modelId="{E0B1EA07-E11B-49C3-8824-AD62571E5311}">
      <dgm:prSet phldrT="[Text]"/>
      <dgm:spPr/>
      <dgm:t>
        <a:bodyPr/>
        <a:lstStyle/>
        <a:p>
          <a:r>
            <a:rPr lang="en-US" dirty="0"/>
            <a:t>studied 10 conventional wisdom related to program comprehension (e.g., C code has more too long methods than other languages) </a:t>
          </a:r>
        </a:p>
      </dgm:t>
    </dgm:pt>
    <dgm:pt modelId="{F76305ED-2D6F-4A71-A4F6-7B74D36EB296}" type="parTrans" cxnId="{7578F104-F581-4802-BFEE-0158D03CAC37}">
      <dgm:prSet/>
      <dgm:spPr/>
      <dgm:t>
        <a:bodyPr/>
        <a:lstStyle/>
        <a:p>
          <a:endParaRPr lang="en-US"/>
        </a:p>
      </dgm:t>
    </dgm:pt>
    <dgm:pt modelId="{E0E3EFD7-64AE-4037-A0AB-C5F3BC130ADC}" type="sibTrans" cxnId="{7578F104-F581-4802-BFEE-0158D03CAC37}">
      <dgm:prSet/>
      <dgm:spPr/>
      <dgm:t>
        <a:bodyPr/>
        <a:lstStyle/>
        <a:p>
          <a:endParaRPr lang="en-US"/>
        </a:p>
      </dgm:t>
    </dgm:pt>
    <dgm:pt modelId="{958E0A88-31A6-4EA4-AADB-1BBA1AB47AD3}">
      <dgm:prSet phldrT="[Text]"/>
      <dgm:spPr/>
      <dgm:t>
        <a:bodyPr/>
        <a:lstStyle/>
        <a:p>
          <a:r>
            <a:rPr lang="en-US" dirty="0"/>
            <a:t>did not find a specific principal component that explains most of the variance</a:t>
          </a:r>
        </a:p>
      </dgm:t>
    </dgm:pt>
    <dgm:pt modelId="{1D8F2271-90AD-4FE7-B1E8-73AC7F75326C}" type="parTrans" cxnId="{EA99E26F-135B-49E6-9241-3566882D9424}">
      <dgm:prSet/>
      <dgm:spPr/>
      <dgm:t>
        <a:bodyPr/>
        <a:lstStyle/>
        <a:p>
          <a:endParaRPr lang="en-US"/>
        </a:p>
      </dgm:t>
    </dgm:pt>
    <dgm:pt modelId="{5D20C81E-9C2A-4808-9D9D-9F1D89159FDF}" type="sibTrans" cxnId="{EA99E26F-135B-49E6-9241-3566882D9424}">
      <dgm:prSet/>
      <dgm:spPr/>
      <dgm:t>
        <a:bodyPr/>
        <a:lstStyle/>
        <a:p>
          <a:endParaRPr lang="en-US"/>
        </a:p>
      </dgm:t>
    </dgm:pt>
    <dgm:pt modelId="{63994973-58F7-424F-BBAA-D009D54044BA}">
      <dgm:prSet phldrT="[Text]"/>
      <dgm:spPr/>
      <dgm:t>
        <a:bodyPr/>
        <a:lstStyle/>
        <a:p>
          <a:r>
            <a:rPr lang="en-US" dirty="0"/>
            <a:t>none of the metrics were significantly correlated</a:t>
          </a:r>
        </a:p>
      </dgm:t>
    </dgm:pt>
    <dgm:pt modelId="{D770284B-D2F9-46FE-A99C-10B098C06F07}" type="parTrans" cxnId="{5CEB8A6C-2AD6-49B8-B4B4-E5705D642018}">
      <dgm:prSet/>
      <dgm:spPr/>
      <dgm:t>
        <a:bodyPr/>
        <a:lstStyle/>
        <a:p>
          <a:endParaRPr lang="en-US"/>
        </a:p>
      </dgm:t>
    </dgm:pt>
    <dgm:pt modelId="{03CCD80E-4019-43E4-9479-E586F86BD259}" type="sibTrans" cxnId="{5CEB8A6C-2AD6-49B8-B4B4-E5705D642018}">
      <dgm:prSet/>
      <dgm:spPr/>
      <dgm:t>
        <a:bodyPr/>
        <a:lstStyle/>
        <a:p>
          <a:endParaRPr lang="en-US"/>
        </a:p>
      </dgm:t>
    </dgm:pt>
    <dgm:pt modelId="{80A819B5-53BF-4392-B314-651BF4E9EE21}">
      <dgm:prSet/>
      <dgm:spPr/>
      <dgm:t>
        <a:bodyPr/>
        <a:lstStyle/>
        <a:p>
          <a:r>
            <a:rPr lang="en-US" dirty="0"/>
            <a:t>used 5 metrics - Clone Coverage, Comment Incompleteness, Too Long Files, Too Long Methods and Nesting Depth</a:t>
          </a:r>
        </a:p>
      </dgm:t>
    </dgm:pt>
    <dgm:pt modelId="{85B6772C-BA22-4997-B580-851FF3527C4A}" type="parTrans" cxnId="{43BC8EEB-0684-45A5-92EE-724B9A1571E7}">
      <dgm:prSet/>
      <dgm:spPr/>
      <dgm:t>
        <a:bodyPr/>
        <a:lstStyle/>
        <a:p>
          <a:endParaRPr lang="en-US"/>
        </a:p>
      </dgm:t>
    </dgm:pt>
    <dgm:pt modelId="{EF4BFB9C-57C9-4F86-9824-294D0A6D4660}" type="sibTrans" cxnId="{43BC8EEB-0684-45A5-92EE-724B9A1571E7}">
      <dgm:prSet/>
      <dgm:spPr/>
      <dgm:t>
        <a:bodyPr/>
        <a:lstStyle/>
        <a:p>
          <a:endParaRPr lang="en-US"/>
        </a:p>
      </dgm:t>
    </dgm:pt>
    <dgm:pt modelId="{6390B33D-BA2D-442F-B213-10238117025D}" type="pres">
      <dgm:prSet presAssocID="{C8D63C7A-6CC0-46DC-A83E-44A5A2A1C2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37EA32-092E-4621-9583-1E90FB9A5EC0}" type="pres">
      <dgm:prSet presAssocID="{EBFE7C11-51F8-450E-BD93-62377D1350C8}" presName="composite" presStyleCnt="0"/>
      <dgm:spPr/>
    </dgm:pt>
    <dgm:pt modelId="{49FD5B50-13CA-474B-B30E-C35325E5F8D9}" type="pres">
      <dgm:prSet presAssocID="{EBFE7C11-51F8-450E-BD93-62377D1350C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4A9C1-DB45-4127-B880-E9E9C6833144}" type="pres">
      <dgm:prSet presAssocID="{EBFE7C11-51F8-450E-BD93-62377D1350C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3E6B1-EBCE-459F-AF56-ADF08A931AAC}" type="pres">
      <dgm:prSet presAssocID="{A63C3BCB-3347-47C8-9779-3E3F88786380}" presName="space" presStyleCnt="0"/>
      <dgm:spPr/>
    </dgm:pt>
    <dgm:pt modelId="{74D833E0-B087-4879-A0EE-1B44A9D95703}" type="pres">
      <dgm:prSet presAssocID="{EF98FDF7-0D0C-4CF0-B82A-B83F46FD5AE2}" presName="composite" presStyleCnt="0"/>
      <dgm:spPr/>
    </dgm:pt>
    <dgm:pt modelId="{C951E64F-3625-4776-9D06-122EA0C87D4C}" type="pres">
      <dgm:prSet presAssocID="{EF98FDF7-0D0C-4CF0-B82A-B83F46FD5AE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8CB40-E5B6-43AE-9649-375FAD0A1977}" type="pres">
      <dgm:prSet presAssocID="{EF98FDF7-0D0C-4CF0-B82A-B83F46FD5AE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A020E-AADE-4BB1-89AE-1975844ACD98}" type="pres">
      <dgm:prSet presAssocID="{8D5046F0-570B-435A-975B-3C214CF220D2}" presName="space" presStyleCnt="0"/>
      <dgm:spPr/>
    </dgm:pt>
    <dgm:pt modelId="{8679D70E-EC04-4244-A0A1-ED7AF10BC84C}" type="pres">
      <dgm:prSet presAssocID="{7CDD2327-B70D-406D-8D7D-9C2B91DA69B2}" presName="composite" presStyleCnt="0"/>
      <dgm:spPr/>
    </dgm:pt>
    <dgm:pt modelId="{F25C3331-F6B6-4785-AB9D-77D54FB90D95}" type="pres">
      <dgm:prSet presAssocID="{7CDD2327-B70D-406D-8D7D-9C2B91DA69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B4742-FAB4-44D4-8B46-1F1B04FF981B}" type="pres">
      <dgm:prSet presAssocID="{7CDD2327-B70D-406D-8D7D-9C2B91DA69B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093ABD-22FE-4B45-A62D-E40957A272E9}" type="presOf" srcId="{80A819B5-53BF-4392-B314-651BF4E9EE21}" destId="{DD9B4742-FAB4-44D4-8B46-1F1B04FF981B}" srcOrd="0" destOrd="1" presId="urn:microsoft.com/office/officeart/2005/8/layout/hList1"/>
    <dgm:cxn modelId="{8DB89837-24BD-4CF1-9EEB-2AC079961CF2}" type="presOf" srcId="{EBCB21A9-4FA1-4B8B-B602-879A4B391237}" destId="{10C8CB40-E5B6-43AE-9649-375FAD0A1977}" srcOrd="0" destOrd="0" presId="urn:microsoft.com/office/officeart/2005/8/layout/hList1"/>
    <dgm:cxn modelId="{0663043A-75E6-4A84-871E-C3BECC2B695C}" srcId="{EF98FDF7-0D0C-4CF0-B82A-B83F46FD5AE2}" destId="{EBCB21A9-4FA1-4B8B-B602-879A4B391237}" srcOrd="0" destOrd="0" parTransId="{FA82D775-D97E-474F-9E47-F268300D6045}" sibTransId="{62D724E9-6E08-4F6A-8DA1-6B59C8CCBA9A}"/>
    <dgm:cxn modelId="{7578F104-F581-4802-BFEE-0158D03CAC37}" srcId="{7CDD2327-B70D-406D-8D7D-9C2B91DA69B2}" destId="{E0B1EA07-E11B-49C3-8824-AD62571E5311}" srcOrd="0" destOrd="0" parTransId="{F76305ED-2D6F-4A71-A4F6-7B74D36EB296}" sibTransId="{E0E3EFD7-64AE-4037-A0AB-C5F3BC130ADC}"/>
    <dgm:cxn modelId="{F22B6EED-EA70-4980-9230-74023F791EE8}" srcId="{C8D63C7A-6CC0-46DC-A83E-44A5A2A1C236}" destId="{EF98FDF7-0D0C-4CF0-B82A-B83F46FD5AE2}" srcOrd="1" destOrd="0" parTransId="{00E38509-9D31-433D-9F66-17D235393048}" sibTransId="{8D5046F0-570B-435A-975B-3C214CF220D2}"/>
    <dgm:cxn modelId="{A9405CB3-50CA-4459-BEC1-5B78E584E392}" type="presOf" srcId="{7CDD2327-B70D-406D-8D7D-9C2B91DA69B2}" destId="{F25C3331-F6B6-4785-AB9D-77D54FB90D95}" srcOrd="0" destOrd="0" presId="urn:microsoft.com/office/officeart/2005/8/layout/hList1"/>
    <dgm:cxn modelId="{A3EBD729-50E3-45AA-9E52-C43AFB7EA9C2}" type="presOf" srcId="{C8D63C7A-6CC0-46DC-A83E-44A5A2A1C236}" destId="{6390B33D-BA2D-442F-B213-10238117025D}" srcOrd="0" destOrd="0" presId="urn:microsoft.com/office/officeart/2005/8/layout/hList1"/>
    <dgm:cxn modelId="{7B092CA0-5B81-420E-AF45-164088DB4ADE}" type="presOf" srcId="{EF98FDF7-0D0C-4CF0-B82A-B83F46FD5AE2}" destId="{C951E64F-3625-4776-9D06-122EA0C87D4C}" srcOrd="0" destOrd="0" presId="urn:microsoft.com/office/officeart/2005/8/layout/hList1"/>
    <dgm:cxn modelId="{DE626AF7-7777-49A4-B065-CB34C326FE51}" type="presOf" srcId="{E0B1EA07-E11B-49C3-8824-AD62571E5311}" destId="{DD9B4742-FAB4-44D4-8B46-1F1B04FF981B}" srcOrd="0" destOrd="0" presId="urn:microsoft.com/office/officeart/2005/8/layout/hList1"/>
    <dgm:cxn modelId="{E9D7BC79-A145-4F2E-B464-968549AAAC70}" type="presOf" srcId="{958E0A88-31A6-4EA4-AADB-1BBA1AB47AD3}" destId="{10C8CB40-E5B6-43AE-9649-375FAD0A1977}" srcOrd="0" destOrd="1" presId="urn:microsoft.com/office/officeart/2005/8/layout/hList1"/>
    <dgm:cxn modelId="{1C45DC77-36C4-47BF-9F10-AE7DCB47722B}" srcId="{C8D63C7A-6CC0-46DC-A83E-44A5A2A1C236}" destId="{EBFE7C11-51F8-450E-BD93-62377D1350C8}" srcOrd="0" destOrd="0" parTransId="{25053632-BF69-4E53-945E-00D8B12A6A10}" sibTransId="{A63C3BCB-3347-47C8-9779-3E3F88786380}"/>
    <dgm:cxn modelId="{EA99E26F-135B-49E6-9241-3566882D9424}" srcId="{EF98FDF7-0D0C-4CF0-B82A-B83F46FD5AE2}" destId="{958E0A88-31A6-4EA4-AADB-1BBA1AB47AD3}" srcOrd="1" destOrd="0" parTransId="{1D8F2271-90AD-4FE7-B1E8-73AC7F75326C}" sibTransId="{5D20C81E-9C2A-4808-9D9D-9F1D89159FDF}"/>
    <dgm:cxn modelId="{038D089B-1852-4CDB-BE44-06A9A9BE3046}" srcId="{C8D63C7A-6CC0-46DC-A83E-44A5A2A1C236}" destId="{7CDD2327-B70D-406D-8D7D-9C2B91DA69B2}" srcOrd="2" destOrd="0" parTransId="{CCA57F5A-9CEA-44A3-9F71-04A835FF8758}" sibTransId="{000A9158-9945-4289-9A38-E7562E8E4DC2}"/>
    <dgm:cxn modelId="{25B9E8B8-7A48-4771-B6B6-A4BB2A74F358}" type="presOf" srcId="{EBFE7C11-51F8-450E-BD93-62377D1350C8}" destId="{49FD5B50-13CA-474B-B30E-C35325E5F8D9}" srcOrd="0" destOrd="0" presId="urn:microsoft.com/office/officeart/2005/8/layout/hList1"/>
    <dgm:cxn modelId="{5CEB8A6C-2AD6-49B8-B4B4-E5705D642018}" srcId="{EBFE7C11-51F8-450E-BD93-62377D1350C8}" destId="{63994973-58F7-424F-BBAA-D009D54044BA}" srcOrd="1" destOrd="0" parTransId="{D770284B-D2F9-46FE-A99C-10B098C06F07}" sibTransId="{03CCD80E-4019-43E4-9479-E586F86BD259}"/>
    <dgm:cxn modelId="{B7B21ECC-B469-4BED-B63D-E0F9EC320F7F}" type="presOf" srcId="{63994973-58F7-424F-BBAA-D009D54044BA}" destId="{CEF4A9C1-DB45-4127-B880-E9E9C6833144}" srcOrd="0" destOrd="1" presId="urn:microsoft.com/office/officeart/2005/8/layout/hList1"/>
    <dgm:cxn modelId="{43BC8EEB-0684-45A5-92EE-724B9A1571E7}" srcId="{7CDD2327-B70D-406D-8D7D-9C2B91DA69B2}" destId="{80A819B5-53BF-4392-B314-651BF4E9EE21}" srcOrd="1" destOrd="0" parTransId="{85B6772C-BA22-4997-B580-851FF3527C4A}" sibTransId="{EF4BFB9C-57C9-4F86-9824-294D0A6D4660}"/>
    <dgm:cxn modelId="{237757EA-A58D-4CC9-B807-2CCDCD878BBB}" srcId="{EBFE7C11-51F8-450E-BD93-62377D1350C8}" destId="{01BAA862-E813-487C-9DA0-09FF18ACC7D9}" srcOrd="0" destOrd="0" parTransId="{73834E86-924E-47AD-929D-502491591E58}" sibTransId="{B70A75E5-F4B5-438D-8D26-B5C994E03FB3}"/>
    <dgm:cxn modelId="{E55E7664-BEB2-41E4-B266-345696934E6C}" type="presOf" srcId="{01BAA862-E813-487C-9DA0-09FF18ACC7D9}" destId="{CEF4A9C1-DB45-4127-B880-E9E9C6833144}" srcOrd="0" destOrd="0" presId="urn:microsoft.com/office/officeart/2005/8/layout/hList1"/>
    <dgm:cxn modelId="{9703D7BB-EDEE-41EF-9678-07E3E5863B9E}" type="presParOf" srcId="{6390B33D-BA2D-442F-B213-10238117025D}" destId="{7A37EA32-092E-4621-9583-1E90FB9A5EC0}" srcOrd="0" destOrd="0" presId="urn:microsoft.com/office/officeart/2005/8/layout/hList1"/>
    <dgm:cxn modelId="{FA1E593B-E37D-41C6-9F2D-F347DEBCF953}" type="presParOf" srcId="{7A37EA32-092E-4621-9583-1E90FB9A5EC0}" destId="{49FD5B50-13CA-474B-B30E-C35325E5F8D9}" srcOrd="0" destOrd="0" presId="urn:microsoft.com/office/officeart/2005/8/layout/hList1"/>
    <dgm:cxn modelId="{B607872F-76D4-47F9-9DB6-01DD5AAB7512}" type="presParOf" srcId="{7A37EA32-092E-4621-9583-1E90FB9A5EC0}" destId="{CEF4A9C1-DB45-4127-B880-E9E9C6833144}" srcOrd="1" destOrd="0" presId="urn:microsoft.com/office/officeart/2005/8/layout/hList1"/>
    <dgm:cxn modelId="{77141671-0A59-4760-A366-21312DED4291}" type="presParOf" srcId="{6390B33D-BA2D-442F-B213-10238117025D}" destId="{C1C3E6B1-EBCE-459F-AF56-ADF08A931AAC}" srcOrd="1" destOrd="0" presId="urn:microsoft.com/office/officeart/2005/8/layout/hList1"/>
    <dgm:cxn modelId="{ADD59F32-FA2D-49DC-BAD4-DDFFF2B3DC8E}" type="presParOf" srcId="{6390B33D-BA2D-442F-B213-10238117025D}" destId="{74D833E0-B087-4879-A0EE-1B44A9D95703}" srcOrd="2" destOrd="0" presId="urn:microsoft.com/office/officeart/2005/8/layout/hList1"/>
    <dgm:cxn modelId="{945C2A69-FF92-4BE1-A4A4-CFF7B7948A6C}" type="presParOf" srcId="{74D833E0-B087-4879-A0EE-1B44A9D95703}" destId="{C951E64F-3625-4776-9D06-122EA0C87D4C}" srcOrd="0" destOrd="0" presId="urn:microsoft.com/office/officeart/2005/8/layout/hList1"/>
    <dgm:cxn modelId="{2AFAD3E3-85C8-40EF-8803-AD267FFB3CF0}" type="presParOf" srcId="{74D833E0-B087-4879-A0EE-1B44A9D95703}" destId="{10C8CB40-E5B6-43AE-9649-375FAD0A1977}" srcOrd="1" destOrd="0" presId="urn:microsoft.com/office/officeart/2005/8/layout/hList1"/>
    <dgm:cxn modelId="{569087AC-28BB-4FA7-A175-531867931B7B}" type="presParOf" srcId="{6390B33D-BA2D-442F-B213-10238117025D}" destId="{01FA020E-AADE-4BB1-89AE-1975844ACD98}" srcOrd="3" destOrd="0" presId="urn:microsoft.com/office/officeart/2005/8/layout/hList1"/>
    <dgm:cxn modelId="{B446DC60-C68E-42C9-828F-C73EAAA949E7}" type="presParOf" srcId="{6390B33D-BA2D-442F-B213-10238117025D}" destId="{8679D70E-EC04-4244-A0A1-ED7AF10BC84C}" srcOrd="4" destOrd="0" presId="urn:microsoft.com/office/officeart/2005/8/layout/hList1"/>
    <dgm:cxn modelId="{F2403229-84A5-4F15-A24F-745A635A24FA}" type="presParOf" srcId="{8679D70E-EC04-4244-A0A1-ED7AF10BC84C}" destId="{F25C3331-F6B6-4785-AB9D-77D54FB90D95}" srcOrd="0" destOrd="0" presId="urn:microsoft.com/office/officeart/2005/8/layout/hList1"/>
    <dgm:cxn modelId="{3ACF227E-2DC8-406A-94B9-7C77AC5D13F1}" type="presParOf" srcId="{8679D70E-EC04-4244-A0A1-ED7AF10BC84C}" destId="{DD9B4742-FAB4-44D4-8B46-1F1B04FF9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D63C7A-6CC0-46DC-A83E-44A5A2A1C23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FE7C11-51F8-450E-BD93-62377D1350C8}">
      <dgm:prSet phldrT="[Text]"/>
      <dgm:spPr/>
      <dgm:t>
        <a:bodyPr/>
        <a:lstStyle/>
        <a:p>
          <a:r>
            <a:rPr lang="en-US" dirty="0"/>
            <a:t>Ray et al., 2014</a:t>
          </a:r>
        </a:p>
      </dgm:t>
    </dgm:pt>
    <dgm:pt modelId="{25053632-BF69-4E53-945E-00D8B12A6A10}" type="parTrans" cxnId="{1C45DC77-36C4-47BF-9F10-AE7DCB47722B}">
      <dgm:prSet/>
      <dgm:spPr/>
      <dgm:t>
        <a:bodyPr/>
        <a:lstStyle/>
        <a:p>
          <a:endParaRPr lang="en-US"/>
        </a:p>
      </dgm:t>
    </dgm:pt>
    <dgm:pt modelId="{A63C3BCB-3347-47C8-9779-3E3F88786380}" type="sibTrans" cxnId="{1C45DC77-36C4-47BF-9F10-AE7DCB47722B}">
      <dgm:prSet/>
      <dgm:spPr/>
      <dgm:t>
        <a:bodyPr/>
        <a:lstStyle/>
        <a:p>
          <a:endParaRPr lang="en-US"/>
        </a:p>
      </dgm:t>
    </dgm:pt>
    <dgm:pt modelId="{01BAA862-E813-487C-9DA0-09FF18ACC7D9}">
      <dgm:prSet phldrT="[Text]"/>
      <dgm:spPr/>
      <dgm:t>
        <a:bodyPr/>
        <a:lstStyle/>
        <a:p>
          <a:r>
            <a:rPr lang="en-US" dirty="0"/>
            <a:t>compared 17 programming languages including Go to find whether the choice of language affects software quality</a:t>
          </a:r>
        </a:p>
      </dgm:t>
    </dgm:pt>
    <dgm:pt modelId="{73834E86-924E-47AD-929D-502491591E58}" type="parTrans" cxnId="{237757EA-A58D-4CC9-B807-2CCDCD878BBB}">
      <dgm:prSet/>
      <dgm:spPr/>
      <dgm:t>
        <a:bodyPr/>
        <a:lstStyle/>
        <a:p>
          <a:endParaRPr lang="en-US"/>
        </a:p>
      </dgm:t>
    </dgm:pt>
    <dgm:pt modelId="{B70A75E5-F4B5-438D-8D26-B5C994E03FB3}" type="sibTrans" cxnId="{237757EA-A58D-4CC9-B807-2CCDCD878BBB}">
      <dgm:prSet/>
      <dgm:spPr/>
      <dgm:t>
        <a:bodyPr/>
        <a:lstStyle/>
        <a:p>
          <a:endParaRPr lang="en-US"/>
        </a:p>
      </dgm:t>
    </dgm:pt>
    <dgm:pt modelId="{EF98FDF7-0D0C-4CF0-B82A-B83F46FD5AE2}">
      <dgm:prSet phldrT="[Text]"/>
      <dgm:spPr/>
      <dgm:t>
        <a:bodyPr/>
        <a:lstStyle/>
        <a:p>
          <a:r>
            <a:rPr lang="en-US" dirty="0"/>
            <a:t>He et al., 2019</a:t>
          </a:r>
        </a:p>
      </dgm:t>
    </dgm:pt>
    <dgm:pt modelId="{00E38509-9D31-433D-9F66-17D235393048}" type="parTrans" cxnId="{F22B6EED-EA70-4980-9230-74023F791EE8}">
      <dgm:prSet/>
      <dgm:spPr/>
      <dgm:t>
        <a:bodyPr/>
        <a:lstStyle/>
        <a:p>
          <a:endParaRPr lang="en-US"/>
        </a:p>
      </dgm:t>
    </dgm:pt>
    <dgm:pt modelId="{8D5046F0-570B-435A-975B-3C214CF220D2}" type="sibTrans" cxnId="{F22B6EED-EA70-4980-9230-74023F791EE8}">
      <dgm:prSet/>
      <dgm:spPr/>
      <dgm:t>
        <a:bodyPr/>
        <a:lstStyle/>
        <a:p>
          <a:endParaRPr lang="en-US"/>
        </a:p>
      </dgm:t>
    </dgm:pt>
    <dgm:pt modelId="{EBCB21A9-4FA1-4B8B-B602-879A4B391237}">
      <dgm:prSet phldrT="[Text]"/>
      <dgm:spPr/>
      <dgm:t>
        <a:bodyPr/>
        <a:lstStyle/>
        <a:p>
          <a:r>
            <a:rPr lang="en-US" dirty="0"/>
            <a:t>explored differences in commenting practices across 5 popular programming languages namely Python, Java, Go, JavaScript and C++</a:t>
          </a:r>
        </a:p>
      </dgm:t>
    </dgm:pt>
    <dgm:pt modelId="{FA82D775-D97E-474F-9E47-F268300D6045}" type="parTrans" cxnId="{0663043A-75E6-4A84-871E-C3BECC2B695C}">
      <dgm:prSet/>
      <dgm:spPr/>
      <dgm:t>
        <a:bodyPr/>
        <a:lstStyle/>
        <a:p>
          <a:endParaRPr lang="en-US"/>
        </a:p>
      </dgm:t>
    </dgm:pt>
    <dgm:pt modelId="{62D724E9-6E08-4F6A-8DA1-6B59C8CCBA9A}" type="sibTrans" cxnId="{0663043A-75E6-4A84-871E-C3BECC2B695C}">
      <dgm:prSet/>
      <dgm:spPr/>
      <dgm:t>
        <a:bodyPr/>
        <a:lstStyle/>
        <a:p>
          <a:endParaRPr lang="en-US"/>
        </a:p>
      </dgm:t>
    </dgm:pt>
    <dgm:pt modelId="{7CDD2327-B70D-406D-8D7D-9C2B91DA69B2}">
      <dgm:prSet phldrT="[Text]"/>
      <dgm:spPr/>
      <dgm:t>
        <a:bodyPr/>
        <a:lstStyle/>
        <a:p>
          <a:r>
            <a:rPr lang="en-US" dirty="0" err="1"/>
            <a:t>Schmager</a:t>
          </a:r>
          <a:r>
            <a:rPr lang="en-US" dirty="0"/>
            <a:t> et al., 2010</a:t>
          </a:r>
        </a:p>
      </dgm:t>
    </dgm:pt>
    <dgm:pt modelId="{CCA57F5A-9CEA-44A3-9F71-04A835FF8758}" type="parTrans" cxnId="{038D089B-1852-4CDB-BE44-06A9A9BE3046}">
      <dgm:prSet/>
      <dgm:spPr/>
      <dgm:t>
        <a:bodyPr/>
        <a:lstStyle/>
        <a:p>
          <a:endParaRPr lang="en-US"/>
        </a:p>
      </dgm:t>
    </dgm:pt>
    <dgm:pt modelId="{000A9158-9945-4289-9A38-E7562E8E4DC2}" type="sibTrans" cxnId="{038D089B-1852-4CDB-BE44-06A9A9BE3046}">
      <dgm:prSet/>
      <dgm:spPr/>
      <dgm:t>
        <a:bodyPr/>
        <a:lstStyle/>
        <a:p>
          <a:endParaRPr lang="en-US"/>
        </a:p>
      </dgm:t>
    </dgm:pt>
    <dgm:pt modelId="{E0B1EA07-E11B-49C3-8824-AD62571E5311}">
      <dgm:prSet phldrT="[Text]"/>
      <dgm:spPr/>
      <dgm:t>
        <a:bodyPr/>
        <a:lstStyle/>
        <a:p>
          <a:r>
            <a:rPr lang="en-US" dirty="0"/>
            <a:t>implemented all the 23 Gangs of Four (</a:t>
          </a:r>
          <a:r>
            <a:rPr lang="en-US" dirty="0" err="1"/>
            <a:t>GoF</a:t>
          </a:r>
          <a:r>
            <a:rPr lang="en-US" dirty="0"/>
            <a:t>) design patterns and compared these with Java</a:t>
          </a:r>
        </a:p>
      </dgm:t>
    </dgm:pt>
    <dgm:pt modelId="{F76305ED-2D6F-4A71-A4F6-7B74D36EB296}" type="parTrans" cxnId="{7578F104-F581-4802-BFEE-0158D03CAC37}">
      <dgm:prSet/>
      <dgm:spPr/>
      <dgm:t>
        <a:bodyPr/>
        <a:lstStyle/>
        <a:p>
          <a:endParaRPr lang="en-US"/>
        </a:p>
      </dgm:t>
    </dgm:pt>
    <dgm:pt modelId="{E0E3EFD7-64AE-4037-A0AB-C5F3BC130ADC}" type="sibTrans" cxnId="{7578F104-F581-4802-BFEE-0158D03CAC37}">
      <dgm:prSet/>
      <dgm:spPr/>
      <dgm:t>
        <a:bodyPr/>
        <a:lstStyle/>
        <a:p>
          <a:endParaRPr lang="en-US"/>
        </a:p>
      </dgm:t>
    </dgm:pt>
    <dgm:pt modelId="{BEE62D80-51E5-437D-8BF4-121EDE234EA2}">
      <dgm:prSet/>
      <dgm:spPr/>
      <dgm:t>
        <a:bodyPr/>
        <a:lstStyle/>
        <a:p>
          <a:r>
            <a:rPr lang="en-US" dirty="0" err="1"/>
            <a:t>Rafed</a:t>
          </a:r>
          <a:r>
            <a:rPr lang="en-US" dirty="0"/>
            <a:t> et al., 2019</a:t>
          </a:r>
        </a:p>
      </dgm:t>
    </dgm:pt>
    <dgm:pt modelId="{9B44B7F0-0B9C-4470-BFBE-28B5D72B80F3}" type="parTrans" cxnId="{B414B0B5-ED2B-4D9A-9A90-1C548A347B4A}">
      <dgm:prSet/>
      <dgm:spPr/>
      <dgm:t>
        <a:bodyPr/>
        <a:lstStyle/>
        <a:p>
          <a:endParaRPr lang="en-US"/>
        </a:p>
      </dgm:t>
    </dgm:pt>
    <dgm:pt modelId="{69760C1F-768F-4390-A116-5E9D9A9C1C56}" type="sibTrans" cxnId="{B414B0B5-ED2B-4D9A-9A90-1C548A347B4A}">
      <dgm:prSet/>
      <dgm:spPr/>
      <dgm:t>
        <a:bodyPr/>
        <a:lstStyle/>
        <a:p>
          <a:endParaRPr lang="en-US"/>
        </a:p>
      </dgm:t>
    </dgm:pt>
    <dgm:pt modelId="{8CAC976E-F7D7-4158-958E-A712BF2A1B53}">
      <dgm:prSet/>
      <dgm:spPr/>
      <dgm:t>
        <a:bodyPr/>
        <a:lstStyle/>
        <a:p>
          <a:r>
            <a:rPr lang="en-US" dirty="0"/>
            <a:t>proposed a tool named </a:t>
          </a:r>
          <a:r>
            <a:rPr lang="en-US" dirty="0" err="1"/>
            <a:t>GodExpo</a:t>
          </a:r>
          <a:r>
            <a:rPr lang="en-US" dirty="0"/>
            <a:t> to detect God Structures (a structure that threatens the maintainability and understandability of code by performing most of the work alone) in Go programs</a:t>
          </a:r>
        </a:p>
      </dgm:t>
    </dgm:pt>
    <dgm:pt modelId="{4D68FF42-C93A-43FA-ACC1-A64E17C71FD4}" type="parTrans" cxnId="{0DC6E80D-BCD5-4D1D-B53E-CE7B327033C1}">
      <dgm:prSet/>
      <dgm:spPr/>
      <dgm:t>
        <a:bodyPr/>
        <a:lstStyle/>
        <a:p>
          <a:endParaRPr lang="en-US"/>
        </a:p>
      </dgm:t>
    </dgm:pt>
    <dgm:pt modelId="{2DE36CD1-03E0-4338-AB57-CF1BC3C714E1}" type="sibTrans" cxnId="{0DC6E80D-BCD5-4D1D-B53E-CE7B327033C1}">
      <dgm:prSet/>
      <dgm:spPr/>
      <dgm:t>
        <a:bodyPr/>
        <a:lstStyle/>
        <a:p>
          <a:endParaRPr lang="en-US"/>
        </a:p>
      </dgm:t>
    </dgm:pt>
    <dgm:pt modelId="{6390B33D-BA2D-442F-B213-10238117025D}" type="pres">
      <dgm:prSet presAssocID="{C8D63C7A-6CC0-46DC-A83E-44A5A2A1C2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37EA32-092E-4621-9583-1E90FB9A5EC0}" type="pres">
      <dgm:prSet presAssocID="{EBFE7C11-51F8-450E-BD93-62377D1350C8}" presName="composite" presStyleCnt="0"/>
      <dgm:spPr/>
    </dgm:pt>
    <dgm:pt modelId="{49FD5B50-13CA-474B-B30E-C35325E5F8D9}" type="pres">
      <dgm:prSet presAssocID="{EBFE7C11-51F8-450E-BD93-62377D1350C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4A9C1-DB45-4127-B880-E9E9C6833144}" type="pres">
      <dgm:prSet presAssocID="{EBFE7C11-51F8-450E-BD93-62377D1350C8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3E6B1-EBCE-459F-AF56-ADF08A931AAC}" type="pres">
      <dgm:prSet presAssocID="{A63C3BCB-3347-47C8-9779-3E3F88786380}" presName="space" presStyleCnt="0"/>
      <dgm:spPr/>
    </dgm:pt>
    <dgm:pt modelId="{74D833E0-B087-4879-A0EE-1B44A9D95703}" type="pres">
      <dgm:prSet presAssocID="{EF98FDF7-0D0C-4CF0-B82A-B83F46FD5AE2}" presName="composite" presStyleCnt="0"/>
      <dgm:spPr/>
    </dgm:pt>
    <dgm:pt modelId="{C951E64F-3625-4776-9D06-122EA0C87D4C}" type="pres">
      <dgm:prSet presAssocID="{EF98FDF7-0D0C-4CF0-B82A-B83F46FD5AE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8CB40-E5B6-43AE-9649-375FAD0A1977}" type="pres">
      <dgm:prSet presAssocID="{EF98FDF7-0D0C-4CF0-B82A-B83F46FD5AE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A020E-AADE-4BB1-89AE-1975844ACD98}" type="pres">
      <dgm:prSet presAssocID="{8D5046F0-570B-435A-975B-3C214CF220D2}" presName="space" presStyleCnt="0"/>
      <dgm:spPr/>
    </dgm:pt>
    <dgm:pt modelId="{8679D70E-EC04-4244-A0A1-ED7AF10BC84C}" type="pres">
      <dgm:prSet presAssocID="{7CDD2327-B70D-406D-8D7D-9C2B91DA69B2}" presName="composite" presStyleCnt="0"/>
      <dgm:spPr/>
    </dgm:pt>
    <dgm:pt modelId="{F25C3331-F6B6-4785-AB9D-77D54FB90D95}" type="pres">
      <dgm:prSet presAssocID="{7CDD2327-B70D-406D-8D7D-9C2B91DA69B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B4742-FAB4-44D4-8B46-1F1B04FF981B}" type="pres">
      <dgm:prSet presAssocID="{7CDD2327-B70D-406D-8D7D-9C2B91DA69B2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EA257-3E8E-458C-8A89-78C30C295193}" type="pres">
      <dgm:prSet presAssocID="{000A9158-9945-4289-9A38-E7562E8E4DC2}" presName="space" presStyleCnt="0"/>
      <dgm:spPr/>
    </dgm:pt>
    <dgm:pt modelId="{E90A36BD-8AB0-4C8F-B1C0-116B03EDF4B4}" type="pres">
      <dgm:prSet presAssocID="{BEE62D80-51E5-437D-8BF4-121EDE234EA2}" presName="composite" presStyleCnt="0"/>
      <dgm:spPr/>
    </dgm:pt>
    <dgm:pt modelId="{918FE6B6-6A7D-4506-9397-74C91F314346}" type="pres">
      <dgm:prSet presAssocID="{BEE62D80-51E5-437D-8BF4-121EDE234EA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8E11D-E0EB-475B-96F5-EE05865D81B4}" type="pres">
      <dgm:prSet presAssocID="{BEE62D80-51E5-437D-8BF4-121EDE234EA2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89837-24BD-4CF1-9EEB-2AC079961CF2}" type="presOf" srcId="{EBCB21A9-4FA1-4B8B-B602-879A4B391237}" destId="{10C8CB40-E5B6-43AE-9649-375FAD0A1977}" srcOrd="0" destOrd="0" presId="urn:microsoft.com/office/officeart/2005/8/layout/hList1"/>
    <dgm:cxn modelId="{0663043A-75E6-4A84-871E-C3BECC2B695C}" srcId="{EF98FDF7-0D0C-4CF0-B82A-B83F46FD5AE2}" destId="{EBCB21A9-4FA1-4B8B-B602-879A4B391237}" srcOrd="0" destOrd="0" parTransId="{FA82D775-D97E-474F-9E47-F268300D6045}" sibTransId="{62D724E9-6E08-4F6A-8DA1-6B59C8CCBA9A}"/>
    <dgm:cxn modelId="{7578F104-F581-4802-BFEE-0158D03CAC37}" srcId="{7CDD2327-B70D-406D-8D7D-9C2B91DA69B2}" destId="{E0B1EA07-E11B-49C3-8824-AD62571E5311}" srcOrd="0" destOrd="0" parTransId="{F76305ED-2D6F-4A71-A4F6-7B74D36EB296}" sibTransId="{E0E3EFD7-64AE-4037-A0AB-C5F3BC130ADC}"/>
    <dgm:cxn modelId="{F22B6EED-EA70-4980-9230-74023F791EE8}" srcId="{C8D63C7A-6CC0-46DC-A83E-44A5A2A1C236}" destId="{EF98FDF7-0D0C-4CF0-B82A-B83F46FD5AE2}" srcOrd="1" destOrd="0" parTransId="{00E38509-9D31-433D-9F66-17D235393048}" sibTransId="{8D5046F0-570B-435A-975B-3C214CF220D2}"/>
    <dgm:cxn modelId="{A9405CB3-50CA-4459-BEC1-5B78E584E392}" type="presOf" srcId="{7CDD2327-B70D-406D-8D7D-9C2B91DA69B2}" destId="{F25C3331-F6B6-4785-AB9D-77D54FB90D95}" srcOrd="0" destOrd="0" presId="urn:microsoft.com/office/officeart/2005/8/layout/hList1"/>
    <dgm:cxn modelId="{B414B0B5-ED2B-4D9A-9A90-1C548A347B4A}" srcId="{C8D63C7A-6CC0-46DC-A83E-44A5A2A1C236}" destId="{BEE62D80-51E5-437D-8BF4-121EDE234EA2}" srcOrd="3" destOrd="0" parTransId="{9B44B7F0-0B9C-4470-BFBE-28B5D72B80F3}" sibTransId="{69760C1F-768F-4390-A116-5E9D9A9C1C56}"/>
    <dgm:cxn modelId="{A3EBD729-50E3-45AA-9E52-C43AFB7EA9C2}" type="presOf" srcId="{C8D63C7A-6CC0-46DC-A83E-44A5A2A1C236}" destId="{6390B33D-BA2D-442F-B213-10238117025D}" srcOrd="0" destOrd="0" presId="urn:microsoft.com/office/officeart/2005/8/layout/hList1"/>
    <dgm:cxn modelId="{0DC6E80D-BCD5-4D1D-B53E-CE7B327033C1}" srcId="{BEE62D80-51E5-437D-8BF4-121EDE234EA2}" destId="{8CAC976E-F7D7-4158-958E-A712BF2A1B53}" srcOrd="0" destOrd="0" parTransId="{4D68FF42-C93A-43FA-ACC1-A64E17C71FD4}" sibTransId="{2DE36CD1-03E0-4338-AB57-CF1BC3C714E1}"/>
    <dgm:cxn modelId="{5C6BEA45-A1DC-407B-9DE1-39ECAB6A6BA4}" type="presOf" srcId="{8CAC976E-F7D7-4158-958E-A712BF2A1B53}" destId="{A6D8E11D-E0EB-475B-96F5-EE05865D81B4}" srcOrd="0" destOrd="0" presId="urn:microsoft.com/office/officeart/2005/8/layout/hList1"/>
    <dgm:cxn modelId="{E5EE1EE9-D6CA-40A1-BAEC-B06691C6830D}" type="presOf" srcId="{BEE62D80-51E5-437D-8BF4-121EDE234EA2}" destId="{918FE6B6-6A7D-4506-9397-74C91F314346}" srcOrd="0" destOrd="0" presId="urn:microsoft.com/office/officeart/2005/8/layout/hList1"/>
    <dgm:cxn modelId="{7B092CA0-5B81-420E-AF45-164088DB4ADE}" type="presOf" srcId="{EF98FDF7-0D0C-4CF0-B82A-B83F46FD5AE2}" destId="{C951E64F-3625-4776-9D06-122EA0C87D4C}" srcOrd="0" destOrd="0" presId="urn:microsoft.com/office/officeart/2005/8/layout/hList1"/>
    <dgm:cxn modelId="{DE626AF7-7777-49A4-B065-CB34C326FE51}" type="presOf" srcId="{E0B1EA07-E11B-49C3-8824-AD62571E5311}" destId="{DD9B4742-FAB4-44D4-8B46-1F1B04FF981B}" srcOrd="0" destOrd="0" presId="urn:microsoft.com/office/officeart/2005/8/layout/hList1"/>
    <dgm:cxn modelId="{1C45DC77-36C4-47BF-9F10-AE7DCB47722B}" srcId="{C8D63C7A-6CC0-46DC-A83E-44A5A2A1C236}" destId="{EBFE7C11-51F8-450E-BD93-62377D1350C8}" srcOrd="0" destOrd="0" parTransId="{25053632-BF69-4E53-945E-00D8B12A6A10}" sibTransId="{A63C3BCB-3347-47C8-9779-3E3F88786380}"/>
    <dgm:cxn modelId="{038D089B-1852-4CDB-BE44-06A9A9BE3046}" srcId="{C8D63C7A-6CC0-46DC-A83E-44A5A2A1C236}" destId="{7CDD2327-B70D-406D-8D7D-9C2B91DA69B2}" srcOrd="2" destOrd="0" parTransId="{CCA57F5A-9CEA-44A3-9F71-04A835FF8758}" sibTransId="{000A9158-9945-4289-9A38-E7562E8E4DC2}"/>
    <dgm:cxn modelId="{25B9E8B8-7A48-4771-B6B6-A4BB2A74F358}" type="presOf" srcId="{EBFE7C11-51F8-450E-BD93-62377D1350C8}" destId="{49FD5B50-13CA-474B-B30E-C35325E5F8D9}" srcOrd="0" destOrd="0" presId="urn:microsoft.com/office/officeart/2005/8/layout/hList1"/>
    <dgm:cxn modelId="{237757EA-A58D-4CC9-B807-2CCDCD878BBB}" srcId="{EBFE7C11-51F8-450E-BD93-62377D1350C8}" destId="{01BAA862-E813-487C-9DA0-09FF18ACC7D9}" srcOrd="0" destOrd="0" parTransId="{73834E86-924E-47AD-929D-502491591E58}" sibTransId="{B70A75E5-F4B5-438D-8D26-B5C994E03FB3}"/>
    <dgm:cxn modelId="{E55E7664-BEB2-41E4-B266-345696934E6C}" type="presOf" srcId="{01BAA862-E813-487C-9DA0-09FF18ACC7D9}" destId="{CEF4A9C1-DB45-4127-B880-E9E9C6833144}" srcOrd="0" destOrd="0" presId="urn:microsoft.com/office/officeart/2005/8/layout/hList1"/>
    <dgm:cxn modelId="{9703D7BB-EDEE-41EF-9678-07E3E5863B9E}" type="presParOf" srcId="{6390B33D-BA2D-442F-B213-10238117025D}" destId="{7A37EA32-092E-4621-9583-1E90FB9A5EC0}" srcOrd="0" destOrd="0" presId="urn:microsoft.com/office/officeart/2005/8/layout/hList1"/>
    <dgm:cxn modelId="{FA1E593B-E37D-41C6-9F2D-F347DEBCF953}" type="presParOf" srcId="{7A37EA32-092E-4621-9583-1E90FB9A5EC0}" destId="{49FD5B50-13CA-474B-B30E-C35325E5F8D9}" srcOrd="0" destOrd="0" presId="urn:microsoft.com/office/officeart/2005/8/layout/hList1"/>
    <dgm:cxn modelId="{B607872F-76D4-47F9-9DB6-01DD5AAB7512}" type="presParOf" srcId="{7A37EA32-092E-4621-9583-1E90FB9A5EC0}" destId="{CEF4A9C1-DB45-4127-B880-E9E9C6833144}" srcOrd="1" destOrd="0" presId="urn:microsoft.com/office/officeart/2005/8/layout/hList1"/>
    <dgm:cxn modelId="{77141671-0A59-4760-A366-21312DED4291}" type="presParOf" srcId="{6390B33D-BA2D-442F-B213-10238117025D}" destId="{C1C3E6B1-EBCE-459F-AF56-ADF08A931AAC}" srcOrd="1" destOrd="0" presId="urn:microsoft.com/office/officeart/2005/8/layout/hList1"/>
    <dgm:cxn modelId="{ADD59F32-FA2D-49DC-BAD4-DDFFF2B3DC8E}" type="presParOf" srcId="{6390B33D-BA2D-442F-B213-10238117025D}" destId="{74D833E0-B087-4879-A0EE-1B44A9D95703}" srcOrd="2" destOrd="0" presId="urn:microsoft.com/office/officeart/2005/8/layout/hList1"/>
    <dgm:cxn modelId="{945C2A69-FF92-4BE1-A4A4-CFF7B7948A6C}" type="presParOf" srcId="{74D833E0-B087-4879-A0EE-1B44A9D95703}" destId="{C951E64F-3625-4776-9D06-122EA0C87D4C}" srcOrd="0" destOrd="0" presId="urn:microsoft.com/office/officeart/2005/8/layout/hList1"/>
    <dgm:cxn modelId="{2AFAD3E3-85C8-40EF-8803-AD267FFB3CF0}" type="presParOf" srcId="{74D833E0-B087-4879-A0EE-1B44A9D95703}" destId="{10C8CB40-E5B6-43AE-9649-375FAD0A1977}" srcOrd="1" destOrd="0" presId="urn:microsoft.com/office/officeart/2005/8/layout/hList1"/>
    <dgm:cxn modelId="{569087AC-28BB-4FA7-A175-531867931B7B}" type="presParOf" srcId="{6390B33D-BA2D-442F-B213-10238117025D}" destId="{01FA020E-AADE-4BB1-89AE-1975844ACD98}" srcOrd="3" destOrd="0" presId="urn:microsoft.com/office/officeart/2005/8/layout/hList1"/>
    <dgm:cxn modelId="{B446DC60-C68E-42C9-828F-C73EAAA949E7}" type="presParOf" srcId="{6390B33D-BA2D-442F-B213-10238117025D}" destId="{8679D70E-EC04-4244-A0A1-ED7AF10BC84C}" srcOrd="4" destOrd="0" presId="urn:microsoft.com/office/officeart/2005/8/layout/hList1"/>
    <dgm:cxn modelId="{F2403229-84A5-4F15-A24F-745A635A24FA}" type="presParOf" srcId="{8679D70E-EC04-4244-A0A1-ED7AF10BC84C}" destId="{F25C3331-F6B6-4785-AB9D-77D54FB90D95}" srcOrd="0" destOrd="0" presId="urn:microsoft.com/office/officeart/2005/8/layout/hList1"/>
    <dgm:cxn modelId="{3ACF227E-2DC8-406A-94B9-7C77AC5D13F1}" type="presParOf" srcId="{8679D70E-EC04-4244-A0A1-ED7AF10BC84C}" destId="{DD9B4742-FAB4-44D4-8B46-1F1B04FF981B}" srcOrd="1" destOrd="0" presId="urn:microsoft.com/office/officeart/2005/8/layout/hList1"/>
    <dgm:cxn modelId="{3EF3D4C6-2BCF-4455-AD90-EC18CA82C152}" type="presParOf" srcId="{6390B33D-BA2D-442F-B213-10238117025D}" destId="{ABFEA257-3E8E-458C-8A89-78C30C295193}" srcOrd="5" destOrd="0" presId="urn:microsoft.com/office/officeart/2005/8/layout/hList1"/>
    <dgm:cxn modelId="{CFB050B9-AB53-42B9-9E49-62938E34B6D9}" type="presParOf" srcId="{6390B33D-BA2D-442F-B213-10238117025D}" destId="{E90A36BD-8AB0-4C8F-B1C0-116B03EDF4B4}" srcOrd="6" destOrd="0" presId="urn:microsoft.com/office/officeart/2005/8/layout/hList1"/>
    <dgm:cxn modelId="{5FD4261E-2EFA-45B3-9EFA-223D9B674897}" type="presParOf" srcId="{E90A36BD-8AB0-4C8F-B1C0-116B03EDF4B4}" destId="{918FE6B6-6A7D-4506-9397-74C91F314346}" srcOrd="0" destOrd="0" presId="urn:microsoft.com/office/officeart/2005/8/layout/hList1"/>
    <dgm:cxn modelId="{93B00C27-6625-4713-B637-AF5EEE54335C}" type="presParOf" srcId="{E90A36BD-8AB0-4C8F-B1C0-116B03EDF4B4}" destId="{A6D8E11D-E0EB-475B-96F5-EE05865D81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DEBD2-BB42-43A0-AFB7-8849F1D71B20}">
      <dsp:nvSpPr>
        <dsp:cNvPr id="0" name=""/>
        <dsp:cNvSpPr/>
      </dsp:nvSpPr>
      <dsp:spPr>
        <a:xfrm>
          <a:off x="3414" y="438236"/>
          <a:ext cx="1492697" cy="89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mbria" panose="02040503050406030204" pitchFamily="18" charset="0"/>
              <a:ea typeface="Cambria" panose="02040503050406030204" pitchFamily="18" charset="0"/>
            </a:rPr>
            <a:t>Dataset Selection</a:t>
          </a:r>
        </a:p>
      </dsp:txBody>
      <dsp:txXfrm>
        <a:off x="29646" y="464468"/>
        <a:ext cx="1440233" cy="843154"/>
      </dsp:txXfrm>
    </dsp:sp>
    <dsp:sp modelId="{34EA0AE5-EBFD-48D3-B2CE-1E2AE6BE6C0B}">
      <dsp:nvSpPr>
        <dsp:cNvPr id="0" name=""/>
        <dsp:cNvSpPr/>
      </dsp:nvSpPr>
      <dsp:spPr>
        <a:xfrm>
          <a:off x="1645381" y="700951"/>
          <a:ext cx="316451" cy="370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45381" y="774989"/>
        <a:ext cx="221516" cy="222113"/>
      </dsp:txXfrm>
    </dsp:sp>
    <dsp:sp modelId="{F253383F-FE4E-4186-B539-A483468E8583}">
      <dsp:nvSpPr>
        <dsp:cNvPr id="0" name=""/>
        <dsp:cNvSpPr/>
      </dsp:nvSpPr>
      <dsp:spPr>
        <a:xfrm>
          <a:off x="2093190" y="438236"/>
          <a:ext cx="1492697" cy="89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mbria" panose="02040503050406030204" pitchFamily="18" charset="0"/>
              <a:ea typeface="Cambria" panose="02040503050406030204" pitchFamily="18" charset="0"/>
            </a:rPr>
            <a:t>Dataset Preprocessing</a:t>
          </a:r>
        </a:p>
      </dsp:txBody>
      <dsp:txXfrm>
        <a:off x="2119422" y="464468"/>
        <a:ext cx="1440233" cy="843154"/>
      </dsp:txXfrm>
    </dsp:sp>
    <dsp:sp modelId="{10A63391-E7F6-4CB6-8C39-DD322F0C4B3A}">
      <dsp:nvSpPr>
        <dsp:cNvPr id="0" name=""/>
        <dsp:cNvSpPr/>
      </dsp:nvSpPr>
      <dsp:spPr>
        <a:xfrm>
          <a:off x="3735158" y="700951"/>
          <a:ext cx="316451" cy="370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735158" y="774989"/>
        <a:ext cx="221516" cy="222113"/>
      </dsp:txXfrm>
    </dsp:sp>
    <dsp:sp modelId="{A66C7566-AF86-4CA8-B60F-14F480DE3CE8}">
      <dsp:nvSpPr>
        <dsp:cNvPr id="0" name=""/>
        <dsp:cNvSpPr/>
      </dsp:nvSpPr>
      <dsp:spPr>
        <a:xfrm>
          <a:off x="4182967" y="438236"/>
          <a:ext cx="1492697" cy="89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mbria" panose="02040503050406030204" pitchFamily="18" charset="0"/>
              <a:ea typeface="Cambria" panose="02040503050406030204" pitchFamily="18" charset="0"/>
            </a:rPr>
            <a:t>Metrics Calculation</a:t>
          </a:r>
        </a:p>
      </dsp:txBody>
      <dsp:txXfrm>
        <a:off x="4209199" y="464468"/>
        <a:ext cx="1440233" cy="843154"/>
      </dsp:txXfrm>
    </dsp:sp>
    <dsp:sp modelId="{570D2AC8-3A72-4099-93BC-57E72C726FC3}">
      <dsp:nvSpPr>
        <dsp:cNvPr id="0" name=""/>
        <dsp:cNvSpPr/>
      </dsp:nvSpPr>
      <dsp:spPr>
        <a:xfrm>
          <a:off x="5824934" y="700951"/>
          <a:ext cx="316451" cy="370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824934" y="774989"/>
        <a:ext cx="221516" cy="222113"/>
      </dsp:txXfrm>
    </dsp:sp>
    <dsp:sp modelId="{D147D5A7-4522-4A7C-8FDD-534051B11DD4}">
      <dsp:nvSpPr>
        <dsp:cNvPr id="0" name=""/>
        <dsp:cNvSpPr/>
      </dsp:nvSpPr>
      <dsp:spPr>
        <a:xfrm>
          <a:off x="6272744" y="438236"/>
          <a:ext cx="1492697" cy="89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latin typeface="Cambria" panose="02040503050406030204" pitchFamily="18" charset="0"/>
              <a:ea typeface="Cambria" panose="02040503050406030204" pitchFamily="18" charset="0"/>
            </a:rPr>
            <a:t>Statistical Analysis</a:t>
          </a:r>
        </a:p>
      </dsp:txBody>
      <dsp:txXfrm>
        <a:off x="6298976" y="464468"/>
        <a:ext cx="1440233" cy="843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3D1-80C4-4F2B-A874-1F7BC4C32409}">
      <dsp:nvSpPr>
        <dsp:cNvPr id="0" name=""/>
        <dsp:cNvSpPr/>
      </dsp:nvSpPr>
      <dsp:spPr>
        <a:xfrm>
          <a:off x="3502" y="443987"/>
          <a:ext cx="1531513" cy="1134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mbria" panose="02040503050406030204" pitchFamily="18" charset="0"/>
              <a:ea typeface="Cambria" panose="02040503050406030204" pitchFamily="18" charset="0"/>
            </a:rPr>
            <a:t>Tokenize method name and lead comment</a:t>
          </a:r>
        </a:p>
      </dsp:txBody>
      <dsp:txXfrm>
        <a:off x="36724" y="477209"/>
        <a:ext cx="1465069" cy="1067832"/>
      </dsp:txXfrm>
    </dsp:sp>
    <dsp:sp modelId="{49179AC9-A21F-4284-A35A-843676ED7FE0}">
      <dsp:nvSpPr>
        <dsp:cNvPr id="0" name=""/>
        <dsp:cNvSpPr/>
      </dsp:nvSpPr>
      <dsp:spPr>
        <a:xfrm>
          <a:off x="1688167" y="821218"/>
          <a:ext cx="324680" cy="3798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88167" y="897181"/>
        <a:ext cx="227276" cy="227889"/>
      </dsp:txXfrm>
    </dsp:sp>
    <dsp:sp modelId="{FB7B64EB-2EA9-41E3-8476-34148ACEBCC4}">
      <dsp:nvSpPr>
        <dsp:cNvPr id="0" name=""/>
        <dsp:cNvSpPr/>
      </dsp:nvSpPr>
      <dsp:spPr>
        <a:xfrm>
          <a:off x="2147621" y="443987"/>
          <a:ext cx="1531513" cy="1134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mbria" panose="02040503050406030204" pitchFamily="18" charset="0"/>
              <a:ea typeface="Cambria" panose="02040503050406030204" pitchFamily="18" charset="0"/>
            </a:rPr>
            <a:t>Compute similarity between these two token sets</a:t>
          </a:r>
        </a:p>
      </dsp:txBody>
      <dsp:txXfrm>
        <a:off x="2180843" y="477209"/>
        <a:ext cx="1465069" cy="1067832"/>
      </dsp:txXfrm>
    </dsp:sp>
    <dsp:sp modelId="{8507F3C6-ECEB-4D6C-8C52-66F269A63963}">
      <dsp:nvSpPr>
        <dsp:cNvPr id="0" name=""/>
        <dsp:cNvSpPr/>
      </dsp:nvSpPr>
      <dsp:spPr>
        <a:xfrm>
          <a:off x="3832285" y="821218"/>
          <a:ext cx="324680" cy="3798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832285" y="897181"/>
        <a:ext cx="227276" cy="227889"/>
      </dsp:txXfrm>
    </dsp:sp>
    <dsp:sp modelId="{AFD1BD98-8060-40A0-828B-3AD4C650B6A6}">
      <dsp:nvSpPr>
        <dsp:cNvPr id="0" name=""/>
        <dsp:cNvSpPr/>
      </dsp:nvSpPr>
      <dsp:spPr>
        <a:xfrm>
          <a:off x="4291739" y="443987"/>
          <a:ext cx="1531513" cy="1134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mbria" panose="02040503050406030204" pitchFamily="18" charset="0"/>
              <a:ea typeface="Cambria" panose="02040503050406030204" pitchFamily="18" charset="0"/>
            </a:rPr>
            <a:t>Calculate coherence of the comments</a:t>
          </a:r>
        </a:p>
      </dsp:txBody>
      <dsp:txXfrm>
        <a:off x="4324961" y="477209"/>
        <a:ext cx="1465069" cy="1067832"/>
      </dsp:txXfrm>
    </dsp:sp>
    <dsp:sp modelId="{290E8579-5A75-4F03-9002-6EC83C810052}">
      <dsp:nvSpPr>
        <dsp:cNvPr id="0" name=""/>
        <dsp:cNvSpPr/>
      </dsp:nvSpPr>
      <dsp:spPr>
        <a:xfrm>
          <a:off x="5976404" y="821218"/>
          <a:ext cx="324680" cy="3798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976404" y="897181"/>
        <a:ext cx="227276" cy="227889"/>
      </dsp:txXfrm>
    </dsp:sp>
    <dsp:sp modelId="{A640E6B4-8B44-46AF-BFF0-E664D8D5A527}">
      <dsp:nvSpPr>
        <dsp:cNvPr id="0" name=""/>
        <dsp:cNvSpPr/>
      </dsp:nvSpPr>
      <dsp:spPr>
        <a:xfrm>
          <a:off x="6435858" y="443987"/>
          <a:ext cx="1531513" cy="1134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Cambria" panose="02040503050406030204" pitchFamily="18" charset="0"/>
              <a:ea typeface="Cambria" panose="02040503050406030204" pitchFamily="18" charset="0"/>
            </a:rPr>
            <a:t>Identify non-cohesive comments</a:t>
          </a:r>
        </a:p>
      </dsp:txBody>
      <dsp:txXfrm>
        <a:off x="6469080" y="477209"/>
        <a:ext cx="1465069" cy="1067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D5B50-13CA-474B-B30E-C35325E5F8D9}">
      <dsp:nvSpPr>
        <dsp:cNvPr id="0" name=""/>
        <dsp:cNvSpPr/>
      </dsp:nvSpPr>
      <dsp:spPr>
        <a:xfrm>
          <a:off x="2501" y="155469"/>
          <a:ext cx="2439425" cy="432000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Scalabrino</a:t>
          </a:r>
          <a:r>
            <a:rPr lang="en-US" sz="1500" kern="1200" dirty="0"/>
            <a:t> et al., 2017 </a:t>
          </a:r>
        </a:p>
      </dsp:txBody>
      <dsp:txXfrm>
        <a:off x="2501" y="155469"/>
        <a:ext cx="2439425" cy="432000"/>
      </dsp:txXfrm>
    </dsp:sp>
    <dsp:sp modelId="{CEF4A9C1-DB45-4127-B880-E9E9C6833144}">
      <dsp:nvSpPr>
        <dsp:cNvPr id="0" name=""/>
        <dsp:cNvSpPr/>
      </dsp:nvSpPr>
      <dsp:spPr>
        <a:xfrm>
          <a:off x="2501" y="587469"/>
          <a:ext cx="2439425" cy="261139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used 121 metrics related to code, documentation and developer experience to investigate their correlation with program comprehension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none of the metrics were significantly correlated</a:t>
          </a:r>
        </a:p>
      </dsp:txBody>
      <dsp:txXfrm>
        <a:off x="2501" y="587469"/>
        <a:ext cx="2439425" cy="2611395"/>
      </dsp:txXfrm>
    </dsp:sp>
    <dsp:sp modelId="{C951E64F-3625-4776-9D06-122EA0C87D4C}">
      <dsp:nvSpPr>
        <dsp:cNvPr id="0" name=""/>
        <dsp:cNvSpPr/>
      </dsp:nvSpPr>
      <dsp:spPr>
        <a:xfrm>
          <a:off x="2783446" y="155469"/>
          <a:ext cx="2439425" cy="432000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Trockman</a:t>
          </a:r>
          <a:r>
            <a:rPr lang="en-US" sz="1500" kern="1200" dirty="0"/>
            <a:t> et al., 2018</a:t>
          </a:r>
        </a:p>
      </dsp:txBody>
      <dsp:txXfrm>
        <a:off x="2783446" y="155469"/>
        <a:ext cx="2439425" cy="432000"/>
      </dsp:txXfrm>
    </dsp:sp>
    <dsp:sp modelId="{10C8CB40-E5B6-43AE-9649-375FAD0A1977}">
      <dsp:nvSpPr>
        <dsp:cNvPr id="0" name=""/>
        <dsp:cNvSpPr/>
      </dsp:nvSpPr>
      <dsp:spPr>
        <a:xfrm>
          <a:off x="2783446" y="587469"/>
          <a:ext cx="2439425" cy="261139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reanalyzed the data from the study of </a:t>
          </a:r>
          <a:r>
            <a:rPr lang="en-US" sz="1500" kern="1200" dirty="0" err="1"/>
            <a:t>Scalabrino</a:t>
          </a:r>
          <a:r>
            <a:rPr lang="en-US" sz="1500" kern="1200" dirty="0"/>
            <a:t> et al. using principal component analysis and stepwise selection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did not find a specific principal component that explains most of the variance</a:t>
          </a:r>
        </a:p>
      </dsp:txBody>
      <dsp:txXfrm>
        <a:off x="2783446" y="587469"/>
        <a:ext cx="2439425" cy="2611395"/>
      </dsp:txXfrm>
    </dsp:sp>
    <dsp:sp modelId="{F25C3331-F6B6-4785-AB9D-77D54FB90D95}">
      <dsp:nvSpPr>
        <dsp:cNvPr id="0" name=""/>
        <dsp:cNvSpPr/>
      </dsp:nvSpPr>
      <dsp:spPr>
        <a:xfrm>
          <a:off x="5564391" y="155469"/>
          <a:ext cx="2439425" cy="432000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Roehm</a:t>
          </a:r>
          <a:r>
            <a:rPr lang="en-US" sz="1500" kern="1200" dirty="0"/>
            <a:t> et al., 2019</a:t>
          </a:r>
        </a:p>
      </dsp:txBody>
      <dsp:txXfrm>
        <a:off x="5564391" y="155469"/>
        <a:ext cx="2439425" cy="432000"/>
      </dsp:txXfrm>
    </dsp:sp>
    <dsp:sp modelId="{DD9B4742-FAB4-44D4-8B46-1F1B04FF981B}">
      <dsp:nvSpPr>
        <dsp:cNvPr id="0" name=""/>
        <dsp:cNvSpPr/>
      </dsp:nvSpPr>
      <dsp:spPr>
        <a:xfrm>
          <a:off x="5564391" y="587469"/>
          <a:ext cx="2439425" cy="261139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studied 10 conventional wisdom related to program comprehension (e.g., C code has more too long methods than other languages)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used 5 metrics - Clone Coverage, Comment Incompleteness, Too Long Files, Too Long Methods and Nesting Depth</a:t>
          </a:r>
        </a:p>
      </dsp:txBody>
      <dsp:txXfrm>
        <a:off x="5564391" y="587469"/>
        <a:ext cx="2439425" cy="2611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9697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2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927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12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18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875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35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58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2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12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50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92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1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95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3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62350" y="2122875"/>
            <a:ext cx="7819200" cy="89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46613"/>
            <a:ext cx="77724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147610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sz="18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sz="18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erriweather"/>
              <a:buNone/>
              <a:defRPr sz="18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None/>
              <a:defRPr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134156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erriweather"/>
              <a:buNone/>
              <a:defRPr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Analyzing Program Comprehensibility of Go</a:t>
            </a:r>
            <a:br>
              <a:rPr lang="en-US" sz="3200" dirty="0"/>
            </a:br>
            <a:r>
              <a:rPr lang="en-US" sz="3200" dirty="0"/>
              <a:t>Projects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027779D-9CA4-426A-BBC8-CEFB930A60AC}"/>
              </a:ext>
            </a:extLst>
          </p:cNvPr>
          <p:cNvSpPr txBox="1"/>
          <p:nvPr/>
        </p:nvSpPr>
        <p:spPr>
          <a:xfrm>
            <a:off x="389861" y="3600893"/>
            <a:ext cx="8371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Moumita</a:t>
            </a:r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Asad</a:t>
            </a:r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Rafed</a:t>
            </a:r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Muhammad Yasir, Shihab Shahriar, Nadia Nahar, Md. Nurul </a:t>
            </a:r>
            <a:r>
              <a:rPr lang="en-US" sz="15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Ahad</a:t>
            </a:r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Tawhid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Institute of Information Technology</a:t>
            </a:r>
            <a:r>
              <a:rPr lang="en-US" sz="15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br>
              <a:rPr lang="en-US" sz="15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5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University </a:t>
            </a:r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Dhaka</a:t>
            </a:r>
            <a:r>
              <a:rPr lang="en-US" sz="15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Bangladesh.</a:t>
            </a:r>
            <a:endParaRPr lang="en-US" sz="15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CCB01-4205-4F22-ACF4-B54556C0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FF2FFF-BFA1-4F26-A4E8-8BEDB9006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Repositories must have at least 10,000 lines of code and a readme file or a GitHub description</a:t>
            </a:r>
          </a:p>
          <a:p>
            <a:r>
              <a:rPr lang="en-US" dirty="0"/>
              <a:t>Repositories must not be a fork or mirror of another one</a:t>
            </a:r>
          </a:p>
          <a:p>
            <a:r>
              <a:rPr lang="en-US" dirty="0"/>
              <a:t>The size of the codebase should not exceed 215 MB [8]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26B2B5-108E-443A-88D7-5B103838C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3B5E8BC-D04A-446B-A98E-8C5E737844CF}"/>
              </a:ext>
            </a:extLst>
          </p:cNvPr>
          <p:cNvSpPr txBox="1"/>
          <p:nvPr/>
        </p:nvSpPr>
        <p:spPr>
          <a:xfrm>
            <a:off x="985283" y="4396856"/>
            <a:ext cx="769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[8] Tobias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Roehm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Daniel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Veihelmann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Stefan Wagner, and Elmar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Juergens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Evaluating maintainability prejudices with a large-scale study of opensource projects. In Proceedings of the International Conference on Software Quality, pages 151–171. Springer, 2019</a:t>
            </a:r>
          </a:p>
        </p:txBody>
      </p:sp>
    </p:spTree>
    <p:extLst>
      <p:ext uri="{BB962C8B-B14F-4D97-AF65-F5344CB8AC3E}">
        <p14:creationId xmlns:p14="http://schemas.microsoft.com/office/powerpoint/2010/main" val="244406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ACF0A-29A9-4D42-81BB-37301394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ECAE6B-CF68-4660-989F-E91E256A4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Folders containing external libraries, generated source files or test code are excluded</a:t>
            </a:r>
          </a:p>
          <a:p>
            <a:r>
              <a:rPr lang="en-US" dirty="0"/>
              <a:t>A list of 60 file system paths (e.g.,“</a:t>
            </a:r>
            <a:r>
              <a:rPr lang="en-US" i="1" dirty="0"/>
              <a:t>**/libs/**</a:t>
            </a:r>
            <a:r>
              <a:rPr lang="en-US" dirty="0"/>
              <a:t>”) provided in [8] is used</a:t>
            </a:r>
          </a:p>
          <a:p>
            <a:r>
              <a:rPr lang="en-US" dirty="0"/>
              <a:t>Apart from the list, the </a:t>
            </a:r>
            <a:r>
              <a:rPr lang="en-US" i="1" dirty="0"/>
              <a:t>pkg</a:t>
            </a:r>
            <a:r>
              <a:rPr lang="en-US" dirty="0"/>
              <a:t> folder is excluded from Go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B0F536-E213-4060-B22C-F7FB815ED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34069B-5067-4333-A674-F45E83014DF8}"/>
              </a:ext>
            </a:extLst>
          </p:cNvPr>
          <p:cNvSpPr txBox="1"/>
          <p:nvPr/>
        </p:nvSpPr>
        <p:spPr>
          <a:xfrm>
            <a:off x="942750" y="4509958"/>
            <a:ext cx="7740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[8] Tobias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Roehm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Daniel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Veihelmann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Stefan Wagner, and Elmar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Juergens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Evaluating maintainability prejudices with a large-scale study of opensource projects. In Proceedings of the International Conference on Software Quality, pages 151–171. Springer, 2019</a:t>
            </a:r>
          </a:p>
        </p:txBody>
      </p:sp>
    </p:spTree>
    <p:extLst>
      <p:ext uri="{BB962C8B-B14F-4D97-AF65-F5344CB8AC3E}">
        <p14:creationId xmlns:p14="http://schemas.microsoft.com/office/powerpoint/2010/main" val="379597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8332E-8EF3-42B9-955E-D080764A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3050B2-1639-48F8-9592-77F8B3B2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3306"/>
            <a:ext cx="8229600" cy="3522600"/>
          </a:xfrm>
        </p:spPr>
        <p:txBody>
          <a:bodyPr/>
          <a:lstStyle/>
          <a:p>
            <a:r>
              <a:rPr lang="en-US" dirty="0"/>
              <a:t>Five static code metrics are used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Too Long Files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Too Long Methods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Nesting Depth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Lack of Cohesive Comments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Duplicate Comments</a:t>
            </a:r>
          </a:p>
          <a:p>
            <a:r>
              <a:rPr lang="en-US" dirty="0"/>
              <a:t>Found to be a good indicator of program comprehensibility [8]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3CC674-AB15-4646-805A-11C1501A63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883924-004E-4CB8-B936-6406E9CD5BFD}"/>
              </a:ext>
            </a:extLst>
          </p:cNvPr>
          <p:cNvSpPr txBox="1"/>
          <p:nvPr/>
        </p:nvSpPr>
        <p:spPr>
          <a:xfrm>
            <a:off x="893134" y="4585987"/>
            <a:ext cx="778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[8] Tobias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Roehm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Daniel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Veihelmann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Stefan Wagner, and Elmar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Juergens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Evaluating maintainability prejudices with a large-scale study of opensource projects. In Proceedings of the International Conference on Software Quality, pages 151–171. Springer, 2019</a:t>
            </a:r>
          </a:p>
        </p:txBody>
      </p:sp>
    </p:spTree>
    <p:extLst>
      <p:ext uri="{BB962C8B-B14F-4D97-AF65-F5344CB8AC3E}">
        <p14:creationId xmlns:p14="http://schemas.microsoft.com/office/powerpoint/2010/main" val="94287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0F2A02-D98C-411E-93C6-05BAA98D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A0EDED-51CA-4EBF-A6B8-5890AEC47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b="1" dirty="0"/>
              <a:t>Too Long Files: </a:t>
            </a:r>
            <a:r>
              <a:rPr lang="en-US" dirty="0"/>
              <a:t>measures the portion of source code lines that are located in files exceeding </a:t>
            </a:r>
            <a:r>
              <a:rPr lang="en-US" b="1" dirty="0"/>
              <a:t>750</a:t>
            </a:r>
            <a:r>
              <a:rPr lang="en-US" dirty="0"/>
              <a:t> lines [8]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/>
              <a:t>Too Long Methods:</a:t>
            </a:r>
            <a:r>
              <a:rPr lang="en-US" dirty="0"/>
              <a:t> calculates the number of code lines that reside in methods surpassing </a:t>
            </a:r>
            <a:r>
              <a:rPr lang="en-US" b="1" dirty="0"/>
              <a:t>75</a:t>
            </a:r>
            <a:r>
              <a:rPr lang="en-US" dirty="0"/>
              <a:t> lines [8]</a:t>
            </a:r>
          </a:p>
          <a:p>
            <a:pPr marL="571500" indent="-457200">
              <a:buFont typeface="+mj-lt"/>
              <a:buAutoNum type="arabicPeriod"/>
            </a:pPr>
            <a:r>
              <a:rPr lang="en-US" b="1" dirty="0"/>
              <a:t>Nesting Depth:</a:t>
            </a:r>
            <a:r>
              <a:rPr lang="en-US" dirty="0"/>
              <a:t> measures the fraction of code lines belonging to methods exceeding nesting depth </a:t>
            </a:r>
            <a:r>
              <a:rPr lang="en-US" b="1" dirty="0"/>
              <a:t>5</a:t>
            </a:r>
            <a:r>
              <a:rPr lang="en-US" dirty="0"/>
              <a:t> [8]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E0285A-F34C-4B6F-940D-839DCDDA0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3778CC-A267-427B-9891-61351267D414}"/>
              </a:ext>
            </a:extLst>
          </p:cNvPr>
          <p:cNvSpPr txBox="1"/>
          <p:nvPr/>
        </p:nvSpPr>
        <p:spPr>
          <a:xfrm>
            <a:off x="1056164" y="4474518"/>
            <a:ext cx="7626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[8] Tobias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Roehm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Daniel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Veihelmann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Stefan Wagner, and Elmar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Juergens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Evaluating maintainability prejudices with a large-scale study of opensource projects. In Proceedings of the International Conference on Software Quality, pages 151–171. Springer, 2019</a:t>
            </a:r>
          </a:p>
        </p:txBody>
      </p:sp>
    </p:spTree>
    <p:extLst>
      <p:ext uri="{BB962C8B-B14F-4D97-AF65-F5344CB8AC3E}">
        <p14:creationId xmlns:p14="http://schemas.microsoft.com/office/powerpoint/2010/main" val="370596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743BD8-6D8D-4661-9421-BDEC444B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C2556B-9EB6-47AC-AA4E-BD91DB045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03306"/>
            <a:ext cx="8332381" cy="3522600"/>
          </a:xfrm>
        </p:spPr>
        <p:txBody>
          <a:bodyPr/>
          <a:lstStyle/>
          <a:p>
            <a:pPr marL="571500" indent="-457200">
              <a:buFont typeface="+mj-lt"/>
              <a:buAutoNum type="arabicPeriod" startAt="4"/>
            </a:pPr>
            <a:r>
              <a:rPr lang="en-US" b="1" dirty="0"/>
              <a:t>Lack of Cohesive Comments: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comments lack cohesiveness when they are non-informative [9]</a:t>
            </a: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27BA9D-DC2B-4CA7-804E-7BC4B3732F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BB12D0BB-6A30-4692-A52C-C16E1D7E1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840145"/>
              </p:ext>
            </p:extLst>
          </p:nvPr>
        </p:nvGraphicFramePr>
        <p:xfrm>
          <a:off x="715927" y="2374605"/>
          <a:ext cx="7970874" cy="2022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4F2E7C-1AA5-4ED7-BA8E-2EEDD0E4C7B5}"/>
              </a:ext>
            </a:extLst>
          </p:cNvPr>
          <p:cNvSpPr txBox="1"/>
          <p:nvPr/>
        </p:nvSpPr>
        <p:spPr>
          <a:xfrm>
            <a:off x="1027814" y="4507493"/>
            <a:ext cx="765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[9] Daniela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Steidl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Benjamin Hummel, and Elmar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Juergens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Quality analysis of source code comments. In Proceedings of the 21st International </a:t>
            </a:r>
            <a:r>
              <a:rPr lang="fr-FR" sz="700" dirty="0" err="1">
                <a:latin typeface="Cambria" panose="02040503050406030204" pitchFamily="18" charset="0"/>
                <a:ea typeface="Cambria" panose="02040503050406030204" pitchFamily="18" charset="0"/>
              </a:rPr>
              <a:t>Conference</a:t>
            </a:r>
            <a:r>
              <a:rPr lang="fr-FR" sz="700" dirty="0">
                <a:latin typeface="Cambria" panose="02040503050406030204" pitchFamily="18" charset="0"/>
                <a:ea typeface="Cambria" panose="02040503050406030204" pitchFamily="18" charset="0"/>
              </a:rPr>
              <a:t> on Program </a:t>
            </a:r>
            <a:r>
              <a:rPr lang="fr-FR" sz="700" dirty="0" err="1">
                <a:latin typeface="Cambria" panose="02040503050406030204" pitchFamily="18" charset="0"/>
                <a:ea typeface="Cambria" panose="02040503050406030204" pitchFamily="18" charset="0"/>
              </a:rPr>
              <a:t>Comprehension</a:t>
            </a:r>
            <a:r>
              <a:rPr lang="fr-FR" sz="700" dirty="0">
                <a:latin typeface="Cambria" panose="02040503050406030204" pitchFamily="18" charset="0"/>
                <a:ea typeface="Cambria" panose="02040503050406030204" pitchFamily="18" charset="0"/>
              </a:rPr>
              <a:t>, pages 83–92. IEEE, 2013.</a:t>
            </a: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4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743BD8-6D8D-4661-9421-BDEC444B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C2556B-9EB6-47AC-AA4E-BD91DB045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 startAt="5"/>
            </a:pPr>
            <a:r>
              <a:rPr lang="en-US" b="1" dirty="0"/>
              <a:t>Duplicate Comments</a:t>
            </a:r>
          </a:p>
          <a:p>
            <a:pPr marL="1028700" lvl="1" indent="-457200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Do not provide meaningful information on the different implementation of methods [10]</a:t>
            </a:r>
          </a:p>
          <a:p>
            <a:pPr marL="1028700" lvl="1" indent="-457200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Follows a similar process as Lack of Cohesive Comments</a:t>
            </a: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27BA9D-DC2B-4CA7-804E-7BC4B3732F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FA2BFE-522E-49EC-A672-0064EA747BB1}"/>
              </a:ext>
            </a:extLst>
          </p:cNvPr>
          <p:cNvSpPr txBox="1"/>
          <p:nvPr/>
        </p:nvSpPr>
        <p:spPr>
          <a:xfrm>
            <a:off x="1105786" y="4535012"/>
            <a:ext cx="757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Cambria" panose="02040503050406030204" pitchFamily="18" charset="0"/>
                <a:ea typeface="Cambria" panose="02040503050406030204" pitchFamily="18" charset="0"/>
              </a:rPr>
              <a:t>[10] Anna Corazza, Valerio Maggio, and Giuseppe Scanniello. Coherence 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of comments and method implementations: a dataset and an empirical investigation. Software Quality Journal, 26(2):751–777, 2018.</a:t>
            </a:r>
          </a:p>
        </p:txBody>
      </p:sp>
    </p:spTree>
    <p:extLst>
      <p:ext uri="{BB962C8B-B14F-4D97-AF65-F5344CB8AC3E}">
        <p14:creationId xmlns:p14="http://schemas.microsoft.com/office/powerpoint/2010/main" val="204214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7E7EEF-CF65-4805-B8D2-BF9ABDDA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E1EF9C-A2BB-4B49-8DA4-2CB950C19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Wilcoxon Rank-Sum Test [11] is used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Makes no assumption regarding the distribution of the data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Can handle unequal sample size</a:t>
            </a:r>
          </a:p>
          <a:p>
            <a:r>
              <a:rPr lang="en-US" sz="2200" dirty="0"/>
              <a:t>Null hypothesis: “Code written in Go and Java have no differences regarding comprehensibility” 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This hypothesis is tested individually for each of the five comprehensibility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D23FBF-9558-4D64-AAC6-1A413EE512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E77996-A24E-4D00-BCD9-126B70775DFB}"/>
              </a:ext>
            </a:extLst>
          </p:cNvPr>
          <p:cNvSpPr txBox="1"/>
          <p:nvPr/>
        </p:nvSpPr>
        <p:spPr>
          <a:xfrm>
            <a:off x="910856" y="4564911"/>
            <a:ext cx="80417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[11] William Cyrus Navidi. Statistics for engineers and scientists. McGraw- Hill Higher Education New York, NY, USA, 2008.</a:t>
            </a:r>
          </a:p>
        </p:txBody>
      </p:sp>
    </p:spTree>
    <p:extLst>
      <p:ext uri="{BB962C8B-B14F-4D97-AF65-F5344CB8AC3E}">
        <p14:creationId xmlns:p14="http://schemas.microsoft.com/office/powerpoint/2010/main" val="334427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Result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23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2504852D-C46D-4B41-9DE8-47023B17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CCD8BD2-94D1-477C-A4A7-C81FF5580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50 popular, open-source projects of each language are chosen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2D349A7-3167-4E8F-87A9-3D16407B4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7462FA4B-569B-4ED2-BE74-732005663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51644"/>
              </p:ext>
            </p:extLst>
          </p:nvPr>
        </p:nvGraphicFramePr>
        <p:xfrm>
          <a:off x="1524000" y="2462962"/>
          <a:ext cx="6096000" cy="18542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37027260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6662105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604130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381249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Language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A812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Project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Star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LOC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50371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Java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Elasticsearch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53200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2566030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6691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Spring Boot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53000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563943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884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Moby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59400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1396099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63997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Hugo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49400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sym typeface="Arial"/>
                        </a:rPr>
                        <a:t>144222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782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84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4"/>
          <p:cNvGraphicFramePr/>
          <p:nvPr>
            <p:extLst>
              <p:ext uri="{D42A27DB-BD31-4B8C-83A1-F6EECF244321}">
                <p14:modId xmlns:p14="http://schemas.microsoft.com/office/powerpoint/2010/main" val="2597173727"/>
              </p:ext>
            </p:extLst>
          </p:nvPr>
        </p:nvGraphicFramePr>
        <p:xfrm>
          <a:off x="952500" y="1528163"/>
          <a:ext cx="7239000" cy="3136996"/>
        </p:xfrm>
        <a:graphic>
          <a:graphicData uri="http://schemas.openxmlformats.org/drawingml/2006/table">
            <a:tbl>
              <a:tblPr>
                <a:noFill/>
                <a:tableStyleId>{98F5ED6B-40B9-40AC-8FA2-20DD159D144C}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1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Merriweather"/>
                          <a:sym typeface="Merriweather"/>
                        </a:rPr>
                        <a:t>Metric</a:t>
                      </a:r>
                      <a:endParaRPr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122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Mean (Go)</a:t>
                      </a:r>
                      <a:endParaRPr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122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Mean (Java)</a:t>
                      </a:r>
                      <a:endParaRPr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122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P-value</a:t>
                      </a:r>
                      <a:endParaRPr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12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Too Long Files</a:t>
                      </a:r>
                      <a:endParaRPr sz="16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25.61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18.99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0.39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Too Long Method</a:t>
                      </a:r>
                      <a:endParaRPr sz="16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17.59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5.69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0.00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Nesting Depth</a:t>
                      </a:r>
                      <a:endParaRPr sz="16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3.78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4.49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0.00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Lack of Cohesive Comments</a:t>
                      </a:r>
                      <a:endParaRPr sz="16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18.47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25.69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0.00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2261329"/>
                  </a:ext>
                </a:extLst>
              </a:tr>
              <a:tr h="4718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Duplicate Comments</a:t>
                      </a:r>
                      <a:endParaRPr sz="16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Merriweather"/>
                        <a:sym typeface="Merriweath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2.89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5.43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 baseline="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Arial"/>
                          <a:sym typeface="Arial"/>
                        </a:rPr>
                        <a:t>0.00</a:t>
                      </a:r>
                      <a:endParaRPr sz="1600" b="1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385251"/>
                  </a:ext>
                </a:extLst>
              </a:tr>
            </a:tbl>
          </a:graphicData>
        </a:graphic>
      </p:graphicFrame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Result of Wilcoxon Rank-sum Test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65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/>
              <a:t>About Go</a:t>
            </a:r>
            <a:endParaRPr sz="1800"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An open source programming language </a:t>
            </a:r>
            <a:br>
              <a:rPr lang="en-US" sz="1800" dirty="0"/>
            </a:br>
            <a:r>
              <a:rPr lang="en-US" sz="1800" dirty="0"/>
              <a:t>developed and maintained by Google </a:t>
            </a: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8" name="Picture 7" descr="https://cdn0.tnwcdn.com/wp-content/blogs.dir/1/files/2018/07/go.png">
            <a:extLst>
              <a:ext uri="{FF2B5EF4-FFF2-40B4-BE49-F238E27FC236}">
                <a16:creationId xmlns:a16="http://schemas.microsoft.com/office/drawing/2014/main" xmlns="" id="{8DF10BF7-BD46-4A65-9207-08E64891C1C9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r="46675"/>
          <a:stretch/>
        </p:blipFill>
        <p:spPr bwMode="auto">
          <a:xfrm>
            <a:off x="4964804" y="1346806"/>
            <a:ext cx="2588456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CCD8BD2-94D1-477C-A4A7-C81FF5580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handling is verbose in Go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on average each Java method contains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0.05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error handling statements, whereas it is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0.88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in Go</a:t>
            </a:r>
          </a:p>
          <a:p>
            <a:r>
              <a:rPr lang="en-US" dirty="0"/>
              <a:t>Go does not support generics, which can cause repeatable code, making Go files longer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2D349A7-3167-4E8F-87A9-3D16407B4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Long Files &amp; Too Long Methods</a:t>
            </a:r>
          </a:p>
        </p:txBody>
      </p:sp>
    </p:spTree>
    <p:extLst>
      <p:ext uri="{BB962C8B-B14F-4D97-AF65-F5344CB8AC3E}">
        <p14:creationId xmlns:p14="http://schemas.microsoft.com/office/powerpoint/2010/main" val="1581536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CCD8BD2-94D1-477C-A4A7-C81FF5580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In Java, </a:t>
            </a:r>
          </a:p>
          <a:p>
            <a:pPr lvl="1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When a try block is added in a method, it increases the nesting depth</a:t>
            </a:r>
          </a:p>
          <a:p>
            <a:pPr lvl="1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Around 33.14% deeply nested method in Java contains at least one try catch block</a:t>
            </a:r>
          </a:p>
          <a:p>
            <a:pPr lvl="1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Chi square test shows a significant association between deeply nested method and the presence of try catch block (p-value &lt; 0.05)</a:t>
            </a:r>
          </a:p>
          <a:p>
            <a:r>
              <a:rPr lang="en-US" sz="2200" dirty="0"/>
              <a:t>The if statement in Go checks the error and return values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2D349A7-3167-4E8F-87A9-3D16407B43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 Depth</a:t>
            </a:r>
          </a:p>
        </p:txBody>
      </p:sp>
    </p:spTree>
    <p:extLst>
      <p:ext uri="{BB962C8B-B14F-4D97-AF65-F5344CB8AC3E}">
        <p14:creationId xmlns:p14="http://schemas.microsoft.com/office/powerpoint/2010/main" val="126325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08" y="2023150"/>
            <a:ext cx="3762375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99" y="2042200"/>
            <a:ext cx="3552825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3399" y="1334526"/>
            <a:ext cx="3552825" cy="408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17382" y="1334525"/>
            <a:ext cx="3657601" cy="408561"/>
          </a:xfrm>
          <a:prstGeom prst="rect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57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Lack of Cohesive Comments &amp; Duplicate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Documenting Go code is much easier than Java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Go commenting conventions are easier to follow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community considers that generating documentation from comments is simpler and easier in Go than in other languages 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Comments are an important part of the Go language. IDE shows warning when comments are not written following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835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Supporting Tool: </a:t>
            </a:r>
            <a:r>
              <a:rPr lang="en-US" i="1" dirty="0" err="1"/>
              <a:t>CompreGo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22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1A12EC-6A46-4750-B5D1-9F75CFB5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CompreGo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FE7602-8185-4C34-83E4-CF8E42BF1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Comprehensibility Metrics of a Project</a:t>
            </a:r>
          </a:p>
          <a:p>
            <a:pPr marL="114300" indent="0" algn="ctr">
              <a:buNone/>
            </a:pPr>
            <a:r>
              <a:rPr lang="en-US" i="1" dirty="0"/>
              <a:t>./</a:t>
            </a:r>
            <a:r>
              <a:rPr lang="en-US" i="1" dirty="0" err="1"/>
              <a:t>comprego</a:t>
            </a:r>
            <a:r>
              <a:rPr lang="en-US" i="1" dirty="0"/>
              <a:t> -d directory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22FDB3-1BD3-40A2-B970-A2C8BECAC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51" y="2733268"/>
            <a:ext cx="5443856" cy="16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38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1A12EC-6A46-4750-B5D1-9F75CFB5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CompreGo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FE7602-8185-4C34-83E4-CF8E42BF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3306"/>
            <a:ext cx="8459972" cy="35226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Set Optional Arguments</a:t>
            </a:r>
          </a:p>
          <a:p>
            <a:pPr marL="114300" indent="0" algn="ctr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sz="2200" dirty="0"/>
              <a:t>“</a:t>
            </a:r>
            <a:r>
              <a:rPr lang="en-US" sz="2200" i="1" dirty="0"/>
              <a:t>-TLF</a:t>
            </a:r>
            <a:r>
              <a:rPr lang="en-US" sz="2200" dirty="0"/>
              <a:t>”: View list of too long files</a:t>
            </a:r>
          </a:p>
          <a:p>
            <a:r>
              <a:rPr lang="en-US" sz="2200" dirty="0"/>
              <a:t>“</a:t>
            </a:r>
            <a:r>
              <a:rPr lang="en-US" sz="2200" i="1" dirty="0"/>
              <a:t>-TLM</a:t>
            </a:r>
            <a:r>
              <a:rPr lang="en-US" sz="2200" dirty="0"/>
              <a:t>”: View list of too long methods</a:t>
            </a:r>
          </a:p>
          <a:p>
            <a:r>
              <a:rPr lang="en-US" sz="2200" dirty="0"/>
              <a:t>“</a:t>
            </a:r>
            <a:r>
              <a:rPr lang="en-US" sz="2200" i="1" dirty="0"/>
              <a:t>-ND</a:t>
            </a:r>
            <a:r>
              <a:rPr lang="en-US" sz="2200" dirty="0"/>
              <a:t>”: View list of deeply nested methods</a:t>
            </a:r>
          </a:p>
          <a:p>
            <a:r>
              <a:rPr lang="en-US" sz="2200" dirty="0"/>
              <a:t>“</a:t>
            </a:r>
            <a:r>
              <a:rPr lang="en-US" sz="2200" i="1" dirty="0"/>
              <a:t>-LCC</a:t>
            </a:r>
            <a:r>
              <a:rPr lang="en-US" sz="2200" dirty="0"/>
              <a:t>”: View list of non-cohesive comments</a:t>
            </a:r>
          </a:p>
          <a:p>
            <a:r>
              <a:rPr lang="en-US" sz="2200" dirty="0"/>
              <a:t>“</a:t>
            </a:r>
            <a:r>
              <a:rPr lang="en-US" sz="2200" i="1" dirty="0"/>
              <a:t>-DC</a:t>
            </a:r>
            <a:r>
              <a:rPr lang="en-US" sz="2200" dirty="0"/>
              <a:t>”: View list of duplicate comments</a:t>
            </a:r>
          </a:p>
          <a:p>
            <a:r>
              <a:rPr lang="en-US" sz="2200" dirty="0"/>
              <a:t>“</a:t>
            </a:r>
            <a:r>
              <a:rPr lang="en-US" sz="2200" i="1" dirty="0"/>
              <a:t>-ALL</a:t>
            </a:r>
            <a:r>
              <a:rPr lang="en-US" sz="2200" dirty="0"/>
              <a:t>”: View details of all the five metrics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22FDB3-1BD3-40A2-B970-A2C8BECAC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7954875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1A12EC-6A46-4750-B5D1-9F75CFB5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CompreGo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FE7602-8185-4C34-83E4-CF8E42BF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3306"/>
            <a:ext cx="8459972" cy="35226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Custom Thresholds for Metrics Calculation</a:t>
            </a:r>
          </a:p>
          <a:p>
            <a:pPr marL="114300" indent="0" algn="ctr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“</a:t>
            </a:r>
            <a:r>
              <a:rPr lang="en-US" i="1" dirty="0"/>
              <a:t>-</a:t>
            </a:r>
            <a:r>
              <a:rPr lang="en-US" i="1" dirty="0" err="1"/>
              <a:t>lf</a:t>
            </a:r>
            <a:r>
              <a:rPr lang="en-US" i="1" dirty="0"/>
              <a:t> number</a:t>
            </a:r>
            <a:r>
              <a:rPr lang="en-US" dirty="0"/>
              <a:t>”: Set customized threshold for Too Long Files</a:t>
            </a:r>
          </a:p>
          <a:p>
            <a:r>
              <a:rPr lang="en-US" dirty="0"/>
              <a:t>“</a:t>
            </a:r>
            <a:r>
              <a:rPr lang="en-US" i="1" dirty="0"/>
              <a:t>-</a:t>
            </a:r>
            <a:r>
              <a:rPr lang="en-US" i="1" dirty="0" err="1"/>
              <a:t>lm</a:t>
            </a:r>
            <a:r>
              <a:rPr lang="en-US" i="1" dirty="0"/>
              <a:t> number</a:t>
            </a:r>
            <a:r>
              <a:rPr lang="en-US" dirty="0"/>
              <a:t>”: Set customized threshold for Too Long Methods</a:t>
            </a:r>
          </a:p>
          <a:p>
            <a:r>
              <a:rPr lang="en-US" dirty="0"/>
              <a:t>“</a:t>
            </a:r>
            <a:r>
              <a:rPr lang="en-US" i="1" dirty="0"/>
              <a:t>-</a:t>
            </a:r>
            <a:r>
              <a:rPr lang="en-US" i="1" dirty="0" err="1"/>
              <a:t>nd</a:t>
            </a:r>
            <a:r>
              <a:rPr lang="en-US" i="1" dirty="0"/>
              <a:t> number</a:t>
            </a:r>
            <a:r>
              <a:rPr lang="en-US" dirty="0"/>
              <a:t>”: Set customized threshold for Nesting Depth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22FDB3-1BD3-40A2-B970-A2C8BECAC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7297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Threats to Validity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521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CFAFC-4F2F-40A7-A28E-CDE781E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1D5220-E7F4-47D5-933E-11AD61E3E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Threats to external validity 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obtained results may not generalize to other projects.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To mitigate the threat of generalizability, diverse and popular projects are selected, as followed in [12], [13]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C32984-0066-4E14-931D-A582DD229C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BE351D-89A7-4B09-9DE1-868C345E7014}"/>
              </a:ext>
            </a:extLst>
          </p:cNvPr>
          <p:cNvSpPr txBox="1"/>
          <p:nvPr/>
        </p:nvSpPr>
        <p:spPr>
          <a:xfrm>
            <a:off x="1056166" y="4245935"/>
            <a:ext cx="762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latin typeface="Cambria" panose="02040503050406030204" pitchFamily="18" charset="0"/>
                <a:ea typeface="Cambria" panose="02040503050406030204" pitchFamily="18" charset="0"/>
              </a:rPr>
              <a:t>[12] Joao P Diniz, Daniel Cruz, Fabio Ferreira, Cleiton Tavares, and Eduardo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Figueiredo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 label embeddings. In Proceedings of the 20th International Working Conference on Source Code Analysis and </a:t>
            </a:r>
            <a:r>
              <a:rPr lang="fr-FR" sz="700" dirty="0">
                <a:latin typeface="Cambria" panose="02040503050406030204" pitchFamily="18" charset="0"/>
                <a:ea typeface="Cambria" panose="02040503050406030204" pitchFamily="18" charset="0"/>
              </a:rPr>
              <a:t>Manipulation, pages 249–253. IEEE, 2020 .</a:t>
            </a:r>
          </a:p>
          <a:p>
            <a:r>
              <a:rPr lang="fr-FR" sz="700" dirty="0">
                <a:latin typeface="Cambria" panose="02040503050406030204" pitchFamily="18" charset="0"/>
                <a:ea typeface="Cambria" panose="02040503050406030204" pitchFamily="18" charset="0"/>
              </a:rPr>
              <a:t>[13]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Baishakhi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 Ray, Daryl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Posnett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Vladimir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Filkov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Premkumar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Devanbu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A large scale study of programming languages and code quality in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In Proceedings of the 22nd ACM SIGSOFT International Symposium on Foundations of Software Engineering, pages 155–165. ACM, 2014.</a:t>
            </a:r>
          </a:p>
        </p:txBody>
      </p:sp>
    </p:spTree>
    <p:extLst>
      <p:ext uri="{BB962C8B-B14F-4D97-AF65-F5344CB8AC3E}">
        <p14:creationId xmlns:p14="http://schemas.microsoft.com/office/powerpoint/2010/main" val="34803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Renowned Go Projects</a:t>
            </a:r>
            <a:endParaRPr sz="1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52ED093-F4B2-48E9-A470-DA1B58A2C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" name="Picture 12" descr="Image result for kubernetes logo">
            <a:extLst>
              <a:ext uri="{FF2B5EF4-FFF2-40B4-BE49-F238E27FC236}">
                <a16:creationId xmlns:a16="http://schemas.microsoft.com/office/drawing/2014/main" xmlns="" id="{C0855545-4ADF-4C86-81E5-0E538722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7904" y="2407424"/>
            <a:ext cx="2977391" cy="15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docker logo">
            <a:extLst>
              <a:ext uri="{FF2B5EF4-FFF2-40B4-BE49-F238E27FC236}">
                <a16:creationId xmlns:a16="http://schemas.microsoft.com/office/drawing/2014/main" xmlns="" id="{46FA1056-429C-46CC-AEF4-32F6FB76A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4" y="2191331"/>
            <a:ext cx="2076798" cy="18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efik logo">
            <a:extLst>
              <a:ext uri="{FF2B5EF4-FFF2-40B4-BE49-F238E27FC236}">
                <a16:creationId xmlns:a16="http://schemas.microsoft.com/office/drawing/2014/main" xmlns="" id="{2B7FB2CA-949D-4001-BFB5-6E2FC29C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95" y="1853933"/>
            <a:ext cx="2180723" cy="218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689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CFAFC-4F2F-40A7-A28E-CDE781E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1D5220-E7F4-47D5-933E-11AD61E3E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Threats to internal validity 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Changing the metrics (e.g., psychological factors, dynamic metrics [14]) may impact the obtained results 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thresholds of the comprehensibility metrics may vary depending on the context</a:t>
            </a:r>
          </a:p>
          <a:p>
            <a:pPr lvl="1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These thresholds are adopted by a previous study [8]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C32984-0066-4E14-931D-A582DD229C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3E278B-4BEE-4142-95C5-203A3122B795}"/>
              </a:ext>
            </a:extLst>
          </p:cNvPr>
          <p:cNvSpPr txBox="1"/>
          <p:nvPr/>
        </p:nvSpPr>
        <p:spPr>
          <a:xfrm>
            <a:off x="1020726" y="4352260"/>
            <a:ext cx="766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[8] Tobias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Roehm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Daniel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Veihelmann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Stefan Wagner, and Elmar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Juergens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Evaluating maintainability prejudices with a large-scale study of opensource projects. In Proceedings of the International Conference on Software Quality, pages 151–171. Springer, 2019</a:t>
            </a:r>
          </a:p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[14] Janet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Siegmund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Program comprehension: Past, present, and future. In Proceedings of the 23rd International Conference on Software Analysis, Evolution, and Reengineering, volume 5, pages 13–20. IEEE, 2016.</a:t>
            </a:r>
          </a:p>
        </p:txBody>
      </p:sp>
    </p:spTree>
    <p:extLst>
      <p:ext uri="{BB962C8B-B14F-4D97-AF65-F5344CB8AC3E}">
        <p14:creationId xmlns:p14="http://schemas.microsoft.com/office/powerpoint/2010/main" val="3125027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Related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275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48E870-DDC4-49E4-A9DC-12EED2D7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Related to Program Comprehension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E4E6DA-8754-453C-B92B-FB851CE20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E2848E-A8DA-410D-9877-B53C9583EF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DD620AED-BE5B-44B7-B02C-F1F94306D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209346"/>
              </p:ext>
            </p:extLst>
          </p:nvPr>
        </p:nvGraphicFramePr>
        <p:xfrm>
          <a:off x="457200" y="1424400"/>
          <a:ext cx="8006318" cy="3354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474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48E870-DDC4-49E4-A9DC-12EED2D7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Related to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E4E6DA-8754-453C-B92B-FB851CE20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E2848E-A8DA-410D-9877-B53C9583EF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DD620AED-BE5B-44B7-B02C-F1F94306D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835902"/>
              </p:ext>
            </p:extLst>
          </p:nvPr>
        </p:nvGraphicFramePr>
        <p:xfrm>
          <a:off x="457200" y="1424400"/>
          <a:ext cx="8006318" cy="3354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640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7E85D-5332-49E1-9F17-6181E30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FDFD1-6223-4BDC-B224-622E2B55A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code has significantly higher comprehensibility than Java in terms of Nesting Depth, Lack of Cohesive Comments and Duplicate Comments</a:t>
            </a:r>
          </a:p>
          <a:p>
            <a:r>
              <a:rPr lang="en-US" dirty="0"/>
              <a:t>Java has significantly better comprehensibility than Go in terms of Too Long Methods </a:t>
            </a:r>
          </a:p>
          <a:p>
            <a:r>
              <a:rPr lang="en-US" dirty="0"/>
              <a:t>Regarding Too Long Files, no significant difference is observed between these two languages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63A32D-D912-451E-872E-2BBB5D9B4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3253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7E85D-5332-49E1-9F17-6181E30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FDFD1-6223-4BDC-B224-622E2B55A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comprehensibility of Go projects will be analyzed from other perspectives such as dynamic analysis or psychological aspect</a:t>
            </a:r>
          </a:p>
          <a:p>
            <a:r>
              <a:rPr lang="en-US" dirty="0"/>
              <a:t>Refactoring suggestion will be developed for improving comprehensibility of Go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63A32D-D912-451E-872E-2BBB5D9B4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8652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042618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ANY QUESTIONS?</a:t>
            </a:r>
            <a:endParaRPr sz="3600" b="1" dirty="0">
              <a:solidFill>
                <a:schemeClr val="lt1"/>
              </a:solidFill>
            </a:endParaRPr>
          </a:p>
        </p:txBody>
      </p:sp>
      <p:grpSp>
        <p:nvGrpSpPr>
          <p:cNvPr id="324" name="Google Shape;324;p34"/>
          <p:cNvGrpSpPr/>
          <p:nvPr/>
        </p:nvGrpSpPr>
        <p:grpSpPr>
          <a:xfrm>
            <a:off x="3927600" y="2993453"/>
            <a:ext cx="1288800" cy="63900"/>
            <a:chOff x="3927600" y="2539800"/>
            <a:chExt cx="1288800" cy="63900"/>
          </a:xfrm>
        </p:grpSpPr>
        <p:cxnSp>
          <p:nvCxnSpPr>
            <p:cNvPr id="325" name="Google Shape;325;p3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" name="Google Shape;326;p3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042618"/>
            <a:ext cx="601169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</a:rPr>
              <a:t>THANK YOU</a:t>
            </a:r>
            <a:endParaRPr sz="3600" b="1" dirty="0">
              <a:solidFill>
                <a:schemeClr val="lt1"/>
              </a:solidFill>
            </a:endParaRPr>
          </a:p>
        </p:txBody>
      </p:sp>
      <p:grpSp>
        <p:nvGrpSpPr>
          <p:cNvPr id="324" name="Google Shape;324;p34"/>
          <p:cNvGrpSpPr/>
          <p:nvPr/>
        </p:nvGrpSpPr>
        <p:grpSpPr>
          <a:xfrm>
            <a:off x="3927600" y="2993453"/>
            <a:ext cx="1288800" cy="63900"/>
            <a:chOff x="3927600" y="2539800"/>
            <a:chExt cx="1288800" cy="63900"/>
          </a:xfrm>
        </p:grpSpPr>
        <p:cxnSp>
          <p:nvCxnSpPr>
            <p:cNvPr id="325" name="Google Shape;325;p34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" name="Google Shape;326;p34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49;p47">
            <a:extLst>
              <a:ext uri="{FF2B5EF4-FFF2-40B4-BE49-F238E27FC236}">
                <a16:creationId xmlns:a16="http://schemas.microsoft.com/office/drawing/2014/main" xmlns="" id="{CA8D3116-C6EF-4CF2-8F6D-652FACCF17E1}"/>
              </a:ext>
            </a:extLst>
          </p:cNvPr>
          <p:cNvSpPr/>
          <p:nvPr/>
        </p:nvSpPr>
        <p:spPr>
          <a:xfrm>
            <a:off x="5720322" y="2254102"/>
            <a:ext cx="450839" cy="45365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Companies Using Go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16C8F61-DF63-458D-8FC0-ED4016B22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7" descr="Image result for google logo">
            <a:extLst>
              <a:ext uri="{FF2B5EF4-FFF2-40B4-BE49-F238E27FC236}">
                <a16:creationId xmlns:a16="http://schemas.microsoft.com/office/drawing/2014/main" xmlns="" id="{C0125AB0-95A9-4602-835C-2E4BE0EC130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8" y="1355227"/>
            <a:ext cx="1363472" cy="136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dropbox logo">
            <a:extLst>
              <a:ext uri="{FF2B5EF4-FFF2-40B4-BE49-F238E27FC236}">
                <a16:creationId xmlns:a16="http://schemas.microsoft.com/office/drawing/2014/main" xmlns="" id="{7C00542F-43E8-4904-AD33-4A63F9A94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42" y="1355227"/>
            <a:ext cx="1571057" cy="14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netflix logo">
            <a:extLst>
              <a:ext uri="{FF2B5EF4-FFF2-40B4-BE49-F238E27FC236}">
                <a16:creationId xmlns:a16="http://schemas.microsoft.com/office/drawing/2014/main" xmlns="" id="{66462B1D-2BB1-4622-88FE-1E55DADB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083" y="1443519"/>
            <a:ext cx="3200717" cy="10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uber logo">
            <a:extLst>
              <a:ext uri="{FF2B5EF4-FFF2-40B4-BE49-F238E27FC236}">
                <a16:creationId xmlns:a16="http://schemas.microsoft.com/office/drawing/2014/main" xmlns="" id="{4BC06026-859C-4062-9B4D-327FC2222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82" y="3175584"/>
            <a:ext cx="2052605" cy="115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soundcloud logo">
            <a:extLst>
              <a:ext uri="{FF2B5EF4-FFF2-40B4-BE49-F238E27FC236}">
                <a16:creationId xmlns:a16="http://schemas.microsoft.com/office/drawing/2014/main" xmlns="" id="{40E3769B-7DFF-455E-AD06-B4003821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29" y="2484996"/>
            <a:ext cx="2381017" cy="238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result for twitter logo">
            <a:extLst>
              <a:ext uri="{FF2B5EF4-FFF2-40B4-BE49-F238E27FC236}">
                <a16:creationId xmlns:a16="http://schemas.microsoft.com/office/drawing/2014/main" xmlns="" id="{7AAB92BE-55FE-40DB-B13B-32EE54B2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70" y="2926408"/>
            <a:ext cx="1701442" cy="151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05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Definition</a:t>
            </a:r>
            <a:endParaRPr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Existing studies [1], [2], [3] have analyzed aspects of Go such as design patterns, code smells and comment density</a:t>
            </a:r>
          </a:p>
          <a:p>
            <a:pPr lvl="0">
              <a:spcBef>
                <a:spcPts val="0"/>
              </a:spcBef>
            </a:pPr>
            <a:r>
              <a:rPr lang="en-US" sz="2000" dirty="0"/>
              <a:t>The </a:t>
            </a:r>
            <a:r>
              <a:rPr lang="en-US" sz="2000" b="1" dirty="0"/>
              <a:t>comprehensibility</a:t>
            </a:r>
            <a:r>
              <a:rPr lang="en-US" sz="2000" dirty="0"/>
              <a:t> (the degree of ease with which a programmer read and comprehend a program [4]) of Go projects have not been explored yet</a:t>
            </a:r>
            <a:endParaRPr sz="20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C18570-4F5A-4D0E-AEC0-2EAA44640D74}"/>
              </a:ext>
            </a:extLst>
          </p:cNvPr>
          <p:cNvSpPr txBox="1"/>
          <p:nvPr/>
        </p:nvSpPr>
        <p:spPr>
          <a:xfrm>
            <a:off x="907312" y="3946935"/>
            <a:ext cx="793897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[1]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Rafed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 Muhammad Yasir,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Moumita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Asad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Asadullah Hill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Galib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Kishan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 Kumar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Ganguly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and Md Saeed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Siddik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Godexpo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: an automated god structure detection tool for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golang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In Proceedings of the 3</a:t>
            </a:r>
            <a:r>
              <a:rPr lang="en-US" sz="7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 International Workshop on Refactoring, pages 47–50. IEEE Press, 2019.</a:t>
            </a:r>
          </a:p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[2] Frank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Schmager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Nicholas Cameron, and James Noble.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Gohotdraw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: Evaluating the go programming language with design patterns. In Evaluation</a:t>
            </a:r>
          </a:p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and Usability of Programming Languages and Tools, page 10. ACM, 2010.</a:t>
            </a:r>
          </a:p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[3] Hao He. Understanding source code comments at large-scale. In Proceedings of the 27th ACM Joint Meeting on European Software Engineering Conference and Symposium on the Foundations of Software Engineering, pages 1217–1219. ACM, 2019. </a:t>
            </a:r>
          </a:p>
          <a:p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[4] Gerard K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Rambally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The influence of color on program readability and comprehensibility. In Proceedings of the 17th SIGCSE Technical Symposium on Computer Science Education, pages 173–181, 1986.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Problem Definition</a:t>
            </a:r>
            <a:endParaRPr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Program comprehension is the precondition of performing any maintenance related activities [5] </a:t>
            </a:r>
          </a:p>
          <a:p>
            <a:r>
              <a:rPr lang="en-US" sz="2000" dirty="0"/>
              <a:t>A major reason behind introducing the Go programming language is to make code more maintainable [6] </a:t>
            </a:r>
          </a:p>
          <a:p>
            <a:r>
              <a:rPr lang="en-US" sz="2000" dirty="0"/>
              <a:t>Analyzing the program comprehensibility of Go projects will help to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gain insight regarding maintainability 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identify scopes for making projects more comprehensible 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decide whether developers should use Go for their projects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543B2B-DDD4-40B7-91FC-F6293277A953}"/>
              </a:ext>
            </a:extLst>
          </p:cNvPr>
          <p:cNvSpPr txBox="1"/>
          <p:nvPr/>
        </p:nvSpPr>
        <p:spPr>
          <a:xfrm>
            <a:off x="921888" y="4377603"/>
            <a:ext cx="7760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latin typeface="Cambria" panose="02040503050406030204" pitchFamily="18" charset="0"/>
                <a:ea typeface="Cambria" panose="02040503050406030204" pitchFamily="18" charset="0"/>
              </a:rPr>
              <a:t>[5] Simone Scalabrino, Gabriele Bavota, Christopher Vendome, Mario 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Linares-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V´asquez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Denys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Poshyvanyk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and Rocco 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Oliveto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. Automatically assessing code understandability: How far are we? In Proceedings of the 32nd International Conference on Automated Software Engineering, </a:t>
            </a:r>
            <a:r>
              <a:rPr lang="fr-FR" sz="700" dirty="0">
                <a:latin typeface="Cambria" panose="02040503050406030204" pitchFamily="18" charset="0"/>
                <a:ea typeface="Cambria" panose="02040503050406030204" pitchFamily="18" charset="0"/>
              </a:rPr>
              <a:t>pages 417–427. IEEE </a:t>
            </a:r>
            <a:r>
              <a:rPr lang="fr-FR" sz="700" dirty="0" err="1">
                <a:latin typeface="Cambria" panose="02040503050406030204" pitchFamily="18" charset="0"/>
                <a:ea typeface="Cambria" panose="02040503050406030204" pitchFamily="18" charset="0"/>
              </a:rPr>
              <a:t>Press</a:t>
            </a:r>
            <a:r>
              <a:rPr lang="fr-FR" sz="700" dirty="0">
                <a:latin typeface="Cambria" panose="02040503050406030204" pitchFamily="18" charset="0"/>
                <a:ea typeface="Cambria" panose="02040503050406030204" pitchFamily="18" charset="0"/>
              </a:rPr>
              <a:t>, 2017.</a:t>
            </a:r>
          </a:p>
          <a:p>
            <a:r>
              <a:rPr lang="fr-FR" sz="700" dirty="0">
                <a:latin typeface="Cambria" panose="02040503050406030204" pitchFamily="18" charset="0"/>
                <a:ea typeface="Cambria" panose="02040503050406030204" pitchFamily="18" charset="0"/>
              </a:rPr>
              <a:t>[6] 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Rob Pike. Go at google: Language design in the service of software engineering, 2012. URL http://talks.golang. org/2012/</a:t>
            </a:r>
            <a:r>
              <a:rPr lang="en-US" sz="700" dirty="0" err="1">
                <a:latin typeface="Cambria" panose="02040503050406030204" pitchFamily="18" charset="0"/>
                <a:ea typeface="Cambria" panose="02040503050406030204" pitchFamily="18" charset="0"/>
              </a:rPr>
              <a:t>splash.article</a:t>
            </a: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, 2012.</a:t>
            </a:r>
          </a:p>
        </p:txBody>
      </p:sp>
    </p:spTree>
    <p:extLst>
      <p:ext uri="{BB962C8B-B14F-4D97-AF65-F5344CB8AC3E}">
        <p14:creationId xmlns:p14="http://schemas.microsoft.com/office/powerpoint/2010/main" val="294364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3A4F6-835C-4D9D-B2A2-C6769DE2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4A3C22-841E-44B9-8B36-3C2829515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Investigates the comprehensibility of Go projects</a:t>
            </a:r>
          </a:p>
          <a:p>
            <a:r>
              <a:rPr lang="en-US" sz="2200" dirty="0"/>
              <a:t>Develops a tool </a:t>
            </a:r>
            <a:r>
              <a:rPr lang="en-US" sz="2200" i="1" dirty="0" err="1"/>
              <a:t>CompreGo</a:t>
            </a:r>
            <a:r>
              <a:rPr lang="en-US" sz="2200" dirty="0"/>
              <a:t> to detect code fragments that need to be refactored for improving comprehensibility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0000F9-0BA9-4A32-B9E0-BC0E109C00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499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Investigating the Comprehensibility of Go Projects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1A12EC-6A46-4750-B5D1-9F75CFB5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FE7602-8185-4C34-83E4-CF8E42BF1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Analyzes the program comprehensibility of Go projects by comparing those with Java projects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22FDB3-1BD3-40A2-B970-A2C8BECAC5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324B96AF-A74C-43D1-B7DD-9F22C3B06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945360"/>
              </p:ext>
            </p:extLst>
          </p:nvPr>
        </p:nvGraphicFramePr>
        <p:xfrm>
          <a:off x="843516" y="2417135"/>
          <a:ext cx="7768856" cy="177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954573"/>
      </p:ext>
    </p:extLst>
  </p:cSld>
  <p:clrMapOvr>
    <a:masterClrMapping/>
  </p:clrMapOvr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222222"/>
      </a:dk1>
      <a:lt1>
        <a:srgbClr val="FFFFFF"/>
      </a:lt1>
      <a:dk2>
        <a:srgbClr val="8B8B8B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2036</Words>
  <Application>Microsoft Office PowerPoint</Application>
  <PresentationFormat>On-screen Show (16:9)</PresentationFormat>
  <Paragraphs>246</Paragraphs>
  <Slides>37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Raleway</vt:lpstr>
      <vt:lpstr>Merriweather</vt:lpstr>
      <vt:lpstr>Cambria</vt:lpstr>
      <vt:lpstr>Arial</vt:lpstr>
      <vt:lpstr>Othello template</vt:lpstr>
      <vt:lpstr>Analyzing Program Comprehensibility of Go Projects</vt:lpstr>
      <vt:lpstr>About Go</vt:lpstr>
      <vt:lpstr>Renowned Go Projects</vt:lpstr>
      <vt:lpstr>Companies Using Go</vt:lpstr>
      <vt:lpstr>Problem Definition</vt:lpstr>
      <vt:lpstr>Problem Definition</vt:lpstr>
      <vt:lpstr>Contributions</vt:lpstr>
      <vt:lpstr>Investigating the Comprehensibility of Go Projects</vt:lpstr>
      <vt:lpstr>Methodology</vt:lpstr>
      <vt:lpstr>Dataset Selection</vt:lpstr>
      <vt:lpstr>Dataset Preprocessing</vt:lpstr>
      <vt:lpstr>Metrics Calculation</vt:lpstr>
      <vt:lpstr>Metrics Calculation</vt:lpstr>
      <vt:lpstr>Metrics Calculation</vt:lpstr>
      <vt:lpstr>Metrics Calculation</vt:lpstr>
      <vt:lpstr>Statistical Analysis</vt:lpstr>
      <vt:lpstr>Result Analysis</vt:lpstr>
      <vt:lpstr>Dataset Description</vt:lpstr>
      <vt:lpstr>And tables to compare data</vt:lpstr>
      <vt:lpstr>Too Long Files &amp; Too Long Methods</vt:lpstr>
      <vt:lpstr>Nesting  Depth</vt:lpstr>
      <vt:lpstr>PowerPoint Presentation</vt:lpstr>
      <vt:lpstr>Lack of Cohesive Comments &amp; Duplicate Comments</vt:lpstr>
      <vt:lpstr>Supporting Tool: CompreGo</vt:lpstr>
      <vt:lpstr>CompreGo</vt:lpstr>
      <vt:lpstr>CompreGo</vt:lpstr>
      <vt:lpstr>CompreGo</vt:lpstr>
      <vt:lpstr>Threats to Validity</vt:lpstr>
      <vt:lpstr>Threats to Validity</vt:lpstr>
      <vt:lpstr>Threats to Validity</vt:lpstr>
      <vt:lpstr>Related Work</vt:lpstr>
      <vt:lpstr>Studies Related to Program Comprehension</vt:lpstr>
      <vt:lpstr>Studies Related to Go</vt:lpstr>
      <vt:lpstr>Conclusion and Future Work</vt:lpstr>
      <vt:lpstr>Conclusion and 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Program Comprehensibility of Go Projects</dc:title>
  <cp:lastModifiedBy>Windows User</cp:lastModifiedBy>
  <cp:revision>87</cp:revision>
  <dcterms:modified xsi:type="dcterms:W3CDTF">2021-07-04T13:08:26Z</dcterms:modified>
</cp:coreProperties>
</file>