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76" r:id="rId2"/>
  </p:sldMasterIdLst>
  <p:notesMasterIdLst>
    <p:notesMasterId r:id="rId31"/>
  </p:notesMasterIdLst>
  <p:sldIdLst>
    <p:sldId id="256" r:id="rId3"/>
    <p:sldId id="384" r:id="rId4"/>
    <p:sldId id="427" r:id="rId5"/>
    <p:sldId id="452" r:id="rId6"/>
    <p:sldId id="437" r:id="rId7"/>
    <p:sldId id="431" r:id="rId8"/>
    <p:sldId id="433" r:id="rId9"/>
    <p:sldId id="434" r:id="rId10"/>
    <p:sldId id="435" r:id="rId11"/>
    <p:sldId id="439" r:id="rId12"/>
    <p:sldId id="440" r:id="rId13"/>
    <p:sldId id="441" r:id="rId14"/>
    <p:sldId id="442" r:id="rId15"/>
    <p:sldId id="455" r:id="rId16"/>
    <p:sldId id="443" r:id="rId17"/>
    <p:sldId id="444" r:id="rId18"/>
    <p:sldId id="445" r:id="rId19"/>
    <p:sldId id="446" r:id="rId20"/>
    <p:sldId id="447" r:id="rId21"/>
    <p:sldId id="456" r:id="rId22"/>
    <p:sldId id="457" r:id="rId23"/>
    <p:sldId id="458" r:id="rId24"/>
    <p:sldId id="459" r:id="rId25"/>
    <p:sldId id="460" r:id="rId26"/>
    <p:sldId id="402" r:id="rId27"/>
    <p:sldId id="425" r:id="rId28"/>
    <p:sldId id="426" r:id="rId29"/>
    <p:sldId id="46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8054E9-DF68-4880-9703-BF7B0B60BB45}">
          <p14:sldIdLst>
            <p14:sldId id="256"/>
          </p14:sldIdLst>
        </p14:section>
        <p14:section name="Presenntation Outline" id="{4966F057-5974-440B-814A-A129E038B5A0}">
          <p14:sldIdLst>
            <p14:sldId id="384"/>
          </p14:sldIdLst>
        </p14:section>
        <p14:section name="Game Concept" id="{E3C5E2A4-AF66-4DA9-8047-CF89EE206C0E}">
          <p14:sldIdLst>
            <p14:sldId id="427"/>
            <p14:sldId id="452"/>
            <p14:sldId id="437"/>
            <p14:sldId id="431"/>
            <p14:sldId id="433"/>
            <p14:sldId id="434"/>
            <p14:sldId id="435"/>
            <p14:sldId id="439"/>
            <p14:sldId id="440"/>
            <p14:sldId id="441"/>
            <p14:sldId id="442"/>
            <p14:sldId id="455"/>
            <p14:sldId id="443"/>
            <p14:sldId id="444"/>
            <p14:sldId id="445"/>
            <p14:sldId id="446"/>
            <p14:sldId id="447"/>
            <p14:sldId id="456"/>
            <p14:sldId id="457"/>
            <p14:sldId id="458"/>
            <p14:sldId id="459"/>
            <p14:sldId id="460"/>
          </p14:sldIdLst>
        </p14:section>
        <p14:section name="Game Framework" id="{F4387A69-2547-44A0-B795-EE315BBF6209}">
          <p14:sldIdLst>
            <p14:sldId id="402"/>
            <p14:sldId id="425"/>
            <p14:sldId id="426"/>
            <p14:sldId id="46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der Rafee Musabbir" initials="SRM" lastIdx="1" clrIdx="0">
    <p:extLst>
      <p:ext uri="{19B8F6BF-5375-455C-9EA6-DF929625EA0E}">
        <p15:presenceInfo xmlns:p15="http://schemas.microsoft.com/office/powerpoint/2012/main" userId="6328790a5e6780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87924" autoAdjust="0"/>
  </p:normalViewPr>
  <p:slideViewPr>
    <p:cSldViewPr snapToGrid="0">
      <p:cViewPr varScale="1">
        <p:scale>
          <a:sx n="143" d="100"/>
          <a:sy n="143" d="100"/>
        </p:scale>
        <p:origin x="3114"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2EC72-C91B-4E36-B917-42EFC4B09288}" type="datetimeFigureOut">
              <a:rPr lang="en-US" smtClean="0"/>
              <a:t>3/3/2022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CF6C7-7931-498A-8209-1BA33CC72774}" type="slidenum">
              <a:rPr lang="en-US" smtClean="0"/>
              <a:t>‹#›</a:t>
            </a:fld>
            <a:endParaRPr lang="en-US"/>
          </a:p>
        </p:txBody>
      </p:sp>
    </p:spTree>
    <p:extLst>
      <p:ext uri="{BB962C8B-B14F-4D97-AF65-F5344CB8AC3E}">
        <p14:creationId xmlns:p14="http://schemas.microsoft.com/office/powerpoint/2010/main" val="203043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9CF6C7-7931-498A-8209-1BA33CC72774}" type="slidenum">
              <a:rPr lang="en-US" smtClean="0"/>
              <a:t>1</a:t>
            </a:fld>
            <a:endParaRPr lang="en-US"/>
          </a:p>
        </p:txBody>
      </p:sp>
    </p:spTree>
    <p:extLst>
      <p:ext uri="{BB962C8B-B14F-4D97-AF65-F5344CB8AC3E}">
        <p14:creationId xmlns:p14="http://schemas.microsoft.com/office/powerpoint/2010/main" val="3486222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4">
                  <a:lumMod val="50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209CF6C7-7931-498A-8209-1BA33CC72774}" type="slidenum">
              <a:rPr lang="en-US" smtClean="0"/>
              <a:t>10</a:t>
            </a:fld>
            <a:endParaRPr lang="en-US"/>
          </a:p>
        </p:txBody>
      </p:sp>
    </p:spTree>
    <p:extLst>
      <p:ext uri="{BB962C8B-B14F-4D97-AF65-F5344CB8AC3E}">
        <p14:creationId xmlns:p14="http://schemas.microsoft.com/office/powerpoint/2010/main" val="3878115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lumMod val="50000"/>
                  </a:schemeClr>
                </a:solidFill>
                <a:latin typeface="Palatino Linotype" panose="02040502050505030304" pitchFamily="18" charset="0"/>
              </a:rPr>
              <a:t>Games with two players, a finite number of actions, and simultaneous play, are often represented via their matrix form.</a:t>
            </a:r>
          </a:p>
        </p:txBody>
      </p:sp>
      <p:sp>
        <p:nvSpPr>
          <p:cNvPr id="4" name="Slide Number Placeholder 3"/>
          <p:cNvSpPr>
            <a:spLocks noGrp="1"/>
          </p:cNvSpPr>
          <p:nvPr>
            <p:ph type="sldNum" sz="quarter" idx="5"/>
          </p:nvPr>
        </p:nvSpPr>
        <p:spPr/>
        <p:txBody>
          <a:bodyPr/>
          <a:lstStyle/>
          <a:p>
            <a:fld id="{209CF6C7-7931-498A-8209-1BA33CC72774}" type="slidenum">
              <a:rPr lang="en-US" smtClean="0"/>
              <a:t>11</a:t>
            </a:fld>
            <a:endParaRPr lang="en-US"/>
          </a:p>
        </p:txBody>
      </p:sp>
    </p:spTree>
    <p:extLst>
      <p:ext uri="{BB962C8B-B14F-4D97-AF65-F5344CB8AC3E}">
        <p14:creationId xmlns:p14="http://schemas.microsoft.com/office/powerpoint/2010/main" val="1196566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4">
                  <a:lumMod val="50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209CF6C7-7931-498A-8209-1BA33CC72774}" type="slidenum">
              <a:rPr lang="en-US" smtClean="0"/>
              <a:t>12</a:t>
            </a:fld>
            <a:endParaRPr lang="en-US"/>
          </a:p>
        </p:txBody>
      </p:sp>
    </p:spTree>
    <p:extLst>
      <p:ext uri="{BB962C8B-B14F-4D97-AF65-F5344CB8AC3E}">
        <p14:creationId xmlns:p14="http://schemas.microsoft.com/office/powerpoint/2010/main" val="2860322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4">
                  <a:lumMod val="50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209CF6C7-7931-498A-8209-1BA33CC72774}" type="slidenum">
              <a:rPr lang="en-US" smtClean="0"/>
              <a:t>13</a:t>
            </a:fld>
            <a:endParaRPr lang="en-US"/>
          </a:p>
        </p:txBody>
      </p:sp>
    </p:spTree>
    <p:extLst>
      <p:ext uri="{BB962C8B-B14F-4D97-AF65-F5344CB8AC3E}">
        <p14:creationId xmlns:p14="http://schemas.microsoft.com/office/powerpoint/2010/main" val="1000923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4">
                  <a:lumMod val="50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209CF6C7-7931-498A-8209-1BA33CC72774}" type="slidenum">
              <a:rPr lang="en-US" smtClean="0"/>
              <a:t>14</a:t>
            </a:fld>
            <a:endParaRPr lang="en-US"/>
          </a:p>
        </p:txBody>
      </p:sp>
    </p:spTree>
    <p:extLst>
      <p:ext uri="{BB962C8B-B14F-4D97-AF65-F5344CB8AC3E}">
        <p14:creationId xmlns:p14="http://schemas.microsoft.com/office/powerpoint/2010/main" val="914707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4">
                  <a:lumMod val="50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209CF6C7-7931-498A-8209-1BA33CC72774}" type="slidenum">
              <a:rPr lang="en-US" smtClean="0"/>
              <a:t>15</a:t>
            </a:fld>
            <a:endParaRPr lang="en-US"/>
          </a:p>
        </p:txBody>
      </p:sp>
    </p:spTree>
    <p:extLst>
      <p:ext uri="{BB962C8B-B14F-4D97-AF65-F5344CB8AC3E}">
        <p14:creationId xmlns:p14="http://schemas.microsoft.com/office/powerpoint/2010/main" val="1129967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4">
                  <a:lumMod val="50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209CF6C7-7931-498A-8209-1BA33CC72774}" type="slidenum">
              <a:rPr lang="en-US" smtClean="0"/>
              <a:t>16</a:t>
            </a:fld>
            <a:endParaRPr lang="en-US"/>
          </a:p>
        </p:txBody>
      </p:sp>
    </p:spTree>
    <p:extLst>
      <p:ext uri="{BB962C8B-B14F-4D97-AF65-F5344CB8AC3E}">
        <p14:creationId xmlns:p14="http://schemas.microsoft.com/office/powerpoint/2010/main" val="4026724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4">
                  <a:lumMod val="50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209CF6C7-7931-498A-8209-1BA33CC72774}" type="slidenum">
              <a:rPr lang="en-US" smtClean="0"/>
              <a:t>17</a:t>
            </a:fld>
            <a:endParaRPr lang="en-US"/>
          </a:p>
        </p:txBody>
      </p:sp>
    </p:spTree>
    <p:extLst>
      <p:ext uri="{BB962C8B-B14F-4D97-AF65-F5344CB8AC3E}">
        <p14:creationId xmlns:p14="http://schemas.microsoft.com/office/powerpoint/2010/main" val="1889608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4">
                  <a:lumMod val="50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209CF6C7-7931-498A-8209-1BA33CC72774}" type="slidenum">
              <a:rPr lang="en-US" smtClean="0"/>
              <a:t>18</a:t>
            </a:fld>
            <a:endParaRPr lang="en-US"/>
          </a:p>
        </p:txBody>
      </p:sp>
    </p:spTree>
    <p:extLst>
      <p:ext uri="{BB962C8B-B14F-4D97-AF65-F5344CB8AC3E}">
        <p14:creationId xmlns:p14="http://schemas.microsoft.com/office/powerpoint/2010/main" val="2061515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4">
                  <a:lumMod val="50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209CF6C7-7931-498A-8209-1BA33CC72774}" type="slidenum">
              <a:rPr lang="en-US" smtClean="0"/>
              <a:t>19</a:t>
            </a:fld>
            <a:endParaRPr lang="en-US"/>
          </a:p>
        </p:txBody>
      </p:sp>
    </p:spTree>
    <p:extLst>
      <p:ext uri="{BB962C8B-B14F-4D97-AF65-F5344CB8AC3E}">
        <p14:creationId xmlns:p14="http://schemas.microsoft.com/office/powerpoint/2010/main" val="3154835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9CF6C7-7931-498A-8209-1BA33CC72774}" type="slidenum">
              <a:rPr lang="en-US" smtClean="0"/>
              <a:t>2</a:t>
            </a:fld>
            <a:endParaRPr lang="en-US"/>
          </a:p>
        </p:txBody>
      </p:sp>
    </p:spTree>
    <p:extLst>
      <p:ext uri="{BB962C8B-B14F-4D97-AF65-F5344CB8AC3E}">
        <p14:creationId xmlns:p14="http://schemas.microsoft.com/office/powerpoint/2010/main" val="1035239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4">
                  <a:lumMod val="50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209CF6C7-7931-498A-8209-1BA33CC72774}" type="slidenum">
              <a:rPr lang="en-US" smtClean="0"/>
              <a:t>20</a:t>
            </a:fld>
            <a:endParaRPr lang="en-US"/>
          </a:p>
        </p:txBody>
      </p:sp>
    </p:spTree>
    <p:extLst>
      <p:ext uri="{BB962C8B-B14F-4D97-AF65-F5344CB8AC3E}">
        <p14:creationId xmlns:p14="http://schemas.microsoft.com/office/powerpoint/2010/main" val="1376925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4">
                  <a:lumMod val="50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209CF6C7-7931-498A-8209-1BA33CC72774}" type="slidenum">
              <a:rPr lang="en-US" smtClean="0"/>
              <a:t>21</a:t>
            </a:fld>
            <a:endParaRPr lang="en-US"/>
          </a:p>
        </p:txBody>
      </p:sp>
    </p:spTree>
    <p:extLst>
      <p:ext uri="{BB962C8B-B14F-4D97-AF65-F5344CB8AC3E}">
        <p14:creationId xmlns:p14="http://schemas.microsoft.com/office/powerpoint/2010/main" val="2610375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4">
                  <a:lumMod val="50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209CF6C7-7931-498A-8209-1BA33CC72774}" type="slidenum">
              <a:rPr lang="en-US" smtClean="0"/>
              <a:t>22</a:t>
            </a:fld>
            <a:endParaRPr lang="en-US"/>
          </a:p>
        </p:txBody>
      </p:sp>
    </p:spTree>
    <p:extLst>
      <p:ext uri="{BB962C8B-B14F-4D97-AF65-F5344CB8AC3E}">
        <p14:creationId xmlns:p14="http://schemas.microsoft.com/office/powerpoint/2010/main" val="3564835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4">
                  <a:lumMod val="50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209CF6C7-7931-498A-8209-1BA33CC72774}" type="slidenum">
              <a:rPr lang="en-US" smtClean="0"/>
              <a:t>23</a:t>
            </a:fld>
            <a:endParaRPr lang="en-US"/>
          </a:p>
        </p:txBody>
      </p:sp>
    </p:spTree>
    <p:extLst>
      <p:ext uri="{BB962C8B-B14F-4D97-AF65-F5344CB8AC3E}">
        <p14:creationId xmlns:p14="http://schemas.microsoft.com/office/powerpoint/2010/main" val="1661089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4">
                  <a:lumMod val="50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209CF6C7-7931-498A-8209-1BA33CC72774}" type="slidenum">
              <a:rPr lang="en-US" smtClean="0"/>
              <a:t>24</a:t>
            </a:fld>
            <a:endParaRPr lang="en-US"/>
          </a:p>
        </p:txBody>
      </p:sp>
    </p:spTree>
    <p:extLst>
      <p:ext uri="{BB962C8B-B14F-4D97-AF65-F5344CB8AC3E}">
        <p14:creationId xmlns:p14="http://schemas.microsoft.com/office/powerpoint/2010/main" val="3945742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9CF6C7-7931-498A-8209-1BA33CC72774}" type="slidenum">
              <a:rPr lang="en-US" smtClean="0"/>
              <a:t>25</a:t>
            </a:fld>
            <a:endParaRPr lang="en-US"/>
          </a:p>
        </p:txBody>
      </p:sp>
    </p:spTree>
    <p:extLst>
      <p:ext uri="{BB962C8B-B14F-4D97-AF65-F5344CB8AC3E}">
        <p14:creationId xmlns:p14="http://schemas.microsoft.com/office/powerpoint/2010/main" val="555056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9CF6C7-7931-498A-8209-1BA33CC72774}" type="slidenum">
              <a:rPr lang="en-US" smtClean="0"/>
              <a:t>26</a:t>
            </a:fld>
            <a:endParaRPr lang="en-US"/>
          </a:p>
        </p:txBody>
      </p:sp>
    </p:spTree>
    <p:extLst>
      <p:ext uri="{BB962C8B-B14F-4D97-AF65-F5344CB8AC3E}">
        <p14:creationId xmlns:p14="http://schemas.microsoft.com/office/powerpoint/2010/main" val="4179953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9CF6C7-7931-498A-8209-1BA33CC72774}" type="slidenum">
              <a:rPr lang="en-US" smtClean="0"/>
              <a:t>27</a:t>
            </a:fld>
            <a:endParaRPr lang="en-US"/>
          </a:p>
        </p:txBody>
      </p:sp>
    </p:spTree>
    <p:extLst>
      <p:ext uri="{BB962C8B-B14F-4D97-AF65-F5344CB8AC3E}">
        <p14:creationId xmlns:p14="http://schemas.microsoft.com/office/powerpoint/2010/main" val="1022163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9CF6C7-7931-498A-8209-1BA33CC72774}" type="slidenum">
              <a:rPr lang="en-US" smtClean="0"/>
              <a:t>28</a:t>
            </a:fld>
            <a:endParaRPr lang="en-US"/>
          </a:p>
        </p:txBody>
      </p:sp>
    </p:spTree>
    <p:extLst>
      <p:ext uri="{BB962C8B-B14F-4D97-AF65-F5344CB8AC3E}">
        <p14:creationId xmlns:p14="http://schemas.microsoft.com/office/powerpoint/2010/main" val="157335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9CF6C7-7931-498A-8209-1BA33CC72774}" type="slidenum">
              <a:rPr lang="en-US" smtClean="0"/>
              <a:t>3</a:t>
            </a:fld>
            <a:endParaRPr lang="en-US"/>
          </a:p>
        </p:txBody>
      </p:sp>
    </p:spTree>
    <p:extLst>
      <p:ext uri="{BB962C8B-B14F-4D97-AF65-F5344CB8AC3E}">
        <p14:creationId xmlns:p14="http://schemas.microsoft.com/office/powerpoint/2010/main" val="984250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9CF6C7-7931-498A-8209-1BA33CC72774}" type="slidenum">
              <a:rPr lang="en-US" smtClean="0"/>
              <a:t>4</a:t>
            </a:fld>
            <a:endParaRPr lang="en-US"/>
          </a:p>
        </p:txBody>
      </p:sp>
    </p:spTree>
    <p:extLst>
      <p:ext uri="{BB962C8B-B14F-4D97-AF65-F5344CB8AC3E}">
        <p14:creationId xmlns:p14="http://schemas.microsoft.com/office/powerpoint/2010/main" val="4272110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9CF6C7-7931-498A-8209-1BA33CC72774}" type="slidenum">
              <a:rPr lang="en-US" smtClean="0"/>
              <a:t>5</a:t>
            </a:fld>
            <a:endParaRPr lang="en-US"/>
          </a:p>
        </p:txBody>
      </p:sp>
    </p:spTree>
    <p:extLst>
      <p:ext uri="{BB962C8B-B14F-4D97-AF65-F5344CB8AC3E}">
        <p14:creationId xmlns:p14="http://schemas.microsoft.com/office/powerpoint/2010/main" val="2327796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lumMod val="50000"/>
                  </a:schemeClr>
                </a:solidFill>
                <a:latin typeface="Palatino Linotype" panose="02040502050505030304" pitchFamily="18" charset="0"/>
              </a:rPr>
              <a:t>Nash Equilibrium represents a situation in which every player has no incentive to unilaterally deviate from the current strategy. Loosely speaking, it describes the best payoff that each player could expect if all are behaving rationally.</a:t>
            </a:r>
          </a:p>
          <a:p>
            <a:endParaRPr lang="en-US" dirty="0"/>
          </a:p>
        </p:txBody>
      </p:sp>
      <p:sp>
        <p:nvSpPr>
          <p:cNvPr id="4" name="Slide Number Placeholder 3"/>
          <p:cNvSpPr>
            <a:spLocks noGrp="1"/>
          </p:cNvSpPr>
          <p:nvPr>
            <p:ph type="sldNum" sz="quarter" idx="5"/>
          </p:nvPr>
        </p:nvSpPr>
        <p:spPr/>
        <p:txBody>
          <a:bodyPr/>
          <a:lstStyle/>
          <a:p>
            <a:fld id="{209CF6C7-7931-498A-8209-1BA33CC72774}" type="slidenum">
              <a:rPr lang="en-US" smtClean="0"/>
              <a:t>6</a:t>
            </a:fld>
            <a:endParaRPr lang="en-US"/>
          </a:p>
        </p:txBody>
      </p:sp>
    </p:spTree>
    <p:extLst>
      <p:ext uri="{BB962C8B-B14F-4D97-AF65-F5344CB8AC3E}">
        <p14:creationId xmlns:p14="http://schemas.microsoft.com/office/powerpoint/2010/main" val="220718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lumMod val="50000"/>
                  </a:schemeClr>
                </a:solidFill>
                <a:latin typeface="Palatino Linotype" panose="02040502050505030304" pitchFamily="18" charset="0"/>
              </a:rPr>
              <a:t>Nash Equilibrium represents a situation in which every player has no incentive to unilaterally deviate from the current strategy. Loosely speaking, it describes the best payoff that each player could expect if all are behaving rationally.</a:t>
            </a:r>
          </a:p>
          <a:p>
            <a:endParaRPr lang="en-US" dirty="0"/>
          </a:p>
        </p:txBody>
      </p:sp>
      <p:sp>
        <p:nvSpPr>
          <p:cNvPr id="4" name="Slide Number Placeholder 3"/>
          <p:cNvSpPr>
            <a:spLocks noGrp="1"/>
          </p:cNvSpPr>
          <p:nvPr>
            <p:ph type="sldNum" sz="quarter" idx="5"/>
          </p:nvPr>
        </p:nvSpPr>
        <p:spPr/>
        <p:txBody>
          <a:bodyPr/>
          <a:lstStyle/>
          <a:p>
            <a:fld id="{209CF6C7-7931-498A-8209-1BA33CC72774}" type="slidenum">
              <a:rPr lang="en-US" smtClean="0"/>
              <a:t>7</a:t>
            </a:fld>
            <a:endParaRPr lang="en-US"/>
          </a:p>
        </p:txBody>
      </p:sp>
    </p:spTree>
    <p:extLst>
      <p:ext uri="{BB962C8B-B14F-4D97-AF65-F5344CB8AC3E}">
        <p14:creationId xmlns:p14="http://schemas.microsoft.com/office/powerpoint/2010/main" val="182730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9CF6C7-7931-498A-8209-1BA33CC72774}" type="slidenum">
              <a:rPr lang="en-US" smtClean="0"/>
              <a:t>8</a:t>
            </a:fld>
            <a:endParaRPr lang="en-US"/>
          </a:p>
        </p:txBody>
      </p:sp>
    </p:spTree>
    <p:extLst>
      <p:ext uri="{BB962C8B-B14F-4D97-AF65-F5344CB8AC3E}">
        <p14:creationId xmlns:p14="http://schemas.microsoft.com/office/powerpoint/2010/main" val="3680094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9CF6C7-7931-498A-8209-1BA33CC72774}" type="slidenum">
              <a:rPr lang="en-US" smtClean="0"/>
              <a:t>9</a:t>
            </a:fld>
            <a:endParaRPr lang="en-US"/>
          </a:p>
        </p:txBody>
      </p:sp>
    </p:spTree>
    <p:extLst>
      <p:ext uri="{BB962C8B-B14F-4D97-AF65-F5344CB8AC3E}">
        <p14:creationId xmlns:p14="http://schemas.microsoft.com/office/powerpoint/2010/main" val="3843397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ACED-A5C2-492C-BCC4-0B4423872E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175421-18CF-42FD-A0CB-BF9AB1C706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60CE69-EDC9-4271-B92C-87A7BD28A497}"/>
              </a:ext>
            </a:extLst>
          </p:cNvPr>
          <p:cNvSpPr>
            <a:spLocks noGrp="1"/>
          </p:cNvSpPr>
          <p:nvPr>
            <p:ph type="dt" sz="half" idx="10"/>
          </p:nvPr>
        </p:nvSpPr>
        <p:spPr/>
        <p:txBody>
          <a:bodyPr/>
          <a:lstStyle/>
          <a:p>
            <a:fld id="{03C5DB37-E625-490F-87DA-1A507D794C54}" type="datetimeFigureOut">
              <a:rPr lang="en-US" smtClean="0"/>
              <a:t>3/3/2022</a:t>
            </a:fld>
            <a:endParaRPr lang="en-US"/>
          </a:p>
        </p:txBody>
      </p:sp>
      <p:sp>
        <p:nvSpPr>
          <p:cNvPr id="5" name="Footer Placeholder 4">
            <a:extLst>
              <a:ext uri="{FF2B5EF4-FFF2-40B4-BE49-F238E27FC236}">
                <a16:creationId xmlns:a16="http://schemas.microsoft.com/office/drawing/2014/main" id="{6F340C37-066E-4515-9039-49C95C4A8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801A6-42AA-4921-BD88-352E2F1FF3BB}"/>
              </a:ext>
            </a:extLst>
          </p:cNvPr>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3484715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CC5E-90BA-4C9F-83D7-4A8FE21DBE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592A9E-0935-4571-A076-99FEAB21DA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F3C43-47A8-48EA-B8F1-91F693A37E87}"/>
              </a:ext>
            </a:extLst>
          </p:cNvPr>
          <p:cNvSpPr>
            <a:spLocks noGrp="1"/>
          </p:cNvSpPr>
          <p:nvPr>
            <p:ph type="dt" sz="half" idx="10"/>
          </p:nvPr>
        </p:nvSpPr>
        <p:spPr/>
        <p:txBody>
          <a:bodyPr/>
          <a:lstStyle/>
          <a:p>
            <a:fld id="{03C5DB37-E625-490F-87DA-1A507D794C54}" type="datetimeFigureOut">
              <a:rPr lang="en-US" smtClean="0"/>
              <a:t>3/3/2022</a:t>
            </a:fld>
            <a:endParaRPr lang="en-US"/>
          </a:p>
        </p:txBody>
      </p:sp>
      <p:sp>
        <p:nvSpPr>
          <p:cNvPr id="5" name="Footer Placeholder 4">
            <a:extLst>
              <a:ext uri="{FF2B5EF4-FFF2-40B4-BE49-F238E27FC236}">
                <a16:creationId xmlns:a16="http://schemas.microsoft.com/office/drawing/2014/main" id="{4A28A82C-0076-45B7-BA1D-DFA2C0624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82389-6C6B-41AC-9AC1-D3D6504D3CCC}"/>
              </a:ext>
            </a:extLst>
          </p:cNvPr>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174944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D70D0-8735-4A46-8C78-6B7282B9C0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A2D9AE-B331-44AF-98CA-575CC6050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F4366-5578-48BA-913D-4A3D08435BC4}"/>
              </a:ext>
            </a:extLst>
          </p:cNvPr>
          <p:cNvSpPr>
            <a:spLocks noGrp="1"/>
          </p:cNvSpPr>
          <p:nvPr>
            <p:ph type="dt" sz="half" idx="10"/>
          </p:nvPr>
        </p:nvSpPr>
        <p:spPr/>
        <p:txBody>
          <a:bodyPr/>
          <a:lstStyle/>
          <a:p>
            <a:fld id="{03C5DB37-E625-490F-87DA-1A507D794C54}" type="datetimeFigureOut">
              <a:rPr lang="en-US" smtClean="0"/>
              <a:t>3/3/2022</a:t>
            </a:fld>
            <a:endParaRPr lang="en-US"/>
          </a:p>
        </p:txBody>
      </p:sp>
      <p:sp>
        <p:nvSpPr>
          <p:cNvPr id="5" name="Footer Placeholder 4">
            <a:extLst>
              <a:ext uri="{FF2B5EF4-FFF2-40B4-BE49-F238E27FC236}">
                <a16:creationId xmlns:a16="http://schemas.microsoft.com/office/drawing/2014/main" id="{741D33FD-5DCA-4393-A136-C19943E21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D2EA4-A0E4-446B-9536-3046276A96BC}"/>
              </a:ext>
            </a:extLst>
          </p:cNvPr>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3926898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C5DB37-E625-490F-87DA-1A507D794C54}"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3756674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5DB37-E625-490F-87DA-1A507D794C54}"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3402655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C5DB37-E625-490F-87DA-1A507D794C54}"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254273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C5DB37-E625-490F-87DA-1A507D794C54}"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3875550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C5DB37-E625-490F-87DA-1A507D794C54}"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3235175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C5DB37-E625-490F-87DA-1A507D794C54}" type="datetimeFigureOut">
              <a:rPr lang="en-US" smtClean="0"/>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1915221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5DB37-E625-490F-87DA-1A507D794C54}" type="datetimeFigureOut">
              <a:rPr lang="en-US" smtClean="0"/>
              <a:t>3/3/2022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6195953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C5DB37-E625-490F-87DA-1A507D794C54}"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45117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1356-EF9D-445D-868B-1F11684DB0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66E68-423F-4DFC-ADB1-16A2E0A995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BE877-A20B-4CC8-9ED1-E8A82DBCAD00}"/>
              </a:ext>
            </a:extLst>
          </p:cNvPr>
          <p:cNvSpPr>
            <a:spLocks noGrp="1"/>
          </p:cNvSpPr>
          <p:nvPr>
            <p:ph type="dt" sz="half" idx="10"/>
          </p:nvPr>
        </p:nvSpPr>
        <p:spPr/>
        <p:txBody>
          <a:bodyPr/>
          <a:lstStyle/>
          <a:p>
            <a:fld id="{03C5DB37-E625-490F-87DA-1A507D794C54}" type="datetimeFigureOut">
              <a:rPr lang="en-US" smtClean="0"/>
              <a:t>3/3/2022</a:t>
            </a:fld>
            <a:endParaRPr lang="en-US"/>
          </a:p>
        </p:txBody>
      </p:sp>
      <p:sp>
        <p:nvSpPr>
          <p:cNvPr id="5" name="Footer Placeholder 4">
            <a:extLst>
              <a:ext uri="{FF2B5EF4-FFF2-40B4-BE49-F238E27FC236}">
                <a16:creationId xmlns:a16="http://schemas.microsoft.com/office/drawing/2014/main" id="{0FCE4148-B023-4B03-A84D-079E46EF0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3E0F3-575E-4D73-A7CD-AAAA6230D054}"/>
              </a:ext>
            </a:extLst>
          </p:cNvPr>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573750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C5DB37-E625-490F-87DA-1A507D794C54}"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15254935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5DB37-E625-490F-87DA-1A507D794C54}"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3700349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5DB37-E625-490F-87DA-1A507D794C54}"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2041526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E8D13-4A7D-4A28-94DD-E6C89A015B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6D6708-80B1-4B05-B7C4-17B96B1044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A26CE2-B1DC-4F39-8FC5-453904B07D74}"/>
              </a:ext>
            </a:extLst>
          </p:cNvPr>
          <p:cNvSpPr>
            <a:spLocks noGrp="1"/>
          </p:cNvSpPr>
          <p:nvPr>
            <p:ph type="dt" sz="half" idx="10"/>
          </p:nvPr>
        </p:nvSpPr>
        <p:spPr/>
        <p:txBody>
          <a:bodyPr/>
          <a:lstStyle/>
          <a:p>
            <a:fld id="{03C5DB37-E625-490F-87DA-1A507D794C54}" type="datetimeFigureOut">
              <a:rPr lang="en-US" smtClean="0"/>
              <a:t>3/3/2022</a:t>
            </a:fld>
            <a:endParaRPr lang="en-US"/>
          </a:p>
        </p:txBody>
      </p:sp>
      <p:sp>
        <p:nvSpPr>
          <p:cNvPr id="5" name="Footer Placeholder 4">
            <a:extLst>
              <a:ext uri="{FF2B5EF4-FFF2-40B4-BE49-F238E27FC236}">
                <a16:creationId xmlns:a16="http://schemas.microsoft.com/office/drawing/2014/main" id="{8C7E7541-7098-4B5C-9241-C89FAD068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2C48D-3900-467C-A9A7-5D6BF92340B7}"/>
              </a:ext>
            </a:extLst>
          </p:cNvPr>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1092916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82C2-0F1F-4956-834E-B2BF7A5365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53C504-3218-4DE8-9554-CC5A8BCD46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4FFA0F-D6B1-4A06-AC98-6DCADFE994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411F42-5B06-4D1A-9692-A3039F15085C}"/>
              </a:ext>
            </a:extLst>
          </p:cNvPr>
          <p:cNvSpPr>
            <a:spLocks noGrp="1"/>
          </p:cNvSpPr>
          <p:nvPr>
            <p:ph type="dt" sz="half" idx="10"/>
          </p:nvPr>
        </p:nvSpPr>
        <p:spPr/>
        <p:txBody>
          <a:bodyPr/>
          <a:lstStyle/>
          <a:p>
            <a:fld id="{03C5DB37-E625-490F-87DA-1A507D794C54}" type="datetimeFigureOut">
              <a:rPr lang="en-US" smtClean="0"/>
              <a:t>3/3/2022</a:t>
            </a:fld>
            <a:endParaRPr lang="en-US"/>
          </a:p>
        </p:txBody>
      </p:sp>
      <p:sp>
        <p:nvSpPr>
          <p:cNvPr id="6" name="Footer Placeholder 5">
            <a:extLst>
              <a:ext uri="{FF2B5EF4-FFF2-40B4-BE49-F238E27FC236}">
                <a16:creationId xmlns:a16="http://schemas.microsoft.com/office/drawing/2014/main" id="{E182CFD4-D986-44B0-8079-09C9485ED7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373091-6009-490A-88F4-52C6F2A88B1A}"/>
              </a:ext>
            </a:extLst>
          </p:cNvPr>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685780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AB78-58D0-482E-A408-AA62F80A16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2B9D9C-991E-497A-B50D-40308BF08A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9EBC42-E267-4847-A2B2-49B4B14856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C1BAE2-814D-4679-A75D-8E4257AB4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6E0055-4361-4B8E-A57E-38A3E42358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2A53E6-644E-450E-8053-603AB2BA091C}"/>
              </a:ext>
            </a:extLst>
          </p:cNvPr>
          <p:cNvSpPr>
            <a:spLocks noGrp="1"/>
          </p:cNvSpPr>
          <p:nvPr>
            <p:ph type="dt" sz="half" idx="10"/>
          </p:nvPr>
        </p:nvSpPr>
        <p:spPr/>
        <p:txBody>
          <a:bodyPr/>
          <a:lstStyle/>
          <a:p>
            <a:fld id="{03C5DB37-E625-490F-87DA-1A507D794C54}" type="datetimeFigureOut">
              <a:rPr lang="en-US" smtClean="0"/>
              <a:t>3/3/2022</a:t>
            </a:fld>
            <a:endParaRPr lang="en-US"/>
          </a:p>
        </p:txBody>
      </p:sp>
      <p:sp>
        <p:nvSpPr>
          <p:cNvPr id="8" name="Footer Placeholder 7">
            <a:extLst>
              <a:ext uri="{FF2B5EF4-FFF2-40B4-BE49-F238E27FC236}">
                <a16:creationId xmlns:a16="http://schemas.microsoft.com/office/drawing/2014/main" id="{A3284681-C7CC-4353-8527-6B2657146B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F9983E-6445-4718-9C4A-CDE70B006CE8}"/>
              </a:ext>
            </a:extLst>
          </p:cNvPr>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391796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A118-92B6-47D2-9647-2514398F63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E1B9D7-1581-43F9-B26A-64D9CB969E68}"/>
              </a:ext>
            </a:extLst>
          </p:cNvPr>
          <p:cNvSpPr>
            <a:spLocks noGrp="1"/>
          </p:cNvSpPr>
          <p:nvPr>
            <p:ph type="dt" sz="half" idx="10"/>
          </p:nvPr>
        </p:nvSpPr>
        <p:spPr/>
        <p:txBody>
          <a:bodyPr/>
          <a:lstStyle/>
          <a:p>
            <a:fld id="{03C5DB37-E625-490F-87DA-1A507D794C54}" type="datetimeFigureOut">
              <a:rPr lang="en-US" smtClean="0"/>
              <a:t>3/3/2022</a:t>
            </a:fld>
            <a:endParaRPr lang="en-US"/>
          </a:p>
        </p:txBody>
      </p:sp>
      <p:sp>
        <p:nvSpPr>
          <p:cNvPr id="4" name="Footer Placeholder 3">
            <a:extLst>
              <a:ext uri="{FF2B5EF4-FFF2-40B4-BE49-F238E27FC236}">
                <a16:creationId xmlns:a16="http://schemas.microsoft.com/office/drawing/2014/main" id="{3F441DB5-1B0F-40A9-87AD-F5C3A769CF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ED5CA-757F-4846-94B5-76B0AE5ECE16}"/>
              </a:ext>
            </a:extLst>
          </p:cNvPr>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2715344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16CD06-0020-4470-A856-F1513D03E36E}"/>
              </a:ext>
            </a:extLst>
          </p:cNvPr>
          <p:cNvSpPr>
            <a:spLocks noGrp="1"/>
          </p:cNvSpPr>
          <p:nvPr>
            <p:ph type="dt" sz="half" idx="10"/>
          </p:nvPr>
        </p:nvSpPr>
        <p:spPr/>
        <p:txBody>
          <a:bodyPr/>
          <a:lstStyle/>
          <a:p>
            <a:fld id="{03C5DB37-E625-490F-87DA-1A507D794C54}" type="datetimeFigureOut">
              <a:rPr lang="en-US" smtClean="0"/>
              <a:t>3/3/2022</a:t>
            </a:fld>
            <a:endParaRPr lang="en-US"/>
          </a:p>
        </p:txBody>
      </p:sp>
      <p:sp>
        <p:nvSpPr>
          <p:cNvPr id="3" name="Footer Placeholder 2">
            <a:extLst>
              <a:ext uri="{FF2B5EF4-FFF2-40B4-BE49-F238E27FC236}">
                <a16:creationId xmlns:a16="http://schemas.microsoft.com/office/drawing/2014/main" id="{8AEBF338-44A7-45B7-AB64-78EC2B52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AA6867-0E2B-4627-8FFA-6974874DA7FB}"/>
              </a:ext>
            </a:extLst>
          </p:cNvPr>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146451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C4C9-8823-41F6-B063-5FECBC99BE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4A67C6-014A-496E-8D80-500746D28B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683D9E-6B38-4E10-BC92-0D9566549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4D034B-1378-440D-AAD6-001A536AB4CC}"/>
              </a:ext>
            </a:extLst>
          </p:cNvPr>
          <p:cNvSpPr>
            <a:spLocks noGrp="1"/>
          </p:cNvSpPr>
          <p:nvPr>
            <p:ph type="dt" sz="half" idx="10"/>
          </p:nvPr>
        </p:nvSpPr>
        <p:spPr/>
        <p:txBody>
          <a:bodyPr/>
          <a:lstStyle/>
          <a:p>
            <a:fld id="{03C5DB37-E625-490F-87DA-1A507D794C54}" type="datetimeFigureOut">
              <a:rPr lang="en-US" smtClean="0"/>
              <a:t>3/3/2022</a:t>
            </a:fld>
            <a:endParaRPr lang="en-US"/>
          </a:p>
        </p:txBody>
      </p:sp>
      <p:sp>
        <p:nvSpPr>
          <p:cNvPr id="6" name="Footer Placeholder 5">
            <a:extLst>
              <a:ext uri="{FF2B5EF4-FFF2-40B4-BE49-F238E27FC236}">
                <a16:creationId xmlns:a16="http://schemas.microsoft.com/office/drawing/2014/main" id="{D35E30F3-F9EC-4B5D-B37A-9D8F3E91D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0BEDDA-B9AC-4713-8856-920F4453D3BC}"/>
              </a:ext>
            </a:extLst>
          </p:cNvPr>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130411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120D-AC6A-439E-9938-673BE56A41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85E526-CCD5-4E09-AE94-E5B5D32256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5CD1C0-D2A0-4A2B-BDAC-596AB1C16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F5F83-0CB6-424E-B928-B30F6A5764E0}"/>
              </a:ext>
            </a:extLst>
          </p:cNvPr>
          <p:cNvSpPr>
            <a:spLocks noGrp="1"/>
          </p:cNvSpPr>
          <p:nvPr>
            <p:ph type="dt" sz="half" idx="10"/>
          </p:nvPr>
        </p:nvSpPr>
        <p:spPr/>
        <p:txBody>
          <a:bodyPr/>
          <a:lstStyle/>
          <a:p>
            <a:fld id="{03C5DB37-E625-490F-87DA-1A507D794C54}" type="datetimeFigureOut">
              <a:rPr lang="en-US" smtClean="0"/>
              <a:t>3/3/2022</a:t>
            </a:fld>
            <a:endParaRPr lang="en-US"/>
          </a:p>
        </p:txBody>
      </p:sp>
      <p:sp>
        <p:nvSpPr>
          <p:cNvPr id="6" name="Footer Placeholder 5">
            <a:extLst>
              <a:ext uri="{FF2B5EF4-FFF2-40B4-BE49-F238E27FC236}">
                <a16:creationId xmlns:a16="http://schemas.microsoft.com/office/drawing/2014/main" id="{1CD174D8-4BC3-4745-9DC6-37E8A27F3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DE692-7D06-47B0-AE9B-8F9060968908}"/>
              </a:ext>
            </a:extLst>
          </p:cNvPr>
          <p:cNvSpPr>
            <a:spLocks noGrp="1"/>
          </p:cNvSpPr>
          <p:nvPr>
            <p:ph type="sldNum" sz="quarter" idx="12"/>
          </p:nvPr>
        </p:nvSpPr>
        <p:spPr/>
        <p:txBody>
          <a:bodyPr/>
          <a:lstStyle/>
          <a:p>
            <a:fld id="{23268B15-B7B0-47F9-BD10-2F21E3B7E8F1}" type="slidenum">
              <a:rPr lang="en-US" smtClean="0"/>
              <a:t>‹#›</a:t>
            </a:fld>
            <a:endParaRPr lang="en-US"/>
          </a:p>
        </p:txBody>
      </p:sp>
    </p:spTree>
    <p:extLst>
      <p:ext uri="{BB962C8B-B14F-4D97-AF65-F5344CB8AC3E}">
        <p14:creationId xmlns:p14="http://schemas.microsoft.com/office/powerpoint/2010/main" val="368729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367D0B-C33E-400D-8D19-251882B97C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1EBA85-7B44-4E0A-AEAD-1F772344CA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DD809-9D61-4631-9329-CF9116A47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C5DB37-E625-490F-87DA-1A507D794C54}" type="datetimeFigureOut">
              <a:rPr lang="en-US" smtClean="0"/>
              <a:t>3/3/2022</a:t>
            </a:fld>
            <a:endParaRPr lang="en-US"/>
          </a:p>
        </p:txBody>
      </p:sp>
      <p:sp>
        <p:nvSpPr>
          <p:cNvPr id="5" name="Footer Placeholder 4">
            <a:extLst>
              <a:ext uri="{FF2B5EF4-FFF2-40B4-BE49-F238E27FC236}">
                <a16:creationId xmlns:a16="http://schemas.microsoft.com/office/drawing/2014/main" id="{4BB75A06-7349-4526-85D6-F477E0288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907B2B-3527-42B2-9189-F284D4D91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68B15-B7B0-47F9-BD10-2F21E3B7E8F1}" type="slidenum">
              <a:rPr lang="en-US" smtClean="0"/>
              <a:t>‹#›</a:t>
            </a:fld>
            <a:endParaRPr lang="en-US"/>
          </a:p>
        </p:txBody>
      </p:sp>
    </p:spTree>
    <p:extLst>
      <p:ext uri="{BB962C8B-B14F-4D97-AF65-F5344CB8AC3E}">
        <p14:creationId xmlns:p14="http://schemas.microsoft.com/office/powerpoint/2010/main" val="238016460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C5DB37-E625-490F-87DA-1A507D794C54}" type="datetimeFigureOut">
              <a:rPr lang="en-US" smtClean="0"/>
              <a:t>3/3/2022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68B15-B7B0-47F9-BD10-2F21E3B7E8F1}" type="slidenum">
              <a:rPr lang="en-US" smtClean="0"/>
              <a:t>‹#›</a:t>
            </a:fld>
            <a:endParaRPr lang="en-US"/>
          </a:p>
        </p:txBody>
      </p:sp>
    </p:spTree>
    <p:extLst>
      <p:ext uri="{BB962C8B-B14F-4D97-AF65-F5344CB8AC3E}">
        <p14:creationId xmlns:p14="http://schemas.microsoft.com/office/powerpoint/2010/main" val="190154493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23.xml"/><Relationship Id="rId7"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24.xml"/><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8.xml"/><Relationship Id="rId7" Type="http://schemas.openxmlformats.org/officeDocument/2006/relationships/image" Target="../media/image16.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2.png"/><Relationship Id="rId4" Type="http://schemas.openxmlformats.org/officeDocument/2006/relationships/image" Target="../media/image18.png"/><Relationship Id="rId9" Type="http://schemas.openxmlformats.org/officeDocument/2006/relationships/image" Target="../media/image17.w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216AE85-27D3-4E5D-91A3-BD376F58BE3A}"/>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t="14559" b="1171"/>
          <a:stretch/>
        </p:blipFill>
        <p:spPr>
          <a:xfrm>
            <a:off x="0" y="-1601"/>
            <a:ext cx="12191980" cy="6857999"/>
          </a:xfrm>
          <a:prstGeom prst="rect">
            <a:avLst/>
          </a:prstGeom>
        </p:spPr>
      </p:pic>
      <p:sp>
        <p:nvSpPr>
          <p:cNvPr id="2" name="Title 1">
            <a:extLst>
              <a:ext uri="{FF2B5EF4-FFF2-40B4-BE49-F238E27FC236}">
                <a16:creationId xmlns:a16="http://schemas.microsoft.com/office/drawing/2014/main" id="{4F8524F2-82E5-4DB3-A42C-81271E7101A9}"/>
              </a:ext>
            </a:extLst>
          </p:cNvPr>
          <p:cNvSpPr>
            <a:spLocks noGrp="1"/>
          </p:cNvSpPr>
          <p:nvPr>
            <p:ph type="ctrTitle"/>
          </p:nvPr>
        </p:nvSpPr>
        <p:spPr>
          <a:xfrm>
            <a:off x="1295986" y="855073"/>
            <a:ext cx="9600008" cy="3393640"/>
          </a:xfrm>
        </p:spPr>
        <p:txBody>
          <a:bodyPr anchor="ctr">
            <a:normAutofit/>
          </a:bodyPr>
          <a:lstStyle/>
          <a:p>
            <a:pPr>
              <a:lnSpc>
                <a:spcPct val="100000"/>
              </a:lnSpc>
            </a:pPr>
            <a:r>
              <a:rPr lang="en-US" sz="4400" b="1" cap="small" dirty="0">
                <a:solidFill>
                  <a:schemeClr val="tx1">
                    <a:lumMod val="95000"/>
                    <a:lumOff val="5000"/>
                  </a:schemeClr>
                </a:solidFill>
                <a:latin typeface="Century Schoolbook" panose="02040604050505020304" pitchFamily="18" charset="0"/>
              </a:rPr>
              <a:t>Introduction to Game Theory</a:t>
            </a:r>
          </a:p>
        </p:txBody>
      </p:sp>
      <p:sp>
        <p:nvSpPr>
          <p:cNvPr id="3" name="Subtitle 2">
            <a:extLst>
              <a:ext uri="{FF2B5EF4-FFF2-40B4-BE49-F238E27FC236}">
                <a16:creationId xmlns:a16="http://schemas.microsoft.com/office/drawing/2014/main" id="{03C0CDA3-ECD3-4BE8-A088-3BBE9EC75B7A}"/>
              </a:ext>
            </a:extLst>
          </p:cNvPr>
          <p:cNvSpPr>
            <a:spLocks noGrp="1"/>
          </p:cNvSpPr>
          <p:nvPr>
            <p:ph type="subTitle" idx="1"/>
          </p:nvPr>
        </p:nvSpPr>
        <p:spPr>
          <a:xfrm>
            <a:off x="1523999" y="4591050"/>
            <a:ext cx="9144000" cy="1794761"/>
          </a:xfrm>
        </p:spPr>
        <p:txBody>
          <a:bodyPr>
            <a:normAutofit/>
          </a:bodyPr>
          <a:lstStyle/>
          <a:p>
            <a:r>
              <a:rPr lang="en-US" sz="2000" b="1" dirty="0">
                <a:solidFill>
                  <a:srgbClr val="002060"/>
                </a:solidFill>
                <a:latin typeface="Century Schoolbook" panose="02040604050505020304" pitchFamily="18" charset="0"/>
              </a:rPr>
              <a:t>Sarder Rafee Musabbir</a:t>
            </a:r>
          </a:p>
          <a:p>
            <a:r>
              <a:rPr lang="en-US" sz="2000" b="1" dirty="0">
                <a:solidFill>
                  <a:srgbClr val="002060"/>
                </a:solidFill>
                <a:latin typeface="Century Schoolbook" panose="02040604050505020304" pitchFamily="18" charset="0"/>
              </a:rPr>
              <a:t>Supervisor: Prof. Michael Zhang  </a:t>
            </a:r>
          </a:p>
          <a:p>
            <a:r>
              <a:rPr lang="en-US" sz="2000" b="1" dirty="0">
                <a:solidFill>
                  <a:srgbClr val="002060"/>
                </a:solidFill>
                <a:latin typeface="Century Schoolbook" panose="02040604050505020304" pitchFamily="18" charset="0"/>
              </a:rPr>
              <a:t>University of California, Davis</a:t>
            </a:r>
          </a:p>
        </p:txBody>
      </p:sp>
      <p:pic>
        <p:nvPicPr>
          <p:cNvPr id="19" name="Picture 2" descr="Image result for UC Davis logo">
            <a:extLst>
              <a:ext uri="{FF2B5EF4-FFF2-40B4-BE49-F238E27FC236}">
                <a16:creationId xmlns:a16="http://schemas.microsoft.com/office/drawing/2014/main" id="{60B158CC-9DB8-467B-A547-AFC96F9AB33D}"/>
              </a:ext>
            </a:extLst>
          </p:cNvPr>
          <p:cNvPicPr>
            <a:picLocks noChangeAspect="1" noChangeArrowheads="1"/>
          </p:cNvPicPr>
          <p:nvPr/>
        </p:nvPicPr>
        <p:blipFill>
          <a:blip r:embed="rId4" cstate="print">
            <a:alphaModFix/>
            <a:extLst>
              <a:ext uri="{28A0092B-C50C-407E-A947-70E740481C1C}">
                <a14:useLocalDpi xmlns:a14="http://schemas.microsoft.com/office/drawing/2010/main" val="0"/>
              </a:ext>
            </a:extLst>
          </a:blip>
          <a:srcRect/>
          <a:stretch>
            <a:fillRect/>
          </a:stretch>
        </p:blipFill>
        <p:spPr bwMode="auto">
          <a:xfrm>
            <a:off x="520540" y="4957170"/>
            <a:ext cx="1081587" cy="10694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F5FCD02-6FA8-4B39-8717-F84C944D98FF}"/>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7" name="Rectangle 6">
            <a:extLst>
              <a:ext uri="{FF2B5EF4-FFF2-40B4-BE49-F238E27FC236}">
                <a16:creationId xmlns:a16="http://schemas.microsoft.com/office/drawing/2014/main" id="{C2B35504-0806-4832-BC22-71FC1EEE31AC}"/>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sp>
        <p:nvSpPr>
          <p:cNvPr id="8" name="Rectangle 7">
            <a:extLst>
              <a:ext uri="{FF2B5EF4-FFF2-40B4-BE49-F238E27FC236}">
                <a16:creationId xmlns:a16="http://schemas.microsoft.com/office/drawing/2014/main" id="{8876672E-7F1E-4CBD-8A2F-9BC793627141}"/>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9" name="Rectangle 8">
            <a:extLst>
              <a:ext uri="{FF2B5EF4-FFF2-40B4-BE49-F238E27FC236}">
                <a16:creationId xmlns:a16="http://schemas.microsoft.com/office/drawing/2014/main" id="{9D0C7947-2E78-476D-BCEC-C3CFA20A5AED}"/>
              </a:ext>
            </a:extLst>
          </p:cNvPr>
          <p:cNvSpPr/>
          <p:nvPr/>
        </p:nvSpPr>
        <p:spPr>
          <a:xfrm>
            <a:off x="2" y="-2615"/>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4028303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C5D056A1-3F2E-42D8-9CA6-1C7E14DA4D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543" y="723992"/>
            <a:ext cx="6988365" cy="6137295"/>
          </a:xfrm>
          <a:prstGeom prst="rect">
            <a:avLst/>
          </a:prstGeom>
        </p:spPr>
      </p:pic>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Game Example</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10</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Elements</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Example</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4887833" cy="5451646"/>
          </a:xfrm>
        </p:spPr>
        <p:txBody>
          <a:bodyPr>
            <a:normAutofit/>
          </a:bodyPr>
          <a:lstStyle/>
          <a:p>
            <a:pPr marL="0" indent="0" algn="just">
              <a:lnSpc>
                <a:spcPct val="150000"/>
              </a:lnSpc>
              <a:buClr>
                <a:srgbClr val="00B050"/>
              </a:buClr>
              <a:buSzPct val="120000"/>
              <a:buNone/>
            </a:pPr>
            <a:r>
              <a:rPr lang="en-US" sz="2000" dirty="0">
                <a:solidFill>
                  <a:schemeClr val="accent4">
                    <a:lumMod val="50000"/>
                  </a:schemeClr>
                </a:solidFill>
                <a:latin typeface="Palatino Linotype" panose="02040502050505030304" pitchFamily="18" charset="0"/>
              </a:rPr>
              <a:t>Example: (Emergency maneuver). </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Consider the decision problem where, the players in this game are the two drivers, and they have the same actions available to them: to remain in their lane or to swerve to the right. </a:t>
            </a: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97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with low confidence">
            <a:extLst>
              <a:ext uri="{FF2B5EF4-FFF2-40B4-BE49-F238E27FC236}">
                <a16:creationId xmlns:a16="http://schemas.microsoft.com/office/drawing/2014/main" id="{FC4689F2-74DA-4F8B-A5D0-3CC7E7AC3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 y="3429000"/>
            <a:ext cx="12192000" cy="1990103"/>
          </a:xfrm>
          <a:prstGeom prst="rect">
            <a:avLst/>
          </a:prstGeom>
        </p:spPr>
      </p:pic>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Game Example (contd.)</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11</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Example</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Example</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a:bodyPr>
          <a:lstStyle/>
          <a:p>
            <a:pPr marL="0" indent="0" algn="just">
              <a:lnSpc>
                <a:spcPct val="150000"/>
              </a:lnSpc>
              <a:buClr>
                <a:srgbClr val="00B050"/>
              </a:buClr>
              <a:buSzPct val="120000"/>
              <a:buNone/>
            </a:pPr>
            <a:r>
              <a:rPr lang="en-US" sz="2000" dirty="0">
                <a:solidFill>
                  <a:schemeClr val="accent4">
                    <a:lumMod val="50000"/>
                  </a:schemeClr>
                </a:solidFill>
                <a:latin typeface="Palatino Linotype" panose="02040502050505030304" pitchFamily="18" charset="0"/>
              </a:rPr>
              <a:t>Example: (Emergency maneuver). </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The information structure in this game is very simple - both players need to take a decision at the same time, without knowing what the other player has decided (simultaneous play). The outcome of the game is represented via a cost, which could describe the resulting damage suffered by each of the players’ cars. </a:t>
            </a:r>
          </a:p>
          <a:p>
            <a:pPr algn="just">
              <a:lnSpc>
                <a:spcPct val="150000"/>
              </a:lnSpc>
              <a:buClr>
                <a:srgbClr val="00B050"/>
              </a:buClr>
              <a:buSzPct val="120000"/>
            </a:pPr>
            <a:endParaRPr lang="en-US" altLang="ko-KR" sz="2000" dirty="0">
              <a:solidFill>
                <a:schemeClr val="accent4">
                  <a:lumMod val="50000"/>
                </a:schemeClr>
              </a:solidFill>
              <a:latin typeface="Palatino Linotype" panose="02040502050505030304" pitchFamily="18" charset="0"/>
            </a:endParaRPr>
          </a:p>
          <a:p>
            <a:pPr algn="just">
              <a:lnSpc>
                <a:spcPct val="150000"/>
              </a:lnSpc>
              <a:buClr>
                <a:srgbClr val="00B050"/>
              </a:buClr>
              <a:buSzPct val="120000"/>
            </a:pPr>
            <a:endParaRPr lang="en-US" altLang="ko-KR" sz="2000" dirty="0">
              <a:solidFill>
                <a:schemeClr val="accent4">
                  <a:lumMod val="50000"/>
                </a:schemeClr>
              </a:solidFill>
              <a:latin typeface="Palatino Linotype" panose="02040502050505030304" pitchFamily="18" charset="0"/>
            </a:endParaRPr>
          </a:p>
          <a:p>
            <a:pPr algn="just">
              <a:lnSpc>
                <a:spcPct val="150000"/>
              </a:lnSpc>
              <a:buClr>
                <a:srgbClr val="00B050"/>
              </a:buClr>
              <a:buSzPct val="120000"/>
            </a:pPr>
            <a:endParaRPr lang="en-US" altLang="ko-KR" sz="2000" dirty="0">
              <a:solidFill>
                <a:schemeClr val="accent4">
                  <a:lumMod val="50000"/>
                </a:schemeClr>
              </a:solidFill>
              <a:latin typeface="Palatino Linotype" panose="02040502050505030304" pitchFamily="18" charset="0"/>
            </a:endParaRP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where each element of the matrix corresponds to the resulting outcome for the two players:</a:t>
            </a:r>
          </a:p>
          <a:p>
            <a:pPr marL="0" indent="0" algn="ctr">
              <a:lnSpc>
                <a:spcPct val="150000"/>
              </a:lnSpc>
              <a:buClr>
                <a:srgbClr val="00B050"/>
              </a:buClr>
              <a:buSzPct val="120000"/>
              <a:buNone/>
            </a:pPr>
            <a:r>
              <a:rPr lang="en-US" altLang="ko-KR" sz="2000" b="1" i="1" dirty="0" err="1">
                <a:solidFill>
                  <a:schemeClr val="accent4">
                    <a:lumMod val="50000"/>
                  </a:schemeClr>
                </a:solidFill>
                <a:latin typeface="Palatino Linotype" panose="02040502050505030304" pitchFamily="18" charset="0"/>
              </a:rPr>
              <a:t>A</a:t>
            </a:r>
            <a:r>
              <a:rPr lang="en-US" altLang="ko-KR" sz="2000" b="1" i="1" baseline="-25000" dirty="0" err="1">
                <a:solidFill>
                  <a:schemeClr val="accent4">
                    <a:lumMod val="50000"/>
                  </a:schemeClr>
                </a:solidFill>
                <a:latin typeface="Palatino Linotype" panose="02040502050505030304" pitchFamily="18" charset="0"/>
              </a:rPr>
              <a:t>ij</a:t>
            </a:r>
            <a:r>
              <a:rPr lang="en-US" altLang="ko-KR" sz="2000" b="1" i="1" dirty="0">
                <a:solidFill>
                  <a:schemeClr val="accent4">
                    <a:lumMod val="50000"/>
                  </a:schemeClr>
                </a:solidFill>
                <a:latin typeface="Palatino Linotype" panose="02040502050505030304" pitchFamily="18" charset="0"/>
              </a:rPr>
              <a:t> = J</a:t>
            </a:r>
            <a:r>
              <a:rPr lang="en-US" altLang="ko-KR" sz="2000" b="1" i="1" baseline="30000" dirty="0">
                <a:solidFill>
                  <a:schemeClr val="accent4">
                    <a:lumMod val="50000"/>
                  </a:schemeClr>
                </a:solidFill>
                <a:latin typeface="Palatino Linotype" panose="02040502050505030304" pitchFamily="18" charset="0"/>
              </a:rPr>
              <a:t>1</a:t>
            </a:r>
            <a:r>
              <a:rPr lang="en-US" altLang="ko-KR" sz="2000" b="1" i="1" dirty="0">
                <a:solidFill>
                  <a:schemeClr val="accent4">
                    <a:lumMod val="50000"/>
                  </a:schemeClr>
                </a:solidFill>
                <a:latin typeface="Palatino Linotype" panose="02040502050505030304" pitchFamily="18" charset="0"/>
              </a:rPr>
              <a:t>(a</a:t>
            </a:r>
            <a:r>
              <a:rPr lang="en-US" altLang="ko-KR" sz="2000" b="1" i="1" baseline="-25000" dirty="0">
                <a:solidFill>
                  <a:schemeClr val="accent4">
                    <a:lumMod val="50000"/>
                  </a:schemeClr>
                </a:solidFill>
                <a:latin typeface="Palatino Linotype" panose="02040502050505030304" pitchFamily="18" charset="0"/>
              </a:rPr>
              <a:t>i </a:t>
            </a:r>
            <a:r>
              <a:rPr lang="en-US" altLang="ko-KR" sz="2000" b="1" i="1" dirty="0">
                <a:solidFill>
                  <a:schemeClr val="accent4">
                    <a:lumMod val="50000"/>
                  </a:schemeClr>
                </a:solidFill>
                <a:latin typeface="Palatino Linotype" panose="02040502050505030304" pitchFamily="18" charset="0"/>
              </a:rPr>
              <a:t>, </a:t>
            </a:r>
            <a:r>
              <a:rPr lang="en-US" altLang="ko-KR" sz="2000" b="1" i="1" dirty="0" err="1">
                <a:solidFill>
                  <a:schemeClr val="accent4">
                    <a:lumMod val="50000"/>
                  </a:schemeClr>
                </a:solidFill>
                <a:latin typeface="Palatino Linotype" panose="02040502050505030304" pitchFamily="18" charset="0"/>
              </a:rPr>
              <a:t>b</a:t>
            </a:r>
            <a:r>
              <a:rPr lang="en-US" altLang="ko-KR" sz="2000" b="1" i="1" baseline="-25000" dirty="0" err="1">
                <a:solidFill>
                  <a:schemeClr val="accent4">
                    <a:lumMod val="50000"/>
                  </a:schemeClr>
                </a:solidFill>
                <a:latin typeface="Palatino Linotype" panose="02040502050505030304" pitchFamily="18" charset="0"/>
              </a:rPr>
              <a:t>j</a:t>
            </a:r>
            <a:r>
              <a:rPr lang="en-US" altLang="ko-KR" sz="2000" b="1" i="1" dirty="0">
                <a:solidFill>
                  <a:schemeClr val="accent4">
                    <a:lumMod val="50000"/>
                  </a:schemeClr>
                </a:solidFill>
                <a:latin typeface="Palatino Linotype" panose="02040502050505030304" pitchFamily="18" charset="0"/>
              </a:rPr>
              <a:t>) ,   </a:t>
            </a:r>
            <a:r>
              <a:rPr lang="en-US" altLang="ko-KR" sz="2000" b="1" i="1" dirty="0" err="1">
                <a:solidFill>
                  <a:schemeClr val="accent4">
                    <a:lumMod val="50000"/>
                  </a:schemeClr>
                </a:solidFill>
                <a:latin typeface="Palatino Linotype" panose="02040502050505030304" pitchFamily="18" charset="0"/>
              </a:rPr>
              <a:t>B</a:t>
            </a:r>
            <a:r>
              <a:rPr lang="en-US" altLang="ko-KR" sz="2000" b="1" i="1" baseline="-25000" dirty="0" err="1">
                <a:solidFill>
                  <a:schemeClr val="accent4">
                    <a:lumMod val="50000"/>
                  </a:schemeClr>
                </a:solidFill>
                <a:latin typeface="Palatino Linotype" panose="02040502050505030304" pitchFamily="18" charset="0"/>
              </a:rPr>
              <a:t>ij</a:t>
            </a:r>
            <a:r>
              <a:rPr lang="en-US" altLang="ko-KR" sz="2000" b="1" i="1" dirty="0">
                <a:solidFill>
                  <a:schemeClr val="accent4">
                    <a:lumMod val="50000"/>
                  </a:schemeClr>
                </a:solidFill>
                <a:latin typeface="Palatino Linotype" panose="02040502050505030304" pitchFamily="18" charset="0"/>
              </a:rPr>
              <a:t> = J</a:t>
            </a:r>
            <a:r>
              <a:rPr lang="en-US" altLang="ko-KR" sz="2000" b="1" i="1" baseline="30000" dirty="0">
                <a:solidFill>
                  <a:schemeClr val="accent4">
                    <a:lumMod val="50000"/>
                  </a:schemeClr>
                </a:solidFill>
                <a:latin typeface="Palatino Linotype" panose="02040502050505030304" pitchFamily="18" charset="0"/>
              </a:rPr>
              <a:t>2</a:t>
            </a:r>
            <a:r>
              <a:rPr lang="en-US" altLang="ko-KR" sz="2000" b="1" i="1" dirty="0">
                <a:solidFill>
                  <a:schemeClr val="accent4">
                    <a:lumMod val="50000"/>
                  </a:schemeClr>
                </a:solidFill>
                <a:latin typeface="Palatino Linotype" panose="02040502050505030304" pitchFamily="18" charset="0"/>
              </a:rPr>
              <a:t>(a</a:t>
            </a:r>
            <a:r>
              <a:rPr lang="en-US" altLang="ko-KR" sz="2000" b="1" i="1" baseline="-25000" dirty="0">
                <a:solidFill>
                  <a:schemeClr val="accent4">
                    <a:lumMod val="50000"/>
                  </a:schemeClr>
                </a:solidFill>
                <a:latin typeface="Palatino Linotype" panose="02040502050505030304" pitchFamily="18" charset="0"/>
              </a:rPr>
              <a:t>i </a:t>
            </a:r>
            <a:r>
              <a:rPr lang="en-US" altLang="ko-KR" sz="2000" b="1" i="1" dirty="0">
                <a:solidFill>
                  <a:schemeClr val="accent4">
                    <a:lumMod val="50000"/>
                  </a:schemeClr>
                </a:solidFill>
                <a:latin typeface="Palatino Linotype" panose="02040502050505030304" pitchFamily="18" charset="0"/>
              </a:rPr>
              <a:t>, </a:t>
            </a:r>
            <a:r>
              <a:rPr lang="en-US" altLang="ko-KR" sz="2000" b="1" i="1" dirty="0" err="1">
                <a:solidFill>
                  <a:schemeClr val="accent4">
                    <a:lumMod val="50000"/>
                  </a:schemeClr>
                </a:solidFill>
                <a:latin typeface="Palatino Linotype" panose="02040502050505030304" pitchFamily="18" charset="0"/>
              </a:rPr>
              <a:t>b</a:t>
            </a:r>
            <a:r>
              <a:rPr lang="en-US" altLang="ko-KR" sz="2000" b="1" i="1" baseline="-25000" dirty="0" err="1">
                <a:solidFill>
                  <a:schemeClr val="accent4">
                    <a:lumMod val="50000"/>
                  </a:schemeClr>
                </a:solidFill>
                <a:latin typeface="Palatino Linotype" panose="02040502050505030304" pitchFamily="18" charset="0"/>
              </a:rPr>
              <a:t>j</a:t>
            </a:r>
            <a:r>
              <a:rPr lang="en-US" altLang="ko-KR" sz="2000" b="1" i="1" dirty="0">
                <a:solidFill>
                  <a:schemeClr val="accent4">
                    <a:lumMod val="50000"/>
                  </a:schemeClr>
                </a:solidFill>
                <a:latin typeface="Palatino Linotype" panose="02040502050505030304" pitchFamily="18" charset="0"/>
              </a:rPr>
              <a:t>)</a:t>
            </a: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58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Best Responses and Nash Equilibria</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12</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Example</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Example</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a:bodyPr>
          <a:lstStyle/>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Once a game is defined, we face the problem of solving the game. The interpretation of such a task differs depending on the specific application:</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 In some applications, we are interested in predicting the decision that agents will make, under the assumption that these </a:t>
            </a:r>
            <a:r>
              <a:rPr lang="en-US" sz="2000" dirty="0">
                <a:solidFill>
                  <a:srgbClr val="00B050"/>
                </a:solidFill>
                <a:latin typeface="Palatino Linotype" panose="02040502050505030304" pitchFamily="18" charset="0"/>
              </a:rPr>
              <a:t>agents are rational</a:t>
            </a:r>
            <a:r>
              <a:rPr lang="en-US" sz="2000" dirty="0">
                <a:solidFill>
                  <a:schemeClr val="accent4">
                    <a:lumMod val="50000"/>
                  </a:schemeClr>
                </a:solidFill>
                <a:latin typeface="Palatino Linotype" panose="02040502050505030304" pitchFamily="18" charset="0"/>
              </a:rPr>
              <a:t>, </a:t>
            </a:r>
            <a:r>
              <a:rPr lang="en-US" sz="2000" dirty="0">
                <a:solidFill>
                  <a:srgbClr val="00B050"/>
                </a:solidFill>
                <a:latin typeface="Palatino Linotype" panose="02040502050505030304" pitchFamily="18" charset="0"/>
              </a:rPr>
              <a:t>informed of the rules </a:t>
            </a:r>
            <a:r>
              <a:rPr lang="en-US" sz="2000" dirty="0">
                <a:solidFill>
                  <a:schemeClr val="accent4">
                    <a:lumMod val="50000"/>
                  </a:schemeClr>
                </a:solidFill>
                <a:latin typeface="Palatino Linotype" panose="02040502050505030304" pitchFamily="18" charset="0"/>
              </a:rPr>
              <a:t>of the game, and </a:t>
            </a:r>
            <a:r>
              <a:rPr lang="en-US" sz="2000" dirty="0">
                <a:solidFill>
                  <a:srgbClr val="00B050"/>
                </a:solidFill>
                <a:latin typeface="Palatino Linotype" panose="02040502050505030304" pitchFamily="18" charset="0"/>
              </a:rPr>
              <a:t>interested in achieving the best possible outcome</a:t>
            </a:r>
            <a:r>
              <a:rPr lang="en-US" sz="2000" dirty="0">
                <a:solidFill>
                  <a:schemeClr val="accent4">
                    <a:lumMod val="50000"/>
                  </a:schemeClr>
                </a:solidFill>
                <a:latin typeface="Palatino Linotype" panose="02040502050505030304" pitchFamily="18" charset="0"/>
              </a:rPr>
              <a:t>; </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 In some other applications agents are expected to </a:t>
            </a:r>
            <a:r>
              <a:rPr lang="en-US" sz="2000" dirty="0">
                <a:solidFill>
                  <a:srgbClr val="00B050"/>
                </a:solidFill>
                <a:latin typeface="Palatino Linotype" panose="02040502050505030304" pitchFamily="18" charset="0"/>
              </a:rPr>
              <a:t>collaborate in order to take joint decisions </a:t>
            </a:r>
            <a:r>
              <a:rPr lang="en-US" sz="2000" dirty="0">
                <a:solidFill>
                  <a:schemeClr val="accent4">
                    <a:lumMod val="50000"/>
                  </a:schemeClr>
                </a:solidFill>
                <a:latin typeface="Palatino Linotype" panose="02040502050505030304" pitchFamily="18" charset="0"/>
              </a:rPr>
              <a:t>that exhibit some desirable properties; the formalization of the decision problem as a game is an instrumental step in order to identify the desired joint decision and to design computational approaches for the solution of the game.</a:t>
            </a: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63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Best Responses and Nash Equilibria</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13</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Example</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Example</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a:bodyPr>
          <a:lstStyle/>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Solving a game consists in identifying joint players’ decisions such that</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 </a:t>
            </a:r>
            <a:r>
              <a:rPr lang="en-US" sz="2000" dirty="0">
                <a:solidFill>
                  <a:srgbClr val="C00000"/>
                </a:solidFill>
                <a:latin typeface="Palatino Linotype" panose="02040502050505030304" pitchFamily="18" charset="0"/>
              </a:rPr>
              <a:t>no player can improve their own outcome by changing their decision</a:t>
            </a:r>
            <a:r>
              <a:rPr lang="en-US" sz="2000" dirty="0">
                <a:solidFill>
                  <a:schemeClr val="accent4">
                    <a:lumMod val="50000"/>
                  </a:schemeClr>
                </a:solidFill>
                <a:latin typeface="Palatino Linotype" panose="02040502050505030304" pitchFamily="18" charset="0"/>
              </a:rPr>
              <a:t>;</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 </a:t>
            </a:r>
            <a:r>
              <a:rPr lang="en-US" sz="2000" dirty="0">
                <a:solidFill>
                  <a:srgbClr val="C00000"/>
                </a:solidFill>
                <a:latin typeface="Palatino Linotype" panose="02040502050505030304" pitchFamily="18" charset="0"/>
              </a:rPr>
              <a:t>equivalently, no player regrets their decision after observing the outcome</a:t>
            </a:r>
            <a:r>
              <a:rPr lang="en-US" sz="2000" dirty="0">
                <a:solidFill>
                  <a:schemeClr val="accent4">
                    <a:lumMod val="50000"/>
                  </a:schemeClr>
                </a:solidFill>
                <a:latin typeface="Palatino Linotype" panose="02040502050505030304" pitchFamily="18" charset="0"/>
              </a:rPr>
              <a:t>;</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 </a:t>
            </a:r>
            <a:r>
              <a:rPr lang="en-US" sz="2000" dirty="0">
                <a:solidFill>
                  <a:srgbClr val="C00000"/>
                </a:solidFill>
                <a:latin typeface="Palatino Linotype" panose="02040502050505030304" pitchFamily="18" charset="0"/>
              </a:rPr>
              <a:t>if players were to repeat the game, they would make the same decision</a:t>
            </a:r>
            <a:r>
              <a:rPr lang="en-US" sz="2000" dirty="0">
                <a:solidFill>
                  <a:schemeClr val="accent4">
                    <a:lumMod val="50000"/>
                  </a:schemeClr>
                </a:solidFill>
                <a:latin typeface="Palatino Linotype" panose="02040502050505030304" pitchFamily="18" charset="0"/>
              </a:rPr>
              <a:t>. The technical concept that formalizes this idea is based on the definition of what is the player best response to the other players’ decisions.</a:t>
            </a: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260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C5D056A1-3F2E-42D8-9CA6-1C7E14DA4D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543" y="723992"/>
            <a:ext cx="6988365" cy="6137295"/>
          </a:xfrm>
          <a:prstGeom prst="rect">
            <a:avLst/>
          </a:prstGeom>
        </p:spPr>
      </p:pic>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Game Example</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14</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Elements</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Example</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4887833" cy="5451646"/>
          </a:xfrm>
        </p:spPr>
        <p:txBody>
          <a:bodyPr>
            <a:normAutofit/>
          </a:bodyPr>
          <a:lstStyle/>
          <a:p>
            <a:pPr marL="0" indent="0" algn="just">
              <a:lnSpc>
                <a:spcPct val="150000"/>
              </a:lnSpc>
              <a:buClr>
                <a:srgbClr val="00B050"/>
              </a:buClr>
              <a:buSzPct val="120000"/>
              <a:buNone/>
            </a:pPr>
            <a:r>
              <a:rPr lang="en-US" sz="2000" dirty="0">
                <a:solidFill>
                  <a:schemeClr val="accent4">
                    <a:lumMod val="50000"/>
                  </a:schemeClr>
                </a:solidFill>
                <a:latin typeface="Palatino Linotype" panose="02040502050505030304" pitchFamily="18" charset="0"/>
              </a:rPr>
              <a:t>Example: (Emergency maneuver contd.). </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Consider the decision problem where, the players in this game are the two drivers, and they have the same actions available to them: to remain in their lane or to swerve to the right. </a:t>
            </a: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892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Best Responses and Nash Equilibria</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15</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Example</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Example</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fontScale="92500" lnSpcReduction="20000"/>
          </a:bodyPr>
          <a:lstStyle/>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Example (Emergency maneuver, cont.). Let us consider the same game as in the previous  Example and identify the best responses for the two players.</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 Player 1’s best response is defined element-wise as</a:t>
            </a:r>
            <a:endParaRPr lang="en-US" altLang="ko-KR" sz="2000" dirty="0">
              <a:solidFill>
                <a:schemeClr val="accent4">
                  <a:lumMod val="50000"/>
                </a:schemeClr>
              </a:solidFill>
              <a:latin typeface="Palatino Linotype" panose="02040502050505030304" pitchFamily="18" charset="0"/>
            </a:endParaRPr>
          </a:p>
          <a:p>
            <a:pPr marL="0" indent="0" algn="ctr">
              <a:lnSpc>
                <a:spcPct val="150000"/>
              </a:lnSpc>
              <a:buClr>
                <a:srgbClr val="00B050"/>
              </a:buClr>
              <a:buSzPct val="120000"/>
              <a:buNone/>
            </a:pPr>
            <a:r>
              <a:rPr lang="en-US" altLang="ko-KR" sz="2000" b="1" i="1" dirty="0">
                <a:solidFill>
                  <a:srgbClr val="C00000"/>
                </a:solidFill>
                <a:latin typeface="Palatino Linotype" panose="02040502050505030304" pitchFamily="18" charset="0"/>
              </a:rPr>
              <a:t>R</a:t>
            </a:r>
            <a:r>
              <a:rPr lang="en-US" altLang="ko-KR" sz="2000" b="1" i="1" baseline="30000" dirty="0">
                <a:solidFill>
                  <a:srgbClr val="C00000"/>
                </a:solidFill>
                <a:latin typeface="Palatino Linotype" panose="02040502050505030304" pitchFamily="18" charset="0"/>
              </a:rPr>
              <a:t>1</a:t>
            </a:r>
            <a:r>
              <a:rPr lang="en-US" altLang="ko-KR" sz="2000" b="1" i="1" dirty="0">
                <a:solidFill>
                  <a:srgbClr val="C00000"/>
                </a:solidFill>
                <a:latin typeface="Palatino Linotype" panose="02040502050505030304" pitchFamily="18" charset="0"/>
              </a:rPr>
              <a:t>(</a:t>
            </a:r>
            <a:r>
              <a:rPr lang="en-US" sz="2000" b="1" i="1" dirty="0">
                <a:solidFill>
                  <a:srgbClr val="C00000"/>
                </a:solidFill>
                <a:latin typeface="Palatino Linotype" panose="02040502050505030304" pitchFamily="18" charset="0"/>
              </a:rPr>
              <a:t>remain) = remain</a:t>
            </a:r>
            <a:r>
              <a:rPr lang="en-US" sz="2000" dirty="0">
                <a:solidFill>
                  <a:srgbClr val="C00000"/>
                </a:solidFill>
                <a:latin typeface="Palatino Linotype" panose="02040502050505030304" pitchFamily="18" charset="0"/>
              </a:rPr>
              <a:t>, </a:t>
            </a:r>
            <a:r>
              <a:rPr lang="ko-KR" altLang="en-US" sz="2000" dirty="0">
                <a:solidFill>
                  <a:srgbClr val="C00000"/>
                </a:solidFill>
                <a:latin typeface="Palatino Linotype" panose="02040502050505030304" pitchFamily="18" charset="0"/>
              </a:rPr>
              <a:t>    </a:t>
            </a:r>
            <a:r>
              <a:rPr lang="en-US" altLang="ko-KR" sz="2000" b="1" i="1" dirty="0">
                <a:solidFill>
                  <a:srgbClr val="C00000"/>
                </a:solidFill>
                <a:latin typeface="Palatino Linotype" panose="02040502050505030304" pitchFamily="18" charset="0"/>
              </a:rPr>
              <a:t>R</a:t>
            </a:r>
            <a:r>
              <a:rPr lang="en-US" altLang="ko-KR" sz="2000" b="1" i="1" baseline="30000" dirty="0">
                <a:solidFill>
                  <a:srgbClr val="C00000"/>
                </a:solidFill>
                <a:latin typeface="Palatino Linotype" panose="02040502050505030304" pitchFamily="18" charset="0"/>
              </a:rPr>
              <a:t>2</a:t>
            </a:r>
            <a:r>
              <a:rPr lang="en-US" altLang="ko-KR" sz="2000" b="1" i="1" dirty="0">
                <a:solidFill>
                  <a:srgbClr val="C00000"/>
                </a:solidFill>
                <a:latin typeface="Palatino Linotype" panose="02040502050505030304" pitchFamily="18" charset="0"/>
              </a:rPr>
              <a:t>(</a:t>
            </a:r>
            <a:r>
              <a:rPr lang="en-US" sz="2000" b="1" i="1" dirty="0">
                <a:solidFill>
                  <a:srgbClr val="C00000"/>
                </a:solidFill>
                <a:latin typeface="Palatino Linotype" panose="02040502050505030304" pitchFamily="18" charset="0"/>
              </a:rPr>
              <a:t>swerve) = swerve</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 Player 2’s best response is defined element-wise as</a:t>
            </a:r>
            <a:endParaRPr lang="en-US" altLang="ko-KR" sz="2000" dirty="0">
              <a:solidFill>
                <a:schemeClr val="accent4">
                  <a:lumMod val="50000"/>
                </a:schemeClr>
              </a:solidFill>
              <a:latin typeface="Palatino Linotype" panose="02040502050505030304" pitchFamily="18" charset="0"/>
            </a:endParaRPr>
          </a:p>
          <a:p>
            <a:pPr marL="0" indent="0" algn="ctr">
              <a:lnSpc>
                <a:spcPct val="150000"/>
              </a:lnSpc>
              <a:buClr>
                <a:srgbClr val="00B050"/>
              </a:buClr>
              <a:buSzPct val="120000"/>
              <a:buNone/>
            </a:pPr>
            <a:r>
              <a:rPr lang="en-US" altLang="ko-KR" sz="2000" b="1" i="1" dirty="0">
                <a:solidFill>
                  <a:srgbClr val="C00000"/>
                </a:solidFill>
                <a:latin typeface="Palatino Linotype" panose="02040502050505030304" pitchFamily="18" charset="0"/>
              </a:rPr>
              <a:t>R</a:t>
            </a:r>
            <a:r>
              <a:rPr lang="en-US" altLang="ko-KR" sz="2000" b="1" i="1" baseline="30000" dirty="0">
                <a:solidFill>
                  <a:srgbClr val="C00000"/>
                </a:solidFill>
                <a:latin typeface="Palatino Linotype" panose="02040502050505030304" pitchFamily="18" charset="0"/>
              </a:rPr>
              <a:t>2</a:t>
            </a:r>
            <a:r>
              <a:rPr lang="en-US" altLang="ko-KR" sz="2000" b="1" i="1" dirty="0">
                <a:solidFill>
                  <a:srgbClr val="C00000"/>
                </a:solidFill>
                <a:latin typeface="Palatino Linotype" panose="02040502050505030304" pitchFamily="18" charset="0"/>
              </a:rPr>
              <a:t>(</a:t>
            </a:r>
            <a:r>
              <a:rPr lang="en-US" sz="2000" b="1" i="1" dirty="0">
                <a:solidFill>
                  <a:srgbClr val="C00000"/>
                </a:solidFill>
                <a:latin typeface="Palatino Linotype" panose="02040502050505030304" pitchFamily="18" charset="0"/>
              </a:rPr>
              <a:t>remain) = remain</a:t>
            </a:r>
            <a:r>
              <a:rPr lang="en-US" sz="2000" dirty="0">
                <a:solidFill>
                  <a:srgbClr val="C00000"/>
                </a:solidFill>
                <a:latin typeface="Palatino Linotype" panose="02040502050505030304" pitchFamily="18" charset="0"/>
              </a:rPr>
              <a:t>, </a:t>
            </a:r>
            <a:r>
              <a:rPr lang="ko-KR" altLang="en-US" sz="2000" dirty="0">
                <a:solidFill>
                  <a:srgbClr val="C00000"/>
                </a:solidFill>
                <a:latin typeface="Palatino Linotype" panose="02040502050505030304" pitchFamily="18" charset="0"/>
              </a:rPr>
              <a:t>   </a:t>
            </a:r>
            <a:r>
              <a:rPr lang="en-US" altLang="ko-KR" sz="2000" b="1" i="1" dirty="0">
                <a:solidFill>
                  <a:srgbClr val="C00000"/>
                </a:solidFill>
                <a:latin typeface="Palatino Linotype" panose="02040502050505030304" pitchFamily="18" charset="0"/>
              </a:rPr>
              <a:t>R</a:t>
            </a:r>
            <a:r>
              <a:rPr lang="en-US" altLang="ko-KR" sz="2000" b="1" i="1" baseline="30000" dirty="0">
                <a:solidFill>
                  <a:srgbClr val="C00000"/>
                </a:solidFill>
                <a:latin typeface="Palatino Linotype" panose="02040502050505030304" pitchFamily="18" charset="0"/>
              </a:rPr>
              <a:t>1</a:t>
            </a:r>
            <a:r>
              <a:rPr lang="en-US" altLang="ko-KR" sz="2000" b="1" i="1" dirty="0">
                <a:solidFill>
                  <a:srgbClr val="C00000"/>
                </a:solidFill>
                <a:latin typeface="Palatino Linotype" panose="02040502050505030304" pitchFamily="18" charset="0"/>
              </a:rPr>
              <a:t>(</a:t>
            </a:r>
            <a:r>
              <a:rPr lang="en-US" sz="2000" b="1" i="1" dirty="0">
                <a:solidFill>
                  <a:srgbClr val="C00000"/>
                </a:solidFill>
                <a:latin typeface="Palatino Linotype" panose="02040502050505030304" pitchFamily="18" charset="0"/>
              </a:rPr>
              <a:t>swerve) = swerve</a:t>
            </a:r>
          </a:p>
          <a:p>
            <a:pPr marL="0" indent="0">
              <a:lnSpc>
                <a:spcPct val="150000"/>
              </a:lnSpc>
              <a:buClr>
                <a:srgbClr val="00B050"/>
              </a:buClr>
              <a:buSzPct val="120000"/>
              <a:buNone/>
            </a:pPr>
            <a:r>
              <a:rPr lang="en-US" sz="2000" dirty="0">
                <a:solidFill>
                  <a:schemeClr val="accent4">
                    <a:lumMod val="50000"/>
                  </a:schemeClr>
                </a:solidFill>
                <a:latin typeface="Palatino Linotype" panose="02040502050505030304" pitchFamily="18" charset="0"/>
              </a:rPr>
              <a:t>By simple inspection, we can identify two Nash equilibria:</a:t>
            </a:r>
          </a:p>
          <a:p>
            <a:pPr>
              <a:lnSpc>
                <a:spcPct val="150000"/>
              </a:lnSpc>
              <a:buClr>
                <a:srgbClr val="00B050"/>
              </a:buClr>
              <a:buSzPct val="120000"/>
            </a:pPr>
            <a:r>
              <a:rPr lang="en-US" sz="2000" b="1" dirty="0">
                <a:solidFill>
                  <a:schemeClr val="accent4">
                    <a:lumMod val="50000"/>
                  </a:schemeClr>
                </a:solidFill>
                <a:latin typeface="Palatino Linotype" panose="02040502050505030304" pitchFamily="18" charset="0"/>
              </a:rPr>
              <a:t>⊳</a:t>
            </a:r>
            <a:r>
              <a:rPr lang="en-US" sz="2000" b="1" i="1" dirty="0">
                <a:solidFill>
                  <a:schemeClr val="accent4">
                    <a:lumMod val="50000"/>
                  </a:schemeClr>
                </a:solidFill>
                <a:latin typeface="Palatino Linotype" panose="02040502050505030304" pitchFamily="18" charset="0"/>
              </a:rPr>
              <a:t> </a:t>
            </a:r>
            <a:r>
              <a:rPr lang="en-US" sz="2000" b="1" i="1" dirty="0">
                <a:solidFill>
                  <a:srgbClr val="C00000"/>
                </a:solidFill>
                <a:latin typeface="Palatino Linotype" panose="02040502050505030304" pitchFamily="18" charset="0"/>
              </a:rPr>
              <a:t>(remain, remain)</a:t>
            </a:r>
            <a:r>
              <a:rPr lang="en-US" sz="2000" b="1" i="1" dirty="0">
                <a:solidFill>
                  <a:schemeClr val="accent4">
                    <a:lumMod val="50000"/>
                  </a:schemeClr>
                </a:solidFill>
                <a:latin typeface="Palatino Linotype" panose="02040502050505030304" pitchFamily="18" charset="0"/>
              </a:rPr>
              <a:t>, </a:t>
            </a:r>
            <a:r>
              <a:rPr lang="en-US" sz="2000" dirty="0">
                <a:solidFill>
                  <a:schemeClr val="accent4">
                    <a:lumMod val="50000"/>
                  </a:schemeClr>
                </a:solidFill>
                <a:latin typeface="Palatino Linotype" panose="02040502050505030304" pitchFamily="18" charset="0"/>
              </a:rPr>
              <a:t>with outcome </a:t>
            </a:r>
            <a:r>
              <a:rPr lang="en-US" sz="2000" b="1" i="1" dirty="0">
                <a:solidFill>
                  <a:srgbClr val="C00000"/>
                </a:solidFill>
                <a:latin typeface="Palatino Linotype" panose="02040502050505030304" pitchFamily="18" charset="0"/>
              </a:rPr>
              <a:t>(30, 0)</a:t>
            </a:r>
          </a:p>
          <a:p>
            <a:pPr>
              <a:lnSpc>
                <a:spcPct val="150000"/>
              </a:lnSpc>
              <a:buClr>
                <a:srgbClr val="00B050"/>
              </a:buClr>
              <a:buSzPct val="120000"/>
            </a:pPr>
            <a:r>
              <a:rPr lang="en-US" sz="2000" b="1" dirty="0">
                <a:solidFill>
                  <a:schemeClr val="accent4">
                    <a:lumMod val="50000"/>
                  </a:schemeClr>
                </a:solidFill>
                <a:latin typeface="Palatino Linotype" panose="02040502050505030304" pitchFamily="18" charset="0"/>
              </a:rPr>
              <a:t>⊳</a:t>
            </a:r>
            <a:r>
              <a:rPr lang="en-US" sz="2000" b="1" i="1" dirty="0">
                <a:solidFill>
                  <a:schemeClr val="accent4">
                    <a:lumMod val="50000"/>
                  </a:schemeClr>
                </a:solidFill>
                <a:latin typeface="Palatino Linotype" panose="02040502050505030304" pitchFamily="18" charset="0"/>
              </a:rPr>
              <a:t> </a:t>
            </a:r>
            <a:r>
              <a:rPr lang="en-US" sz="2000" b="1" i="1" dirty="0">
                <a:solidFill>
                  <a:srgbClr val="C00000"/>
                </a:solidFill>
                <a:latin typeface="Palatino Linotype" panose="02040502050505030304" pitchFamily="18" charset="0"/>
              </a:rPr>
              <a:t>(swerve, swerve), </a:t>
            </a:r>
            <a:r>
              <a:rPr lang="en-US" sz="2000" dirty="0">
                <a:solidFill>
                  <a:schemeClr val="accent4">
                    <a:lumMod val="50000"/>
                  </a:schemeClr>
                </a:solidFill>
                <a:latin typeface="Palatino Linotype" panose="02040502050505030304" pitchFamily="18" charset="0"/>
              </a:rPr>
              <a:t>with outcome </a:t>
            </a:r>
            <a:r>
              <a:rPr lang="en-US" sz="2000" b="1" i="1" dirty="0">
                <a:solidFill>
                  <a:srgbClr val="C00000"/>
                </a:solidFill>
                <a:latin typeface="Palatino Linotype" panose="02040502050505030304" pitchFamily="18" charset="0"/>
              </a:rPr>
              <a:t>(0, 10)</a:t>
            </a:r>
          </a:p>
          <a:p>
            <a:pPr marL="0" indent="0">
              <a:lnSpc>
                <a:spcPct val="150000"/>
              </a:lnSpc>
              <a:buClr>
                <a:srgbClr val="00B050"/>
              </a:buClr>
              <a:buSzPct val="120000"/>
              <a:buNone/>
            </a:pPr>
            <a:r>
              <a:rPr lang="en-US" sz="2000" b="1" dirty="0">
                <a:solidFill>
                  <a:schemeClr val="accent4">
                    <a:lumMod val="50000"/>
                  </a:schemeClr>
                </a:solidFill>
                <a:latin typeface="Palatino Linotype" panose="02040502050505030304" pitchFamily="18" charset="0"/>
              </a:rPr>
              <a:t>⊳  </a:t>
            </a:r>
            <a:r>
              <a:rPr lang="en-US" sz="2000" dirty="0">
                <a:solidFill>
                  <a:schemeClr val="accent4">
                    <a:lumMod val="50000"/>
                  </a:schemeClr>
                </a:solidFill>
                <a:latin typeface="Palatino Linotype" panose="02040502050505030304" pitchFamily="18" charset="0"/>
              </a:rPr>
              <a:t>Notice that the two Nash equilibria are </a:t>
            </a:r>
            <a:r>
              <a:rPr lang="en-US" sz="2000" dirty="0">
                <a:solidFill>
                  <a:srgbClr val="C00000"/>
                </a:solidFill>
                <a:latin typeface="Palatino Linotype" panose="02040502050505030304" pitchFamily="18" charset="0"/>
              </a:rPr>
              <a:t>not interchangeable</a:t>
            </a:r>
            <a:r>
              <a:rPr lang="en-US" sz="2000" dirty="0">
                <a:solidFill>
                  <a:schemeClr val="accent4">
                    <a:lumMod val="50000"/>
                  </a:schemeClr>
                </a:solidFill>
                <a:latin typeface="Palatino Linotype" panose="02040502050505030304" pitchFamily="18" charset="0"/>
              </a:rPr>
              <a:t>, i.e., </a:t>
            </a:r>
            <a:r>
              <a:rPr lang="en-US" sz="2000" b="1" i="1" dirty="0">
                <a:solidFill>
                  <a:srgbClr val="C00000"/>
                </a:solidFill>
                <a:latin typeface="Palatino Linotype" panose="02040502050505030304" pitchFamily="18" charset="0"/>
              </a:rPr>
              <a:t>(remain, swerve) </a:t>
            </a:r>
            <a:r>
              <a:rPr lang="en-US" sz="2000" dirty="0">
                <a:solidFill>
                  <a:schemeClr val="accent4">
                    <a:lumMod val="50000"/>
                  </a:schemeClr>
                </a:solidFill>
                <a:latin typeface="Palatino Linotype" panose="02040502050505030304" pitchFamily="18" charset="0"/>
              </a:rPr>
              <a:t>and (</a:t>
            </a:r>
            <a:r>
              <a:rPr lang="en-US" sz="2000" b="1" i="1" dirty="0">
                <a:solidFill>
                  <a:srgbClr val="C00000"/>
                </a:solidFill>
                <a:latin typeface="Palatino Linotype" panose="02040502050505030304" pitchFamily="18" charset="0"/>
              </a:rPr>
              <a:t>swerve , remain)</a:t>
            </a:r>
            <a:r>
              <a:rPr lang="en-US" sz="2000" dirty="0">
                <a:solidFill>
                  <a:schemeClr val="accent4">
                    <a:lumMod val="50000"/>
                  </a:schemeClr>
                </a:solidFill>
                <a:latin typeface="Palatino Linotype" panose="02040502050505030304" pitchFamily="18" charset="0"/>
              </a:rPr>
              <a:t> are not Nash equilibria.</a:t>
            </a: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333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Equilibrium selection and admissibility</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16</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Example</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Example</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a:bodyPr>
          <a:lstStyle/>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As observed in the previous example, </a:t>
            </a:r>
            <a:r>
              <a:rPr lang="en-US" sz="2000" dirty="0">
                <a:solidFill>
                  <a:srgbClr val="00B050"/>
                </a:solidFill>
                <a:latin typeface="Palatino Linotype" panose="02040502050505030304" pitchFamily="18" charset="0"/>
              </a:rPr>
              <a:t>games may admit multiple Nash Equilibria</a:t>
            </a:r>
            <a:r>
              <a:rPr lang="en-US" sz="2000" dirty="0">
                <a:solidFill>
                  <a:schemeClr val="accent4">
                    <a:lumMod val="50000"/>
                  </a:schemeClr>
                </a:solidFill>
                <a:latin typeface="Palatino Linotype" panose="02040502050505030304" pitchFamily="18" charset="0"/>
              </a:rPr>
              <a:t>.</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A natural question is how to predict </a:t>
            </a:r>
            <a:r>
              <a:rPr lang="en-US" sz="2000" dirty="0">
                <a:solidFill>
                  <a:srgbClr val="00B050"/>
                </a:solidFill>
                <a:latin typeface="Palatino Linotype" panose="02040502050505030304" pitchFamily="18" charset="0"/>
              </a:rPr>
              <a:t>which equilibrium players will choose </a:t>
            </a:r>
            <a:r>
              <a:rPr lang="en-US" sz="2000" dirty="0">
                <a:solidFill>
                  <a:schemeClr val="accent4">
                    <a:lumMod val="50000"/>
                  </a:schemeClr>
                </a:solidFill>
                <a:latin typeface="Palatino Linotype" panose="02040502050505030304" pitchFamily="18" charset="0"/>
              </a:rPr>
              <a:t>(if we are using the concept of Nash equilibria as a predictive modeling tool) or which Nash equilibrium to prescribe. A partial answer is provided by the concept of admissibility.</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The </a:t>
            </a:r>
            <a:r>
              <a:rPr lang="en-US" sz="2000" dirty="0">
                <a:solidFill>
                  <a:srgbClr val="00B050"/>
                </a:solidFill>
                <a:latin typeface="Palatino Linotype" panose="02040502050505030304" pitchFamily="18" charset="0"/>
              </a:rPr>
              <a:t>two Nash equilibria that we computed in Example are both admissible</a:t>
            </a:r>
            <a:r>
              <a:rPr lang="en-US" sz="2000" dirty="0">
                <a:solidFill>
                  <a:schemeClr val="accent4">
                    <a:lumMod val="50000"/>
                  </a:schemeClr>
                </a:solidFill>
                <a:latin typeface="Palatino Linotype" panose="02040502050505030304" pitchFamily="18" charset="0"/>
              </a:rPr>
              <a:t>, as the two corresponding outcomes are not comparable</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The fact that the </a:t>
            </a:r>
            <a:r>
              <a:rPr lang="en-US" sz="2000" dirty="0">
                <a:solidFill>
                  <a:srgbClr val="00B050"/>
                </a:solidFill>
                <a:latin typeface="Palatino Linotype" panose="02040502050505030304" pitchFamily="18" charset="0"/>
              </a:rPr>
              <a:t>admissible Nash equilibrium for this game is not unique </a:t>
            </a:r>
            <a:r>
              <a:rPr lang="en-US" sz="2000" dirty="0">
                <a:solidFill>
                  <a:schemeClr val="accent4">
                    <a:lumMod val="50000"/>
                  </a:schemeClr>
                </a:solidFill>
                <a:latin typeface="Palatino Linotype" panose="02040502050505030304" pitchFamily="18" charset="0"/>
              </a:rPr>
              <a:t>captures the </a:t>
            </a:r>
            <a:r>
              <a:rPr lang="en-US" sz="2000" dirty="0">
                <a:solidFill>
                  <a:srgbClr val="00B050"/>
                </a:solidFill>
                <a:latin typeface="Palatino Linotype" panose="02040502050505030304" pitchFamily="18" charset="0"/>
              </a:rPr>
              <a:t>difficulty of predicting (or agreeing on) </a:t>
            </a:r>
            <a:r>
              <a:rPr lang="en-US" sz="2000" dirty="0">
                <a:solidFill>
                  <a:schemeClr val="accent4">
                    <a:lumMod val="50000"/>
                  </a:schemeClr>
                </a:solidFill>
                <a:latin typeface="Palatino Linotype" panose="02040502050505030304" pitchFamily="18" charset="0"/>
              </a:rPr>
              <a:t>the behavior of rational agents in this game</a:t>
            </a: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648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Congestion games</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17</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Congestion Games</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Type</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a:bodyPr>
          <a:lstStyle/>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Congestion games are a class of games that abstract an extremely wide selection of problems in engineering, including problems in robotics, communication, and control.</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The main elements of a congestion game are its </a:t>
            </a:r>
            <a:r>
              <a:rPr lang="en-US" altLang="ko-KR" sz="2000" b="1" i="1" dirty="0">
                <a:solidFill>
                  <a:srgbClr val="C00000"/>
                </a:solidFill>
                <a:latin typeface="Palatino Linotype" panose="02040502050505030304" pitchFamily="18" charset="0"/>
              </a:rPr>
              <a:t>N</a:t>
            </a:r>
            <a:r>
              <a:rPr lang="ko-KR" altLang="en-US" sz="2000" dirty="0">
                <a:solidFill>
                  <a:schemeClr val="accent4">
                    <a:lumMod val="50000"/>
                  </a:schemeClr>
                </a:solidFill>
                <a:latin typeface="Palatino Linotype" panose="02040502050505030304" pitchFamily="18" charset="0"/>
              </a:rPr>
              <a:t> </a:t>
            </a:r>
            <a:r>
              <a:rPr lang="en-US" sz="2000" dirty="0">
                <a:solidFill>
                  <a:schemeClr val="accent4">
                    <a:lumMod val="50000"/>
                  </a:schemeClr>
                </a:solidFill>
                <a:latin typeface="Palatino Linotype" panose="02040502050505030304" pitchFamily="18" charset="0"/>
              </a:rPr>
              <a:t>players, and the set </a:t>
            </a:r>
            <a:r>
              <a:rPr lang="en-US" sz="2000" b="1" i="1" dirty="0">
                <a:solidFill>
                  <a:srgbClr val="C00000"/>
                </a:solidFill>
                <a:latin typeface="Palatino Linotype" panose="02040502050505030304" pitchFamily="18" charset="0"/>
              </a:rPr>
              <a:t>ℳ = {1, … , </a:t>
            </a:r>
            <a:r>
              <a:rPr lang="en-US" altLang="ko-KR" sz="2000" b="1" i="1" dirty="0">
                <a:solidFill>
                  <a:srgbClr val="C00000"/>
                </a:solidFill>
                <a:latin typeface="Palatino Linotype" panose="02040502050505030304" pitchFamily="18" charset="0"/>
              </a:rPr>
              <a:t>M} </a:t>
            </a:r>
            <a:r>
              <a:rPr lang="en-US" sz="2000" dirty="0">
                <a:solidFill>
                  <a:schemeClr val="accent4">
                    <a:lumMod val="50000"/>
                  </a:schemeClr>
                </a:solidFill>
                <a:latin typeface="Palatino Linotype" panose="02040502050505030304" pitchFamily="18" charset="0"/>
              </a:rPr>
              <a:t>of resources. A player’s strategy corresponds to a subset of resources that the player will use:</a:t>
            </a:r>
          </a:p>
          <a:p>
            <a:pPr marL="0" indent="0" algn="ctr">
              <a:lnSpc>
                <a:spcPct val="150000"/>
              </a:lnSpc>
              <a:buClr>
                <a:srgbClr val="00B050"/>
              </a:buClr>
              <a:buSzPct val="120000"/>
              <a:buNone/>
            </a:pPr>
            <a:r>
              <a:rPr lang="en-US" altLang="ko-KR" sz="2000" b="1" i="1" dirty="0">
                <a:solidFill>
                  <a:srgbClr val="C00000"/>
                </a:solidFill>
                <a:latin typeface="Palatino Linotype" panose="02040502050505030304" pitchFamily="18" charset="0"/>
              </a:rPr>
              <a:t>G</a:t>
            </a:r>
            <a:r>
              <a:rPr lang="en-US" altLang="ko-KR" sz="2000" b="1" i="1" baseline="30000" dirty="0">
                <a:solidFill>
                  <a:srgbClr val="C00000"/>
                </a:solidFill>
                <a:latin typeface="Palatino Linotype" panose="02040502050505030304" pitchFamily="18" charset="0"/>
              </a:rPr>
              <a:t>i</a:t>
            </a:r>
            <a:r>
              <a:rPr lang="ko-KR" altLang="en-US" sz="2000" b="1" i="1" dirty="0">
                <a:solidFill>
                  <a:srgbClr val="C00000"/>
                </a:solidFill>
                <a:latin typeface="Palatino Linotype" panose="02040502050505030304" pitchFamily="18" charset="0"/>
              </a:rPr>
              <a:t> ⊆ </a:t>
            </a:r>
            <a:r>
              <a:rPr lang="en-US" altLang="ko-KR" sz="2000" b="1" i="1" dirty="0">
                <a:solidFill>
                  <a:srgbClr val="C00000"/>
                </a:solidFill>
                <a:latin typeface="Palatino Linotype" panose="02040502050505030304" pitchFamily="18" charset="0"/>
              </a:rPr>
              <a:t>ℳ         G = strategy of player</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Consequently, each resource may be used by one or more players, and we define the </a:t>
            </a:r>
            <a:r>
              <a:rPr lang="en-US" sz="2000" dirty="0">
                <a:solidFill>
                  <a:srgbClr val="00B050"/>
                </a:solidFill>
                <a:latin typeface="Palatino Linotype" panose="02040502050505030304" pitchFamily="18" charset="0"/>
              </a:rPr>
              <a:t>load</a:t>
            </a:r>
            <a:r>
              <a:rPr lang="en-US" sz="2000" dirty="0">
                <a:solidFill>
                  <a:schemeClr val="accent4">
                    <a:lumMod val="50000"/>
                  </a:schemeClr>
                </a:solidFill>
                <a:latin typeface="Palatino Linotype" panose="02040502050505030304" pitchFamily="18" charset="0"/>
              </a:rPr>
              <a:t> on resource </a:t>
            </a:r>
            <a:r>
              <a:rPr lang="en-US" altLang="ko-KR" sz="2000" b="1" i="1" dirty="0">
                <a:solidFill>
                  <a:srgbClr val="C00000"/>
                </a:solidFill>
                <a:latin typeface="Palatino Linotype" panose="02040502050505030304" pitchFamily="18" charset="0"/>
              </a:rPr>
              <a:t>j</a:t>
            </a:r>
            <a:r>
              <a:rPr lang="ko-KR" altLang="en-US" sz="2000" dirty="0">
                <a:solidFill>
                  <a:srgbClr val="C00000"/>
                </a:solidFill>
                <a:latin typeface="Palatino Linotype" panose="02040502050505030304" pitchFamily="18" charset="0"/>
              </a:rPr>
              <a:t> </a:t>
            </a:r>
            <a:r>
              <a:rPr lang="en-US" sz="2000" dirty="0">
                <a:solidFill>
                  <a:schemeClr val="accent4">
                    <a:lumMod val="50000"/>
                  </a:schemeClr>
                </a:solidFill>
                <a:latin typeface="Palatino Linotype" panose="02040502050505030304" pitchFamily="18" charset="0"/>
              </a:rPr>
              <a:t>as the number of players who use it  </a:t>
            </a:r>
            <a:r>
              <a:rPr lang="en-US" sz="2000" b="1" i="1" dirty="0" err="1">
                <a:solidFill>
                  <a:srgbClr val="C00000"/>
                </a:solidFill>
                <a:latin typeface="Palatino Linotype" panose="02040502050505030304" pitchFamily="18" charset="0"/>
              </a:rPr>
              <a:t>L</a:t>
            </a:r>
            <a:r>
              <a:rPr lang="en-US" sz="2000" b="1" i="1" baseline="-25000" dirty="0" err="1">
                <a:solidFill>
                  <a:srgbClr val="C00000"/>
                </a:solidFill>
                <a:latin typeface="Palatino Linotype" panose="02040502050505030304" pitchFamily="18" charset="0"/>
              </a:rPr>
              <a:t>j</a:t>
            </a:r>
            <a:r>
              <a:rPr lang="en-US" sz="2000" b="1" dirty="0">
                <a:solidFill>
                  <a:srgbClr val="C00000"/>
                </a:solidFill>
                <a:latin typeface="Palatino Linotype" panose="02040502050505030304" pitchFamily="18" charset="0"/>
              </a:rPr>
              <a:t>(</a:t>
            </a:r>
            <a:r>
              <a:rPr lang="en-US" sz="2000" b="1" i="1" dirty="0">
                <a:solidFill>
                  <a:srgbClr val="C00000"/>
                </a:solidFill>
                <a:latin typeface="Palatino Linotype" panose="02040502050505030304" pitchFamily="18" charset="0"/>
              </a:rPr>
              <a:t>a</a:t>
            </a:r>
            <a:r>
              <a:rPr lang="en-US" sz="2000" b="1" dirty="0">
                <a:solidFill>
                  <a:srgbClr val="C00000"/>
                </a:solidFill>
                <a:latin typeface="Palatino Linotype" panose="02040502050505030304" pitchFamily="18" charset="0"/>
              </a:rPr>
              <a:t>) :=  |{ </a:t>
            </a:r>
            <a:r>
              <a:rPr lang="en-US" sz="2000" b="1" i="1" dirty="0" err="1">
                <a:solidFill>
                  <a:srgbClr val="C00000"/>
                </a:solidFill>
                <a:latin typeface="Palatino Linotype" panose="02040502050505030304" pitchFamily="18" charset="0"/>
              </a:rPr>
              <a:t>i</a:t>
            </a:r>
            <a:r>
              <a:rPr lang="en-US" sz="2000" b="1" dirty="0">
                <a:solidFill>
                  <a:srgbClr val="C00000"/>
                </a:solidFill>
                <a:latin typeface="Palatino Linotype" panose="02040502050505030304" pitchFamily="18" charset="0"/>
              </a:rPr>
              <a:t> | </a:t>
            </a:r>
            <a:r>
              <a:rPr lang="en-US" sz="2000" b="1" i="1" dirty="0">
                <a:solidFill>
                  <a:srgbClr val="C00000"/>
                </a:solidFill>
                <a:latin typeface="Palatino Linotype" panose="02040502050505030304" pitchFamily="18" charset="0"/>
              </a:rPr>
              <a:t>j</a:t>
            </a:r>
            <a:r>
              <a:rPr lang="en-US" sz="2000" b="1" dirty="0">
                <a:solidFill>
                  <a:srgbClr val="C00000"/>
                </a:solidFill>
                <a:latin typeface="Palatino Linotype" panose="02040502050505030304" pitchFamily="18" charset="0"/>
              </a:rPr>
              <a:t> ∈ </a:t>
            </a:r>
            <a:r>
              <a:rPr lang="en-US" sz="2000" b="1" i="1" dirty="0">
                <a:solidFill>
                  <a:srgbClr val="C00000"/>
                </a:solidFill>
                <a:latin typeface="Palatino Linotype" panose="02040502050505030304" pitchFamily="18" charset="0"/>
              </a:rPr>
              <a:t>a</a:t>
            </a:r>
            <a:r>
              <a:rPr lang="en-US" sz="2000" b="1" i="1" baseline="30000" dirty="0">
                <a:solidFill>
                  <a:srgbClr val="C00000"/>
                </a:solidFill>
                <a:latin typeface="Palatino Linotype" panose="02040502050505030304" pitchFamily="18" charset="0"/>
              </a:rPr>
              <a:t>i</a:t>
            </a:r>
            <a:r>
              <a:rPr lang="en-US" sz="2000" b="1" baseline="30000" dirty="0">
                <a:solidFill>
                  <a:srgbClr val="C00000"/>
                </a:solidFill>
                <a:latin typeface="Palatino Linotype" panose="02040502050505030304" pitchFamily="18" charset="0"/>
              </a:rPr>
              <a:t> </a:t>
            </a:r>
            <a:r>
              <a:rPr lang="en-US" sz="2000" b="1" dirty="0">
                <a:solidFill>
                  <a:srgbClr val="C00000"/>
                </a:solidFill>
                <a:latin typeface="Palatino Linotype" panose="02040502050505030304" pitchFamily="18" charset="0"/>
              </a:rPr>
              <a:t>}|</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The cost incurred by each player depends on the </a:t>
            </a:r>
            <a:r>
              <a:rPr lang="en-US" sz="2000" dirty="0">
                <a:solidFill>
                  <a:srgbClr val="00B050"/>
                </a:solidFill>
                <a:latin typeface="Palatino Linotype" panose="02040502050505030304" pitchFamily="18" charset="0"/>
              </a:rPr>
              <a:t>load on the resources </a:t>
            </a:r>
            <a:r>
              <a:rPr lang="en-US" sz="2000" dirty="0">
                <a:solidFill>
                  <a:schemeClr val="accent4">
                    <a:lumMod val="50000"/>
                  </a:schemeClr>
                </a:solidFill>
                <a:latin typeface="Palatino Linotype" panose="02040502050505030304" pitchFamily="18" charset="0"/>
              </a:rPr>
              <a:t>that the player is using, i.e.,   </a:t>
            </a:r>
            <a:r>
              <a:rPr lang="en-US" sz="2000" b="1" i="1" dirty="0">
                <a:solidFill>
                  <a:srgbClr val="C00000"/>
                </a:solidFill>
                <a:latin typeface="Palatino Linotype" panose="02040502050505030304" pitchFamily="18" charset="0"/>
              </a:rPr>
              <a:t>J</a:t>
            </a:r>
            <a:r>
              <a:rPr lang="en-US" sz="2000" b="1" i="1" baseline="30000" dirty="0">
                <a:solidFill>
                  <a:srgbClr val="C00000"/>
                </a:solidFill>
                <a:latin typeface="Palatino Linotype" panose="02040502050505030304" pitchFamily="18" charset="0"/>
              </a:rPr>
              <a:t>i </a:t>
            </a:r>
            <a:r>
              <a:rPr lang="en-US" sz="2000" b="1" i="1" dirty="0">
                <a:solidFill>
                  <a:srgbClr val="C00000"/>
                </a:solidFill>
                <a:latin typeface="Palatino Linotype" panose="02040502050505030304" pitchFamily="18" charset="0"/>
              </a:rPr>
              <a:t>(a) </a:t>
            </a:r>
            <a:r>
              <a:rPr lang="en-US" sz="2000" dirty="0">
                <a:solidFill>
                  <a:srgbClr val="C00000"/>
                </a:solidFill>
                <a:latin typeface="Palatino Linotype" panose="02040502050505030304" pitchFamily="18" charset="0"/>
              </a:rPr>
              <a:t>= ∑</a:t>
            </a:r>
            <a:r>
              <a:rPr lang="ko-KR" altLang="en-US" sz="1400" dirty="0">
                <a:solidFill>
                  <a:srgbClr val="C00000"/>
                </a:solidFill>
                <a:latin typeface="Palatino Linotype" panose="02040502050505030304" pitchFamily="18" charset="0"/>
              </a:rPr>
              <a:t>  </a:t>
            </a:r>
            <a:r>
              <a:rPr lang="en-US" altLang="ko-KR" sz="2000" b="1" i="1" dirty="0">
                <a:solidFill>
                  <a:srgbClr val="C00000"/>
                </a:solidFill>
                <a:latin typeface="Palatino Linotype" panose="02040502050505030304" pitchFamily="18" charset="0"/>
              </a:rPr>
              <a:t>f</a:t>
            </a:r>
            <a:r>
              <a:rPr lang="en-US" altLang="ko-KR" sz="2000" b="1" i="1" baseline="-25000" dirty="0">
                <a:solidFill>
                  <a:srgbClr val="C00000"/>
                </a:solidFill>
                <a:latin typeface="Palatino Linotype" panose="02040502050505030304" pitchFamily="18" charset="0"/>
              </a:rPr>
              <a:t>j </a:t>
            </a:r>
            <a:r>
              <a:rPr lang="en-US" altLang="ko-KR" sz="2000" b="1" i="1" dirty="0">
                <a:solidFill>
                  <a:srgbClr val="C00000"/>
                </a:solidFill>
                <a:latin typeface="Palatino Linotype" panose="02040502050505030304" pitchFamily="18" charset="0"/>
              </a:rPr>
              <a:t>(</a:t>
            </a:r>
            <a:r>
              <a:rPr lang="en-US" altLang="ko-KR" sz="2000" b="1" i="1" dirty="0" err="1">
                <a:solidFill>
                  <a:srgbClr val="C00000"/>
                </a:solidFill>
                <a:latin typeface="Palatino Linotype" panose="02040502050505030304" pitchFamily="18" charset="0"/>
              </a:rPr>
              <a:t>l</a:t>
            </a:r>
            <a:r>
              <a:rPr lang="en-US" altLang="ko-KR" sz="2000" b="1" i="1" baseline="-25000" dirty="0" err="1">
                <a:solidFill>
                  <a:srgbClr val="C00000"/>
                </a:solidFill>
                <a:latin typeface="Palatino Linotype" panose="02040502050505030304" pitchFamily="18" charset="0"/>
              </a:rPr>
              <a:t>j</a:t>
            </a:r>
            <a:r>
              <a:rPr lang="en-US" altLang="ko-KR" sz="2000" b="1" i="1" dirty="0">
                <a:solidFill>
                  <a:srgbClr val="C00000"/>
                </a:solidFill>
                <a:latin typeface="Palatino Linotype" panose="02040502050505030304" pitchFamily="18" charset="0"/>
              </a:rPr>
              <a:t>(a)) </a:t>
            </a:r>
            <a:r>
              <a:rPr lang="en-US" altLang="ko-KR" sz="2000" dirty="0">
                <a:solidFill>
                  <a:schemeClr val="accent4">
                    <a:lumMod val="50000"/>
                  </a:schemeClr>
                </a:solidFill>
                <a:latin typeface="Palatino Linotype" panose="02040502050505030304" pitchFamily="18" charset="0"/>
              </a:rPr>
              <a:t>where the function </a:t>
            </a:r>
            <a:r>
              <a:rPr lang="ko-KR" altLang="en-US" sz="1400" dirty="0">
                <a:solidFill>
                  <a:schemeClr val="accent4">
                    <a:lumMod val="50000"/>
                  </a:schemeClr>
                </a:solidFill>
                <a:latin typeface="Palatino Linotype" panose="02040502050505030304" pitchFamily="18" charset="0"/>
              </a:rPr>
              <a:t> </a:t>
            </a:r>
            <a:r>
              <a:rPr lang="en-US" altLang="ko-KR" sz="2000" b="1" i="1" dirty="0">
                <a:solidFill>
                  <a:srgbClr val="C00000"/>
                </a:solidFill>
                <a:latin typeface="Palatino Linotype" panose="02040502050505030304" pitchFamily="18" charset="0"/>
              </a:rPr>
              <a:t>f</a:t>
            </a:r>
            <a:r>
              <a:rPr lang="en-US" altLang="ko-KR" sz="2000" b="1" i="1" baseline="-25000" dirty="0">
                <a:solidFill>
                  <a:srgbClr val="C00000"/>
                </a:solidFill>
                <a:latin typeface="Palatino Linotype" panose="02040502050505030304" pitchFamily="18" charset="0"/>
              </a:rPr>
              <a:t>j </a:t>
            </a:r>
            <a:r>
              <a:rPr lang="en-US" altLang="ko-KR" sz="2000" dirty="0">
                <a:solidFill>
                  <a:schemeClr val="accent4">
                    <a:lumMod val="50000"/>
                  </a:schemeClr>
                </a:solidFill>
                <a:latin typeface="Palatino Linotype" panose="02040502050505030304" pitchFamily="18" charset="0"/>
              </a:rPr>
              <a:t> is </a:t>
            </a:r>
            <a:r>
              <a:rPr lang="en-US" altLang="ko-KR" sz="2000" dirty="0">
                <a:solidFill>
                  <a:srgbClr val="00B050"/>
                </a:solidFill>
                <a:latin typeface="Palatino Linotype" panose="02040502050505030304" pitchFamily="18" charset="0"/>
              </a:rPr>
              <a:t>resource-specific</a:t>
            </a:r>
            <a:r>
              <a:rPr lang="en-US" altLang="ko-KR" sz="2000" dirty="0">
                <a:solidFill>
                  <a:schemeClr val="accent4">
                    <a:lumMod val="50000"/>
                  </a:schemeClr>
                </a:solidFill>
                <a:latin typeface="Palatino Linotype" panose="02040502050505030304" pitchFamily="18" charset="0"/>
              </a:rPr>
              <a:t>, non-decreasing, and the same for all players.</a:t>
            </a:r>
            <a:endParaRPr lang="en-US" sz="2000" dirty="0">
              <a:solidFill>
                <a:schemeClr val="accent4">
                  <a:lumMod val="50000"/>
                </a:schemeClr>
              </a:solidFill>
              <a:latin typeface="Palatino Linotype" panose="02040502050505030304" pitchFamily="18" charset="0"/>
            </a:endParaRP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823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31E6970C-A11A-4939-8769-1BBF523D179A}"/>
              </a:ext>
            </a:extLst>
          </p:cNvPr>
          <p:cNvPicPr>
            <a:picLocks noChangeAspect="1"/>
          </p:cNvPicPr>
          <p:nvPr/>
        </p:nvPicPr>
        <p:blipFill rotWithShape="1">
          <a:blip r:embed="rId3">
            <a:extLst>
              <a:ext uri="{28A0092B-C50C-407E-A947-70E740481C1C}">
                <a14:useLocalDpi xmlns:a14="http://schemas.microsoft.com/office/drawing/2010/main" val="0"/>
              </a:ext>
            </a:extLst>
          </a:blip>
          <a:srcRect l="7652" r="8800"/>
          <a:stretch/>
        </p:blipFill>
        <p:spPr>
          <a:xfrm>
            <a:off x="5522258" y="948730"/>
            <a:ext cx="6669741" cy="5244415"/>
          </a:xfrm>
          <a:prstGeom prst="rect">
            <a:avLst/>
          </a:prstGeom>
        </p:spPr>
      </p:pic>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Congestion games: Routing game</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18</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Congestion Games</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Type</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5255386" cy="5451646"/>
          </a:xfrm>
        </p:spPr>
        <p:txBody>
          <a:bodyPr>
            <a:normAutofit fontScale="92500" lnSpcReduction="20000"/>
          </a:bodyPr>
          <a:lstStyle/>
          <a:p>
            <a:pPr marL="0" indent="0" algn="just">
              <a:lnSpc>
                <a:spcPct val="150000"/>
              </a:lnSpc>
              <a:buClr>
                <a:srgbClr val="00B050"/>
              </a:buClr>
              <a:buSzPct val="120000"/>
              <a:buNone/>
            </a:pPr>
            <a:r>
              <a:rPr lang="en-US" sz="2000" dirty="0">
                <a:solidFill>
                  <a:schemeClr val="accent4">
                    <a:lumMod val="50000"/>
                  </a:schemeClr>
                </a:solidFill>
                <a:latin typeface="Palatino Linotype" panose="02040502050505030304" pitchFamily="18" charset="0"/>
              </a:rPr>
              <a:t>Example (Routing game). Suppose there are two ways to reach city </a:t>
            </a:r>
            <a:r>
              <a:rPr lang="en-US" sz="2000" b="1" i="1" dirty="0">
                <a:solidFill>
                  <a:srgbClr val="C00000"/>
                </a:solidFill>
                <a:latin typeface="Palatino Linotype" panose="02040502050505030304" pitchFamily="18" charset="0"/>
              </a:rPr>
              <a:t>B</a:t>
            </a:r>
            <a:r>
              <a:rPr lang="en-US" sz="2000" dirty="0">
                <a:solidFill>
                  <a:schemeClr val="accent4">
                    <a:lumMod val="50000"/>
                  </a:schemeClr>
                </a:solidFill>
                <a:latin typeface="Palatino Linotype" panose="02040502050505030304" pitchFamily="18" charset="0"/>
              </a:rPr>
              <a:t> from city </a:t>
            </a:r>
            <a:r>
              <a:rPr lang="en-US" sz="2000" b="1" i="1" dirty="0">
                <a:solidFill>
                  <a:srgbClr val="C00000"/>
                </a:solidFill>
                <a:latin typeface="Palatino Linotype" panose="02040502050505030304" pitchFamily="18" charset="0"/>
              </a:rPr>
              <a:t>A</a:t>
            </a:r>
            <a:r>
              <a:rPr lang="en-US" sz="2000" dirty="0">
                <a:solidFill>
                  <a:schemeClr val="accent4">
                    <a:lumMod val="50000"/>
                  </a:schemeClr>
                </a:solidFill>
                <a:latin typeface="Palatino Linotype" panose="02040502050505030304" pitchFamily="18" charset="0"/>
              </a:rPr>
              <a:t>, and both include some driving and a trip on the ferry. The two paths are perfectly equivalent, the only difference is whether you first drive, or take the ferry. The total time needed to complete the trip depends on what other travelers do.</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 The ferry time is constant, </a:t>
            </a:r>
            <a:r>
              <a:rPr lang="en-US" sz="2000" b="1" i="1" dirty="0">
                <a:solidFill>
                  <a:srgbClr val="C00000"/>
                </a:solidFill>
                <a:latin typeface="Palatino Linotype" panose="02040502050505030304" pitchFamily="18" charset="0"/>
              </a:rPr>
              <a:t>40 minutes</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 The road time depends on the number of cars on the road.</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We consider </a:t>
            </a:r>
            <a:r>
              <a:rPr lang="en-US" altLang="ko-KR" sz="2000" b="1" i="1" dirty="0">
                <a:solidFill>
                  <a:srgbClr val="C00000"/>
                </a:solidFill>
                <a:latin typeface="Palatino Linotype" panose="02040502050505030304" pitchFamily="18" charset="0"/>
              </a:rPr>
              <a:t>N</a:t>
            </a:r>
            <a:r>
              <a:rPr lang="ko-KR" altLang="en-US" sz="2000" b="1" i="1" dirty="0">
                <a:solidFill>
                  <a:srgbClr val="C00000"/>
                </a:solidFill>
                <a:latin typeface="Palatino Linotype" panose="02040502050505030304" pitchFamily="18" charset="0"/>
              </a:rPr>
              <a:t> </a:t>
            </a:r>
            <a:r>
              <a:rPr lang="en-US" altLang="ko-KR" sz="2000" b="1" i="1" dirty="0">
                <a:solidFill>
                  <a:srgbClr val="C00000"/>
                </a:solidFill>
                <a:latin typeface="Palatino Linotype" panose="02040502050505030304" pitchFamily="18" charset="0"/>
              </a:rPr>
              <a:t>= 200 </a:t>
            </a:r>
            <a:r>
              <a:rPr lang="en-US" sz="2000" dirty="0">
                <a:solidFill>
                  <a:schemeClr val="accent4">
                    <a:lumMod val="50000"/>
                  </a:schemeClr>
                </a:solidFill>
                <a:latin typeface="Palatino Linotype" panose="02040502050505030304" pitchFamily="18" charset="0"/>
              </a:rPr>
              <a:t>travelers, each of which is trying to minimize their travel time.</a:t>
            </a: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90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Congestion games: Routing game</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19</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Congestion Games</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Type</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a:bodyPr>
          <a:lstStyle/>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This game is clearly a congestion game, with four resources </a:t>
            </a:r>
            <a:r>
              <a:rPr lang="en-US" sz="2000" b="1" i="1" dirty="0">
                <a:solidFill>
                  <a:srgbClr val="C00000"/>
                </a:solidFill>
                <a:latin typeface="Palatino Linotype" panose="02040502050505030304" pitchFamily="18" charset="0"/>
              </a:rPr>
              <a:t>(N ferry, N road, S ferry, S road), 200 </a:t>
            </a:r>
            <a:r>
              <a:rPr lang="en-US" sz="2000" dirty="0">
                <a:solidFill>
                  <a:schemeClr val="accent4">
                    <a:lumMod val="50000"/>
                  </a:schemeClr>
                </a:solidFill>
                <a:latin typeface="Palatino Linotype" panose="02040502050505030304" pitchFamily="18" charset="0"/>
              </a:rPr>
              <a:t>players, and a resource cost </a:t>
            </a:r>
            <a:r>
              <a:rPr lang="en-US" altLang="ko-KR" sz="2000" b="1" i="1" dirty="0">
                <a:solidFill>
                  <a:srgbClr val="C00000"/>
                </a:solidFill>
                <a:latin typeface="Palatino Linotype" panose="02040502050505030304" pitchFamily="18" charset="0"/>
              </a:rPr>
              <a:t>f</a:t>
            </a:r>
            <a:r>
              <a:rPr lang="en-US" altLang="ko-KR" sz="2000" b="1" i="1" baseline="-25000" dirty="0">
                <a:solidFill>
                  <a:srgbClr val="C00000"/>
                </a:solidFill>
                <a:latin typeface="Palatino Linotype" panose="02040502050505030304" pitchFamily="18" charset="0"/>
              </a:rPr>
              <a:t>j </a:t>
            </a:r>
            <a:r>
              <a:rPr lang="en-US" altLang="ko-KR" sz="2000" b="1" i="1" dirty="0">
                <a:solidFill>
                  <a:srgbClr val="C00000"/>
                </a:solidFill>
                <a:latin typeface="Palatino Linotype" panose="02040502050505030304" pitchFamily="18" charset="0"/>
              </a:rPr>
              <a:t>(</a:t>
            </a:r>
            <a:r>
              <a:rPr lang="en-US" altLang="ko-KR" sz="2000" b="1" i="1" dirty="0" err="1">
                <a:solidFill>
                  <a:srgbClr val="C00000"/>
                </a:solidFill>
                <a:latin typeface="Palatino Linotype" panose="02040502050505030304" pitchFamily="18" charset="0"/>
              </a:rPr>
              <a:t>l</a:t>
            </a:r>
            <a:r>
              <a:rPr lang="en-US" altLang="ko-KR" sz="2000" b="1" i="1" baseline="-25000" dirty="0" err="1">
                <a:solidFill>
                  <a:srgbClr val="C00000"/>
                </a:solidFill>
                <a:latin typeface="Palatino Linotype" panose="02040502050505030304" pitchFamily="18" charset="0"/>
              </a:rPr>
              <a:t>j</a:t>
            </a:r>
            <a:r>
              <a:rPr lang="en-US" altLang="ko-KR" sz="2000" b="1" i="1" dirty="0">
                <a:solidFill>
                  <a:srgbClr val="C00000"/>
                </a:solidFill>
                <a:latin typeface="Palatino Linotype" panose="02040502050505030304" pitchFamily="18" charset="0"/>
              </a:rPr>
              <a:t>) </a:t>
            </a:r>
            <a:r>
              <a:rPr lang="en-US" sz="2000" dirty="0">
                <a:solidFill>
                  <a:schemeClr val="accent4">
                    <a:lumMod val="50000"/>
                  </a:schemeClr>
                </a:solidFill>
                <a:latin typeface="Palatino Linotype" panose="02040502050505030304" pitchFamily="18" charset="0"/>
              </a:rPr>
              <a:t>that describes the time spent on the resource </a:t>
            </a:r>
            <a:r>
              <a:rPr lang="en-US" altLang="ko-KR" sz="2000" b="1" i="1" dirty="0">
                <a:solidFill>
                  <a:srgbClr val="C00000"/>
                </a:solidFill>
                <a:latin typeface="Palatino Linotype" panose="02040502050505030304" pitchFamily="18" charset="0"/>
              </a:rPr>
              <a:t>j</a:t>
            </a:r>
            <a:r>
              <a:rPr lang="en-US" altLang="ko-KR" sz="2000" dirty="0">
                <a:solidFill>
                  <a:schemeClr val="accent4">
                    <a:lumMod val="50000"/>
                  </a:schemeClr>
                </a:solidFill>
                <a:latin typeface="Palatino Linotype" panose="02040502050505030304" pitchFamily="18" charset="0"/>
              </a:rPr>
              <a:t>.</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The actions available to each player are,</a:t>
            </a:r>
            <a:r>
              <a:rPr lang="en-US" altLang="ko-KR" sz="2000" dirty="0">
                <a:solidFill>
                  <a:schemeClr val="accent4">
                    <a:lumMod val="50000"/>
                  </a:schemeClr>
                </a:solidFill>
                <a:latin typeface="Palatino Linotype" panose="02040502050505030304" pitchFamily="18" charset="0"/>
              </a:rPr>
              <a:t> </a:t>
            </a:r>
            <a:r>
              <a:rPr lang="en-US" altLang="ko-KR" sz="2000" b="1" i="1" dirty="0">
                <a:solidFill>
                  <a:srgbClr val="C00000"/>
                </a:solidFill>
                <a:latin typeface="Palatino Linotype" panose="02040502050505030304" pitchFamily="18" charset="0"/>
              </a:rPr>
              <a:t>a</a:t>
            </a:r>
            <a:r>
              <a:rPr lang="en-US" altLang="ko-KR" sz="2000" b="1" i="1" baseline="30000" dirty="0">
                <a:solidFill>
                  <a:srgbClr val="C00000"/>
                </a:solidFill>
                <a:latin typeface="Palatino Linotype" panose="02040502050505030304" pitchFamily="18" charset="0"/>
              </a:rPr>
              <a:t>i</a:t>
            </a:r>
            <a:r>
              <a:rPr lang="en-US" altLang="ko-KR" sz="2000" b="1" i="1" dirty="0">
                <a:solidFill>
                  <a:srgbClr val="C00000"/>
                </a:solidFill>
                <a:latin typeface="Palatino Linotype" panose="02040502050505030304" pitchFamily="18" charset="0"/>
              </a:rPr>
              <a:t> = {</a:t>
            </a:r>
            <a:r>
              <a:rPr lang="en-US" sz="2000" b="1" i="1" dirty="0">
                <a:solidFill>
                  <a:srgbClr val="C00000"/>
                </a:solidFill>
                <a:latin typeface="Palatino Linotype" panose="02040502050505030304" pitchFamily="18" charset="0"/>
              </a:rPr>
              <a:t>N road, N ferry, S road, S ferry} </a:t>
            </a:r>
          </a:p>
          <a:p>
            <a:pPr algn="just">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and all players have the same cost function, </a:t>
            </a:r>
          </a:p>
          <a:p>
            <a:pPr marL="0" indent="0" algn="just">
              <a:lnSpc>
                <a:spcPct val="150000"/>
              </a:lnSpc>
              <a:buClr>
                <a:srgbClr val="00B050"/>
              </a:buClr>
              <a:buSzPct val="120000"/>
              <a:buNone/>
            </a:pPr>
            <a:r>
              <a:rPr lang="en-US" sz="2000" b="1" i="1" dirty="0">
                <a:solidFill>
                  <a:srgbClr val="C00000"/>
                </a:solidFill>
                <a:latin typeface="Palatino Linotype" panose="02040502050505030304" pitchFamily="18" charset="0"/>
              </a:rPr>
              <a:t>                                     J</a:t>
            </a:r>
            <a:r>
              <a:rPr lang="en-US" sz="2000" b="1" i="1" baseline="30000" dirty="0">
                <a:solidFill>
                  <a:srgbClr val="C00000"/>
                </a:solidFill>
                <a:latin typeface="Palatino Linotype" panose="02040502050505030304" pitchFamily="18" charset="0"/>
              </a:rPr>
              <a:t>i </a:t>
            </a:r>
            <a:r>
              <a:rPr lang="en-US" sz="2000" b="1" i="1" dirty="0">
                <a:solidFill>
                  <a:srgbClr val="C00000"/>
                </a:solidFill>
                <a:latin typeface="Palatino Linotype" panose="02040502050505030304" pitchFamily="18" charset="0"/>
              </a:rPr>
              <a:t>(a</a:t>
            </a:r>
            <a:r>
              <a:rPr lang="en-US" sz="2000" b="1" i="1" baseline="30000" dirty="0">
                <a:solidFill>
                  <a:srgbClr val="C00000"/>
                </a:solidFill>
                <a:latin typeface="Palatino Linotype" panose="02040502050505030304" pitchFamily="18" charset="0"/>
              </a:rPr>
              <a:t>i </a:t>
            </a:r>
            <a:r>
              <a:rPr lang="en-US" sz="2000" b="1" i="1" dirty="0">
                <a:solidFill>
                  <a:srgbClr val="C00000"/>
                </a:solidFill>
                <a:latin typeface="Palatino Linotype" panose="02040502050505030304" pitchFamily="18" charset="0"/>
              </a:rPr>
              <a:t>, a</a:t>
            </a:r>
            <a:r>
              <a:rPr lang="en-US" sz="2000" b="1" i="1" baseline="30000" dirty="0">
                <a:solidFill>
                  <a:srgbClr val="C00000"/>
                </a:solidFill>
                <a:latin typeface="Palatino Linotype" panose="02040502050505030304" pitchFamily="18" charset="0"/>
              </a:rPr>
              <a:t>-</a:t>
            </a:r>
            <a:r>
              <a:rPr lang="en-US" sz="2000" b="1" i="1" baseline="30000" dirty="0" err="1">
                <a:solidFill>
                  <a:srgbClr val="C00000"/>
                </a:solidFill>
                <a:latin typeface="Palatino Linotype" panose="02040502050505030304" pitchFamily="18" charset="0"/>
              </a:rPr>
              <a:t>i</a:t>
            </a:r>
            <a:r>
              <a:rPr lang="en-US" sz="2000" b="1" i="1" dirty="0">
                <a:solidFill>
                  <a:srgbClr val="C00000"/>
                </a:solidFill>
                <a:latin typeface="Palatino Linotype" panose="02040502050505030304" pitchFamily="18" charset="0"/>
              </a:rPr>
              <a:t>) = </a:t>
            </a:r>
            <a:r>
              <a:rPr lang="en-US" altLang="ko-KR" sz="2000" b="1" i="1" dirty="0">
                <a:solidFill>
                  <a:srgbClr val="C00000"/>
                </a:solidFill>
                <a:latin typeface="Palatino Linotype" panose="02040502050505030304" pitchFamily="18" charset="0"/>
              </a:rPr>
              <a:t>40 + 15 + 0.1 </a:t>
            </a:r>
            <a:r>
              <a:rPr lang="en-US" altLang="ko-KR" sz="2000" b="1" i="1" dirty="0" err="1">
                <a:solidFill>
                  <a:srgbClr val="C00000"/>
                </a:solidFill>
                <a:latin typeface="Palatino Linotype" panose="02040502050505030304" pitchFamily="18" charset="0"/>
              </a:rPr>
              <a:t>l</a:t>
            </a:r>
            <a:r>
              <a:rPr lang="en-US" sz="2000" b="1" i="1" baseline="-25000" dirty="0" err="1">
                <a:solidFill>
                  <a:srgbClr val="C00000"/>
                </a:solidFill>
                <a:latin typeface="Palatino Linotype" panose="02040502050505030304" pitchFamily="18" charset="0"/>
              </a:rPr>
              <a:t>N</a:t>
            </a:r>
            <a:r>
              <a:rPr lang="en-US" sz="2000" b="1" i="1" baseline="-25000" dirty="0">
                <a:solidFill>
                  <a:srgbClr val="C00000"/>
                </a:solidFill>
                <a:latin typeface="Palatino Linotype" panose="02040502050505030304" pitchFamily="18" charset="0"/>
              </a:rPr>
              <a:t> road   </a:t>
            </a:r>
            <a:r>
              <a:rPr lang="en-US" sz="2000" dirty="0">
                <a:solidFill>
                  <a:schemeClr val="accent4">
                    <a:lumMod val="50000"/>
                  </a:schemeClr>
                </a:solidFill>
                <a:latin typeface="Palatino Linotype" panose="02040502050505030304" pitchFamily="18" charset="0"/>
              </a:rPr>
              <a:t>and</a:t>
            </a:r>
          </a:p>
          <a:p>
            <a:pPr marL="0" indent="0" algn="just">
              <a:lnSpc>
                <a:spcPct val="150000"/>
              </a:lnSpc>
              <a:buClr>
                <a:srgbClr val="00B050"/>
              </a:buClr>
              <a:buSzPct val="120000"/>
              <a:buNone/>
            </a:pPr>
            <a:r>
              <a:rPr lang="en-US" sz="2000" b="1" i="1" dirty="0">
                <a:solidFill>
                  <a:srgbClr val="C00000"/>
                </a:solidFill>
                <a:latin typeface="Palatino Linotype" panose="02040502050505030304" pitchFamily="18" charset="0"/>
              </a:rPr>
              <a:t>                                     J</a:t>
            </a:r>
            <a:r>
              <a:rPr lang="en-US" sz="2000" b="1" i="1" baseline="30000" dirty="0">
                <a:solidFill>
                  <a:srgbClr val="C00000"/>
                </a:solidFill>
                <a:latin typeface="Palatino Linotype" panose="02040502050505030304" pitchFamily="18" charset="0"/>
              </a:rPr>
              <a:t>i </a:t>
            </a:r>
            <a:r>
              <a:rPr lang="en-US" sz="2000" b="1" i="1" dirty="0">
                <a:solidFill>
                  <a:srgbClr val="C00000"/>
                </a:solidFill>
                <a:latin typeface="Palatino Linotype" panose="02040502050505030304" pitchFamily="18" charset="0"/>
              </a:rPr>
              <a:t>(a</a:t>
            </a:r>
            <a:r>
              <a:rPr lang="en-US" sz="2000" b="1" i="1" baseline="30000" dirty="0">
                <a:solidFill>
                  <a:srgbClr val="C00000"/>
                </a:solidFill>
                <a:latin typeface="Palatino Linotype" panose="02040502050505030304" pitchFamily="18" charset="0"/>
              </a:rPr>
              <a:t>i </a:t>
            </a:r>
            <a:r>
              <a:rPr lang="en-US" sz="2000" b="1" i="1" dirty="0">
                <a:solidFill>
                  <a:srgbClr val="C00000"/>
                </a:solidFill>
                <a:latin typeface="Palatino Linotype" panose="02040502050505030304" pitchFamily="18" charset="0"/>
              </a:rPr>
              <a:t>, a</a:t>
            </a:r>
            <a:r>
              <a:rPr lang="en-US" sz="2000" b="1" i="1" baseline="30000" dirty="0">
                <a:solidFill>
                  <a:srgbClr val="C00000"/>
                </a:solidFill>
                <a:latin typeface="Palatino Linotype" panose="02040502050505030304" pitchFamily="18" charset="0"/>
              </a:rPr>
              <a:t>-</a:t>
            </a:r>
            <a:r>
              <a:rPr lang="en-US" sz="2000" b="1" i="1" baseline="30000" dirty="0" err="1">
                <a:solidFill>
                  <a:srgbClr val="C00000"/>
                </a:solidFill>
                <a:latin typeface="Palatino Linotype" panose="02040502050505030304" pitchFamily="18" charset="0"/>
              </a:rPr>
              <a:t>i</a:t>
            </a:r>
            <a:r>
              <a:rPr lang="en-US" sz="2000" b="1" i="1" dirty="0">
                <a:solidFill>
                  <a:srgbClr val="C00000"/>
                </a:solidFill>
                <a:latin typeface="Palatino Linotype" panose="02040502050505030304" pitchFamily="18" charset="0"/>
              </a:rPr>
              <a:t>) = </a:t>
            </a:r>
            <a:r>
              <a:rPr lang="en-US" altLang="ko-KR" sz="2000" b="1" i="1" dirty="0">
                <a:solidFill>
                  <a:srgbClr val="C00000"/>
                </a:solidFill>
                <a:latin typeface="Palatino Linotype" panose="02040502050505030304" pitchFamily="18" charset="0"/>
              </a:rPr>
              <a:t>40 + 15 + 0.1 </a:t>
            </a:r>
            <a:r>
              <a:rPr lang="en-US" altLang="ko-KR" sz="2000" b="1" i="1" dirty="0" err="1">
                <a:solidFill>
                  <a:srgbClr val="C00000"/>
                </a:solidFill>
                <a:latin typeface="Palatino Linotype" panose="02040502050505030304" pitchFamily="18" charset="0"/>
              </a:rPr>
              <a:t>l</a:t>
            </a:r>
            <a:r>
              <a:rPr lang="en-US" altLang="ko-KR" sz="2000" b="1" i="1" baseline="-25000" dirty="0" err="1">
                <a:solidFill>
                  <a:srgbClr val="C00000"/>
                </a:solidFill>
                <a:latin typeface="Palatino Linotype" panose="02040502050505030304" pitchFamily="18" charset="0"/>
              </a:rPr>
              <a:t>S</a:t>
            </a:r>
            <a:r>
              <a:rPr lang="en-US" sz="2000" b="1" i="1" baseline="-25000" dirty="0">
                <a:solidFill>
                  <a:srgbClr val="C00000"/>
                </a:solidFill>
                <a:latin typeface="Palatino Linotype" panose="02040502050505030304" pitchFamily="18" charset="0"/>
              </a:rPr>
              <a:t> road  </a:t>
            </a:r>
            <a:r>
              <a:rPr lang="en-US" sz="2000" b="1" i="1" dirty="0">
                <a:solidFill>
                  <a:srgbClr val="C00000"/>
                </a:solidFill>
                <a:latin typeface="Palatino Linotype" panose="02040502050505030304" pitchFamily="18" charset="0"/>
              </a:rPr>
              <a:t> </a:t>
            </a:r>
            <a:r>
              <a:rPr lang="en-US" sz="2000" dirty="0">
                <a:solidFill>
                  <a:schemeClr val="accent4">
                    <a:lumMod val="50000"/>
                  </a:schemeClr>
                </a:solidFill>
                <a:latin typeface="Palatino Linotype" panose="02040502050505030304" pitchFamily="18" charset="0"/>
              </a:rPr>
              <a:t>when </a:t>
            </a:r>
            <a:r>
              <a:rPr lang="en-US" sz="2000" b="1" i="1" dirty="0">
                <a:solidFill>
                  <a:srgbClr val="C00000"/>
                </a:solidFill>
                <a:latin typeface="Palatino Linotype" panose="02040502050505030304" pitchFamily="18" charset="0"/>
              </a:rPr>
              <a:t>a</a:t>
            </a:r>
            <a:r>
              <a:rPr lang="en-US" sz="2000" b="1" i="1" baseline="30000" dirty="0">
                <a:solidFill>
                  <a:srgbClr val="C00000"/>
                </a:solidFill>
                <a:latin typeface="Palatino Linotype" panose="02040502050505030304" pitchFamily="18" charset="0"/>
              </a:rPr>
              <a:t>i  </a:t>
            </a:r>
            <a:r>
              <a:rPr lang="en-US" sz="2000" b="1" i="1" dirty="0">
                <a:solidFill>
                  <a:srgbClr val="C00000"/>
                </a:solidFill>
                <a:latin typeface="Palatino Linotype" panose="02040502050505030304" pitchFamily="18" charset="0"/>
              </a:rPr>
              <a:t>= North </a:t>
            </a:r>
            <a:r>
              <a:rPr lang="en-US" sz="2000" dirty="0">
                <a:latin typeface="Palatino Linotype" panose="02040502050505030304" pitchFamily="18" charset="0"/>
              </a:rPr>
              <a:t>and</a:t>
            </a:r>
            <a:r>
              <a:rPr lang="en-US" sz="2000" b="1" i="1" dirty="0">
                <a:solidFill>
                  <a:srgbClr val="C00000"/>
                </a:solidFill>
                <a:latin typeface="Palatino Linotype" panose="02040502050505030304" pitchFamily="18" charset="0"/>
              </a:rPr>
              <a:t> a</a:t>
            </a:r>
            <a:r>
              <a:rPr lang="en-US" sz="2000" b="1" i="1" baseline="30000" dirty="0">
                <a:solidFill>
                  <a:srgbClr val="C00000"/>
                </a:solidFill>
                <a:latin typeface="Palatino Linotype" panose="02040502050505030304" pitchFamily="18" charset="0"/>
              </a:rPr>
              <a:t>-</a:t>
            </a:r>
            <a:r>
              <a:rPr lang="en-US" sz="2000" b="1" i="1" baseline="30000" dirty="0" err="1">
                <a:solidFill>
                  <a:srgbClr val="C00000"/>
                </a:solidFill>
                <a:latin typeface="Palatino Linotype" panose="02040502050505030304" pitchFamily="18" charset="0"/>
              </a:rPr>
              <a:t>i</a:t>
            </a:r>
            <a:r>
              <a:rPr lang="en-US" sz="2000" b="1" i="1" baseline="30000" dirty="0">
                <a:solidFill>
                  <a:srgbClr val="C00000"/>
                </a:solidFill>
                <a:latin typeface="Palatino Linotype" panose="02040502050505030304" pitchFamily="18" charset="0"/>
              </a:rPr>
              <a:t>  </a:t>
            </a:r>
            <a:r>
              <a:rPr lang="en-US" sz="2000" b="1" i="1" dirty="0">
                <a:solidFill>
                  <a:srgbClr val="C00000"/>
                </a:solidFill>
                <a:latin typeface="Palatino Linotype" panose="02040502050505030304" pitchFamily="18" charset="0"/>
              </a:rPr>
              <a:t>= South </a:t>
            </a:r>
            <a:endParaRPr lang="en-US" sz="2000" dirty="0">
              <a:solidFill>
                <a:schemeClr val="accent4">
                  <a:lumMod val="50000"/>
                </a:schemeClr>
              </a:solidFill>
              <a:latin typeface="Palatino Linotype" panose="02040502050505030304" pitchFamily="18" charset="0"/>
            </a:endParaRP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35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Outline</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2</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Outline</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a:bodyPr>
          <a:lstStyle/>
          <a:p>
            <a:pPr marL="287338" indent="-287338" algn="just">
              <a:lnSpc>
                <a:spcPct val="150000"/>
              </a:lnSpc>
              <a:buClr>
                <a:srgbClr val="00B050"/>
              </a:buClr>
              <a:buSzPct val="120000"/>
              <a:buFont typeface="Wingdings" panose="05000000000000000000" pitchFamily="2" charset="2"/>
              <a:buChar char="§"/>
            </a:pPr>
            <a:r>
              <a:rPr lang="en-US" sz="2400" cap="small" dirty="0">
                <a:solidFill>
                  <a:schemeClr val="accent4">
                    <a:lumMod val="50000"/>
                  </a:schemeClr>
                </a:solidFill>
                <a:latin typeface="Palatino Linotype" panose="02040502050505030304" pitchFamily="18" charset="0"/>
              </a:rPr>
              <a:t>Game Concept</a:t>
            </a:r>
          </a:p>
          <a:p>
            <a:pPr marL="287338" indent="-287338" algn="just">
              <a:lnSpc>
                <a:spcPct val="150000"/>
              </a:lnSpc>
              <a:buClr>
                <a:srgbClr val="00B050"/>
              </a:buClr>
              <a:buSzPct val="120000"/>
              <a:buFont typeface="Wingdings" panose="05000000000000000000" pitchFamily="2" charset="2"/>
              <a:buChar char="§"/>
            </a:pPr>
            <a:r>
              <a:rPr lang="en-US" sz="2400" cap="small" dirty="0">
                <a:solidFill>
                  <a:schemeClr val="accent4">
                    <a:lumMod val="50000"/>
                  </a:schemeClr>
                </a:solidFill>
                <a:latin typeface="Palatino Linotype" panose="02040502050505030304" pitchFamily="18" charset="0"/>
              </a:rPr>
              <a:t>Game Framework</a:t>
            </a:r>
          </a:p>
          <a:p>
            <a:pPr marL="744538" lvl="1" indent="-287338" algn="just">
              <a:lnSpc>
                <a:spcPct val="150000"/>
              </a:lnSpc>
              <a:buClr>
                <a:srgbClr val="00B050"/>
              </a:buClr>
              <a:buSzPct val="120000"/>
              <a:buFont typeface="Wingdings" panose="05000000000000000000" pitchFamily="2" charset="2"/>
              <a:buChar char="§"/>
            </a:pPr>
            <a:r>
              <a:rPr lang="en-US" sz="2000" cap="small" dirty="0">
                <a:solidFill>
                  <a:schemeClr val="accent4">
                    <a:lumMod val="50000"/>
                  </a:schemeClr>
                </a:solidFill>
                <a:latin typeface="Palatino Linotype" panose="02040502050505030304" pitchFamily="18" charset="0"/>
              </a:rPr>
              <a:t>Game Dynamics</a:t>
            </a:r>
          </a:p>
          <a:p>
            <a:pPr marL="1201738" lvl="2" indent="-287338" algn="just">
              <a:lnSpc>
                <a:spcPct val="150000"/>
              </a:lnSpc>
              <a:buClr>
                <a:srgbClr val="00B050"/>
              </a:buClr>
              <a:buSzPct val="120000"/>
              <a:buFont typeface="Wingdings" panose="05000000000000000000" pitchFamily="2" charset="2"/>
              <a:buChar char="§"/>
            </a:pPr>
            <a:r>
              <a:rPr lang="en-US" sz="1600" cap="small" dirty="0">
                <a:solidFill>
                  <a:schemeClr val="accent4">
                    <a:lumMod val="50000"/>
                  </a:schemeClr>
                </a:solidFill>
                <a:latin typeface="Palatino Linotype" panose="02040502050505030304" pitchFamily="18" charset="0"/>
              </a:rPr>
              <a:t>Player Dynamics or State and Control</a:t>
            </a:r>
          </a:p>
          <a:p>
            <a:pPr marL="744538" lvl="1" indent="-287338" algn="just">
              <a:lnSpc>
                <a:spcPct val="150000"/>
              </a:lnSpc>
              <a:buClr>
                <a:srgbClr val="00B050"/>
              </a:buClr>
              <a:buSzPct val="120000"/>
              <a:buFont typeface="Wingdings" panose="05000000000000000000" pitchFamily="2" charset="2"/>
              <a:buChar char="§"/>
            </a:pPr>
            <a:r>
              <a:rPr lang="en-US" sz="2000" cap="small" dirty="0">
                <a:solidFill>
                  <a:schemeClr val="accent4">
                    <a:lumMod val="50000"/>
                  </a:schemeClr>
                </a:solidFill>
                <a:latin typeface="Palatino Linotype" panose="02040502050505030304" pitchFamily="18" charset="0"/>
              </a:rPr>
              <a:t>Payoff / Cost Function / Objective Function </a:t>
            </a:r>
          </a:p>
          <a:p>
            <a:pPr marL="1201738" lvl="2" indent="-287338" algn="just">
              <a:lnSpc>
                <a:spcPct val="150000"/>
              </a:lnSpc>
              <a:buClr>
                <a:srgbClr val="00B050"/>
              </a:buClr>
              <a:buSzPct val="120000"/>
              <a:buFont typeface="Wingdings" panose="05000000000000000000" pitchFamily="2" charset="2"/>
              <a:buChar char="§"/>
            </a:pPr>
            <a:r>
              <a:rPr lang="en-US" sz="1600" cap="small" dirty="0">
                <a:solidFill>
                  <a:schemeClr val="accent4">
                    <a:lumMod val="50000"/>
                  </a:schemeClr>
                </a:solidFill>
                <a:latin typeface="Palatino Linotype" panose="02040502050505030304" pitchFamily="18" charset="0"/>
              </a:rPr>
              <a:t>Nature of Interaction: Cooperative, Competitive</a:t>
            </a:r>
          </a:p>
          <a:p>
            <a:pPr marL="744538" lvl="1" indent="-287338" algn="just">
              <a:lnSpc>
                <a:spcPct val="150000"/>
              </a:lnSpc>
              <a:buClr>
                <a:srgbClr val="00B050"/>
              </a:buClr>
              <a:buSzPct val="120000"/>
              <a:buFont typeface="Wingdings" panose="05000000000000000000" pitchFamily="2" charset="2"/>
              <a:buChar char="§"/>
            </a:pPr>
            <a:r>
              <a:rPr lang="en-US" sz="2000" cap="small" dirty="0">
                <a:solidFill>
                  <a:schemeClr val="accent4">
                    <a:lumMod val="50000"/>
                  </a:schemeClr>
                </a:solidFill>
                <a:latin typeface="Palatino Linotype" panose="02040502050505030304" pitchFamily="18" charset="0"/>
              </a:rPr>
              <a:t>Game Strategy or Information system: Feedback</a:t>
            </a:r>
          </a:p>
          <a:p>
            <a:pPr marL="744538" lvl="1" indent="-287338" algn="just">
              <a:lnSpc>
                <a:spcPct val="150000"/>
              </a:lnSpc>
              <a:buClr>
                <a:srgbClr val="00B050"/>
              </a:buClr>
              <a:buSzPct val="120000"/>
              <a:buFont typeface="Wingdings" panose="05000000000000000000" pitchFamily="2" charset="2"/>
              <a:buChar char="§"/>
            </a:pPr>
            <a:r>
              <a:rPr lang="en-US" sz="2000" cap="small" dirty="0">
                <a:solidFill>
                  <a:schemeClr val="accent4">
                    <a:lumMod val="50000"/>
                  </a:schemeClr>
                </a:solidFill>
                <a:latin typeface="Palatino Linotype" panose="02040502050505030304" pitchFamily="18" charset="0"/>
              </a:rPr>
              <a:t>Equilibrium Solution: Nash Eq.</a:t>
            </a: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547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Congestion games: Routing game</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20</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Congestion Games</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Type</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a:bodyPr>
          <a:lstStyle/>
          <a:p>
            <a:pPr>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The equilibria of the </a:t>
            </a:r>
            <a:r>
              <a:rPr lang="en-US" sz="2000" dirty="0">
                <a:solidFill>
                  <a:srgbClr val="00B050"/>
                </a:solidFill>
                <a:latin typeface="Palatino Linotype" panose="02040502050505030304" pitchFamily="18" charset="0"/>
              </a:rPr>
              <a:t>best-response dynamics </a:t>
            </a:r>
            <a:r>
              <a:rPr lang="en-US" sz="2000" dirty="0">
                <a:solidFill>
                  <a:schemeClr val="accent4">
                    <a:lumMod val="50000"/>
                  </a:schemeClr>
                </a:solidFill>
                <a:latin typeface="Palatino Linotype" panose="02040502050505030304" pitchFamily="18" charset="0"/>
              </a:rPr>
              <a:t>are all strategies where </a:t>
            </a:r>
            <a:r>
              <a:rPr lang="en-US" sz="2000" dirty="0">
                <a:solidFill>
                  <a:srgbClr val="00B050"/>
                </a:solidFill>
                <a:latin typeface="Palatino Linotype" panose="02040502050505030304" pitchFamily="18" charset="0"/>
              </a:rPr>
              <a:t>half of the players use the North path</a:t>
            </a:r>
            <a:r>
              <a:rPr lang="en-US" sz="2000" dirty="0">
                <a:solidFill>
                  <a:schemeClr val="accent4">
                    <a:lumMod val="50000"/>
                  </a:schemeClr>
                </a:solidFill>
                <a:latin typeface="Palatino Linotype" panose="02040502050505030304" pitchFamily="18" charset="0"/>
              </a:rPr>
              <a:t>, and </a:t>
            </a:r>
            <a:r>
              <a:rPr lang="en-US" sz="2000" dirty="0">
                <a:solidFill>
                  <a:srgbClr val="00B050"/>
                </a:solidFill>
                <a:latin typeface="Palatino Linotype" panose="02040502050505030304" pitchFamily="18" charset="0"/>
              </a:rPr>
              <a:t>half of the players use the South path</a:t>
            </a:r>
            <a:r>
              <a:rPr lang="en-US" sz="2000" dirty="0">
                <a:solidFill>
                  <a:schemeClr val="accent4">
                    <a:lumMod val="50000"/>
                  </a:schemeClr>
                </a:solidFill>
                <a:latin typeface="Palatino Linotype" panose="02040502050505030304" pitchFamily="18" charset="0"/>
              </a:rPr>
              <a:t>, yielding a travel time of</a:t>
            </a:r>
            <a:r>
              <a:rPr lang="en-US" sz="2000" b="1" i="1" dirty="0">
                <a:solidFill>
                  <a:srgbClr val="C00000"/>
                </a:solidFill>
                <a:latin typeface="Palatino Linotype" panose="02040502050505030304" pitchFamily="18" charset="0"/>
              </a:rPr>
              <a:t>                                     </a:t>
            </a:r>
          </a:p>
          <a:p>
            <a:pPr>
              <a:lnSpc>
                <a:spcPct val="150000"/>
              </a:lnSpc>
              <a:buClr>
                <a:srgbClr val="00B050"/>
              </a:buClr>
              <a:buSzPct val="120000"/>
            </a:pPr>
            <a:endParaRPr lang="en-US" sz="2000" dirty="0">
              <a:solidFill>
                <a:schemeClr val="accent4">
                  <a:lumMod val="50000"/>
                </a:schemeClr>
              </a:solidFill>
              <a:latin typeface="Palatino Linotype" panose="02040502050505030304" pitchFamily="18" charset="0"/>
            </a:endParaRPr>
          </a:p>
          <a:p>
            <a:pPr>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In any other partitioning of the agents there would be at least one agent that could improve their cost by changing strategy.</a:t>
            </a:r>
          </a:p>
          <a:p>
            <a:pPr>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There are however mixed Nash equilibria as well: the simplest to find is the one where all players select one of the two paths with probability 50% (but many others exist).</a:t>
            </a:r>
          </a:p>
          <a:p>
            <a:pPr marL="0" indent="0">
              <a:lnSpc>
                <a:spcPct val="150000"/>
              </a:lnSpc>
              <a:buClr>
                <a:srgbClr val="00B050"/>
              </a:buClr>
              <a:buSzPct val="120000"/>
              <a:buNone/>
            </a:pPr>
            <a:endParaRPr lang="en-US" sz="2000" dirty="0">
              <a:solidFill>
                <a:schemeClr val="accent4">
                  <a:lumMod val="50000"/>
                </a:schemeClr>
              </a:solidFill>
              <a:latin typeface="Palatino Linotype" panose="02040502050505030304" pitchFamily="18" charset="0"/>
            </a:endParaRP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Object 11">
            <a:extLst>
              <a:ext uri="{FF2B5EF4-FFF2-40B4-BE49-F238E27FC236}">
                <a16:creationId xmlns:a16="http://schemas.microsoft.com/office/drawing/2014/main" id="{AD925816-025B-4169-A1FF-2C82A5CC3B81}"/>
              </a:ext>
            </a:extLst>
          </p:cNvPr>
          <p:cNvGraphicFramePr>
            <a:graphicFrameLocks noChangeAspect="1"/>
          </p:cNvGraphicFramePr>
          <p:nvPr>
            <p:extLst>
              <p:ext uri="{D42A27DB-BD31-4B8C-83A1-F6EECF244321}">
                <p14:modId xmlns:p14="http://schemas.microsoft.com/office/powerpoint/2010/main" val="574303232"/>
              </p:ext>
            </p:extLst>
          </p:nvPr>
        </p:nvGraphicFramePr>
        <p:xfrm>
          <a:off x="3724274" y="1989608"/>
          <a:ext cx="3921125" cy="818680"/>
        </p:xfrm>
        <a:graphic>
          <a:graphicData uri="http://schemas.openxmlformats.org/presentationml/2006/ole">
            <mc:AlternateContent xmlns:mc="http://schemas.openxmlformats.org/markup-compatibility/2006">
              <mc:Choice xmlns:v="urn:schemas-microsoft-com:vml" Requires="v">
                <p:oleObj spid="_x0000_s33817" name="Equation" r:id="rId5" imgW="1777680" imgH="368280" progId="Equation.DSMT4">
                  <p:embed/>
                </p:oleObj>
              </mc:Choice>
              <mc:Fallback>
                <p:oleObj name="Equation" r:id="rId5" imgW="1777680" imgH="368280" progId="Equation.DSMT4">
                  <p:embed/>
                  <p:pic>
                    <p:nvPicPr>
                      <p:cNvPr id="12" name="Object 11">
                        <a:extLst>
                          <a:ext uri="{FF2B5EF4-FFF2-40B4-BE49-F238E27FC236}">
                            <a16:creationId xmlns:a16="http://schemas.microsoft.com/office/drawing/2014/main" id="{BFD3B0AC-10CB-4121-B160-B07D8B85684E}"/>
                          </a:ext>
                        </a:extLst>
                      </p:cNvPr>
                      <p:cNvPicPr/>
                      <p:nvPr/>
                    </p:nvPicPr>
                    <p:blipFill>
                      <a:blip r:embed="rId6"/>
                      <a:stretch>
                        <a:fillRect/>
                      </a:stretch>
                    </p:blipFill>
                    <p:spPr>
                      <a:xfrm>
                        <a:off x="3724274" y="1989608"/>
                        <a:ext cx="3921125" cy="818680"/>
                      </a:xfrm>
                      <a:prstGeom prst="rect">
                        <a:avLst/>
                      </a:prstGeom>
                      <a:noFill/>
                    </p:spPr>
                  </p:pic>
                </p:oleObj>
              </mc:Fallback>
            </mc:AlternateContent>
          </a:graphicData>
        </a:graphic>
      </p:graphicFrame>
    </p:spTree>
    <p:extLst>
      <p:ext uri="{BB962C8B-B14F-4D97-AF65-F5344CB8AC3E}">
        <p14:creationId xmlns:p14="http://schemas.microsoft.com/office/powerpoint/2010/main" val="3233301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Congestion games: Routing game</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21</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Congestion Games</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Type</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a:bodyPr>
          <a:lstStyle/>
          <a:p>
            <a:pPr>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Nash equilibria of a congestion game do not correspond to efficient use of the resources by the users. </a:t>
            </a:r>
          </a:p>
          <a:p>
            <a:pPr>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This inefficiency if quantified by the so-called </a:t>
            </a:r>
            <a:r>
              <a:rPr lang="en-US" sz="2000" dirty="0">
                <a:solidFill>
                  <a:srgbClr val="00B050"/>
                </a:solidFill>
                <a:latin typeface="Palatino Linotype" panose="02040502050505030304" pitchFamily="18" charset="0"/>
              </a:rPr>
              <a:t>price of anarchy</a:t>
            </a:r>
            <a:r>
              <a:rPr lang="en-US" sz="2000" dirty="0">
                <a:solidFill>
                  <a:schemeClr val="accent4">
                    <a:lumMod val="50000"/>
                  </a:schemeClr>
                </a:solidFill>
                <a:latin typeface="Palatino Linotype" panose="02040502050505030304" pitchFamily="18" charset="0"/>
              </a:rPr>
              <a:t>, defined as the ratio</a:t>
            </a:r>
          </a:p>
          <a:p>
            <a:pPr>
              <a:lnSpc>
                <a:spcPct val="150000"/>
              </a:lnSpc>
              <a:buClr>
                <a:srgbClr val="00B050"/>
              </a:buClr>
              <a:buSzPct val="120000"/>
            </a:pPr>
            <a:endParaRPr lang="en-US" sz="2000" dirty="0">
              <a:solidFill>
                <a:schemeClr val="accent4">
                  <a:lumMod val="50000"/>
                </a:schemeClr>
              </a:solidFill>
              <a:latin typeface="Palatino Linotype" panose="02040502050505030304" pitchFamily="18" charset="0"/>
            </a:endParaRPr>
          </a:p>
          <a:p>
            <a:pPr>
              <a:lnSpc>
                <a:spcPct val="150000"/>
              </a:lnSpc>
              <a:buClr>
                <a:srgbClr val="00B050"/>
              </a:buClr>
              <a:buSzPct val="120000"/>
            </a:pPr>
            <a:endParaRPr lang="en-US" sz="2000" dirty="0">
              <a:solidFill>
                <a:schemeClr val="accent4">
                  <a:lumMod val="50000"/>
                </a:schemeClr>
              </a:solidFill>
              <a:latin typeface="Palatino Linotype" panose="02040502050505030304" pitchFamily="18" charset="0"/>
            </a:endParaRPr>
          </a:p>
          <a:p>
            <a:pPr>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where </a:t>
            </a:r>
            <a:r>
              <a:rPr lang="en-US" sz="2000" b="1" dirty="0">
                <a:solidFill>
                  <a:schemeClr val="accent4">
                    <a:lumMod val="50000"/>
                  </a:schemeClr>
                </a:solidFill>
                <a:latin typeface="Palatino Linotype" panose="02040502050505030304" pitchFamily="18" charset="0"/>
              </a:rPr>
              <a:t>Γ</a:t>
            </a:r>
            <a:r>
              <a:rPr lang="en-US" sz="2000" dirty="0">
                <a:solidFill>
                  <a:schemeClr val="accent4">
                    <a:lumMod val="50000"/>
                  </a:schemeClr>
                </a:solidFill>
                <a:latin typeface="Palatino Linotype" panose="02040502050505030304" pitchFamily="18" charset="0"/>
              </a:rPr>
              <a:t> is the set of all possible strategies for all agents while </a:t>
            </a:r>
            <a:r>
              <a:rPr lang="en-US" sz="2000" b="1" dirty="0">
                <a:solidFill>
                  <a:schemeClr val="accent4">
                    <a:lumMod val="50000"/>
                  </a:schemeClr>
                </a:solidFill>
                <a:latin typeface="Palatino Linotype" panose="02040502050505030304" pitchFamily="18" charset="0"/>
              </a:rPr>
              <a:t>Γ</a:t>
            </a:r>
            <a:r>
              <a:rPr lang="en-US" sz="2000" b="1" baseline="-25000" dirty="0">
                <a:solidFill>
                  <a:schemeClr val="accent4">
                    <a:lumMod val="50000"/>
                  </a:schemeClr>
                </a:solidFill>
                <a:latin typeface="Palatino Linotype" panose="02040502050505030304" pitchFamily="18" charset="0"/>
              </a:rPr>
              <a:t>NE</a:t>
            </a:r>
            <a:r>
              <a:rPr lang="en-US" sz="2000" dirty="0">
                <a:solidFill>
                  <a:schemeClr val="accent4">
                    <a:lumMod val="50000"/>
                  </a:schemeClr>
                </a:solidFill>
                <a:latin typeface="Palatino Linotype" panose="02040502050505030304" pitchFamily="18" charset="0"/>
              </a:rPr>
              <a:t> is the set of all strategies which are Nash equilibria.</a:t>
            </a:r>
          </a:p>
          <a:p>
            <a:pPr marL="0" indent="0">
              <a:lnSpc>
                <a:spcPct val="150000"/>
              </a:lnSpc>
              <a:buClr>
                <a:srgbClr val="00B050"/>
              </a:buClr>
              <a:buSzPct val="120000"/>
              <a:buNone/>
            </a:pPr>
            <a:endParaRPr lang="en-US" sz="2000" dirty="0">
              <a:solidFill>
                <a:schemeClr val="accent4">
                  <a:lumMod val="50000"/>
                </a:schemeClr>
              </a:solidFill>
              <a:latin typeface="Palatino Linotype" panose="02040502050505030304" pitchFamily="18" charset="0"/>
            </a:endParaRP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Object 11">
            <a:extLst>
              <a:ext uri="{FF2B5EF4-FFF2-40B4-BE49-F238E27FC236}">
                <a16:creationId xmlns:a16="http://schemas.microsoft.com/office/drawing/2014/main" id="{BFD3B0AC-10CB-4121-B160-B07D8B85684E}"/>
              </a:ext>
            </a:extLst>
          </p:cNvPr>
          <p:cNvGraphicFramePr>
            <a:graphicFrameLocks noChangeAspect="1"/>
          </p:cNvGraphicFramePr>
          <p:nvPr>
            <p:extLst>
              <p:ext uri="{D42A27DB-BD31-4B8C-83A1-F6EECF244321}">
                <p14:modId xmlns:p14="http://schemas.microsoft.com/office/powerpoint/2010/main" val="3264873504"/>
              </p:ext>
            </p:extLst>
          </p:nvPr>
        </p:nvGraphicFramePr>
        <p:xfrm>
          <a:off x="3990975" y="2759075"/>
          <a:ext cx="3344863" cy="1036937"/>
        </p:xfrm>
        <a:graphic>
          <a:graphicData uri="http://schemas.openxmlformats.org/presentationml/2006/ole">
            <mc:AlternateContent xmlns:mc="http://schemas.openxmlformats.org/markup-compatibility/2006">
              <mc:Choice xmlns:v="urn:schemas-microsoft-com:vml" Requires="v">
                <p:oleObj spid="_x0000_s30763" name="Equation" r:id="rId5" imgW="1447560" imgH="444240" progId="Equation.DSMT4">
                  <p:embed/>
                </p:oleObj>
              </mc:Choice>
              <mc:Fallback>
                <p:oleObj name="Equation" r:id="rId5" imgW="1447560" imgH="444240" progId="Equation.DSMT4">
                  <p:embed/>
                  <p:pic>
                    <p:nvPicPr>
                      <p:cNvPr id="9" name="Object 8">
                        <a:extLst>
                          <a:ext uri="{FF2B5EF4-FFF2-40B4-BE49-F238E27FC236}">
                            <a16:creationId xmlns:a16="http://schemas.microsoft.com/office/drawing/2014/main" id="{EED49359-6B0C-410B-9850-DF6551CB2102}"/>
                          </a:ext>
                        </a:extLst>
                      </p:cNvPr>
                      <p:cNvPicPr/>
                      <p:nvPr/>
                    </p:nvPicPr>
                    <p:blipFill>
                      <a:blip r:embed="rId6"/>
                      <a:stretch>
                        <a:fillRect/>
                      </a:stretch>
                    </p:blipFill>
                    <p:spPr>
                      <a:xfrm>
                        <a:off x="3990975" y="2759075"/>
                        <a:ext cx="3344863" cy="1036937"/>
                      </a:xfrm>
                      <a:prstGeom prst="rect">
                        <a:avLst/>
                      </a:prstGeom>
                      <a:noFill/>
                    </p:spPr>
                  </p:pic>
                </p:oleObj>
              </mc:Fallback>
            </mc:AlternateContent>
          </a:graphicData>
        </a:graphic>
      </p:graphicFrame>
    </p:spTree>
    <p:extLst>
      <p:ext uri="{BB962C8B-B14F-4D97-AF65-F5344CB8AC3E}">
        <p14:creationId xmlns:p14="http://schemas.microsoft.com/office/powerpoint/2010/main" val="1193883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09794B24-9049-4EEC-A6B7-6B43CE50D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9684" y="1243509"/>
            <a:ext cx="7002315" cy="4600176"/>
          </a:xfrm>
          <a:prstGeom prst="rect">
            <a:avLst/>
          </a:prstGeom>
        </p:spPr>
      </p:pic>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Congestion games: </a:t>
            </a:r>
            <a:r>
              <a:rPr lang="en-US" sz="3000" b="1" cap="small" dirty="0" err="1">
                <a:solidFill>
                  <a:schemeClr val="accent3">
                    <a:lumMod val="50000"/>
                  </a:schemeClr>
                </a:solidFill>
                <a:latin typeface="Century Schoolbook" panose="02040604050505020304" pitchFamily="18" charset="0"/>
              </a:rPr>
              <a:t>Braess</a:t>
            </a:r>
            <a:r>
              <a:rPr lang="en-US" sz="3000" b="1" cap="small" dirty="0">
                <a:solidFill>
                  <a:schemeClr val="accent3">
                    <a:lumMod val="50000"/>
                  </a:schemeClr>
                </a:solidFill>
                <a:latin typeface="Century Schoolbook" panose="02040604050505020304" pitchFamily="18" charset="0"/>
              </a:rPr>
              <a:t> Paradox</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22</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Congestion Games</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Type</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5352317" cy="5451646"/>
          </a:xfrm>
        </p:spPr>
        <p:txBody>
          <a:bodyPr>
            <a:normAutofit/>
          </a:bodyPr>
          <a:lstStyle/>
          <a:p>
            <a:pPr>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a:t>
            </a:r>
            <a:r>
              <a:rPr lang="en-US" sz="2000" dirty="0" err="1">
                <a:solidFill>
                  <a:schemeClr val="accent4">
                    <a:lumMod val="50000"/>
                  </a:schemeClr>
                </a:solidFill>
                <a:latin typeface="Palatino Linotype" panose="02040502050505030304" pitchFamily="18" charset="0"/>
              </a:rPr>
              <a:t>Braess</a:t>
            </a:r>
            <a:r>
              <a:rPr lang="en-US" sz="2000" dirty="0">
                <a:solidFill>
                  <a:schemeClr val="accent4">
                    <a:lumMod val="50000"/>
                  </a:schemeClr>
                </a:solidFill>
                <a:latin typeface="Palatino Linotype" panose="02040502050505030304" pitchFamily="18" charset="0"/>
              </a:rPr>
              <a:t> Paradox). Consider a variation of the routing game, where a bridge is now available to cross the river</a:t>
            </a:r>
          </a:p>
          <a:p>
            <a:pPr>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The bridge is ideal: it has no capacity constraints, and it takes not time to cross it (no matter how many people use it).</a:t>
            </a:r>
          </a:p>
          <a:p>
            <a:pPr marL="0" indent="0">
              <a:lnSpc>
                <a:spcPct val="150000"/>
              </a:lnSpc>
              <a:buClr>
                <a:srgbClr val="00B050"/>
              </a:buClr>
              <a:buSzPct val="120000"/>
              <a:buNone/>
            </a:pPr>
            <a:endParaRPr lang="en-US" sz="2000" dirty="0">
              <a:solidFill>
                <a:schemeClr val="accent4">
                  <a:lumMod val="50000"/>
                </a:schemeClr>
              </a:solidFill>
              <a:latin typeface="Palatino Linotype" panose="02040502050505030304" pitchFamily="18" charset="0"/>
            </a:endParaRP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176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Congestion games: Routing game</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23</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Congestion Games</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Type</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a:bodyPr>
          <a:lstStyle/>
          <a:p>
            <a:pPr>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A new Nash equilibrium emerges, in which all players use both the North and South roads together with the bridge. Their total travel time therefore amounts to</a:t>
            </a:r>
          </a:p>
          <a:p>
            <a:pPr>
              <a:lnSpc>
                <a:spcPct val="150000"/>
              </a:lnSpc>
              <a:buClr>
                <a:srgbClr val="00B050"/>
              </a:buClr>
              <a:buSzPct val="120000"/>
            </a:pPr>
            <a:endParaRPr lang="en-US" sz="2000" dirty="0">
              <a:solidFill>
                <a:schemeClr val="accent4">
                  <a:lumMod val="50000"/>
                </a:schemeClr>
              </a:solidFill>
              <a:latin typeface="Palatino Linotype" panose="02040502050505030304" pitchFamily="18" charset="0"/>
            </a:endParaRPr>
          </a:p>
          <a:p>
            <a:pPr>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using the ferry will yield a travel time of </a:t>
            </a:r>
          </a:p>
          <a:p>
            <a:pPr>
              <a:lnSpc>
                <a:spcPct val="150000"/>
              </a:lnSpc>
              <a:buClr>
                <a:srgbClr val="00B050"/>
              </a:buClr>
              <a:buSzPct val="120000"/>
            </a:pPr>
            <a:endParaRPr lang="en-US" sz="2000" dirty="0">
              <a:solidFill>
                <a:schemeClr val="accent4">
                  <a:lumMod val="50000"/>
                </a:schemeClr>
              </a:solidFill>
              <a:latin typeface="Palatino Linotype" panose="02040502050505030304" pitchFamily="18" charset="0"/>
            </a:endParaRPr>
          </a:p>
          <a:p>
            <a:pPr>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the new travel time is larger than the travel time that agents achieved at the Nash equilibrium</a:t>
            </a:r>
          </a:p>
          <a:p>
            <a:pPr marL="0" indent="0">
              <a:lnSpc>
                <a:spcPct val="150000"/>
              </a:lnSpc>
              <a:buClr>
                <a:srgbClr val="00B050"/>
              </a:buClr>
              <a:buSzPct val="120000"/>
              <a:buNone/>
            </a:pPr>
            <a:r>
              <a:rPr lang="en-US" sz="2000" dirty="0">
                <a:solidFill>
                  <a:schemeClr val="accent4">
                    <a:lumMod val="50000"/>
                  </a:schemeClr>
                </a:solidFill>
                <a:latin typeface="Palatino Linotype" panose="02040502050505030304" pitchFamily="18" charset="0"/>
              </a:rPr>
              <a:t> when no bridge existed (65 minutes), even if those strategies are still available to the players.</a:t>
            </a:r>
          </a:p>
          <a:p>
            <a:pPr marL="0" indent="0">
              <a:lnSpc>
                <a:spcPct val="150000"/>
              </a:lnSpc>
              <a:buClr>
                <a:srgbClr val="00B050"/>
              </a:buClr>
              <a:buSzPct val="120000"/>
              <a:buNone/>
            </a:pPr>
            <a:endParaRPr lang="en-US" sz="2000" dirty="0">
              <a:solidFill>
                <a:schemeClr val="accent4">
                  <a:lumMod val="50000"/>
                </a:schemeClr>
              </a:solidFill>
              <a:latin typeface="Palatino Linotype" panose="02040502050505030304" pitchFamily="18" charset="0"/>
            </a:endParaRP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Object 11">
            <a:extLst>
              <a:ext uri="{FF2B5EF4-FFF2-40B4-BE49-F238E27FC236}">
                <a16:creationId xmlns:a16="http://schemas.microsoft.com/office/drawing/2014/main" id="{BFD3B0AC-10CB-4121-B160-B07D8B85684E}"/>
              </a:ext>
            </a:extLst>
          </p:cNvPr>
          <p:cNvGraphicFramePr>
            <a:graphicFrameLocks noChangeAspect="1"/>
          </p:cNvGraphicFramePr>
          <p:nvPr>
            <p:extLst>
              <p:ext uri="{D42A27DB-BD31-4B8C-83A1-F6EECF244321}">
                <p14:modId xmlns:p14="http://schemas.microsoft.com/office/powerpoint/2010/main" val="4086763538"/>
              </p:ext>
            </p:extLst>
          </p:nvPr>
        </p:nvGraphicFramePr>
        <p:xfrm>
          <a:off x="3765550" y="2084738"/>
          <a:ext cx="3675063" cy="500063"/>
        </p:xfrm>
        <a:graphic>
          <a:graphicData uri="http://schemas.openxmlformats.org/presentationml/2006/ole">
            <mc:AlternateContent xmlns:mc="http://schemas.openxmlformats.org/markup-compatibility/2006">
              <mc:Choice xmlns:v="urn:schemas-microsoft-com:vml" Requires="v">
                <p:oleObj spid="_x0000_s32832" name="Equation" r:id="rId5" imgW="1600200" imgH="215640" progId="Equation.DSMT4">
                  <p:embed/>
                </p:oleObj>
              </mc:Choice>
              <mc:Fallback>
                <p:oleObj name="Equation" r:id="rId5" imgW="1600200" imgH="215640" progId="Equation.DSMT4">
                  <p:embed/>
                  <p:pic>
                    <p:nvPicPr>
                      <p:cNvPr id="12" name="Object 11">
                        <a:extLst>
                          <a:ext uri="{FF2B5EF4-FFF2-40B4-BE49-F238E27FC236}">
                            <a16:creationId xmlns:a16="http://schemas.microsoft.com/office/drawing/2014/main" id="{BFD3B0AC-10CB-4121-B160-B07D8B85684E}"/>
                          </a:ext>
                        </a:extLst>
                      </p:cNvPr>
                      <p:cNvPicPr/>
                      <p:nvPr/>
                    </p:nvPicPr>
                    <p:blipFill>
                      <a:blip r:embed="rId6"/>
                      <a:stretch>
                        <a:fillRect/>
                      </a:stretch>
                    </p:blipFill>
                    <p:spPr>
                      <a:xfrm>
                        <a:off x="3765550" y="2084738"/>
                        <a:ext cx="3675063" cy="500063"/>
                      </a:xfrm>
                      <a:prstGeom prst="rect">
                        <a:avLst/>
                      </a:prstGeom>
                      <a:noFill/>
                    </p:spPr>
                  </p:pic>
                </p:oleObj>
              </mc:Fallback>
            </mc:AlternateContent>
          </a:graphicData>
        </a:graphic>
      </p:graphicFrame>
      <p:graphicFrame>
        <p:nvGraphicFramePr>
          <p:cNvPr id="13" name="Object 12">
            <a:extLst>
              <a:ext uri="{FF2B5EF4-FFF2-40B4-BE49-F238E27FC236}">
                <a16:creationId xmlns:a16="http://schemas.microsoft.com/office/drawing/2014/main" id="{5843384C-DF8B-4891-ABD1-065BCF8B0221}"/>
              </a:ext>
            </a:extLst>
          </p:cNvPr>
          <p:cNvGraphicFramePr>
            <a:graphicFrameLocks noChangeAspect="1"/>
          </p:cNvGraphicFramePr>
          <p:nvPr>
            <p:extLst>
              <p:ext uri="{D42A27DB-BD31-4B8C-83A1-F6EECF244321}">
                <p14:modId xmlns:p14="http://schemas.microsoft.com/office/powerpoint/2010/main" val="2221423951"/>
              </p:ext>
            </p:extLst>
          </p:nvPr>
        </p:nvGraphicFramePr>
        <p:xfrm>
          <a:off x="4187825" y="3440215"/>
          <a:ext cx="2830512" cy="352425"/>
        </p:xfrm>
        <a:graphic>
          <a:graphicData uri="http://schemas.openxmlformats.org/presentationml/2006/ole">
            <mc:AlternateContent xmlns:mc="http://schemas.openxmlformats.org/markup-compatibility/2006">
              <mc:Choice xmlns:v="urn:schemas-microsoft-com:vml" Requires="v">
                <p:oleObj spid="_x0000_s32833" name="Equation" r:id="rId7" imgW="1231560" imgH="152280" progId="Equation.DSMT4">
                  <p:embed/>
                </p:oleObj>
              </mc:Choice>
              <mc:Fallback>
                <p:oleObj name="Equation" r:id="rId7" imgW="1231560" imgH="152280" progId="Equation.DSMT4">
                  <p:embed/>
                  <p:pic>
                    <p:nvPicPr>
                      <p:cNvPr id="13" name="Object 12">
                        <a:extLst>
                          <a:ext uri="{FF2B5EF4-FFF2-40B4-BE49-F238E27FC236}">
                            <a16:creationId xmlns:a16="http://schemas.microsoft.com/office/drawing/2014/main" id="{5843384C-DF8B-4891-ABD1-065BCF8B0221}"/>
                          </a:ext>
                        </a:extLst>
                      </p:cNvPr>
                      <p:cNvPicPr/>
                      <p:nvPr/>
                    </p:nvPicPr>
                    <p:blipFill>
                      <a:blip r:embed="rId8"/>
                      <a:stretch>
                        <a:fillRect/>
                      </a:stretch>
                    </p:blipFill>
                    <p:spPr>
                      <a:xfrm>
                        <a:off x="4187825" y="3440215"/>
                        <a:ext cx="2830512" cy="352425"/>
                      </a:xfrm>
                      <a:prstGeom prst="rect">
                        <a:avLst/>
                      </a:prstGeom>
                      <a:noFill/>
                    </p:spPr>
                  </p:pic>
                </p:oleObj>
              </mc:Fallback>
            </mc:AlternateContent>
          </a:graphicData>
        </a:graphic>
      </p:graphicFrame>
    </p:spTree>
    <p:extLst>
      <p:ext uri="{BB962C8B-B14F-4D97-AF65-F5344CB8AC3E}">
        <p14:creationId xmlns:p14="http://schemas.microsoft.com/office/powerpoint/2010/main" val="3242640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Congestion games: Routing game</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24</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Congestion Games</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Type</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a:bodyPr>
          <a:lstStyle/>
          <a:p>
            <a:pPr>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The resulting price of anarchy</a:t>
            </a:r>
          </a:p>
          <a:p>
            <a:pPr>
              <a:lnSpc>
                <a:spcPct val="150000"/>
              </a:lnSpc>
              <a:buClr>
                <a:srgbClr val="00B050"/>
              </a:buClr>
              <a:buSzPct val="120000"/>
            </a:pPr>
            <a:endParaRPr lang="en-US" sz="2000" dirty="0">
              <a:solidFill>
                <a:schemeClr val="accent4">
                  <a:lumMod val="50000"/>
                </a:schemeClr>
              </a:solidFill>
              <a:latin typeface="Palatino Linotype" panose="02040502050505030304" pitchFamily="18" charset="0"/>
            </a:endParaRPr>
          </a:p>
          <a:p>
            <a:pPr>
              <a:lnSpc>
                <a:spcPct val="150000"/>
              </a:lnSpc>
              <a:buClr>
                <a:srgbClr val="00B050"/>
              </a:buClr>
              <a:buSzPct val="120000"/>
            </a:pPr>
            <a:endParaRPr lang="en-US" sz="2000" dirty="0">
              <a:solidFill>
                <a:schemeClr val="accent4">
                  <a:lumMod val="50000"/>
                </a:schemeClr>
              </a:solidFill>
              <a:latin typeface="Palatino Linotype" panose="02040502050505030304" pitchFamily="18" charset="0"/>
            </a:endParaRPr>
          </a:p>
          <a:p>
            <a:pPr>
              <a:lnSpc>
                <a:spcPct val="150000"/>
              </a:lnSpc>
              <a:buClr>
                <a:srgbClr val="00B050"/>
              </a:buClr>
              <a:buSzPct val="120000"/>
            </a:pPr>
            <a:endParaRPr lang="en-US" sz="2000" dirty="0">
              <a:solidFill>
                <a:schemeClr val="accent4">
                  <a:lumMod val="50000"/>
                </a:schemeClr>
              </a:solidFill>
              <a:latin typeface="Palatino Linotype" panose="02040502050505030304" pitchFamily="18" charset="0"/>
            </a:endParaRPr>
          </a:p>
          <a:p>
            <a:pPr>
              <a:lnSpc>
                <a:spcPct val="150000"/>
              </a:lnSpc>
              <a:buClr>
                <a:srgbClr val="00B050"/>
              </a:buClr>
              <a:buSzPct val="120000"/>
            </a:pPr>
            <a:r>
              <a:rPr lang="en-US" sz="2000" dirty="0">
                <a:solidFill>
                  <a:schemeClr val="accent4">
                    <a:lumMod val="50000"/>
                  </a:schemeClr>
                </a:solidFill>
                <a:latin typeface="Palatino Linotype" panose="02040502050505030304" pitchFamily="18" charset="0"/>
              </a:rPr>
              <a:t>social-optimal strategy at the denominator</a:t>
            </a: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Object 11">
            <a:extLst>
              <a:ext uri="{FF2B5EF4-FFF2-40B4-BE49-F238E27FC236}">
                <a16:creationId xmlns:a16="http://schemas.microsoft.com/office/drawing/2014/main" id="{BFD3B0AC-10CB-4121-B160-B07D8B85684E}"/>
              </a:ext>
            </a:extLst>
          </p:cNvPr>
          <p:cNvGraphicFramePr>
            <a:graphicFrameLocks noChangeAspect="1"/>
          </p:cNvGraphicFramePr>
          <p:nvPr>
            <p:extLst>
              <p:ext uri="{D42A27DB-BD31-4B8C-83A1-F6EECF244321}">
                <p14:modId xmlns:p14="http://schemas.microsoft.com/office/powerpoint/2010/main" val="1751817245"/>
              </p:ext>
            </p:extLst>
          </p:nvPr>
        </p:nvGraphicFramePr>
        <p:xfrm>
          <a:off x="4230688" y="1673225"/>
          <a:ext cx="2741612" cy="1323975"/>
        </p:xfrm>
        <a:graphic>
          <a:graphicData uri="http://schemas.openxmlformats.org/presentationml/2006/ole">
            <mc:AlternateContent xmlns:mc="http://schemas.openxmlformats.org/markup-compatibility/2006">
              <mc:Choice xmlns:v="urn:schemas-microsoft-com:vml" Requires="v">
                <p:oleObj spid="_x0000_s34864" name="Equation" r:id="rId5" imgW="1193760" imgH="571320" progId="Equation.DSMT4">
                  <p:embed/>
                </p:oleObj>
              </mc:Choice>
              <mc:Fallback>
                <p:oleObj name="Equation" r:id="rId5" imgW="1193760" imgH="571320" progId="Equation.DSMT4">
                  <p:embed/>
                  <p:pic>
                    <p:nvPicPr>
                      <p:cNvPr id="12" name="Object 11">
                        <a:extLst>
                          <a:ext uri="{FF2B5EF4-FFF2-40B4-BE49-F238E27FC236}">
                            <a16:creationId xmlns:a16="http://schemas.microsoft.com/office/drawing/2014/main" id="{BFD3B0AC-10CB-4121-B160-B07D8B85684E}"/>
                          </a:ext>
                        </a:extLst>
                      </p:cNvPr>
                      <p:cNvPicPr/>
                      <p:nvPr/>
                    </p:nvPicPr>
                    <p:blipFill>
                      <a:blip r:embed="rId6"/>
                      <a:stretch>
                        <a:fillRect/>
                      </a:stretch>
                    </p:blipFill>
                    <p:spPr>
                      <a:xfrm>
                        <a:off x="4230688" y="1673225"/>
                        <a:ext cx="2741612" cy="1323975"/>
                      </a:xfrm>
                      <a:prstGeom prst="rect">
                        <a:avLst/>
                      </a:prstGeom>
                      <a:noFill/>
                    </p:spPr>
                  </p:pic>
                </p:oleObj>
              </mc:Fallback>
            </mc:AlternateContent>
          </a:graphicData>
        </a:graphic>
      </p:graphicFrame>
      <p:graphicFrame>
        <p:nvGraphicFramePr>
          <p:cNvPr id="14" name="Object 13">
            <a:extLst>
              <a:ext uri="{FF2B5EF4-FFF2-40B4-BE49-F238E27FC236}">
                <a16:creationId xmlns:a16="http://schemas.microsoft.com/office/drawing/2014/main" id="{0A3D9A79-124A-4638-BBFB-CF40AC454FA3}"/>
              </a:ext>
            </a:extLst>
          </p:cNvPr>
          <p:cNvGraphicFramePr>
            <a:graphicFrameLocks noChangeAspect="1"/>
          </p:cNvGraphicFramePr>
          <p:nvPr>
            <p:extLst>
              <p:ext uri="{D42A27DB-BD31-4B8C-83A1-F6EECF244321}">
                <p14:modId xmlns:p14="http://schemas.microsoft.com/office/powerpoint/2010/main" val="3070479794"/>
              </p:ext>
            </p:extLst>
          </p:nvPr>
        </p:nvGraphicFramePr>
        <p:xfrm>
          <a:off x="2890801" y="4313612"/>
          <a:ext cx="6415088" cy="1473200"/>
        </p:xfrm>
        <a:graphic>
          <a:graphicData uri="http://schemas.openxmlformats.org/presentationml/2006/ole">
            <mc:AlternateContent xmlns:mc="http://schemas.openxmlformats.org/markup-compatibility/2006">
              <mc:Choice xmlns:v="urn:schemas-microsoft-com:vml" Requires="v">
                <p:oleObj spid="_x0000_s34865" name="Equation" r:id="rId7" imgW="2793960" imgH="634680" progId="Equation.DSMT4">
                  <p:embed/>
                </p:oleObj>
              </mc:Choice>
              <mc:Fallback>
                <p:oleObj name="Equation" r:id="rId7" imgW="2793960" imgH="634680" progId="Equation.DSMT4">
                  <p:embed/>
                  <p:pic>
                    <p:nvPicPr>
                      <p:cNvPr id="12" name="Object 11">
                        <a:extLst>
                          <a:ext uri="{FF2B5EF4-FFF2-40B4-BE49-F238E27FC236}">
                            <a16:creationId xmlns:a16="http://schemas.microsoft.com/office/drawing/2014/main" id="{BFD3B0AC-10CB-4121-B160-B07D8B85684E}"/>
                          </a:ext>
                        </a:extLst>
                      </p:cNvPr>
                      <p:cNvPicPr/>
                      <p:nvPr/>
                    </p:nvPicPr>
                    <p:blipFill>
                      <a:blip r:embed="rId8"/>
                      <a:stretch>
                        <a:fillRect/>
                      </a:stretch>
                    </p:blipFill>
                    <p:spPr>
                      <a:xfrm>
                        <a:off x="2890801" y="4313612"/>
                        <a:ext cx="6415088" cy="1473200"/>
                      </a:xfrm>
                      <a:prstGeom prst="rect">
                        <a:avLst/>
                      </a:prstGeom>
                      <a:noFill/>
                    </p:spPr>
                  </p:pic>
                </p:oleObj>
              </mc:Fallback>
            </mc:AlternateContent>
          </a:graphicData>
        </a:graphic>
      </p:graphicFrame>
    </p:spTree>
    <p:extLst>
      <p:ext uri="{BB962C8B-B14F-4D97-AF65-F5344CB8AC3E}">
        <p14:creationId xmlns:p14="http://schemas.microsoft.com/office/powerpoint/2010/main" val="865126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Game Framework</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25</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pic>
        <p:nvPicPr>
          <p:cNvPr id="49" name="Picture 2" descr="Image result for UC Davis logo">
            <a:extLst>
              <a:ext uri="{FF2B5EF4-FFF2-40B4-BE49-F238E27FC236}">
                <a16:creationId xmlns:a16="http://schemas.microsoft.com/office/drawing/2014/main" id="{F26547B1-38D8-4111-8447-87808B4F57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Framework</a:t>
            </a:r>
          </a:p>
        </p:txBody>
      </p:sp>
      <p:grpSp>
        <p:nvGrpSpPr>
          <p:cNvPr id="160" name="Group 159">
            <a:extLst>
              <a:ext uri="{FF2B5EF4-FFF2-40B4-BE49-F238E27FC236}">
                <a16:creationId xmlns:a16="http://schemas.microsoft.com/office/drawing/2014/main" id="{8FC7D922-B4AD-48B9-9F83-4B5630CEACCE}"/>
              </a:ext>
            </a:extLst>
          </p:cNvPr>
          <p:cNvGrpSpPr/>
          <p:nvPr/>
        </p:nvGrpSpPr>
        <p:grpSpPr>
          <a:xfrm>
            <a:off x="676012" y="1151673"/>
            <a:ext cx="11148431" cy="5280495"/>
            <a:chOff x="630834" y="1429836"/>
            <a:chExt cx="11148431" cy="5542421"/>
          </a:xfrm>
        </p:grpSpPr>
        <p:pic>
          <p:nvPicPr>
            <p:cNvPr id="114" name="Picture 113">
              <a:extLst>
                <a:ext uri="{FF2B5EF4-FFF2-40B4-BE49-F238E27FC236}">
                  <a16:creationId xmlns:a16="http://schemas.microsoft.com/office/drawing/2014/main" id="{0113A294-A944-47A3-841D-DFAE143C50AA}"/>
                </a:ext>
              </a:extLst>
            </p:cNvPr>
            <p:cNvPicPr>
              <a:picLocks noChangeAspect="1"/>
            </p:cNvPicPr>
            <p:nvPr/>
          </p:nvPicPr>
          <p:blipFill>
            <a:blip r:embed="rId4">
              <a:grayscl/>
            </a:blip>
            <a:stretch>
              <a:fillRect/>
            </a:stretch>
          </p:blipFill>
          <p:spPr>
            <a:xfrm>
              <a:off x="911280" y="4921676"/>
              <a:ext cx="2270153" cy="2050581"/>
            </a:xfrm>
            <a:prstGeom prst="rect">
              <a:avLst/>
            </a:prstGeom>
          </p:spPr>
        </p:pic>
        <p:grpSp>
          <p:nvGrpSpPr>
            <p:cNvPr id="85" name="Group 84">
              <a:extLst>
                <a:ext uri="{FF2B5EF4-FFF2-40B4-BE49-F238E27FC236}">
                  <a16:creationId xmlns:a16="http://schemas.microsoft.com/office/drawing/2014/main" id="{FB3D3DA5-C45A-439E-8271-43267860834B}"/>
                </a:ext>
              </a:extLst>
            </p:cNvPr>
            <p:cNvGrpSpPr/>
            <p:nvPr/>
          </p:nvGrpSpPr>
          <p:grpSpPr>
            <a:xfrm>
              <a:off x="630834" y="1429836"/>
              <a:ext cx="11148431" cy="5344920"/>
              <a:chOff x="630834" y="1429836"/>
              <a:chExt cx="11148431" cy="5344920"/>
            </a:xfrm>
          </p:grpSpPr>
          <p:pic>
            <p:nvPicPr>
              <p:cNvPr id="76" name="Picture 75">
                <a:extLst>
                  <a:ext uri="{FF2B5EF4-FFF2-40B4-BE49-F238E27FC236}">
                    <a16:creationId xmlns:a16="http://schemas.microsoft.com/office/drawing/2014/main" id="{0BB65D29-C570-4803-980F-B94D9E744ED3}"/>
                  </a:ext>
                </a:extLst>
              </p:cNvPr>
              <p:cNvPicPr>
                <a:picLocks noChangeAspect="1"/>
              </p:cNvPicPr>
              <p:nvPr/>
            </p:nvPicPr>
            <p:blipFill>
              <a:blip r:embed="rId5">
                <a:duotone>
                  <a:schemeClr val="bg2">
                    <a:shade val="45000"/>
                    <a:satMod val="135000"/>
                  </a:schemeClr>
                  <a:prstClr val="white"/>
                </a:duotone>
                <a:alphaModFix amt="50000"/>
              </a:blip>
              <a:stretch>
                <a:fillRect/>
              </a:stretch>
            </p:blipFill>
            <p:spPr>
              <a:xfrm>
                <a:off x="7415277" y="4712237"/>
                <a:ext cx="4363988" cy="2062519"/>
              </a:xfrm>
              <a:prstGeom prst="rect">
                <a:avLst/>
              </a:prstGeom>
            </p:spPr>
          </p:pic>
          <p:grpSp>
            <p:nvGrpSpPr>
              <p:cNvPr id="72" name="Group 71">
                <a:extLst>
                  <a:ext uri="{FF2B5EF4-FFF2-40B4-BE49-F238E27FC236}">
                    <a16:creationId xmlns:a16="http://schemas.microsoft.com/office/drawing/2014/main" id="{2B24720B-A2AA-4B75-8388-6F91137DA923}"/>
                  </a:ext>
                </a:extLst>
              </p:cNvPr>
              <p:cNvGrpSpPr/>
              <p:nvPr/>
            </p:nvGrpSpPr>
            <p:grpSpPr>
              <a:xfrm>
                <a:off x="630834" y="1429836"/>
                <a:ext cx="11126195" cy="5201940"/>
                <a:chOff x="630834" y="1429836"/>
                <a:chExt cx="11126195" cy="5201940"/>
              </a:xfrm>
            </p:grpSpPr>
            <p:sp>
              <p:nvSpPr>
                <p:cNvPr id="11" name="Cloud 10">
                  <a:extLst>
                    <a:ext uri="{FF2B5EF4-FFF2-40B4-BE49-F238E27FC236}">
                      <a16:creationId xmlns:a16="http://schemas.microsoft.com/office/drawing/2014/main" id="{651E7807-7BAD-4C4A-97F4-889C341D0F23}"/>
                    </a:ext>
                  </a:extLst>
                </p:cNvPr>
                <p:cNvSpPr/>
                <p:nvPr/>
              </p:nvSpPr>
              <p:spPr>
                <a:xfrm>
                  <a:off x="630835" y="3160687"/>
                  <a:ext cx="2959984" cy="1443119"/>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latin typeface="Palatino Linotype" panose="02040502050505030304" pitchFamily="18" charset="0"/>
                  </a:endParaRPr>
                </a:p>
              </p:txBody>
            </p:sp>
            <p:grpSp>
              <p:nvGrpSpPr>
                <p:cNvPr id="27" name="Group 26">
                  <a:extLst>
                    <a:ext uri="{FF2B5EF4-FFF2-40B4-BE49-F238E27FC236}">
                      <a16:creationId xmlns:a16="http://schemas.microsoft.com/office/drawing/2014/main" id="{56C66F48-B314-4A4C-8017-79C711956169}"/>
                    </a:ext>
                  </a:extLst>
                </p:cNvPr>
                <p:cNvGrpSpPr/>
                <p:nvPr/>
              </p:nvGrpSpPr>
              <p:grpSpPr>
                <a:xfrm>
                  <a:off x="630834" y="1429836"/>
                  <a:ext cx="11126195" cy="5201940"/>
                  <a:chOff x="630834" y="1429836"/>
                  <a:chExt cx="11126195" cy="5201940"/>
                </a:xfrm>
              </p:grpSpPr>
              <p:pic>
                <p:nvPicPr>
                  <p:cNvPr id="54" name="Picture 4" descr="Related image">
                    <a:extLst>
                      <a:ext uri="{FF2B5EF4-FFF2-40B4-BE49-F238E27FC236}">
                        <a16:creationId xmlns:a16="http://schemas.microsoft.com/office/drawing/2014/main" id="{E3447FA6-EFAB-4E15-9200-D396D5D11B54}"/>
                      </a:ext>
                    </a:extLst>
                  </p:cNvPr>
                  <p:cNvPicPr>
                    <a:picLocks noChangeAspect="1" noChangeArrowheads="1"/>
                  </p:cNvPicPr>
                  <p:nvPr/>
                </p:nvPicPr>
                <p:blipFill rotWithShape="1">
                  <a:blip r:embed="rId6">
                    <a:lum bright="70000" contrast="-70000"/>
                    <a:alphaModFix amt="50000"/>
                    <a:extLst>
                      <a:ext uri="{28A0092B-C50C-407E-A947-70E740481C1C}">
                        <a14:useLocalDpi xmlns:a14="http://schemas.microsoft.com/office/drawing/2010/main" val="0"/>
                      </a:ext>
                    </a:extLst>
                  </a:blip>
                  <a:srcRect l="17393" r="16718"/>
                  <a:stretch/>
                </p:blipFill>
                <p:spPr bwMode="auto">
                  <a:xfrm rot="5400000">
                    <a:off x="1456329" y="884791"/>
                    <a:ext cx="1409653" cy="2499744"/>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08E9C797-0766-49A4-91B8-4F297BF0E4AC}"/>
                      </a:ext>
                    </a:extLst>
                  </p:cNvPr>
                  <p:cNvGrpSpPr/>
                  <p:nvPr/>
                </p:nvGrpSpPr>
                <p:grpSpPr>
                  <a:xfrm>
                    <a:off x="630834" y="1635745"/>
                    <a:ext cx="11126195" cy="4996031"/>
                    <a:chOff x="532360" y="1444297"/>
                    <a:chExt cx="11126195" cy="4996031"/>
                  </a:xfrm>
                </p:grpSpPr>
                <p:cxnSp>
                  <p:nvCxnSpPr>
                    <p:cNvPr id="7" name="Connector: Elbow 6">
                      <a:extLst>
                        <a:ext uri="{FF2B5EF4-FFF2-40B4-BE49-F238E27FC236}">
                          <a16:creationId xmlns:a16="http://schemas.microsoft.com/office/drawing/2014/main" id="{1853061D-78E0-4CD0-85F7-4C26568138EE}"/>
                        </a:ext>
                      </a:extLst>
                    </p:cNvPr>
                    <p:cNvCxnSpPr>
                      <a:cxnSpLocks/>
                      <a:stCxn id="104" idx="1"/>
                      <a:endCxn id="102" idx="0"/>
                    </p:cNvCxnSpPr>
                    <p:nvPr/>
                  </p:nvCxnSpPr>
                  <p:spPr>
                    <a:xfrm rot="10800000" flipH="1" flipV="1">
                      <a:off x="532360" y="3711516"/>
                      <a:ext cx="1264182" cy="1356891"/>
                    </a:xfrm>
                    <a:prstGeom prst="bentConnector4">
                      <a:avLst>
                        <a:gd name="adj1" fmla="val -18083"/>
                        <a:gd name="adj2" fmla="val 74992"/>
                      </a:avLst>
                    </a:prstGeom>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DD624327-20A1-4E30-B374-9303288BF2E8}"/>
                        </a:ext>
                      </a:extLst>
                    </p:cNvPr>
                    <p:cNvCxnSpPr>
                      <a:cxnSpLocks/>
                      <a:stCxn id="40" idx="1"/>
                      <a:endCxn id="104" idx="0"/>
                    </p:cNvCxnSpPr>
                    <p:nvPr/>
                  </p:nvCxnSpPr>
                  <p:spPr>
                    <a:xfrm rot="10800000" flipH="1" flipV="1">
                      <a:off x="812807" y="1882600"/>
                      <a:ext cx="1199546" cy="1150685"/>
                    </a:xfrm>
                    <a:prstGeom prst="bentConnector4">
                      <a:avLst>
                        <a:gd name="adj1" fmla="val -19057"/>
                        <a:gd name="adj2" fmla="val 68710"/>
                      </a:avLst>
                    </a:prstGeom>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7AF7E9ED-BC4D-4F26-B383-BC1D8F152B53}"/>
                        </a:ext>
                      </a:extLst>
                    </p:cNvPr>
                    <p:cNvCxnSpPr>
                      <a:cxnSpLocks/>
                      <a:stCxn id="40" idx="3"/>
                      <a:endCxn id="47" idx="7"/>
                    </p:cNvCxnSpPr>
                    <p:nvPr/>
                  </p:nvCxnSpPr>
                  <p:spPr>
                    <a:xfrm>
                      <a:off x="3312554" y="1882600"/>
                      <a:ext cx="1350617" cy="101093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05AB42F2-4909-45C4-8ED3-A720091CCC4A}"/>
                        </a:ext>
                      </a:extLst>
                    </p:cNvPr>
                    <p:cNvCxnSpPr>
                      <a:cxnSpLocks/>
                      <a:stCxn id="102" idx="3"/>
                      <a:endCxn id="47" idx="5"/>
                    </p:cNvCxnSpPr>
                    <p:nvPr/>
                  </p:nvCxnSpPr>
                  <p:spPr>
                    <a:xfrm flipV="1">
                      <a:off x="3060723" y="4294168"/>
                      <a:ext cx="1602448" cy="146020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B4974FC-2E18-44AD-A14E-CB39D795EBF3}"/>
                        </a:ext>
                      </a:extLst>
                    </p:cNvPr>
                    <p:cNvCxnSpPr>
                      <a:cxnSpLocks/>
                      <a:stCxn id="104" idx="3"/>
                      <a:endCxn id="47" idx="6"/>
                    </p:cNvCxnSpPr>
                    <p:nvPr/>
                  </p:nvCxnSpPr>
                  <p:spPr>
                    <a:xfrm flipV="1">
                      <a:off x="3492346" y="3593850"/>
                      <a:ext cx="932120" cy="117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384BC888-A7CA-4AAC-AC4D-34ECB7F7D8FB}"/>
                        </a:ext>
                      </a:extLst>
                    </p:cNvPr>
                    <p:cNvCxnSpPr>
                      <a:cxnSpLocks/>
                      <a:stCxn id="124" idx="1"/>
                      <a:endCxn id="47" idx="0"/>
                    </p:cNvCxnSpPr>
                    <p:nvPr/>
                  </p:nvCxnSpPr>
                  <p:spPr>
                    <a:xfrm rot="10800000" flipV="1">
                      <a:off x="6685509" y="1943216"/>
                      <a:ext cx="1456413" cy="95031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4C7F5A6-088F-48F0-8183-57D41BD01979}"/>
                        </a:ext>
                      </a:extLst>
                    </p:cNvPr>
                    <p:cNvCxnSpPr>
                      <a:cxnSpLocks/>
                      <a:stCxn id="124" idx="3"/>
                      <a:endCxn id="120" idx="0"/>
                    </p:cNvCxnSpPr>
                    <p:nvPr/>
                  </p:nvCxnSpPr>
                  <p:spPr>
                    <a:xfrm flipH="1">
                      <a:off x="9475733" y="1943216"/>
                      <a:ext cx="1379940" cy="1026023"/>
                    </a:xfrm>
                    <a:prstGeom prst="bentConnector4">
                      <a:avLst>
                        <a:gd name="adj1" fmla="val -16566"/>
                        <a:gd name="adj2" fmla="val 74313"/>
                      </a:avLst>
                    </a:prstGeom>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C34C6C04-9DA2-4B92-B865-787545378AA0}"/>
                        </a:ext>
                      </a:extLst>
                    </p:cNvPr>
                    <p:cNvCxnSpPr>
                      <a:cxnSpLocks/>
                      <a:stCxn id="47" idx="2"/>
                      <a:endCxn id="122" idx="1"/>
                    </p:cNvCxnSpPr>
                    <p:nvPr/>
                  </p:nvCxnSpPr>
                  <p:spPr>
                    <a:xfrm>
                      <a:off x="6685508" y="4294168"/>
                      <a:ext cx="609060" cy="128949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F1043321-442A-4D1B-AF51-ADBEC9AF5E3A}"/>
                        </a:ext>
                      </a:extLst>
                    </p:cNvPr>
                    <p:cNvGrpSpPr/>
                    <p:nvPr/>
                  </p:nvGrpSpPr>
                  <p:grpSpPr>
                    <a:xfrm>
                      <a:off x="532360" y="1444297"/>
                      <a:ext cx="11126195" cy="4996031"/>
                      <a:chOff x="532360" y="1444297"/>
                      <a:chExt cx="11126195" cy="4996031"/>
                    </a:xfrm>
                  </p:grpSpPr>
                  <p:grpSp>
                    <p:nvGrpSpPr>
                      <p:cNvPr id="153" name="Group 152">
                        <a:extLst>
                          <a:ext uri="{FF2B5EF4-FFF2-40B4-BE49-F238E27FC236}">
                            <a16:creationId xmlns:a16="http://schemas.microsoft.com/office/drawing/2014/main" id="{77FBA41F-050F-408B-9B05-115EE20900FD}"/>
                          </a:ext>
                        </a:extLst>
                      </p:cNvPr>
                      <p:cNvGrpSpPr/>
                      <p:nvPr/>
                    </p:nvGrpSpPr>
                    <p:grpSpPr>
                      <a:xfrm>
                        <a:off x="532360" y="1444297"/>
                        <a:ext cx="11126195" cy="4996031"/>
                        <a:chOff x="311163" y="1456306"/>
                        <a:chExt cx="11126195" cy="4996031"/>
                      </a:xfrm>
                    </p:grpSpPr>
                    <p:grpSp>
                      <p:nvGrpSpPr>
                        <p:cNvPr id="123" name="Group 122">
                          <a:extLst>
                            <a:ext uri="{FF2B5EF4-FFF2-40B4-BE49-F238E27FC236}">
                              <a16:creationId xmlns:a16="http://schemas.microsoft.com/office/drawing/2014/main" id="{A0A353D9-07F7-4FC0-8246-999232E78D58}"/>
                            </a:ext>
                          </a:extLst>
                        </p:cNvPr>
                        <p:cNvGrpSpPr/>
                        <p:nvPr/>
                      </p:nvGrpSpPr>
                      <p:grpSpPr>
                        <a:xfrm>
                          <a:off x="311163" y="1456306"/>
                          <a:ext cx="11126195" cy="4996031"/>
                          <a:chOff x="447211" y="1450198"/>
                          <a:chExt cx="9362223" cy="4404315"/>
                        </a:xfrm>
                      </p:grpSpPr>
                      <p:grpSp>
                        <p:nvGrpSpPr>
                          <p:cNvPr id="121" name="Group 120">
                            <a:extLst>
                              <a:ext uri="{FF2B5EF4-FFF2-40B4-BE49-F238E27FC236}">
                                <a16:creationId xmlns:a16="http://schemas.microsoft.com/office/drawing/2014/main" id="{3EFE0E75-A778-4F72-8221-E3B46931C953}"/>
                              </a:ext>
                            </a:extLst>
                          </p:cNvPr>
                          <p:cNvGrpSpPr/>
                          <p:nvPr/>
                        </p:nvGrpSpPr>
                        <p:grpSpPr>
                          <a:xfrm>
                            <a:off x="447211" y="1457000"/>
                            <a:ext cx="9362223" cy="4397513"/>
                            <a:chOff x="455242" y="1406385"/>
                            <a:chExt cx="8649710" cy="3486385"/>
                          </a:xfrm>
                        </p:grpSpPr>
                        <p:grpSp>
                          <p:nvGrpSpPr>
                            <p:cNvPr id="118" name="Group 117">
                              <a:extLst>
                                <a:ext uri="{FF2B5EF4-FFF2-40B4-BE49-F238E27FC236}">
                                  <a16:creationId xmlns:a16="http://schemas.microsoft.com/office/drawing/2014/main" id="{27FC87C8-4093-4D83-9FBE-0738849FCAC8}"/>
                                </a:ext>
                              </a:extLst>
                            </p:cNvPr>
                            <p:cNvGrpSpPr/>
                            <p:nvPr/>
                          </p:nvGrpSpPr>
                          <p:grpSpPr>
                            <a:xfrm>
                              <a:off x="455242" y="1406385"/>
                              <a:ext cx="8140355" cy="3486385"/>
                              <a:chOff x="441174" y="1108071"/>
                              <a:chExt cx="8140355" cy="3486385"/>
                            </a:xfrm>
                          </p:grpSpPr>
                          <p:grpSp>
                            <p:nvGrpSpPr>
                              <p:cNvPr id="117" name="Group 116">
                                <a:extLst>
                                  <a:ext uri="{FF2B5EF4-FFF2-40B4-BE49-F238E27FC236}">
                                    <a16:creationId xmlns:a16="http://schemas.microsoft.com/office/drawing/2014/main" id="{D506C631-A954-4D9F-8EBA-2F4CE988B6D0}"/>
                                  </a:ext>
                                </a:extLst>
                              </p:cNvPr>
                              <p:cNvGrpSpPr/>
                              <p:nvPr/>
                            </p:nvGrpSpPr>
                            <p:grpSpPr>
                              <a:xfrm>
                                <a:off x="441174" y="1108071"/>
                                <a:ext cx="4969145" cy="3486385"/>
                                <a:chOff x="441174" y="1108071"/>
                                <a:chExt cx="4969145" cy="3486385"/>
                              </a:xfrm>
                            </p:grpSpPr>
                            <p:grpSp>
                              <p:nvGrpSpPr>
                                <p:cNvPr id="21" name="Group 20">
                                  <a:extLst>
                                    <a:ext uri="{FF2B5EF4-FFF2-40B4-BE49-F238E27FC236}">
                                      <a16:creationId xmlns:a16="http://schemas.microsoft.com/office/drawing/2014/main" id="{58036306-8779-4A29-8FE0-43C1F9E20F5A}"/>
                                    </a:ext>
                                  </a:extLst>
                                </p:cNvPr>
                                <p:cNvGrpSpPr/>
                                <p:nvPr/>
                              </p:nvGrpSpPr>
                              <p:grpSpPr>
                                <a:xfrm>
                                  <a:off x="659199" y="1108071"/>
                                  <a:ext cx="4751120" cy="2288916"/>
                                  <a:chOff x="2289957" y="1230907"/>
                                  <a:chExt cx="3833658" cy="2288916"/>
                                </a:xfrm>
                              </p:grpSpPr>
                              <p:sp>
                                <p:nvSpPr>
                                  <p:cNvPr id="40" name="AutoShape 52">
                                    <a:extLst>
                                      <a:ext uri="{FF2B5EF4-FFF2-40B4-BE49-F238E27FC236}">
                                        <a16:creationId xmlns:a16="http://schemas.microsoft.com/office/drawing/2014/main" id="{C9627D46-F3F0-49CF-A00C-00A4A0AC71F1}"/>
                                      </a:ext>
                                    </a:extLst>
                                  </p:cNvPr>
                                  <p:cNvSpPr>
                                    <a:spLocks noChangeArrowheads="1"/>
                                  </p:cNvSpPr>
                                  <p:nvPr/>
                                </p:nvSpPr>
                                <p:spPr bwMode="auto">
                                  <a:xfrm>
                                    <a:off x="2289957" y="1230907"/>
                                    <a:ext cx="1568080" cy="601884"/>
                                  </a:xfrm>
                                  <a:prstGeom prst="rect">
                                    <a:avLst/>
                                  </a:prstGeom>
                                  <a:noFill/>
                                  <a:ln/>
                                </p:spPr>
                                <p:style>
                                  <a:lnRef idx="0">
                                    <a:schemeClr val="accent4"/>
                                  </a:lnRef>
                                  <a:fillRef idx="3">
                                    <a:schemeClr val="accent4"/>
                                  </a:fillRef>
                                  <a:effectRef idx="3">
                                    <a:schemeClr val="accent4"/>
                                  </a:effectRef>
                                  <a:fontRef idx="minor">
                                    <a:schemeClr val="lt1"/>
                                  </a:fontRef>
                                </p:style>
                                <p:txBody>
                                  <a:bodyPr rot="0" vert="horz" wrap="square" lIns="91440" tIns="45720" rIns="91440" bIns="45720" anchor="ctr" anchorCtr="0" upright="1">
                                    <a:noAutofit/>
                                  </a:bodyPr>
                                  <a:lstStyle/>
                                  <a:p>
                                    <a:pPr marL="0" marR="0" algn="ctr">
                                      <a:spcBef>
                                        <a:spcPts val="0"/>
                                      </a:spcBef>
                                      <a:spcAft>
                                        <a:spcPts val="0"/>
                                      </a:spcAft>
                                    </a:pPr>
                                    <a:r>
                                      <a:rPr lang="en-US" dirty="0">
                                        <a:solidFill>
                                          <a:srgbClr val="C00000"/>
                                        </a:solidFill>
                                        <a:latin typeface="Palatino Linotype" panose="02040502050505030304" pitchFamily="18" charset="0"/>
                                      </a:rPr>
                                      <a:t>Player-1 Model</a:t>
                                    </a:r>
                                  </a:p>
                                </p:txBody>
                              </p:sp>
                              <p:sp>
                                <p:nvSpPr>
                                  <p:cNvPr id="47" name="AutoShape 52">
                                    <a:extLst>
                                      <a:ext uri="{FF2B5EF4-FFF2-40B4-BE49-F238E27FC236}">
                                        <a16:creationId xmlns:a16="http://schemas.microsoft.com/office/drawing/2014/main" id="{6E9A7D04-7F9B-44FA-86DE-A6845DECBB0E}"/>
                                      </a:ext>
                                    </a:extLst>
                                  </p:cNvPr>
                                  <p:cNvSpPr>
                                    <a:spLocks noChangeArrowheads="1"/>
                                  </p:cNvSpPr>
                                  <p:nvPr/>
                                </p:nvSpPr>
                                <p:spPr bwMode="auto">
                                  <a:xfrm>
                                    <a:off x="4555535" y="1935896"/>
                                    <a:ext cx="1568080" cy="1583927"/>
                                  </a:xfrm>
                                  <a:prstGeom prst="decagon">
                                    <a:avLst/>
                                  </a:prstGeom>
                                  <a:ln/>
                                </p:spPr>
                                <p:style>
                                  <a:lnRef idx="0">
                                    <a:schemeClr val="accent5"/>
                                  </a:lnRef>
                                  <a:fillRef idx="3">
                                    <a:schemeClr val="accent5"/>
                                  </a:fillRef>
                                  <a:effectRef idx="3">
                                    <a:schemeClr val="accent5"/>
                                  </a:effectRef>
                                  <a:fontRef idx="minor">
                                    <a:schemeClr val="lt1"/>
                                  </a:fontRef>
                                </p:style>
                                <p:txBody>
                                  <a:bodyPr rot="0" vert="horz" wrap="square" lIns="91440" tIns="45720" rIns="91440" bIns="45720" anchor="ctr" anchorCtr="0" upright="1">
                                    <a:noAutofit/>
                                  </a:bodyPr>
                                  <a:lstStyle/>
                                  <a:p>
                                    <a:pPr marL="0" marR="0" algn="ctr">
                                      <a:spcBef>
                                        <a:spcPts val="0"/>
                                      </a:spcBef>
                                      <a:spcAft>
                                        <a:spcPts val="0"/>
                                      </a:spcAft>
                                    </a:pPr>
                                    <a:r>
                                      <a:rPr lang="en-US" b="1" dirty="0">
                                        <a:solidFill>
                                          <a:schemeClr val="bg1"/>
                                        </a:solidFill>
                                        <a:effectLst/>
                                        <a:latin typeface="Palatino Linotype" panose="02040502050505030304" pitchFamily="18" charset="0"/>
                                        <a:ea typeface="Times New Roman" panose="02020603050405020304" pitchFamily="18" charset="0"/>
                                        <a:cs typeface="Lucida Bright" panose="02040603070505020404" pitchFamily="18" charset="0"/>
                                      </a:rPr>
                                      <a:t>Game Framework</a:t>
                                    </a:r>
                                  </a:p>
                                </p:txBody>
                              </p:sp>
                            </p:grpSp>
                            <p:sp>
                              <p:nvSpPr>
                                <p:cNvPr id="102" name="AutoShape 52">
                                  <a:extLst>
                                    <a:ext uri="{FF2B5EF4-FFF2-40B4-BE49-F238E27FC236}">
                                      <a16:creationId xmlns:a16="http://schemas.microsoft.com/office/drawing/2014/main" id="{7AEC643C-563D-4EC0-B43B-72C420F86CDA}"/>
                                    </a:ext>
                                  </a:extLst>
                                </p:cNvPr>
                                <p:cNvSpPr>
                                  <a:spLocks noChangeArrowheads="1"/>
                                </p:cNvSpPr>
                                <p:nvPr/>
                              </p:nvSpPr>
                              <p:spPr bwMode="auto">
                                <a:xfrm>
                                  <a:off x="441174" y="3635607"/>
                                  <a:ext cx="1965596" cy="958849"/>
                                </a:xfrm>
                                <a:prstGeom prst="rect">
                                  <a:avLst/>
                                </a:prstGeom>
                                <a:noFill/>
                                <a:ln/>
                              </p:spPr>
                              <p:style>
                                <a:lnRef idx="0">
                                  <a:schemeClr val="accent4"/>
                                </a:lnRef>
                                <a:fillRef idx="3">
                                  <a:schemeClr val="accent4"/>
                                </a:fillRef>
                                <a:effectRef idx="3">
                                  <a:schemeClr val="accent4"/>
                                </a:effectRef>
                                <a:fontRef idx="minor">
                                  <a:schemeClr val="lt1"/>
                                </a:fontRef>
                              </p:style>
                              <p:txBody>
                                <a:bodyPr rot="0" vert="horz" wrap="square" lIns="91440" tIns="45720" rIns="91440" bIns="45720" anchor="t" anchorCtr="0" upright="1">
                                  <a:noAutofit/>
                                </a:bodyPr>
                                <a:lstStyle/>
                                <a:p>
                                  <a:pPr marL="0" marR="0" algn="ctr">
                                    <a:spcBef>
                                      <a:spcPts val="0"/>
                                    </a:spcBef>
                                    <a:spcAft>
                                      <a:spcPts val="0"/>
                                    </a:spcAft>
                                  </a:pPr>
                                  <a:r>
                                    <a:rPr lang="en-US" b="1" dirty="0">
                                      <a:solidFill>
                                        <a:schemeClr val="accent4">
                                          <a:lumMod val="50000"/>
                                        </a:schemeClr>
                                      </a:solidFill>
                                      <a:effectLst/>
                                      <a:latin typeface="Palatino Linotype" panose="02040502050505030304" pitchFamily="18" charset="0"/>
                                      <a:ea typeface="Times New Roman" panose="02020603050405020304" pitchFamily="18" charset="0"/>
                                      <a:cs typeface="Lucida Bright" panose="02040603070505020404" pitchFamily="18" charset="0"/>
                                    </a:rPr>
                                    <a:t>Player-2 Model</a:t>
                                  </a:r>
                                </a:p>
                              </p:txBody>
                            </p:sp>
                            <p:sp>
                              <p:nvSpPr>
                                <p:cNvPr id="104" name="AutoShape 52">
                                  <a:extLst>
                                    <a:ext uri="{FF2B5EF4-FFF2-40B4-BE49-F238E27FC236}">
                                      <a16:creationId xmlns:a16="http://schemas.microsoft.com/office/drawing/2014/main" id="{036CA8AF-664C-4C36-9D6E-7F694C5E11F7}"/>
                                    </a:ext>
                                  </a:extLst>
                                </p:cNvPr>
                                <p:cNvSpPr>
                                  <a:spLocks noChangeArrowheads="1"/>
                                </p:cNvSpPr>
                                <p:nvPr/>
                              </p:nvSpPr>
                              <p:spPr bwMode="auto">
                                <a:xfrm>
                                  <a:off x="441174" y="2213239"/>
                                  <a:ext cx="2301148" cy="948045"/>
                                </a:xfrm>
                                <a:prstGeom prst="rect">
                                  <a:avLst/>
                                </a:prstGeom>
                                <a:noFill/>
                                <a:ln/>
                              </p:spPr>
                              <p:style>
                                <a:lnRef idx="0">
                                  <a:schemeClr val="accent6"/>
                                </a:lnRef>
                                <a:fillRef idx="3">
                                  <a:schemeClr val="accent6"/>
                                </a:fillRef>
                                <a:effectRef idx="3">
                                  <a:schemeClr val="accent6"/>
                                </a:effectRef>
                                <a:fontRef idx="minor">
                                  <a:schemeClr val="lt1"/>
                                </a:fontRef>
                              </p:style>
                              <p:txBody>
                                <a:bodyPr rot="0" vert="horz" wrap="square" lIns="91440" tIns="45720" rIns="91440" bIns="45720" anchor="ctr" anchorCtr="0" upright="1">
                                  <a:noAutofit/>
                                </a:bodyPr>
                                <a:lstStyle/>
                                <a:p>
                                  <a:pPr marL="0" marR="0" algn="ctr">
                                    <a:spcBef>
                                      <a:spcPts val="0"/>
                                    </a:spcBef>
                                    <a:spcAft>
                                      <a:spcPts val="0"/>
                                    </a:spcAft>
                                  </a:pPr>
                                  <a:r>
                                    <a:rPr lang="en-US" b="1" dirty="0">
                                      <a:solidFill>
                                        <a:srgbClr val="FFFF00"/>
                                      </a:solidFill>
                                      <a:latin typeface="Palatino Linotype" panose="02040502050505030304" pitchFamily="18" charset="0"/>
                                      <a:ea typeface="Times New Roman" panose="02020603050405020304" pitchFamily="18" charset="0"/>
                                      <a:cs typeface="Lucida Bright" panose="02040603070505020404" pitchFamily="18" charset="0"/>
                                    </a:rPr>
                                    <a:t>Information System (Feedback and Asymmetric)</a:t>
                                  </a:r>
                                  <a:endParaRPr lang="en-US" b="1" dirty="0">
                                    <a:solidFill>
                                      <a:srgbClr val="FFFF00"/>
                                    </a:solidFill>
                                    <a:effectLst/>
                                    <a:latin typeface="Palatino Linotype" panose="02040502050505030304" pitchFamily="18" charset="0"/>
                                    <a:ea typeface="Times New Roman" panose="02020603050405020304" pitchFamily="18" charset="0"/>
                                    <a:cs typeface="Lucida Bright" panose="02040603070505020404" pitchFamily="18" charset="0"/>
                                  </a:endParaRPr>
                                </a:p>
                              </p:txBody>
                            </p:sp>
                          </p:grpSp>
                          <p:sp>
                            <p:nvSpPr>
                              <p:cNvPr id="120" name="AutoShape 52">
                                <a:extLst>
                                  <a:ext uri="{FF2B5EF4-FFF2-40B4-BE49-F238E27FC236}">
                                    <a16:creationId xmlns:a16="http://schemas.microsoft.com/office/drawing/2014/main" id="{21B47734-3EC7-4C8A-92AE-67ABD11EA8E4}"/>
                                  </a:ext>
                                </a:extLst>
                              </p:cNvPr>
                              <p:cNvSpPr>
                                <a:spLocks noChangeArrowheads="1"/>
                              </p:cNvSpPr>
                              <p:nvPr/>
                            </p:nvSpPr>
                            <p:spPr bwMode="auto">
                              <a:xfrm>
                                <a:off x="6206306" y="2168476"/>
                                <a:ext cx="2375223" cy="866604"/>
                              </a:xfrm>
                              <a:prstGeom prst="flowChartTerminator">
                                <a:avLst/>
                              </a:prstGeom>
                              <a:ln/>
                            </p:spPr>
                            <p:style>
                              <a:lnRef idx="0">
                                <a:schemeClr val="accent3"/>
                              </a:lnRef>
                              <a:fillRef idx="3">
                                <a:schemeClr val="accent3"/>
                              </a:fillRef>
                              <a:effectRef idx="3">
                                <a:schemeClr val="accent3"/>
                              </a:effectRef>
                              <a:fontRef idx="minor">
                                <a:schemeClr val="lt1"/>
                              </a:fontRef>
                            </p:style>
                            <p:txBody>
                              <a:bodyPr rot="0" vert="horz" wrap="square" lIns="91440" tIns="45720" rIns="91440" bIns="45720" anchor="ctr" anchorCtr="0" upright="1">
                                <a:noAutofit/>
                              </a:bodyPr>
                              <a:lstStyle/>
                              <a:p>
                                <a:pPr algn="ctr"/>
                                <a:r>
                                  <a:rPr lang="en-US" b="1" dirty="0">
                                    <a:solidFill>
                                      <a:schemeClr val="bg1"/>
                                    </a:solidFill>
                                    <a:latin typeface="Palatino Linotype" panose="02040502050505030304" pitchFamily="18" charset="0"/>
                                    <a:ea typeface="Times New Roman" panose="02020603050405020304" pitchFamily="18" charset="0"/>
                                    <a:cs typeface="Lucida Bright" panose="02040603070505020404" pitchFamily="18" charset="0"/>
                                  </a:rPr>
                                  <a:t>Cost Function or Payoff for each player</a:t>
                                </a:r>
                              </a:p>
                            </p:txBody>
                          </p:sp>
                        </p:grpSp>
                        <p:sp>
                          <p:nvSpPr>
                            <p:cNvPr id="122" name="AutoShape 52">
                              <a:extLst>
                                <a:ext uri="{FF2B5EF4-FFF2-40B4-BE49-F238E27FC236}">
                                  <a16:creationId xmlns:a16="http://schemas.microsoft.com/office/drawing/2014/main" id="{E13247AD-266B-4D78-A8B4-D2C2A16550C1}"/>
                                </a:ext>
                              </a:extLst>
                            </p:cNvPr>
                            <p:cNvSpPr>
                              <a:spLocks noChangeArrowheads="1"/>
                            </p:cNvSpPr>
                            <p:nvPr/>
                          </p:nvSpPr>
                          <p:spPr bwMode="auto">
                            <a:xfrm>
                              <a:off x="5712308" y="3695301"/>
                              <a:ext cx="3392644" cy="1197469"/>
                            </a:xfrm>
                            <a:prstGeom prst="rect">
                              <a:avLst/>
                            </a:prstGeom>
                            <a:noFill/>
                            <a:ln/>
                          </p:spPr>
                          <p:style>
                            <a:lnRef idx="0">
                              <a:schemeClr val="accent1"/>
                            </a:lnRef>
                            <a:fillRef idx="3">
                              <a:schemeClr val="accent1"/>
                            </a:fillRef>
                            <a:effectRef idx="3">
                              <a:schemeClr val="accent1"/>
                            </a:effectRef>
                            <a:fontRef idx="minor">
                              <a:schemeClr val="lt1"/>
                            </a:fontRef>
                          </p:style>
                          <p:txBody>
                            <a:bodyPr rot="0" vert="horz" wrap="square" lIns="91440" tIns="45720" rIns="91440" bIns="45720" anchor="ctr" anchorCtr="0" upright="1">
                              <a:noAutofit/>
                            </a:bodyPr>
                            <a:lstStyle/>
                            <a:p>
                              <a:pPr marL="0" marR="0" algn="ctr">
                                <a:spcBef>
                                  <a:spcPts val="0"/>
                                </a:spcBef>
                                <a:spcAft>
                                  <a:spcPts val="0"/>
                                </a:spcAft>
                              </a:pPr>
                              <a:r>
                                <a:rPr lang="en-US" dirty="0">
                                  <a:solidFill>
                                    <a:schemeClr val="accent5">
                                      <a:lumMod val="50000"/>
                                    </a:schemeClr>
                                  </a:solidFill>
                                  <a:latin typeface="Palatino Linotype" panose="02040502050505030304" pitchFamily="18" charset="0"/>
                                </a:rPr>
                                <a:t>Terminal Condition for a Finite Horizon Game</a:t>
                              </a:r>
                            </a:p>
                          </p:txBody>
                        </p:sp>
                      </p:grpSp>
                      <p:sp>
                        <p:nvSpPr>
                          <p:cNvPr id="124" name="AutoShape 52">
                            <a:extLst>
                              <a:ext uri="{FF2B5EF4-FFF2-40B4-BE49-F238E27FC236}">
                                <a16:creationId xmlns:a16="http://schemas.microsoft.com/office/drawing/2014/main" id="{2D423B49-9228-49CC-A65D-D9309AEE1390}"/>
                              </a:ext>
                            </a:extLst>
                          </p:cNvPr>
                          <p:cNvSpPr>
                            <a:spLocks noChangeArrowheads="1"/>
                          </p:cNvSpPr>
                          <p:nvPr/>
                        </p:nvSpPr>
                        <p:spPr bwMode="auto">
                          <a:xfrm>
                            <a:off x="6850335" y="1450198"/>
                            <a:ext cx="2283508" cy="879657"/>
                          </a:xfrm>
                          <a:prstGeom prst="flowChartAlternateProcess">
                            <a:avLst/>
                          </a:prstGeom>
                          <a:ln/>
                        </p:spPr>
                        <p:style>
                          <a:lnRef idx="0">
                            <a:schemeClr val="accent2"/>
                          </a:lnRef>
                          <a:fillRef idx="3">
                            <a:schemeClr val="accent2"/>
                          </a:fillRef>
                          <a:effectRef idx="3">
                            <a:schemeClr val="accent2"/>
                          </a:effectRef>
                          <a:fontRef idx="minor">
                            <a:schemeClr val="lt1"/>
                          </a:fontRef>
                        </p:style>
                        <p:txBody>
                          <a:bodyPr rot="0" vert="horz" wrap="square" lIns="91440" tIns="45720" rIns="91440" bIns="45720" anchor="ctr" anchorCtr="0" upright="1">
                            <a:noAutofit/>
                          </a:bodyPr>
                          <a:lstStyle/>
                          <a:p>
                            <a:pPr marL="0" marR="0" algn="ctr">
                              <a:spcBef>
                                <a:spcPts val="0"/>
                              </a:spcBef>
                              <a:spcAft>
                                <a:spcPts val="0"/>
                              </a:spcAft>
                            </a:pPr>
                            <a:r>
                              <a:rPr lang="en-US" b="1" dirty="0">
                                <a:solidFill>
                                  <a:schemeClr val="bg1"/>
                                </a:solidFill>
                                <a:effectLst/>
                                <a:latin typeface="Palatino Linotype" panose="02040502050505030304" pitchFamily="18" charset="0"/>
                                <a:ea typeface="Times New Roman" panose="02020603050405020304" pitchFamily="18" charset="0"/>
                                <a:cs typeface="Lucida Bright" panose="02040603070505020404" pitchFamily="18" charset="0"/>
                              </a:rPr>
                              <a:t>Nash or Stackelberg or Bayes Equilibria Solution</a:t>
                            </a:r>
                          </a:p>
                        </p:txBody>
                      </p:sp>
                    </p:grpSp>
                    <p:cxnSp>
                      <p:nvCxnSpPr>
                        <p:cNvPr id="137" name="Straight Connector 136">
                          <a:extLst>
                            <a:ext uri="{FF2B5EF4-FFF2-40B4-BE49-F238E27FC236}">
                              <a16:creationId xmlns:a16="http://schemas.microsoft.com/office/drawing/2014/main" id="{35C43AF5-469A-461C-9FD5-0AF098702B16}"/>
                            </a:ext>
                          </a:extLst>
                        </p:cNvPr>
                        <p:cNvCxnSpPr>
                          <a:cxnSpLocks/>
                          <a:stCxn id="47" idx="1"/>
                        </p:cNvCxnSpPr>
                        <p:nvPr/>
                      </p:nvCxnSpPr>
                      <p:spPr>
                        <a:xfrm flipV="1">
                          <a:off x="6703016" y="3594668"/>
                          <a:ext cx="1025543" cy="1119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 name="Connector: Elbow 3">
                        <a:extLst>
                          <a:ext uri="{FF2B5EF4-FFF2-40B4-BE49-F238E27FC236}">
                            <a16:creationId xmlns:a16="http://schemas.microsoft.com/office/drawing/2014/main" id="{A7B82E09-5DCA-4FA8-816C-3F66C89C3B77}"/>
                          </a:ext>
                        </a:extLst>
                      </p:cNvPr>
                      <p:cNvCxnSpPr>
                        <a:cxnSpLocks/>
                        <a:stCxn id="120" idx="3"/>
                        <a:endCxn id="122" idx="0"/>
                      </p:cNvCxnSpPr>
                      <p:nvPr/>
                    </p:nvCxnSpPr>
                    <p:spPr>
                      <a:xfrm flipH="1">
                        <a:off x="9476562" y="3589208"/>
                        <a:ext cx="1526805" cy="1137783"/>
                      </a:xfrm>
                      <a:prstGeom prst="bentConnector4">
                        <a:avLst>
                          <a:gd name="adj1" fmla="val -14972"/>
                          <a:gd name="adj2" fmla="val 77245"/>
                        </a:avLst>
                      </a:prstGeom>
                    </p:spPr>
                    <p:style>
                      <a:lnRef idx="1">
                        <a:schemeClr val="accent1"/>
                      </a:lnRef>
                      <a:fillRef idx="0">
                        <a:schemeClr val="accent1"/>
                      </a:fillRef>
                      <a:effectRef idx="0">
                        <a:schemeClr val="accent1"/>
                      </a:effectRef>
                      <a:fontRef idx="minor">
                        <a:schemeClr val="tx1"/>
                      </a:fontRef>
                    </p:style>
                  </p:cxnSp>
                </p:grpSp>
              </p:grpSp>
            </p:grpSp>
          </p:grpSp>
        </p:grpSp>
      </p:grpSp>
      <p:sp>
        <p:nvSpPr>
          <p:cNvPr id="41" name="Rectangle 40">
            <a:extLst>
              <a:ext uri="{FF2B5EF4-FFF2-40B4-BE49-F238E27FC236}">
                <a16:creationId xmlns:a16="http://schemas.microsoft.com/office/drawing/2014/main" id="{5D0689F1-6E9D-4BF1-A20D-15E6D7DE61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42" name="Rectangle 41">
            <a:extLst>
              <a:ext uri="{FF2B5EF4-FFF2-40B4-BE49-F238E27FC236}">
                <a16:creationId xmlns:a16="http://schemas.microsoft.com/office/drawing/2014/main" id="{DB4BF770-223C-45E2-B112-793901E9CB95}"/>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268768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Game Strategy or Information System</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26</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Strategy</a:t>
            </a:r>
          </a:p>
        </p:txBody>
      </p:sp>
      <p:pic>
        <p:nvPicPr>
          <p:cNvPr id="49" name="Picture 2" descr="Image result for UC Davis logo">
            <a:extLst>
              <a:ext uri="{FF2B5EF4-FFF2-40B4-BE49-F238E27FC236}">
                <a16:creationId xmlns:a16="http://schemas.microsoft.com/office/drawing/2014/main" id="{F26547B1-38D8-4111-8447-87808B4F57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Framework</a:t>
            </a:r>
          </a:p>
        </p:txBody>
      </p:sp>
      <p:sp>
        <p:nvSpPr>
          <p:cNvPr id="41" name="Rectangle 40">
            <a:extLst>
              <a:ext uri="{FF2B5EF4-FFF2-40B4-BE49-F238E27FC236}">
                <a16:creationId xmlns:a16="http://schemas.microsoft.com/office/drawing/2014/main" id="{5D0689F1-6E9D-4BF1-A20D-15E6D7DE6157}"/>
              </a:ext>
            </a:extLst>
          </p:cNvPr>
          <p:cNvSpPr/>
          <p:nvPr/>
        </p:nvSpPr>
        <p:spPr>
          <a:xfrm>
            <a:off x="6089755" y="6565993"/>
            <a:ext cx="6102246"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42" name="Rectangle 41">
            <a:extLst>
              <a:ext uri="{FF2B5EF4-FFF2-40B4-BE49-F238E27FC236}">
                <a16:creationId xmlns:a16="http://schemas.microsoft.com/office/drawing/2014/main" id="{DB4BF770-223C-45E2-B112-793901E9CB95}"/>
              </a:ext>
            </a:extLst>
          </p:cNvPr>
          <p:cNvSpPr/>
          <p:nvPr/>
        </p:nvSpPr>
        <p:spPr>
          <a:xfrm>
            <a:off x="2" y="6565317"/>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sp>
        <p:nvSpPr>
          <p:cNvPr id="43" name="Content Placeholder 2">
            <a:extLst>
              <a:ext uri="{FF2B5EF4-FFF2-40B4-BE49-F238E27FC236}">
                <a16:creationId xmlns:a16="http://schemas.microsoft.com/office/drawing/2014/main" id="{45C21E32-C437-4D34-B77F-E303ECCFD707}"/>
              </a:ext>
            </a:extLst>
          </p:cNvPr>
          <p:cNvSpPr>
            <a:spLocks noGrp="1"/>
          </p:cNvSpPr>
          <p:nvPr>
            <p:ph idx="1"/>
          </p:nvPr>
        </p:nvSpPr>
        <p:spPr>
          <a:xfrm>
            <a:off x="562708" y="1066817"/>
            <a:ext cx="11071274" cy="5451646"/>
          </a:xfrm>
        </p:spPr>
        <p:txBody>
          <a:bodyPr>
            <a:normAutofit/>
          </a:bodyPr>
          <a:lstStyle/>
          <a:p>
            <a:pPr marL="287338" indent="-287338" algn="just">
              <a:lnSpc>
                <a:spcPct val="150000"/>
              </a:lnSpc>
              <a:buClr>
                <a:srgbClr val="00B050"/>
              </a:buClr>
              <a:buSzPct val="120000"/>
              <a:buFont typeface="Wingdings" panose="05000000000000000000" pitchFamily="2" charset="2"/>
              <a:buChar char="§"/>
            </a:pPr>
            <a:r>
              <a:rPr lang="en-US" sz="2000" b="1" dirty="0">
                <a:solidFill>
                  <a:schemeClr val="accent4">
                    <a:lumMod val="50000"/>
                  </a:schemeClr>
                </a:solidFill>
                <a:latin typeface="Palatino Linotype" panose="02040502050505030304" pitchFamily="18" charset="0"/>
              </a:rPr>
              <a:t>OPEN LOOP </a:t>
            </a:r>
            <a:r>
              <a:rPr lang="en-US" sz="2000" dirty="0">
                <a:solidFill>
                  <a:schemeClr val="accent4">
                    <a:lumMod val="50000"/>
                  </a:schemeClr>
                </a:solidFill>
                <a:latin typeface="Palatino Linotype" panose="02040502050505030304" pitchFamily="18" charset="0"/>
              </a:rPr>
              <a:t>: </a:t>
            </a:r>
            <a:r>
              <a:rPr lang="en-US" sz="2000" dirty="0">
                <a:solidFill>
                  <a:srgbClr val="FF0000"/>
                </a:solidFill>
                <a:latin typeface="Palatino Linotype" panose="02040502050505030304" pitchFamily="18" charset="0"/>
              </a:rPr>
              <a:t>player </a:t>
            </a:r>
            <a:r>
              <a:rPr lang="en-US" sz="2000" b="1" i="1" dirty="0" err="1">
                <a:solidFill>
                  <a:srgbClr val="FF0000"/>
                </a:solidFill>
                <a:latin typeface="Palatino Linotype" panose="02040502050505030304" pitchFamily="18" charset="0"/>
              </a:rPr>
              <a:t>i</a:t>
            </a:r>
            <a:r>
              <a:rPr lang="en-US" sz="2000" dirty="0">
                <a:solidFill>
                  <a:srgbClr val="FF0000"/>
                </a:solidFill>
                <a:latin typeface="Palatino Linotype" panose="02040502050505030304" pitchFamily="18" charset="0"/>
              </a:rPr>
              <a:t> cannot make any observation of the state </a:t>
            </a:r>
            <a:r>
              <a:rPr lang="en-US" sz="2000" b="1" i="1" dirty="0">
                <a:solidFill>
                  <a:srgbClr val="FF0000"/>
                </a:solidFill>
                <a:latin typeface="Palatino Linotype" panose="02040502050505030304" pitchFamily="18" charset="0"/>
              </a:rPr>
              <a:t>z</a:t>
            </a:r>
            <a:r>
              <a:rPr lang="en-US" sz="2000" dirty="0">
                <a:solidFill>
                  <a:schemeClr val="accent4">
                    <a:lumMod val="50000"/>
                  </a:schemeClr>
                </a:solidFill>
                <a:latin typeface="Palatino Linotype" panose="02040502050505030304" pitchFamily="18" charset="0"/>
              </a:rPr>
              <a:t>, or of the strategy adopted by other player. </a:t>
            </a:r>
            <a:r>
              <a:rPr lang="en-US" sz="2000" b="1" i="1" dirty="0">
                <a:solidFill>
                  <a:schemeClr val="accent4">
                    <a:lumMod val="50000"/>
                  </a:schemeClr>
                </a:solidFill>
                <a:latin typeface="Palatino Linotype" panose="02040502050505030304" pitchFamily="18" charset="0"/>
              </a:rPr>
              <a:t>v(t) = (z</a:t>
            </a:r>
            <a:r>
              <a:rPr lang="en-US" sz="2000" b="1" i="1" baseline="-25000" dirty="0">
                <a:solidFill>
                  <a:schemeClr val="accent4">
                    <a:lumMod val="50000"/>
                  </a:schemeClr>
                </a:solidFill>
                <a:latin typeface="Palatino Linotype" panose="02040502050505030304" pitchFamily="18" charset="0"/>
              </a:rPr>
              <a:t>0 </a:t>
            </a:r>
            <a:r>
              <a:rPr lang="en-US" sz="2000" b="1" i="1" dirty="0">
                <a:solidFill>
                  <a:schemeClr val="accent4">
                    <a:lumMod val="50000"/>
                  </a:schemeClr>
                </a:solidFill>
                <a:latin typeface="Palatino Linotype" panose="02040502050505030304" pitchFamily="18" charset="0"/>
              </a:rPr>
              <a:t>; t) </a:t>
            </a:r>
            <a:r>
              <a:rPr lang="en-US" sz="2000" dirty="0">
                <a:solidFill>
                  <a:schemeClr val="accent4">
                    <a:lumMod val="50000"/>
                  </a:schemeClr>
                </a:solidFill>
                <a:latin typeface="Palatino Linotype" panose="02040502050505030304" pitchFamily="18" charset="0"/>
              </a:rPr>
              <a:t>where, </a:t>
            </a:r>
            <a:r>
              <a:rPr lang="en-US" sz="2000" b="1" i="1" dirty="0">
                <a:solidFill>
                  <a:schemeClr val="accent4">
                    <a:lumMod val="50000"/>
                  </a:schemeClr>
                </a:solidFill>
                <a:latin typeface="Palatino Linotype" panose="02040502050505030304" pitchFamily="18" charset="0"/>
              </a:rPr>
              <a:t>v(t)</a:t>
            </a:r>
            <a:r>
              <a:rPr lang="en-US" sz="2000" dirty="0">
                <a:solidFill>
                  <a:schemeClr val="accent4">
                    <a:lumMod val="50000"/>
                  </a:schemeClr>
                </a:solidFill>
                <a:latin typeface="Palatino Linotype" panose="02040502050505030304" pitchFamily="18" charset="0"/>
              </a:rPr>
              <a:t> is the information available at time </a:t>
            </a:r>
            <a:r>
              <a:rPr lang="en-US" sz="2000" b="1" i="1" dirty="0">
                <a:solidFill>
                  <a:schemeClr val="accent4">
                    <a:lumMod val="50000"/>
                  </a:schemeClr>
                </a:solidFill>
                <a:latin typeface="Palatino Linotype" panose="02040502050505030304" pitchFamily="18" charset="0"/>
              </a:rPr>
              <a:t>t</a:t>
            </a:r>
            <a:r>
              <a:rPr lang="en-US" sz="2000" dirty="0">
                <a:solidFill>
                  <a:schemeClr val="accent4">
                    <a:lumMod val="50000"/>
                  </a:schemeClr>
                </a:solidFill>
                <a:latin typeface="Palatino Linotype" panose="02040502050505030304" pitchFamily="18" charset="0"/>
              </a:rPr>
              <a:t>.</a:t>
            </a:r>
          </a:p>
          <a:p>
            <a:pPr marL="287338" indent="-287338" algn="just">
              <a:lnSpc>
                <a:spcPct val="150000"/>
              </a:lnSpc>
              <a:buClr>
                <a:srgbClr val="00B050"/>
              </a:buClr>
              <a:buSzPct val="120000"/>
              <a:buFont typeface="Wingdings" panose="05000000000000000000" pitchFamily="2" charset="2"/>
              <a:buChar char="§"/>
            </a:pPr>
            <a:r>
              <a:rPr lang="en-US" sz="2000" b="1" dirty="0">
                <a:solidFill>
                  <a:schemeClr val="accent4">
                    <a:lumMod val="50000"/>
                  </a:schemeClr>
                </a:solidFill>
                <a:latin typeface="Palatino Linotype" panose="02040502050505030304" pitchFamily="18" charset="0"/>
              </a:rPr>
              <a:t>FEEDBACK </a:t>
            </a:r>
            <a:r>
              <a:rPr lang="en-US" sz="2000" dirty="0">
                <a:solidFill>
                  <a:schemeClr val="accent4">
                    <a:lumMod val="50000"/>
                  </a:schemeClr>
                </a:solidFill>
                <a:latin typeface="Palatino Linotype" panose="02040502050505030304" pitchFamily="18" charset="0"/>
              </a:rPr>
              <a:t>: </a:t>
            </a:r>
            <a:r>
              <a:rPr lang="en-US" sz="2000" dirty="0">
                <a:solidFill>
                  <a:srgbClr val="FF0000"/>
                </a:solidFill>
                <a:latin typeface="Palatino Linotype" panose="02040502050505030304" pitchFamily="18" charset="0"/>
              </a:rPr>
              <a:t>player </a:t>
            </a:r>
            <a:r>
              <a:rPr lang="en-US" sz="2000" b="1" i="1" dirty="0" err="1">
                <a:solidFill>
                  <a:srgbClr val="FF0000"/>
                </a:solidFill>
                <a:latin typeface="Palatino Linotype" panose="02040502050505030304" pitchFamily="18" charset="0"/>
              </a:rPr>
              <a:t>i</a:t>
            </a:r>
            <a:r>
              <a:rPr lang="en-US" sz="2000" dirty="0">
                <a:solidFill>
                  <a:srgbClr val="FF0000"/>
                </a:solidFill>
                <a:latin typeface="Palatino Linotype" panose="02040502050505030304" pitchFamily="18" charset="0"/>
              </a:rPr>
              <a:t> can make observation of the state </a:t>
            </a:r>
            <a:r>
              <a:rPr lang="en-US" sz="2000" b="1" i="1" dirty="0">
                <a:solidFill>
                  <a:srgbClr val="FF0000"/>
                </a:solidFill>
                <a:latin typeface="Palatino Linotype" panose="02040502050505030304" pitchFamily="18" charset="0"/>
              </a:rPr>
              <a:t>z</a:t>
            </a:r>
            <a:r>
              <a:rPr lang="en-US" sz="2000" dirty="0">
                <a:solidFill>
                  <a:srgbClr val="FF0000"/>
                </a:solidFill>
                <a:latin typeface="Palatino Linotype" panose="02040502050505030304" pitchFamily="18" charset="0"/>
              </a:rPr>
              <a:t> for each period </a:t>
            </a:r>
            <a:r>
              <a:rPr lang="en-US" sz="2000" b="1" i="1" dirty="0">
                <a:solidFill>
                  <a:srgbClr val="FF0000"/>
                </a:solidFill>
                <a:latin typeface="Palatino Linotype" panose="02040502050505030304" pitchFamily="18" charset="0"/>
              </a:rPr>
              <a:t>t</a:t>
            </a:r>
            <a:r>
              <a:rPr lang="en-US" sz="2000" dirty="0">
                <a:solidFill>
                  <a:schemeClr val="accent4">
                    <a:lumMod val="50000"/>
                  </a:schemeClr>
                </a:solidFill>
                <a:latin typeface="Palatino Linotype" panose="02040502050505030304" pitchFamily="18" charset="0"/>
              </a:rPr>
              <a:t>. but not any strategy adopted by other player. Based on the observation of each period, the player </a:t>
            </a:r>
            <a:r>
              <a:rPr lang="en-US" sz="2000" b="1" i="1" dirty="0" err="1">
                <a:solidFill>
                  <a:schemeClr val="accent4">
                    <a:lumMod val="50000"/>
                  </a:schemeClr>
                </a:solidFill>
                <a:latin typeface="Palatino Linotype" panose="02040502050505030304" pitchFamily="18" charset="0"/>
              </a:rPr>
              <a:t>i</a:t>
            </a:r>
            <a:r>
              <a:rPr lang="en-US" sz="2000" dirty="0">
                <a:solidFill>
                  <a:schemeClr val="accent4">
                    <a:lumMod val="50000"/>
                  </a:schemeClr>
                </a:solidFill>
                <a:latin typeface="Palatino Linotype" panose="02040502050505030304" pitchFamily="18" charset="0"/>
              </a:rPr>
              <a:t> can opt for different strategies, </a:t>
            </a:r>
            <a:r>
              <a:rPr lang="en-US" sz="2000" b="1" i="1" dirty="0">
                <a:solidFill>
                  <a:schemeClr val="accent4">
                    <a:lumMod val="50000"/>
                  </a:schemeClr>
                </a:solidFill>
                <a:latin typeface="Palatino Linotype" panose="02040502050505030304" pitchFamily="18" charset="0"/>
              </a:rPr>
              <a:t>v(t) = (z(t) ; t)</a:t>
            </a:r>
            <a:r>
              <a:rPr lang="en-US" sz="2000" dirty="0">
                <a:solidFill>
                  <a:schemeClr val="accent4">
                    <a:lumMod val="50000"/>
                  </a:schemeClr>
                </a:solidFill>
                <a:latin typeface="Palatino Linotype" panose="02040502050505030304" pitchFamily="18" charset="0"/>
              </a:rPr>
              <a:t>.</a:t>
            </a:r>
          </a:p>
          <a:p>
            <a:pPr marL="287338" indent="-287338" algn="just">
              <a:lnSpc>
                <a:spcPct val="150000"/>
              </a:lnSpc>
              <a:buClr>
                <a:srgbClr val="00B050"/>
              </a:buClr>
              <a:buSzPct val="120000"/>
              <a:buFont typeface="Wingdings" panose="05000000000000000000" pitchFamily="2" charset="2"/>
              <a:buChar char="§"/>
            </a:pPr>
            <a:r>
              <a:rPr lang="en-US" sz="2000" b="1" dirty="0">
                <a:solidFill>
                  <a:schemeClr val="accent4">
                    <a:lumMod val="50000"/>
                  </a:schemeClr>
                </a:solidFill>
                <a:latin typeface="Palatino Linotype" panose="02040502050505030304" pitchFamily="18" charset="0"/>
              </a:rPr>
              <a:t>HIERCHICHAL PLAY </a:t>
            </a:r>
            <a:r>
              <a:rPr lang="en-US" sz="2000" dirty="0">
                <a:solidFill>
                  <a:schemeClr val="accent4">
                    <a:lumMod val="50000"/>
                  </a:schemeClr>
                </a:solidFill>
                <a:latin typeface="Palatino Linotype" panose="02040502050505030304" pitchFamily="18" charset="0"/>
              </a:rPr>
              <a:t>: </a:t>
            </a:r>
            <a:r>
              <a:rPr lang="en-US" sz="2000" b="1" i="1" dirty="0">
                <a:solidFill>
                  <a:schemeClr val="accent4">
                    <a:lumMod val="50000"/>
                  </a:schemeClr>
                </a:solidFill>
                <a:latin typeface="Palatino Linotype" panose="02040502050505030304" pitchFamily="18" charset="0"/>
              </a:rPr>
              <a:t>Player-1</a:t>
            </a:r>
            <a:r>
              <a:rPr lang="en-US" sz="2000" b="1" dirty="0">
                <a:solidFill>
                  <a:schemeClr val="accent4">
                    <a:lumMod val="50000"/>
                  </a:schemeClr>
                </a:solidFill>
                <a:latin typeface="Palatino Linotype" panose="02040502050505030304" pitchFamily="18" charset="0"/>
              </a:rPr>
              <a:t> </a:t>
            </a:r>
            <a:r>
              <a:rPr lang="en-US" sz="2000" dirty="0">
                <a:solidFill>
                  <a:schemeClr val="accent4">
                    <a:lumMod val="50000"/>
                  </a:schemeClr>
                </a:solidFill>
                <a:latin typeface="Palatino Linotype" panose="02040502050505030304" pitchFamily="18" charset="0"/>
              </a:rPr>
              <a:t>(leader) </a:t>
            </a:r>
            <a:r>
              <a:rPr lang="en-US" sz="2000" dirty="0">
                <a:solidFill>
                  <a:srgbClr val="FF0000"/>
                </a:solidFill>
                <a:latin typeface="Palatino Linotype" panose="02040502050505030304" pitchFamily="18" charset="0"/>
              </a:rPr>
              <a:t>announces its strategy in advance </a:t>
            </a:r>
            <a:r>
              <a:rPr lang="en-US" sz="2000" dirty="0">
                <a:solidFill>
                  <a:schemeClr val="accent4">
                    <a:lumMod val="50000"/>
                  </a:schemeClr>
                </a:solidFill>
                <a:latin typeface="Palatino Linotype" panose="02040502050505030304" pitchFamily="18" charset="0"/>
              </a:rPr>
              <a:t>such that </a:t>
            </a:r>
            <a:r>
              <a:rPr lang="en-US" sz="2000" b="1" i="1" dirty="0">
                <a:solidFill>
                  <a:schemeClr val="accent4">
                    <a:lumMod val="50000"/>
                  </a:schemeClr>
                </a:solidFill>
                <a:latin typeface="Palatino Linotype" panose="02040502050505030304" pitchFamily="18" charset="0"/>
              </a:rPr>
              <a:t>player-2 </a:t>
            </a:r>
            <a:r>
              <a:rPr lang="en-US" sz="2000" dirty="0">
                <a:solidFill>
                  <a:schemeClr val="accent4">
                    <a:lumMod val="50000"/>
                  </a:schemeClr>
                </a:solidFill>
                <a:latin typeface="Palatino Linotype" panose="02040502050505030304" pitchFamily="18" charset="0"/>
              </a:rPr>
              <a:t>(follower) has the </a:t>
            </a:r>
            <a:r>
              <a:rPr lang="en-US" sz="2000" dirty="0">
                <a:solidFill>
                  <a:srgbClr val="FF0000"/>
                </a:solidFill>
                <a:latin typeface="Palatino Linotype" panose="02040502050505030304" pitchFamily="18" charset="0"/>
              </a:rPr>
              <a:t>complete information of the state</a:t>
            </a:r>
            <a:r>
              <a:rPr lang="en-US" sz="2000" dirty="0">
                <a:solidFill>
                  <a:schemeClr val="accent4">
                    <a:lumMod val="50000"/>
                  </a:schemeClr>
                </a:solidFill>
                <a:latin typeface="Palatino Linotype" panose="02040502050505030304" pitchFamily="18" charset="0"/>
              </a:rPr>
              <a:t>. Task of </a:t>
            </a:r>
            <a:r>
              <a:rPr lang="en-US" sz="2000" b="1" i="1" dirty="0">
                <a:solidFill>
                  <a:schemeClr val="accent4">
                    <a:lumMod val="50000"/>
                  </a:schemeClr>
                </a:solidFill>
                <a:latin typeface="Palatino Linotype" panose="02040502050505030304" pitchFamily="18" charset="0"/>
              </a:rPr>
              <a:t>Player-1</a:t>
            </a:r>
            <a:r>
              <a:rPr lang="en-US" sz="2000" dirty="0">
                <a:solidFill>
                  <a:schemeClr val="accent4">
                    <a:lumMod val="50000"/>
                  </a:schemeClr>
                </a:solidFill>
                <a:latin typeface="Palatino Linotype" panose="02040502050505030304" pitchFamily="18" charset="0"/>
              </a:rPr>
              <a:t> is to devise a control strategy </a:t>
            </a:r>
            <a:r>
              <a:rPr lang="en-US" sz="2000" b="1" i="1" dirty="0">
                <a:solidFill>
                  <a:schemeClr val="accent4">
                    <a:lumMod val="50000"/>
                  </a:schemeClr>
                </a:solidFill>
                <a:latin typeface="Palatino Linotype" panose="02040502050505030304" pitchFamily="18" charset="0"/>
              </a:rPr>
              <a:t>u</a:t>
            </a:r>
            <a:r>
              <a:rPr lang="en-US" sz="2000" b="1" i="1" baseline="-25000" dirty="0">
                <a:solidFill>
                  <a:schemeClr val="accent4">
                    <a:lumMod val="50000"/>
                  </a:schemeClr>
                </a:solidFill>
                <a:latin typeface="Palatino Linotype" panose="02040502050505030304" pitchFamily="18" charset="0"/>
              </a:rPr>
              <a:t>1</a:t>
            </a:r>
            <a:r>
              <a:rPr lang="en-US" sz="2000" b="1" i="1" dirty="0">
                <a:solidFill>
                  <a:schemeClr val="accent4">
                    <a:lumMod val="50000"/>
                  </a:schemeClr>
                </a:solidFill>
                <a:latin typeface="Palatino Linotype" panose="02040502050505030304" pitchFamily="18" charset="0"/>
              </a:rPr>
              <a:t> = u</a:t>
            </a:r>
            <a:r>
              <a:rPr lang="en-US" sz="2000" b="1" i="1" baseline="-25000" dirty="0">
                <a:solidFill>
                  <a:schemeClr val="accent4">
                    <a:lumMod val="50000"/>
                  </a:schemeClr>
                </a:solidFill>
                <a:latin typeface="Palatino Linotype" panose="02040502050505030304" pitchFamily="18" charset="0"/>
              </a:rPr>
              <a:t>1</a:t>
            </a:r>
            <a:r>
              <a:rPr lang="en-US" sz="2000" b="1" i="1" dirty="0">
                <a:solidFill>
                  <a:schemeClr val="accent4">
                    <a:lumMod val="50000"/>
                  </a:schemeClr>
                </a:solidFill>
                <a:latin typeface="Palatino Linotype" panose="02040502050505030304" pitchFamily="18" charset="0"/>
              </a:rPr>
              <a:t> (t ; z) </a:t>
            </a:r>
            <a:r>
              <a:rPr lang="en-US" sz="2000" dirty="0">
                <a:solidFill>
                  <a:schemeClr val="accent4">
                    <a:lumMod val="50000"/>
                  </a:schemeClr>
                </a:solidFill>
                <a:latin typeface="Palatino Linotype" panose="02040502050505030304" pitchFamily="18" charset="0"/>
              </a:rPr>
              <a:t>such that the reply </a:t>
            </a:r>
            <a:r>
              <a:rPr lang="en-US" sz="2000" b="1" i="1" dirty="0">
                <a:solidFill>
                  <a:schemeClr val="accent4">
                    <a:lumMod val="50000"/>
                  </a:schemeClr>
                </a:solidFill>
                <a:latin typeface="Palatino Linotype" panose="02040502050505030304" pitchFamily="18" charset="0"/>
              </a:rPr>
              <a:t>u</a:t>
            </a:r>
            <a:r>
              <a:rPr lang="en-US" sz="2000" b="1" i="1" baseline="-25000" dirty="0">
                <a:solidFill>
                  <a:schemeClr val="accent4">
                    <a:lumMod val="50000"/>
                  </a:schemeClr>
                </a:solidFill>
                <a:latin typeface="Palatino Linotype" panose="02040502050505030304" pitchFamily="18" charset="0"/>
              </a:rPr>
              <a:t>2</a:t>
            </a:r>
            <a:r>
              <a:rPr lang="en-US" sz="2000" dirty="0">
                <a:solidFill>
                  <a:schemeClr val="accent4">
                    <a:lumMod val="50000"/>
                  </a:schemeClr>
                </a:solidFill>
                <a:latin typeface="Palatino Linotype" panose="02040502050505030304" pitchFamily="18" charset="0"/>
              </a:rPr>
              <a:t> of the other player yields a max payoff (for </a:t>
            </a:r>
            <a:r>
              <a:rPr lang="en-US" sz="2000" b="1" i="1" dirty="0">
                <a:solidFill>
                  <a:schemeClr val="accent4">
                    <a:lumMod val="50000"/>
                  </a:schemeClr>
                </a:solidFill>
                <a:latin typeface="Palatino Linotype" panose="02040502050505030304" pitchFamily="18" charset="0"/>
              </a:rPr>
              <a:t>Player-1</a:t>
            </a:r>
            <a:r>
              <a:rPr lang="en-US" sz="2000" dirty="0">
                <a:solidFill>
                  <a:schemeClr val="accent4">
                    <a:lumMod val="50000"/>
                  </a:schemeClr>
                </a:solidFill>
                <a:latin typeface="Palatino Linotype" panose="02040502050505030304" pitchFamily="18" charset="0"/>
              </a:rPr>
              <a:t>).</a:t>
            </a:r>
          </a:p>
        </p:txBody>
      </p:sp>
    </p:spTree>
    <p:extLst>
      <p:ext uri="{BB962C8B-B14F-4D97-AF65-F5344CB8AC3E}">
        <p14:creationId xmlns:p14="http://schemas.microsoft.com/office/powerpoint/2010/main" val="3309937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Game Strategy or Information System</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27</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Strategy</a:t>
            </a:r>
          </a:p>
        </p:txBody>
      </p:sp>
      <p:pic>
        <p:nvPicPr>
          <p:cNvPr id="49" name="Picture 2" descr="Image result for UC Davis logo">
            <a:extLst>
              <a:ext uri="{FF2B5EF4-FFF2-40B4-BE49-F238E27FC236}">
                <a16:creationId xmlns:a16="http://schemas.microsoft.com/office/drawing/2014/main" id="{F26547B1-38D8-4111-8447-87808B4F57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Framework</a:t>
            </a:r>
          </a:p>
        </p:txBody>
      </p:sp>
      <p:sp>
        <p:nvSpPr>
          <p:cNvPr id="41" name="Rectangle 40">
            <a:extLst>
              <a:ext uri="{FF2B5EF4-FFF2-40B4-BE49-F238E27FC236}">
                <a16:creationId xmlns:a16="http://schemas.microsoft.com/office/drawing/2014/main" id="{5D0689F1-6E9D-4BF1-A20D-15E6D7DE6157}"/>
              </a:ext>
            </a:extLst>
          </p:cNvPr>
          <p:cNvSpPr/>
          <p:nvPr/>
        </p:nvSpPr>
        <p:spPr>
          <a:xfrm>
            <a:off x="6089755" y="6565993"/>
            <a:ext cx="6102246"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42" name="Rectangle 41">
            <a:extLst>
              <a:ext uri="{FF2B5EF4-FFF2-40B4-BE49-F238E27FC236}">
                <a16:creationId xmlns:a16="http://schemas.microsoft.com/office/drawing/2014/main" id="{DB4BF770-223C-45E2-B112-793901E9CB95}"/>
              </a:ext>
            </a:extLst>
          </p:cNvPr>
          <p:cNvSpPr/>
          <p:nvPr/>
        </p:nvSpPr>
        <p:spPr>
          <a:xfrm>
            <a:off x="2" y="6565317"/>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sp>
        <p:nvSpPr>
          <p:cNvPr id="43" name="Content Placeholder 2">
            <a:extLst>
              <a:ext uri="{FF2B5EF4-FFF2-40B4-BE49-F238E27FC236}">
                <a16:creationId xmlns:a16="http://schemas.microsoft.com/office/drawing/2014/main" id="{45C21E32-C437-4D34-B77F-E303ECCFD707}"/>
              </a:ext>
            </a:extLst>
          </p:cNvPr>
          <p:cNvSpPr>
            <a:spLocks noGrp="1"/>
          </p:cNvSpPr>
          <p:nvPr>
            <p:ph idx="1"/>
          </p:nvPr>
        </p:nvSpPr>
        <p:spPr>
          <a:xfrm>
            <a:off x="562708" y="1066817"/>
            <a:ext cx="11071274" cy="5451646"/>
          </a:xfrm>
        </p:spPr>
        <p:txBody>
          <a:bodyPr>
            <a:normAutofit/>
          </a:bodyPr>
          <a:lstStyle/>
          <a:p>
            <a:pPr marL="287338" indent="-287338" algn="just">
              <a:lnSpc>
                <a:spcPct val="150000"/>
              </a:lnSpc>
              <a:buClr>
                <a:srgbClr val="00B050"/>
              </a:buClr>
              <a:buSzPct val="120000"/>
              <a:buFont typeface="Wingdings" panose="05000000000000000000" pitchFamily="2" charset="2"/>
              <a:buChar char="§"/>
            </a:pPr>
            <a:r>
              <a:rPr lang="en-US" sz="2000" b="1" dirty="0">
                <a:solidFill>
                  <a:schemeClr val="accent4">
                    <a:lumMod val="50000"/>
                  </a:schemeClr>
                </a:solidFill>
                <a:latin typeface="Palatino Linotype" panose="02040502050505030304" pitchFamily="18" charset="0"/>
              </a:rPr>
              <a:t>DELAYED INFO.</a:t>
            </a:r>
            <a:r>
              <a:rPr lang="en-US" sz="2000" dirty="0">
                <a:solidFill>
                  <a:schemeClr val="accent4">
                    <a:lumMod val="50000"/>
                  </a:schemeClr>
                </a:solidFill>
                <a:latin typeface="Palatino Linotype" panose="02040502050505030304" pitchFamily="18" charset="0"/>
              </a:rPr>
              <a:t> : </a:t>
            </a:r>
            <a:r>
              <a:rPr lang="en-US" sz="2000" dirty="0">
                <a:solidFill>
                  <a:srgbClr val="FF0000"/>
                </a:solidFill>
                <a:latin typeface="Palatino Linotype" panose="02040502050505030304" pitchFamily="18" charset="0"/>
              </a:rPr>
              <a:t>each player cannot observe the state </a:t>
            </a:r>
            <a:r>
              <a:rPr lang="en-US" sz="2000" b="1" i="1" dirty="0">
                <a:solidFill>
                  <a:srgbClr val="FF0000"/>
                </a:solidFill>
                <a:latin typeface="Palatino Linotype" panose="02040502050505030304" pitchFamily="18" charset="0"/>
              </a:rPr>
              <a:t>z(t)</a:t>
            </a:r>
            <a:r>
              <a:rPr lang="en-US" sz="2000" dirty="0">
                <a:solidFill>
                  <a:srgbClr val="FF0000"/>
                </a:solidFill>
                <a:latin typeface="Palatino Linotype" panose="02040502050505030304" pitchFamily="18" charset="0"/>
              </a:rPr>
              <a:t>, </a:t>
            </a:r>
            <a:r>
              <a:rPr lang="en-US" sz="2000" dirty="0">
                <a:solidFill>
                  <a:schemeClr val="accent4">
                    <a:lumMod val="50000"/>
                  </a:schemeClr>
                </a:solidFill>
                <a:latin typeface="Palatino Linotype" panose="02040502050505030304" pitchFamily="18" charset="0"/>
              </a:rPr>
              <a:t>budgets information of other player’s actions with a time delay </a:t>
            </a:r>
            <a:r>
              <a:rPr lang="en-US" sz="2000" b="1" i="1" dirty="0">
                <a:solidFill>
                  <a:schemeClr val="accent4">
                    <a:lumMod val="50000"/>
                  </a:schemeClr>
                </a:solidFill>
                <a:latin typeface="Palatino Linotype" panose="02040502050505030304" pitchFamily="18" charset="0"/>
              </a:rPr>
              <a:t>t &gt; 0</a:t>
            </a:r>
            <a:r>
              <a:rPr lang="en-US" sz="2000" dirty="0">
                <a:solidFill>
                  <a:schemeClr val="accent4">
                    <a:lumMod val="50000"/>
                  </a:schemeClr>
                </a:solidFill>
                <a:latin typeface="Palatino Linotype" panose="02040502050505030304" pitchFamily="18" charset="0"/>
              </a:rPr>
              <a:t>. Suitable for cooperative agreements between the two players with a punishment strategies for the player who deviates from the agreed course of action.</a:t>
            </a:r>
          </a:p>
          <a:p>
            <a:pPr marL="287338" indent="-287338" algn="just">
              <a:lnSpc>
                <a:spcPct val="150000"/>
              </a:lnSpc>
              <a:buClr>
                <a:srgbClr val="00B050"/>
              </a:buClr>
              <a:buSzPct val="120000"/>
              <a:buFont typeface="Wingdings" panose="05000000000000000000" pitchFamily="2" charset="2"/>
              <a:buChar char="§"/>
            </a:pPr>
            <a:r>
              <a:rPr lang="en-US" sz="2000" b="1" dirty="0">
                <a:solidFill>
                  <a:schemeClr val="accent4">
                    <a:lumMod val="50000"/>
                  </a:schemeClr>
                </a:solidFill>
                <a:latin typeface="Palatino Linotype" panose="02040502050505030304" pitchFamily="18" charset="0"/>
              </a:rPr>
              <a:t>ASYMMETRIC</a:t>
            </a:r>
            <a:r>
              <a:rPr lang="en-US" sz="2000" dirty="0">
                <a:solidFill>
                  <a:schemeClr val="accent4">
                    <a:lumMod val="50000"/>
                  </a:schemeClr>
                </a:solidFill>
                <a:latin typeface="Palatino Linotype" panose="02040502050505030304" pitchFamily="18" charset="0"/>
              </a:rPr>
              <a:t> : </a:t>
            </a:r>
            <a:r>
              <a:rPr lang="en-US" sz="2000" dirty="0">
                <a:solidFill>
                  <a:srgbClr val="FF0000"/>
                </a:solidFill>
                <a:latin typeface="Palatino Linotype" panose="02040502050505030304" pitchFamily="18" charset="0"/>
              </a:rPr>
              <a:t>one player has complete information of the state unlike the other player</a:t>
            </a:r>
            <a:r>
              <a:rPr lang="en-US" sz="2000" dirty="0">
                <a:solidFill>
                  <a:schemeClr val="accent4">
                    <a:lumMod val="50000"/>
                  </a:schemeClr>
                </a:solidFill>
                <a:latin typeface="Palatino Linotype" panose="02040502050505030304" pitchFamily="18" charset="0"/>
              </a:rPr>
              <a:t>. These information strategies are studied case by case basis. There is no general formulation like open-loop or feedback.</a:t>
            </a:r>
          </a:p>
        </p:txBody>
      </p:sp>
    </p:spTree>
    <p:extLst>
      <p:ext uri="{BB962C8B-B14F-4D97-AF65-F5344CB8AC3E}">
        <p14:creationId xmlns:p14="http://schemas.microsoft.com/office/powerpoint/2010/main" val="2914760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3" descr="Diagram&#10;&#10;Description automatically generated">
            <a:extLst>
              <a:ext uri="{FF2B5EF4-FFF2-40B4-BE49-F238E27FC236}">
                <a16:creationId xmlns:a16="http://schemas.microsoft.com/office/drawing/2014/main" id="{0889F956-8013-467A-B621-DAD146B28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6872" y="1043137"/>
            <a:ext cx="8125128" cy="5451475"/>
          </a:xfrm>
          <a:prstGeom prst="rect">
            <a:avLst/>
          </a:prstGeom>
        </p:spPr>
      </p:pic>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Feedback Game</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28</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Strategy</a:t>
            </a:r>
          </a:p>
        </p:txBody>
      </p:sp>
      <p:pic>
        <p:nvPicPr>
          <p:cNvPr id="49" name="Picture 2" descr="Image result for UC Davis logo">
            <a:extLst>
              <a:ext uri="{FF2B5EF4-FFF2-40B4-BE49-F238E27FC236}">
                <a16:creationId xmlns:a16="http://schemas.microsoft.com/office/drawing/2014/main" id="{F26547B1-38D8-4111-8447-87808B4F57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Framework</a:t>
            </a:r>
          </a:p>
        </p:txBody>
      </p:sp>
      <p:sp>
        <p:nvSpPr>
          <p:cNvPr id="41" name="Rectangle 40">
            <a:extLst>
              <a:ext uri="{FF2B5EF4-FFF2-40B4-BE49-F238E27FC236}">
                <a16:creationId xmlns:a16="http://schemas.microsoft.com/office/drawing/2014/main" id="{5D0689F1-6E9D-4BF1-A20D-15E6D7DE6157}"/>
              </a:ext>
            </a:extLst>
          </p:cNvPr>
          <p:cNvSpPr/>
          <p:nvPr/>
        </p:nvSpPr>
        <p:spPr>
          <a:xfrm>
            <a:off x="6089755" y="6565993"/>
            <a:ext cx="6102246"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42" name="Rectangle 41">
            <a:extLst>
              <a:ext uri="{FF2B5EF4-FFF2-40B4-BE49-F238E27FC236}">
                <a16:creationId xmlns:a16="http://schemas.microsoft.com/office/drawing/2014/main" id="{DB4BF770-223C-45E2-B112-793901E9CB95}"/>
              </a:ext>
            </a:extLst>
          </p:cNvPr>
          <p:cNvSpPr/>
          <p:nvPr/>
        </p:nvSpPr>
        <p:spPr>
          <a:xfrm>
            <a:off x="2" y="6565317"/>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sp>
        <p:nvSpPr>
          <p:cNvPr id="43" name="Content Placeholder 2">
            <a:extLst>
              <a:ext uri="{FF2B5EF4-FFF2-40B4-BE49-F238E27FC236}">
                <a16:creationId xmlns:a16="http://schemas.microsoft.com/office/drawing/2014/main" id="{45C21E32-C437-4D34-B77F-E303ECCFD707}"/>
              </a:ext>
            </a:extLst>
          </p:cNvPr>
          <p:cNvSpPr>
            <a:spLocks noGrp="1"/>
          </p:cNvSpPr>
          <p:nvPr>
            <p:ph idx="1"/>
          </p:nvPr>
        </p:nvSpPr>
        <p:spPr>
          <a:xfrm>
            <a:off x="562708" y="1066817"/>
            <a:ext cx="4466492" cy="5451646"/>
          </a:xfrm>
        </p:spPr>
        <p:txBody>
          <a:bodyPr>
            <a:normAutofit/>
          </a:bodyPr>
          <a:lstStyle/>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a state of the game </a:t>
            </a:r>
            <a:r>
              <a:rPr lang="en-US" sz="2000" b="1" i="1" dirty="0" err="1">
                <a:solidFill>
                  <a:schemeClr val="accent4">
                    <a:lumMod val="50000"/>
                  </a:schemeClr>
                </a:solidFill>
                <a:latin typeface="Palatino Linotype" panose="02040502050505030304" pitchFamily="18" charset="0"/>
              </a:rPr>
              <a:t>x</a:t>
            </a:r>
            <a:r>
              <a:rPr lang="en-US" sz="2000" b="1" i="1" baseline="-25000" dirty="0" err="1">
                <a:solidFill>
                  <a:schemeClr val="accent4">
                    <a:lumMod val="50000"/>
                  </a:schemeClr>
                </a:solidFill>
                <a:latin typeface="Palatino Linotype" panose="02040502050505030304" pitchFamily="18" charset="0"/>
              </a:rPr>
              <a:t>k</a:t>
            </a:r>
            <a:r>
              <a:rPr lang="en-US" sz="2000" dirty="0">
                <a:solidFill>
                  <a:schemeClr val="accent4">
                    <a:lumMod val="50000"/>
                  </a:schemeClr>
                </a:solidFill>
                <a:latin typeface="Palatino Linotype" panose="02040502050505030304" pitchFamily="18" charset="0"/>
              </a:rPr>
              <a:t> that evolves according </a:t>
            </a:r>
          </a:p>
          <a:p>
            <a:pPr marL="287338" indent="-287338" algn="just">
              <a:lnSpc>
                <a:spcPct val="150000"/>
              </a:lnSpc>
              <a:buClr>
                <a:srgbClr val="00B050"/>
              </a:buClr>
              <a:buSzPct val="120000"/>
              <a:buFont typeface="Wingdings" panose="05000000000000000000" pitchFamily="2" charset="2"/>
              <a:buChar char="§"/>
            </a:pPr>
            <a:endParaRPr lang="en-US" sz="2000" dirty="0">
              <a:solidFill>
                <a:schemeClr val="accent4">
                  <a:lumMod val="50000"/>
                </a:schemeClr>
              </a:solidFill>
              <a:latin typeface="Palatino Linotype" panose="02040502050505030304" pitchFamily="18" charset="0"/>
            </a:endParaRPr>
          </a:p>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outcome is stage-additive</a:t>
            </a:r>
          </a:p>
          <a:p>
            <a:pPr marL="0" indent="0" algn="just">
              <a:lnSpc>
                <a:spcPct val="150000"/>
              </a:lnSpc>
              <a:buClr>
                <a:srgbClr val="00B050"/>
              </a:buClr>
              <a:buSzPct val="120000"/>
              <a:buNone/>
            </a:pPr>
            <a:endParaRPr lang="en-US" sz="2000" dirty="0">
              <a:solidFill>
                <a:schemeClr val="accent4">
                  <a:lumMod val="50000"/>
                </a:schemeClr>
              </a:solidFill>
              <a:latin typeface="Palatino Linotype" panose="02040502050505030304" pitchFamily="18" charset="0"/>
            </a:endParaRPr>
          </a:p>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assuming simultaneous decision by the two players</a:t>
            </a:r>
          </a:p>
          <a:p>
            <a:pPr marL="0" indent="0" algn="just">
              <a:lnSpc>
                <a:spcPct val="150000"/>
              </a:lnSpc>
              <a:buClr>
                <a:srgbClr val="00B050"/>
              </a:buClr>
              <a:buSzPct val="120000"/>
              <a:buNone/>
            </a:pPr>
            <a:endParaRPr lang="en-US" sz="2000" dirty="0">
              <a:solidFill>
                <a:schemeClr val="accent4">
                  <a:lumMod val="50000"/>
                </a:schemeClr>
              </a:solidFill>
              <a:latin typeface="Palatino Linotype" panose="02040502050505030304" pitchFamily="18" charset="0"/>
            </a:endParaRPr>
          </a:p>
        </p:txBody>
      </p:sp>
      <p:graphicFrame>
        <p:nvGraphicFramePr>
          <p:cNvPr id="11" name="Object 10">
            <a:extLst>
              <a:ext uri="{FF2B5EF4-FFF2-40B4-BE49-F238E27FC236}">
                <a16:creationId xmlns:a16="http://schemas.microsoft.com/office/drawing/2014/main" id="{D86AE69B-459D-4DA4-86EE-A167ECEBBD7D}"/>
              </a:ext>
            </a:extLst>
          </p:cNvPr>
          <p:cNvGraphicFramePr>
            <a:graphicFrameLocks noChangeAspect="1"/>
          </p:cNvGraphicFramePr>
          <p:nvPr>
            <p:extLst>
              <p:ext uri="{D42A27DB-BD31-4B8C-83A1-F6EECF244321}">
                <p14:modId xmlns:p14="http://schemas.microsoft.com/office/powerpoint/2010/main" val="649660592"/>
              </p:ext>
            </p:extLst>
          </p:nvPr>
        </p:nvGraphicFramePr>
        <p:xfrm>
          <a:off x="1381125" y="2090738"/>
          <a:ext cx="2420938" cy="469900"/>
        </p:xfrm>
        <a:graphic>
          <a:graphicData uri="http://schemas.openxmlformats.org/presentationml/2006/ole">
            <mc:AlternateContent xmlns:mc="http://schemas.openxmlformats.org/markup-compatibility/2006">
              <mc:Choice xmlns:v="urn:schemas-microsoft-com:vml" Requires="v">
                <p:oleObj spid="_x0000_s36894" name="Equation" r:id="rId6" imgW="1054080" imgH="203040" progId="Equation.DSMT4">
                  <p:embed/>
                </p:oleObj>
              </mc:Choice>
              <mc:Fallback>
                <p:oleObj name="Equation" r:id="rId6" imgW="1054080" imgH="203040" progId="Equation.DSMT4">
                  <p:embed/>
                  <p:pic>
                    <p:nvPicPr>
                      <p:cNvPr id="12" name="Object 11">
                        <a:extLst>
                          <a:ext uri="{FF2B5EF4-FFF2-40B4-BE49-F238E27FC236}">
                            <a16:creationId xmlns:a16="http://schemas.microsoft.com/office/drawing/2014/main" id="{ADDE0D69-313E-4B35-932E-B6BDDF3AF4D0}"/>
                          </a:ext>
                        </a:extLst>
                      </p:cNvPr>
                      <p:cNvPicPr/>
                      <p:nvPr/>
                    </p:nvPicPr>
                    <p:blipFill>
                      <a:blip r:embed="rId7"/>
                      <a:stretch>
                        <a:fillRect/>
                      </a:stretch>
                    </p:blipFill>
                    <p:spPr>
                      <a:xfrm>
                        <a:off x="1381125" y="2090738"/>
                        <a:ext cx="2420938" cy="469900"/>
                      </a:xfrm>
                      <a:prstGeom prst="rect">
                        <a:avLst/>
                      </a:prstGeom>
                      <a:noFill/>
                    </p:spPr>
                  </p:pic>
                </p:oleObj>
              </mc:Fallback>
            </mc:AlternateContent>
          </a:graphicData>
        </a:graphic>
      </p:graphicFrame>
      <p:graphicFrame>
        <p:nvGraphicFramePr>
          <p:cNvPr id="12" name="Object 11">
            <a:extLst>
              <a:ext uri="{FF2B5EF4-FFF2-40B4-BE49-F238E27FC236}">
                <a16:creationId xmlns:a16="http://schemas.microsoft.com/office/drawing/2014/main" id="{D78B5577-4544-4CD2-A8D2-B9EF31C47E5C}"/>
              </a:ext>
            </a:extLst>
          </p:cNvPr>
          <p:cNvGraphicFramePr>
            <a:graphicFrameLocks noChangeAspect="1"/>
          </p:cNvGraphicFramePr>
          <p:nvPr>
            <p:extLst>
              <p:ext uri="{D42A27DB-BD31-4B8C-83A1-F6EECF244321}">
                <p14:modId xmlns:p14="http://schemas.microsoft.com/office/powerpoint/2010/main" val="1834998484"/>
              </p:ext>
            </p:extLst>
          </p:nvPr>
        </p:nvGraphicFramePr>
        <p:xfrm>
          <a:off x="1367480" y="3129740"/>
          <a:ext cx="2566988" cy="909637"/>
        </p:xfrm>
        <a:graphic>
          <a:graphicData uri="http://schemas.openxmlformats.org/presentationml/2006/ole">
            <mc:AlternateContent xmlns:mc="http://schemas.openxmlformats.org/markup-compatibility/2006">
              <mc:Choice xmlns:v="urn:schemas-microsoft-com:vml" Requires="v">
                <p:oleObj spid="_x0000_s36895" name="Equation" r:id="rId8" imgW="1117440" imgH="393480" progId="Equation.DSMT4">
                  <p:embed/>
                </p:oleObj>
              </mc:Choice>
              <mc:Fallback>
                <p:oleObj name="Equation" r:id="rId8" imgW="1117440" imgH="393480" progId="Equation.DSMT4">
                  <p:embed/>
                  <p:pic>
                    <p:nvPicPr>
                      <p:cNvPr id="11" name="Object 10">
                        <a:extLst>
                          <a:ext uri="{FF2B5EF4-FFF2-40B4-BE49-F238E27FC236}">
                            <a16:creationId xmlns:a16="http://schemas.microsoft.com/office/drawing/2014/main" id="{D86AE69B-459D-4DA4-86EE-A167ECEBBD7D}"/>
                          </a:ext>
                        </a:extLst>
                      </p:cNvPr>
                      <p:cNvPicPr/>
                      <p:nvPr/>
                    </p:nvPicPr>
                    <p:blipFill>
                      <a:blip r:embed="rId9"/>
                      <a:stretch>
                        <a:fillRect/>
                      </a:stretch>
                    </p:blipFill>
                    <p:spPr>
                      <a:xfrm>
                        <a:off x="1367480" y="3129740"/>
                        <a:ext cx="2566988" cy="909637"/>
                      </a:xfrm>
                      <a:prstGeom prst="rect">
                        <a:avLst/>
                      </a:prstGeom>
                      <a:noFill/>
                    </p:spPr>
                  </p:pic>
                </p:oleObj>
              </mc:Fallback>
            </mc:AlternateContent>
          </a:graphicData>
        </a:graphic>
      </p:graphicFrame>
    </p:spTree>
    <p:extLst>
      <p:ext uri="{BB962C8B-B14F-4D97-AF65-F5344CB8AC3E}">
        <p14:creationId xmlns:p14="http://schemas.microsoft.com/office/powerpoint/2010/main" val="2896938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Game Concept</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3</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Concept</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a:bodyPr>
          <a:lstStyle/>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Game theory is the study of mathematical models of conflict and cooperation between rational decision-makers. It is concerned with the study of strategic decision making among multiple players (often called agents). </a:t>
            </a:r>
          </a:p>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Each player chooses from a set of available actions (often called alternatives) to </a:t>
            </a:r>
            <a:r>
              <a:rPr lang="en-US" sz="2000" dirty="0" err="1">
                <a:solidFill>
                  <a:schemeClr val="accent4">
                    <a:lumMod val="50000"/>
                  </a:schemeClr>
                </a:solidFill>
                <a:latin typeface="Palatino Linotype" panose="02040502050505030304" pitchFamily="18" charset="0"/>
              </a:rPr>
              <a:t>maximizethe</a:t>
            </a:r>
            <a:r>
              <a:rPr lang="en-US" sz="2000" dirty="0">
                <a:solidFill>
                  <a:schemeClr val="accent4">
                    <a:lumMod val="50000"/>
                  </a:schemeClr>
                </a:solidFill>
                <a:latin typeface="Palatino Linotype" panose="02040502050505030304" pitchFamily="18" charset="0"/>
              </a:rPr>
              <a:t> payoff (objective function in this case is called utility or reward) or to minimize it (cost function or loss). </a:t>
            </a:r>
          </a:p>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The payoff of a player depends also on the other players’ actions. This means that is not convenient (or rational) for the individual players to blindly optimize their objective without considering how the others would act.</a:t>
            </a: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233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Game Concept</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4</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Concept</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a:bodyPr>
          <a:lstStyle/>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Static Games: Look at games when they happen once, and everybody must make their decisions at the same time. </a:t>
            </a:r>
          </a:p>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Dynamic Games: Look at games that do not happen all at once. A dynamic game is one in which players move sequentially or repeatedly.</a:t>
            </a:r>
          </a:p>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Auctions: Auctions are a type of game when bidders need to strategically select the best bid.</a:t>
            </a: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29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Game Elements</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5</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Elements</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Concept</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a:bodyPr>
          <a:lstStyle/>
          <a:p>
            <a:pPr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the </a:t>
            </a:r>
            <a:r>
              <a:rPr lang="en-US" sz="2000" b="1" i="1" dirty="0">
                <a:solidFill>
                  <a:srgbClr val="C00000"/>
                </a:solidFill>
                <a:latin typeface="Palatino Linotype" panose="02040502050505030304" pitchFamily="18" charset="0"/>
              </a:rPr>
              <a:t>players</a:t>
            </a:r>
            <a:r>
              <a:rPr lang="en-US" sz="2000" dirty="0">
                <a:solidFill>
                  <a:schemeClr val="accent4">
                    <a:lumMod val="50000"/>
                  </a:schemeClr>
                </a:solidFill>
                <a:latin typeface="Palatino Linotype" panose="02040502050505030304" pitchFamily="18" charset="0"/>
              </a:rPr>
              <a:t>, i.e., the agents that take the decisions and have an individual preference on the outcome of the same</a:t>
            </a:r>
          </a:p>
          <a:p>
            <a:pPr algn="just">
              <a:lnSpc>
                <a:spcPct val="150000"/>
              </a:lnSpc>
              <a:buClr>
                <a:srgbClr val="00B050"/>
              </a:buClr>
              <a:buSzPct val="120000"/>
              <a:buFont typeface="Wingdings" panose="05000000000000000000" pitchFamily="2" charset="2"/>
              <a:buChar char="§"/>
            </a:pPr>
            <a:r>
              <a:rPr lang="en-US" sz="2000" b="1" i="1" dirty="0">
                <a:solidFill>
                  <a:srgbClr val="C00000"/>
                </a:solidFill>
                <a:latin typeface="Palatino Linotype" panose="02040502050505030304" pitchFamily="18" charset="0"/>
              </a:rPr>
              <a:t>Strategies</a:t>
            </a:r>
            <a:r>
              <a:rPr lang="en-US" sz="2000" dirty="0">
                <a:solidFill>
                  <a:schemeClr val="accent4">
                    <a:lumMod val="50000"/>
                  </a:schemeClr>
                </a:solidFill>
                <a:latin typeface="Palatino Linotype" panose="02040502050505030304" pitchFamily="18" charset="0"/>
              </a:rPr>
              <a:t>: What are the options of each player? In what order do players act?</a:t>
            </a:r>
          </a:p>
          <a:p>
            <a:pPr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the </a:t>
            </a:r>
            <a:r>
              <a:rPr lang="en-US" sz="2000" b="1" i="1" dirty="0">
                <a:solidFill>
                  <a:srgbClr val="C00000"/>
                </a:solidFill>
                <a:latin typeface="Palatino Linotype" panose="02040502050505030304" pitchFamily="18" charset="0"/>
              </a:rPr>
              <a:t>information structure </a:t>
            </a:r>
            <a:r>
              <a:rPr lang="en-US" sz="2000" dirty="0">
                <a:solidFill>
                  <a:schemeClr val="accent4">
                    <a:lumMod val="50000"/>
                  </a:schemeClr>
                </a:solidFill>
                <a:latin typeface="Palatino Linotype" panose="02040502050505030304" pitchFamily="18" charset="0"/>
              </a:rPr>
              <a:t>that specifies what information is available at each player before making their decision (for example, other players’ decisions) </a:t>
            </a:r>
          </a:p>
          <a:p>
            <a:pPr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the </a:t>
            </a:r>
            <a:r>
              <a:rPr lang="en-US" sz="2000" b="1" i="1" dirty="0">
                <a:solidFill>
                  <a:srgbClr val="C00000"/>
                </a:solidFill>
                <a:latin typeface="Palatino Linotype" panose="02040502050505030304" pitchFamily="18" charset="0"/>
              </a:rPr>
              <a:t>outcome</a:t>
            </a:r>
            <a:r>
              <a:rPr lang="en-US" sz="2000" dirty="0">
                <a:solidFill>
                  <a:schemeClr val="accent4">
                    <a:lumMod val="50000"/>
                  </a:schemeClr>
                </a:solidFill>
                <a:latin typeface="Palatino Linotype" panose="02040502050505030304" pitchFamily="18" charset="0"/>
              </a:rPr>
              <a:t> of the game, which in general depends on all players’ decision or rationality.</a:t>
            </a: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Cooperative vs Non-cooperative</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6</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Nature of Interaction</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Concept</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a:bodyPr>
          <a:lstStyle/>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A major distinction in the field of game theory is based on whether the players can enter into a cooperative agreement.</a:t>
            </a:r>
          </a:p>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If cooperation is possible, this would imply that the decision making is carried out collectively and everyone would benefit to the possible extent without any inefficiency in the system. This is known as cooperative game theory, which deals with issues of bargaining, coalition formation, excess utility distribution, etc.;</a:t>
            </a:r>
          </a:p>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In the noncooperative game, each player carries out the decision-making process individually based on the information available (this includes also a decision-making model of the others) till there is no incentive anymore to change their decision. (Nash Equilibrium).</a:t>
            </a: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4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Zero-sum vs General-sum games</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7</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cap="small" dirty="0">
                <a:solidFill>
                  <a:schemeClr val="accent3">
                    <a:lumMod val="50000"/>
                  </a:schemeClr>
                </a:solidFill>
                <a:latin typeface="Palatino Linotype" panose="02040502050505030304" pitchFamily="18" charset="0"/>
              </a:rPr>
              <a:t>Advantage</a:t>
            </a: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Concept</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a:bodyPr>
          <a:lstStyle/>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A remarkable distinction can be drawn between scenarios that are intrinsically adversarial (such as racing) and others that are not (e.g. urban and highway driving). </a:t>
            </a:r>
          </a:p>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A race is inherently a </a:t>
            </a:r>
            <a:r>
              <a:rPr lang="en-US" sz="2000" dirty="0">
                <a:solidFill>
                  <a:srgbClr val="00B050"/>
                </a:solidFill>
                <a:latin typeface="Palatino Linotype" panose="02040502050505030304" pitchFamily="18" charset="0"/>
              </a:rPr>
              <a:t>zero-sum game</a:t>
            </a:r>
            <a:r>
              <a:rPr lang="en-US" sz="2000" dirty="0">
                <a:solidFill>
                  <a:schemeClr val="accent4">
                    <a:lumMod val="50000"/>
                  </a:schemeClr>
                </a:solidFill>
                <a:latin typeface="Palatino Linotype" panose="02040502050505030304" pitchFamily="18" charset="0"/>
              </a:rPr>
              <a:t>: there is a winner and the losers (or multiple tiers of winners). The “</a:t>
            </a:r>
            <a:r>
              <a:rPr lang="en-US" sz="2000" dirty="0">
                <a:solidFill>
                  <a:srgbClr val="00B050"/>
                </a:solidFill>
                <a:latin typeface="Palatino Linotype" panose="02040502050505030304" pitchFamily="18" charset="0"/>
              </a:rPr>
              <a:t>outcome of a race</a:t>
            </a:r>
            <a:r>
              <a:rPr lang="en-US" sz="2000" dirty="0">
                <a:solidFill>
                  <a:schemeClr val="accent4">
                    <a:lumMod val="50000"/>
                  </a:schemeClr>
                </a:solidFill>
                <a:latin typeface="Palatino Linotype" panose="02040502050505030304" pitchFamily="18" charset="0"/>
              </a:rPr>
              <a:t>” depends on the joint state which defines a winner (+1) and a loser (−1). </a:t>
            </a:r>
            <a:r>
              <a:rPr lang="en-US" sz="2000" dirty="0">
                <a:solidFill>
                  <a:srgbClr val="00B050"/>
                </a:solidFill>
                <a:latin typeface="Palatino Linotype" panose="02040502050505030304" pitchFamily="18" charset="0"/>
              </a:rPr>
              <a:t>Zero-sum games are the ones in which one players’ payoff is equivalent to another’s loss</a:t>
            </a:r>
            <a:r>
              <a:rPr lang="en-US" sz="2000" dirty="0">
                <a:solidFill>
                  <a:schemeClr val="accent4">
                    <a:lumMod val="50000"/>
                  </a:schemeClr>
                </a:solidFill>
                <a:latin typeface="Palatino Linotype" panose="02040502050505030304" pitchFamily="18" charset="0"/>
              </a:rPr>
              <a:t>.</a:t>
            </a:r>
          </a:p>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Nevertheless, racing scenarios </a:t>
            </a:r>
            <a:r>
              <a:rPr lang="en-US" sz="2000" dirty="0">
                <a:solidFill>
                  <a:srgbClr val="00B050"/>
                </a:solidFill>
                <a:latin typeface="Palatino Linotype" panose="02040502050505030304" pitchFamily="18" charset="0"/>
              </a:rPr>
              <a:t>do not describe the interaction </a:t>
            </a:r>
            <a:r>
              <a:rPr lang="en-US" sz="2000" dirty="0">
                <a:solidFill>
                  <a:schemeClr val="accent4">
                    <a:lumMod val="50000"/>
                  </a:schemeClr>
                </a:solidFill>
                <a:latin typeface="Palatino Linotype" panose="02040502050505030304" pitchFamily="18" charset="0"/>
              </a:rPr>
              <a:t>of multiple robots simply sharing the same workspace. For instance, in every-day urban driving agents have personal objectives (where to go, driving style preferences,...) but </a:t>
            </a:r>
            <a:r>
              <a:rPr lang="en-US" sz="2000" dirty="0">
                <a:solidFill>
                  <a:srgbClr val="00B050"/>
                </a:solidFill>
                <a:latin typeface="Palatino Linotype" panose="02040502050505030304" pitchFamily="18" charset="0"/>
              </a:rPr>
              <a:t>also coupled objectives </a:t>
            </a:r>
            <a:r>
              <a:rPr lang="en-US" sz="2000" dirty="0">
                <a:solidFill>
                  <a:schemeClr val="accent4">
                    <a:lumMod val="50000"/>
                  </a:schemeClr>
                </a:solidFill>
                <a:latin typeface="Palatino Linotype" panose="02040502050505030304" pitchFamily="18" charset="0"/>
              </a:rPr>
              <a:t>(avoid collision, keep safety distance,...); all these do not sum to zero in general, hence the name </a:t>
            </a:r>
            <a:r>
              <a:rPr lang="en-US" sz="2000" dirty="0">
                <a:solidFill>
                  <a:srgbClr val="00B050"/>
                </a:solidFill>
                <a:latin typeface="Palatino Linotype" panose="02040502050505030304" pitchFamily="18" charset="0"/>
              </a:rPr>
              <a:t>general-sum games</a:t>
            </a:r>
            <a:r>
              <a:rPr lang="en-US" sz="2000" dirty="0">
                <a:solidFill>
                  <a:schemeClr val="accent4">
                    <a:lumMod val="50000"/>
                  </a:schemeClr>
                </a:solidFill>
                <a:latin typeface="Palatino Linotype" panose="02040502050505030304" pitchFamily="18" charset="0"/>
              </a:rPr>
              <a:t>.</a:t>
            </a: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02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Playing Sequence</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8</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b="1" cap="small" dirty="0">
                <a:solidFill>
                  <a:schemeClr val="accent3">
                    <a:lumMod val="50000"/>
                  </a:schemeClr>
                </a:solidFill>
                <a:latin typeface="Century Schoolbook" panose="02040604050505020304" pitchFamily="18" charset="0"/>
              </a:rPr>
              <a:t>Playing Sequence</a:t>
            </a:r>
            <a:endParaRPr lang="en-US" sz="1400" cap="small" dirty="0">
              <a:solidFill>
                <a:schemeClr val="accent3">
                  <a:lumMod val="50000"/>
                </a:schemeClr>
              </a:solidFill>
              <a:latin typeface="Palatino Linotype" panose="02040502050505030304" pitchFamily="18" charset="0"/>
            </a:endParaRP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Concept</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lnSpcReduction="10000"/>
          </a:bodyPr>
          <a:lstStyle/>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Another aspect that defines the type of game is the playing sequence of the players. </a:t>
            </a:r>
            <a:r>
              <a:rPr lang="en-US" sz="2000" b="1" dirty="0">
                <a:solidFill>
                  <a:srgbClr val="C00000"/>
                </a:solidFill>
                <a:latin typeface="Palatino Linotype" panose="02040502050505030304" pitchFamily="18" charset="0"/>
              </a:rPr>
              <a:t>simultaneous or sequential play </a:t>
            </a:r>
          </a:p>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Simultaneous play assumes that the players choose their actions at the same time independently. </a:t>
            </a:r>
          </a:p>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Sequential play assumes that the players take turns in selecting their actions, thus they can observe the actions of all the other players before deciding on their specific action. Sequential games have a “simpler” structure which is well suited for poker, chess, etc. </a:t>
            </a:r>
          </a:p>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Sequential games could be meaningful in driving scenarios when there is an inherent asymmetry in the scenario. For example, at a stop-sign intersection one could model the approaching vehicle from the right as a leader and the vehicle that yields the right of way as the follower giving rise to a particular class of games called Stackelberg games.</a:t>
            </a: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71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8A-9C1F-4276-809A-D4BF4337AB6E}"/>
              </a:ext>
            </a:extLst>
          </p:cNvPr>
          <p:cNvSpPr>
            <a:spLocks noGrp="1"/>
          </p:cNvSpPr>
          <p:nvPr>
            <p:ph type="title"/>
          </p:nvPr>
        </p:nvSpPr>
        <p:spPr>
          <a:xfrm>
            <a:off x="0" y="292683"/>
            <a:ext cx="12192000" cy="726604"/>
          </a:xfrm>
          <a:solidFill>
            <a:schemeClr val="bg2"/>
          </a:solidFill>
        </p:spPr>
        <p:txBody>
          <a:bodyPr anchor="b">
            <a:normAutofit/>
          </a:bodyPr>
          <a:lstStyle/>
          <a:p>
            <a:pPr>
              <a:lnSpc>
                <a:spcPct val="100000"/>
              </a:lnSpc>
            </a:pPr>
            <a:r>
              <a:rPr lang="en-US" sz="3000" b="1" cap="small" dirty="0">
                <a:solidFill>
                  <a:schemeClr val="accent3">
                    <a:lumMod val="50000"/>
                  </a:schemeClr>
                </a:solidFill>
                <a:latin typeface="Century Schoolbook" panose="02040604050505020304" pitchFamily="18" charset="0"/>
              </a:rPr>
              <a:t>    Playing Sequence</a:t>
            </a:r>
          </a:p>
        </p:txBody>
      </p:sp>
      <p:sp>
        <p:nvSpPr>
          <p:cNvPr id="5" name="Slide Number Placeholder 5">
            <a:extLst>
              <a:ext uri="{FF2B5EF4-FFF2-40B4-BE49-F238E27FC236}">
                <a16:creationId xmlns:a16="http://schemas.microsoft.com/office/drawing/2014/main" id="{6A70FAC8-7EEF-40E2-8952-AA3969F4E03D}"/>
              </a:ext>
            </a:extLst>
          </p:cNvPr>
          <p:cNvSpPr>
            <a:spLocks noGrp="1"/>
          </p:cNvSpPr>
          <p:nvPr>
            <p:ph type="sldNum" sz="quarter" idx="12"/>
          </p:nvPr>
        </p:nvSpPr>
        <p:spPr>
          <a:xfrm>
            <a:off x="11535508" y="6518463"/>
            <a:ext cx="533400" cy="268418"/>
          </a:xfrm>
          <a:noFill/>
        </p:spPr>
        <p:txBody>
          <a:bodyPr/>
          <a:lstStyle/>
          <a:p>
            <a:pPr algn="ctr"/>
            <a:fld id="{8BA669CD-7235-4D00-9985-C0562DC21E44}" type="slidenum">
              <a:rPr lang="en-US" b="1" i="1">
                <a:solidFill>
                  <a:schemeClr val="tx1"/>
                </a:solidFill>
                <a:latin typeface="Century Schoolbook" panose="02040604050505020304" pitchFamily="18" charset="0"/>
                <a:ea typeface="Cambria" panose="02040503050406030204" pitchFamily="18" charset="0"/>
              </a:rPr>
              <a:pPr algn="ctr"/>
              <a:t>9</a:t>
            </a:fld>
            <a:endParaRPr lang="en-US" b="1" i="1" dirty="0">
              <a:solidFill>
                <a:schemeClr val="tx1"/>
              </a:solidFill>
              <a:latin typeface="Century Schoolbook" panose="02040604050505020304" pitchFamily="18" charset="0"/>
              <a:ea typeface="Cambria" panose="02040503050406030204" pitchFamily="18" charset="0"/>
            </a:endParaRPr>
          </a:p>
        </p:txBody>
      </p:sp>
      <p:sp>
        <p:nvSpPr>
          <p:cNvPr id="209" name="Rectangle 208">
            <a:extLst>
              <a:ext uri="{FF2B5EF4-FFF2-40B4-BE49-F238E27FC236}">
                <a16:creationId xmlns:a16="http://schemas.microsoft.com/office/drawing/2014/main" id="{FF307AF5-C028-4B2F-BDA0-9D0FA95083B9}"/>
              </a:ext>
            </a:extLst>
          </p:cNvPr>
          <p:cNvSpPr/>
          <p:nvPr/>
        </p:nvSpPr>
        <p:spPr>
          <a:xfrm>
            <a:off x="6089754" y="-9528"/>
            <a:ext cx="6102245" cy="307183"/>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b="1" cap="small" dirty="0">
                <a:solidFill>
                  <a:schemeClr val="accent3">
                    <a:lumMod val="50000"/>
                  </a:schemeClr>
                </a:solidFill>
                <a:latin typeface="Century Schoolbook" panose="02040604050505020304" pitchFamily="18" charset="0"/>
              </a:rPr>
              <a:t>Playing Sequence</a:t>
            </a:r>
            <a:endParaRPr lang="en-US" sz="1400" cap="small" dirty="0">
              <a:solidFill>
                <a:schemeClr val="accent3">
                  <a:lumMod val="50000"/>
                </a:schemeClr>
              </a:solidFill>
              <a:latin typeface="Palatino Linotype" panose="02040502050505030304" pitchFamily="18" charset="0"/>
            </a:endParaRPr>
          </a:p>
        </p:txBody>
      </p:sp>
      <p:sp>
        <p:nvSpPr>
          <p:cNvPr id="52" name="Rectangle 51">
            <a:extLst>
              <a:ext uri="{FF2B5EF4-FFF2-40B4-BE49-F238E27FC236}">
                <a16:creationId xmlns:a16="http://schemas.microsoft.com/office/drawing/2014/main" id="{B259D026-E26E-4C37-BC55-C84CDC0FD2AD}"/>
              </a:ext>
            </a:extLst>
          </p:cNvPr>
          <p:cNvSpPr/>
          <p:nvPr/>
        </p:nvSpPr>
        <p:spPr>
          <a:xfrm>
            <a:off x="1" y="-10204"/>
            <a:ext cx="6096000" cy="297962"/>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sz="1400" b="1" cap="small" dirty="0">
                <a:solidFill>
                  <a:schemeClr val="bg1"/>
                </a:solidFill>
                <a:latin typeface="Palatino Linotype" panose="02040502050505030304" pitchFamily="18" charset="0"/>
              </a:rPr>
              <a:t>Game Concept</a:t>
            </a:r>
          </a:p>
        </p:txBody>
      </p:sp>
      <p:sp>
        <p:nvSpPr>
          <p:cNvPr id="9" name="Content Placeholder 2">
            <a:extLst>
              <a:ext uri="{FF2B5EF4-FFF2-40B4-BE49-F238E27FC236}">
                <a16:creationId xmlns:a16="http://schemas.microsoft.com/office/drawing/2014/main" id="{C75F2A6E-DBF1-4E6B-A1B2-14B15175081A}"/>
              </a:ext>
            </a:extLst>
          </p:cNvPr>
          <p:cNvSpPr>
            <a:spLocks noGrp="1"/>
          </p:cNvSpPr>
          <p:nvPr>
            <p:ph idx="1"/>
          </p:nvPr>
        </p:nvSpPr>
        <p:spPr>
          <a:xfrm>
            <a:off x="562708" y="1066817"/>
            <a:ext cx="11071274" cy="5451646"/>
          </a:xfrm>
        </p:spPr>
        <p:txBody>
          <a:bodyPr>
            <a:normAutofit/>
          </a:bodyPr>
          <a:lstStyle/>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Agents in the real world may or may not take decisions at the exact same instant and they do not necessarily have a fixed playing sequence. </a:t>
            </a:r>
          </a:p>
          <a:p>
            <a:pPr marL="287338" indent="-287338" algn="just">
              <a:lnSpc>
                <a:spcPct val="150000"/>
              </a:lnSpc>
              <a:buClr>
                <a:srgbClr val="00B050"/>
              </a:buClr>
              <a:buSzPct val="120000"/>
              <a:buFont typeface="Wingdings" panose="05000000000000000000" pitchFamily="2" charset="2"/>
              <a:buChar char="§"/>
            </a:pPr>
            <a:r>
              <a:rPr lang="en-US" sz="2000" dirty="0">
                <a:solidFill>
                  <a:schemeClr val="accent4">
                    <a:lumMod val="50000"/>
                  </a:schemeClr>
                </a:solidFill>
                <a:latin typeface="Palatino Linotype" panose="02040502050505030304" pitchFamily="18" charset="0"/>
              </a:rPr>
              <a:t>In a bid to describe what happens in the real world one should model agents taking decisions asynchronously with a delay on observations of the others’ actions. Despite this consideration, the above scenarios are good approximations to capture the structure of the game.</a:t>
            </a:r>
          </a:p>
        </p:txBody>
      </p:sp>
      <p:sp>
        <p:nvSpPr>
          <p:cNvPr id="8" name="Rectangle 7">
            <a:extLst>
              <a:ext uri="{FF2B5EF4-FFF2-40B4-BE49-F238E27FC236}">
                <a16:creationId xmlns:a16="http://schemas.microsoft.com/office/drawing/2014/main" id="{A9F8668A-4DA8-4F67-B3E7-9FCDCEE89B57}"/>
              </a:ext>
            </a:extLst>
          </p:cNvPr>
          <p:cNvSpPr/>
          <p:nvPr/>
        </p:nvSpPr>
        <p:spPr>
          <a:xfrm>
            <a:off x="6089755" y="6565993"/>
            <a:ext cx="6102246" cy="307183"/>
          </a:xfrm>
          <a:prstGeom prst="rect">
            <a:avLst/>
          </a:pr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cap="small" dirty="0">
              <a:solidFill>
                <a:schemeClr val="accent3">
                  <a:lumMod val="50000"/>
                </a:schemeClr>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84A901E8-B779-43A1-ACC4-D2DCE69797A2}"/>
              </a:ext>
            </a:extLst>
          </p:cNvPr>
          <p:cNvSpPr/>
          <p:nvPr/>
        </p:nvSpPr>
        <p:spPr>
          <a:xfrm>
            <a:off x="2" y="6565317"/>
            <a:ext cx="6096000" cy="297962"/>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sz="1400" b="1" cap="small" dirty="0">
              <a:solidFill>
                <a:schemeClr val="bg1"/>
              </a:solidFill>
              <a:latin typeface="Palatino Linotype" panose="02040502050505030304" pitchFamily="18" charset="0"/>
            </a:endParaRPr>
          </a:p>
        </p:txBody>
      </p:sp>
      <p:pic>
        <p:nvPicPr>
          <p:cNvPr id="11" name="Picture 2" descr="Image result for UC Davis logo">
            <a:extLst>
              <a:ext uri="{FF2B5EF4-FFF2-40B4-BE49-F238E27FC236}">
                <a16:creationId xmlns:a16="http://schemas.microsoft.com/office/drawing/2014/main" id="{90020916-5156-4FB5-B78A-0B402A761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6081" y="140820"/>
            <a:ext cx="688089" cy="6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3774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19451</TotalTime>
  <Words>2817</Words>
  <Application>Microsoft Office PowerPoint</Application>
  <PresentationFormat>Widescreen</PresentationFormat>
  <Paragraphs>253</Paragraphs>
  <Slides>28</Slides>
  <Notes>28</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28</vt:i4>
      </vt:variant>
    </vt:vector>
  </HeadingPairs>
  <TitlesOfParts>
    <vt:vector size="38" baseType="lpstr">
      <vt:lpstr>Arial</vt:lpstr>
      <vt:lpstr>Calibri</vt:lpstr>
      <vt:lpstr>Calibri Light</vt:lpstr>
      <vt:lpstr>Century Schoolbook</vt:lpstr>
      <vt:lpstr>Palatino Linotype</vt:lpstr>
      <vt:lpstr>Wingdings</vt:lpstr>
      <vt:lpstr>Custom Design</vt:lpstr>
      <vt:lpstr>Office Theme</vt:lpstr>
      <vt:lpstr>MathType 7.0 Equation</vt:lpstr>
      <vt:lpstr>Equation</vt:lpstr>
      <vt:lpstr>Introduction to Game Theory</vt:lpstr>
      <vt:lpstr>    Outline</vt:lpstr>
      <vt:lpstr>    Game Concept</vt:lpstr>
      <vt:lpstr>    Game Concept</vt:lpstr>
      <vt:lpstr>    Game Elements</vt:lpstr>
      <vt:lpstr>    Cooperative vs Non-cooperative</vt:lpstr>
      <vt:lpstr>    Zero-sum vs General-sum games</vt:lpstr>
      <vt:lpstr>    Playing Sequence</vt:lpstr>
      <vt:lpstr>    Playing Sequence</vt:lpstr>
      <vt:lpstr>    Game Example</vt:lpstr>
      <vt:lpstr>    Game Example (contd.)</vt:lpstr>
      <vt:lpstr>    Best Responses and Nash Equilibria</vt:lpstr>
      <vt:lpstr>    Best Responses and Nash Equilibria</vt:lpstr>
      <vt:lpstr>    Game Example</vt:lpstr>
      <vt:lpstr>    Best Responses and Nash Equilibria</vt:lpstr>
      <vt:lpstr>    Equilibrium selection and admissibility</vt:lpstr>
      <vt:lpstr>    Congestion games</vt:lpstr>
      <vt:lpstr>    Congestion games: Routing game</vt:lpstr>
      <vt:lpstr>    Congestion games: Routing game</vt:lpstr>
      <vt:lpstr>    Congestion games: Routing game</vt:lpstr>
      <vt:lpstr>    Congestion games: Routing game</vt:lpstr>
      <vt:lpstr>    Congestion games: Braess Paradox</vt:lpstr>
      <vt:lpstr>    Congestion games: Routing game</vt:lpstr>
      <vt:lpstr>    Congestion games: Routing game</vt:lpstr>
      <vt:lpstr>    Game Framework</vt:lpstr>
      <vt:lpstr>    Game Strategy or Information System</vt:lpstr>
      <vt:lpstr>    Game Strategy or Information System</vt:lpstr>
      <vt:lpstr>    Feedback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Vehicle Interaction in Urban Environment: Theory, Methodology, &amp; Application</dc:title>
  <dc:creator>Sarder Rafee Musabbir</dc:creator>
  <cp:lastModifiedBy>Sarder Rafee Musabbir</cp:lastModifiedBy>
  <cp:revision>1243</cp:revision>
  <dcterms:created xsi:type="dcterms:W3CDTF">2019-09-20T22:37:27Z</dcterms:created>
  <dcterms:modified xsi:type="dcterms:W3CDTF">2022-03-03T20:08:02Z</dcterms:modified>
</cp:coreProperties>
</file>