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713" autoAdjust="0"/>
  </p:normalViewPr>
  <p:slideViewPr>
    <p:cSldViewPr snapToGrid="0" snapToObjects="1">
      <p:cViewPr varScale="1">
        <p:scale>
          <a:sx n="110" d="100"/>
          <a:sy n="110" d="100"/>
        </p:scale>
        <p:origin x="-1644" y="-90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DACD1-4607-4E7E-8A6B-6AE89A983340}" type="datetimeFigureOut">
              <a:rPr lang="es-ES" smtClean="0"/>
              <a:t>29/10/2014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292F3-C617-49B6-BED0-FC29766E479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64008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49185" y="3600460"/>
            <a:ext cx="5910943" cy="94705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CFD6-C546-4829-8141-CBE2B653668F}" type="datetime1">
              <a:rPr lang="es-ES" smtClean="0"/>
              <a:t>29/10/2014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4245428" y="4874077"/>
            <a:ext cx="3543300" cy="285755"/>
          </a:xfrm>
        </p:spPr>
        <p:txBody>
          <a:bodyPr>
            <a:noAutofit/>
          </a:bodyPr>
          <a:lstStyle>
            <a:lvl1pPr algn="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Autor de documento</a:t>
            </a:r>
            <a:endParaRPr lang="es-ES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245428" y="5167996"/>
            <a:ext cx="3543300" cy="261253"/>
          </a:xfrm>
        </p:spPr>
        <p:txBody>
          <a:bodyPr vert="horz" lIns="91440" tIns="45720" rIns="91440" bIns="45720" rtlCol="0">
            <a:noAutofit/>
          </a:bodyPr>
          <a:lstStyle>
            <a:lvl1pPr algn="r">
              <a:buNone/>
              <a:defRPr lang="es-ES" sz="16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r" defTabSz="914400" rtl="0" eaLnBrk="1" latinLnBrk="0" hangingPunct="1">
              <a:spcBef>
                <a:spcPct val="20000"/>
              </a:spcBef>
            </a:pPr>
            <a:r>
              <a:rPr lang="es-ES" dirty="0" smtClean="0"/>
              <a:t>Fecha del documento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3B15-7A5B-4DF6-97A6-A7D7E9DFCAB9}" type="datetime1">
              <a:rPr lang="es-ES" smtClean="0"/>
              <a:t>29/10/2014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75FD-D146-4288-8822-6E12ECF9C3F5}" type="datetime1">
              <a:rPr lang="es-ES" smtClean="0"/>
              <a:t>29/10/2014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FB7F-3FCB-4518-8354-F05D631E2629}" type="datetime1">
              <a:rPr lang="es-ES" smtClean="0"/>
              <a:t>29/10/2014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75656"/>
            <a:ext cx="8229600" cy="49505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7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Título de diapositiva</a:t>
            </a:r>
            <a:endParaRPr lang="es-ES" dirty="0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E182-63D5-43CA-A02B-A129ECC7D66E}" type="datetime1">
              <a:rPr lang="es-ES" smtClean="0"/>
              <a:t>29/10/2014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AF1C-724D-4FE2-9482-FF92BDF6D2EC}" type="datetime1">
              <a:rPr lang="es-ES" smtClean="0"/>
              <a:t>29/10/2014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2637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81100"/>
            <a:ext cx="4038600" cy="4945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81100"/>
            <a:ext cx="4038600" cy="4945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5CE2-D632-4AD3-9E84-824BD0BF39F6}" type="datetime1">
              <a:rPr lang="es-ES" smtClean="0"/>
              <a:t>29/10/2014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 Objeto Medi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2637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81100"/>
            <a:ext cx="4038600" cy="4945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5CE2-D632-4AD3-9E84-824BD0BF39F6}" type="datetime1">
              <a:rPr lang="es-ES" smtClean="0"/>
              <a:t>29/10/2014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E459-6BEE-4817-BB3C-C3CDA0CBF025}" type="datetime1">
              <a:rPr lang="es-ES" smtClean="0"/>
              <a:t>29/10/2014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EBEC-FEEC-43FF-B012-F676E51098CA}" type="datetime1">
              <a:rPr lang="es-ES" smtClean="0"/>
              <a:t>29/10/2014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400E-1976-4E13-90AA-144FEAF711EE}" type="datetime1">
              <a:rPr lang="es-ES" smtClean="0"/>
              <a:t>29/10/2014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5B70-FFEE-42AE-A69C-BE9A6FB775A4}" type="datetime1">
              <a:rPr lang="es-ES" smtClean="0"/>
              <a:t>29/10/2014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914A-A395-4544-B598-A7B25BA60995}" type="datetime1">
              <a:rPr lang="es-ES" smtClean="0"/>
              <a:t>29/10/2014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8EB3-7F11-4184-A24C-445C017726E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Flecha izquierda">
            <a:hlinkClick r:id="rId14" action="ppaction://hlinksldjump"/>
          </p:cNvPr>
          <p:cNvSpPr/>
          <p:nvPr userDrawn="1"/>
        </p:nvSpPr>
        <p:spPr>
          <a:xfrm>
            <a:off x="449026" y="6389006"/>
            <a:ext cx="506195" cy="321354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72000" rtlCol="0" anchor="ctr"/>
          <a:lstStyle/>
          <a:p>
            <a:pPr algn="ctr"/>
            <a:r>
              <a:rPr lang="es-ES" sz="1000" b="1" dirty="0" smtClean="0">
                <a:solidFill>
                  <a:schemeClr val="bg1">
                    <a:lumMod val="65000"/>
                  </a:schemeClr>
                </a:solidFill>
              </a:rPr>
              <a:t>Mapa</a:t>
            </a:r>
            <a:endParaRPr lang="es-E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Gestión de Proyectos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Mapa de procesos para la gestión de proyectos Agiles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Rafel </a:t>
            </a:r>
            <a:r>
              <a:rPr lang="es-ES" dirty="0" err="1" smtClean="0"/>
              <a:t>Mormeneo</a:t>
            </a:r>
            <a:r>
              <a:rPr lang="es-ES" dirty="0" smtClean="0"/>
              <a:t> </a:t>
            </a:r>
            <a:r>
              <a:rPr lang="es-ES" dirty="0" err="1" smtClean="0"/>
              <a:t>Melich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29 de noviembre de 2014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146 Pentágono"/>
          <p:cNvSpPr/>
          <p:nvPr/>
        </p:nvSpPr>
        <p:spPr>
          <a:xfrm>
            <a:off x="1069675" y="1369352"/>
            <a:ext cx="7245440" cy="4093124"/>
          </a:xfrm>
          <a:prstGeom prst="homePlate">
            <a:avLst>
              <a:gd name="adj" fmla="val 114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dirty="0" smtClean="0"/>
          </a:p>
        </p:txBody>
      </p:sp>
      <p:cxnSp>
        <p:nvCxnSpPr>
          <p:cNvPr id="64" name="63 Conector recto de flecha"/>
          <p:cNvCxnSpPr>
            <a:endCxn id="65" idx="0"/>
          </p:cNvCxnSpPr>
          <p:nvPr/>
        </p:nvCxnSpPr>
        <p:spPr>
          <a:xfrm>
            <a:off x="3317490" y="3844384"/>
            <a:ext cx="0" cy="1072672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endCxn id="58" idx="0"/>
          </p:cNvCxnSpPr>
          <p:nvPr/>
        </p:nvCxnSpPr>
        <p:spPr>
          <a:xfrm>
            <a:off x="1910704" y="3849422"/>
            <a:ext cx="0" cy="1076259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Pentágono">
            <a:hlinkClick r:id="rId2" action="ppaction://hlinksldjump"/>
          </p:cNvPr>
          <p:cNvSpPr/>
          <p:nvPr/>
        </p:nvSpPr>
        <p:spPr>
          <a:xfrm>
            <a:off x="1184998" y="1628800"/>
            <a:ext cx="1296144" cy="2287596"/>
          </a:xfrm>
          <a:prstGeom prst="homePlate">
            <a:avLst>
              <a:gd name="adj" fmla="val 19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Definición de proyecto</a:t>
            </a:r>
          </a:p>
        </p:txBody>
      </p:sp>
      <p:sp>
        <p:nvSpPr>
          <p:cNvPr id="24" name="23 Pentágono"/>
          <p:cNvSpPr/>
          <p:nvPr/>
        </p:nvSpPr>
        <p:spPr>
          <a:xfrm>
            <a:off x="4082570" y="1660678"/>
            <a:ext cx="2952328" cy="2358000"/>
          </a:xfrm>
          <a:prstGeom prst="homePlate">
            <a:avLst>
              <a:gd name="adj" fmla="val 1921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dirty="0" smtClean="0"/>
          </a:p>
        </p:txBody>
      </p:sp>
      <p:sp>
        <p:nvSpPr>
          <p:cNvPr id="23" name="22 Pentágono"/>
          <p:cNvSpPr/>
          <p:nvPr/>
        </p:nvSpPr>
        <p:spPr>
          <a:xfrm>
            <a:off x="4036440" y="1649052"/>
            <a:ext cx="2952328" cy="2322000"/>
          </a:xfrm>
          <a:prstGeom prst="homePlate">
            <a:avLst>
              <a:gd name="adj" fmla="val 1921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dirty="0" smtClean="0"/>
          </a:p>
        </p:txBody>
      </p:sp>
      <p:sp>
        <p:nvSpPr>
          <p:cNvPr id="18" name="17 Pentágono"/>
          <p:cNvSpPr/>
          <p:nvPr/>
        </p:nvSpPr>
        <p:spPr>
          <a:xfrm>
            <a:off x="3901050" y="1628800"/>
            <a:ext cx="3024336" cy="2287592"/>
          </a:xfrm>
          <a:prstGeom prst="homePlate">
            <a:avLst>
              <a:gd name="adj" fmla="val 19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dirty="0" smtClean="0"/>
              <a:t>Sprint</a:t>
            </a:r>
          </a:p>
        </p:txBody>
      </p:sp>
      <p:sp>
        <p:nvSpPr>
          <p:cNvPr id="25" name="24 Pentágono"/>
          <p:cNvSpPr/>
          <p:nvPr/>
        </p:nvSpPr>
        <p:spPr>
          <a:xfrm rot="5400000">
            <a:off x="2231740" y="31872"/>
            <a:ext cx="1080120" cy="1440160"/>
          </a:xfrm>
          <a:prstGeom prst="homePlate">
            <a:avLst>
              <a:gd name="adj" fmla="val 192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400" dirty="0" smtClean="0"/>
              <a:t>Control de </a:t>
            </a:r>
            <a:r>
              <a:rPr lang="es-ES" sz="1400" dirty="0" err="1" smtClean="0"/>
              <a:t>Reporting</a:t>
            </a:r>
            <a:endParaRPr lang="es-ES" sz="1400" dirty="0" smtClean="0"/>
          </a:p>
        </p:txBody>
      </p:sp>
      <p:sp>
        <p:nvSpPr>
          <p:cNvPr id="26" name="25 Pentágono"/>
          <p:cNvSpPr/>
          <p:nvPr/>
        </p:nvSpPr>
        <p:spPr>
          <a:xfrm rot="5400000">
            <a:off x="3923928" y="31872"/>
            <a:ext cx="1080120" cy="1440160"/>
          </a:xfrm>
          <a:prstGeom prst="homePlate">
            <a:avLst>
              <a:gd name="adj" fmla="val 192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400" dirty="0" smtClean="0"/>
              <a:t>Control de Documentación</a:t>
            </a:r>
          </a:p>
        </p:txBody>
      </p:sp>
      <p:sp>
        <p:nvSpPr>
          <p:cNvPr id="27" name="26 Pentágono"/>
          <p:cNvSpPr/>
          <p:nvPr/>
        </p:nvSpPr>
        <p:spPr>
          <a:xfrm rot="5400000">
            <a:off x="5616116" y="31872"/>
            <a:ext cx="1080120" cy="1440160"/>
          </a:xfrm>
          <a:prstGeom prst="homePlate">
            <a:avLst>
              <a:gd name="adj" fmla="val 192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400" dirty="0" smtClean="0"/>
              <a:t>Control de Objetivos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8398768" y="312980"/>
            <a:ext cx="576064" cy="605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 smtClean="0"/>
              <a:t>CLIENTES     SATISFECHOS</a:t>
            </a:r>
            <a:endParaRPr lang="es-ES" dirty="0"/>
          </a:p>
        </p:txBody>
      </p:sp>
      <p:sp>
        <p:nvSpPr>
          <p:cNvPr id="19" name="18 Documento"/>
          <p:cNvSpPr/>
          <p:nvPr/>
        </p:nvSpPr>
        <p:spPr>
          <a:xfrm>
            <a:off x="1375144" y="4137454"/>
            <a:ext cx="869722" cy="504056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Definición Proyecto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33 Forma"/>
          <p:cNvCxnSpPr>
            <a:endCxn id="19" idx="0"/>
          </p:cNvCxnSpPr>
          <p:nvPr/>
        </p:nvCxnSpPr>
        <p:spPr>
          <a:xfrm rot="5400000">
            <a:off x="1667398" y="3992032"/>
            <a:ext cx="288030" cy="28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Forma"/>
          <p:cNvCxnSpPr>
            <a:stCxn id="19" idx="3"/>
          </p:cNvCxnSpPr>
          <p:nvPr/>
        </p:nvCxnSpPr>
        <p:spPr>
          <a:xfrm flipV="1">
            <a:off x="2244866" y="3921430"/>
            <a:ext cx="360040" cy="46805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Tarjeta"/>
          <p:cNvSpPr/>
          <p:nvPr/>
        </p:nvSpPr>
        <p:spPr>
          <a:xfrm>
            <a:off x="1550664" y="4925681"/>
            <a:ext cx="720080" cy="439495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es-ES" sz="1100" dirty="0" err="1" smtClean="0"/>
              <a:t>Product</a:t>
            </a:r>
            <a:r>
              <a:rPr lang="es-ES" sz="1100" dirty="0" smtClean="0"/>
              <a:t> </a:t>
            </a:r>
            <a:r>
              <a:rPr lang="es-ES" sz="1100" dirty="0" err="1" smtClean="0"/>
              <a:t>Backlog</a:t>
            </a:r>
            <a:endParaRPr lang="es-ES" sz="1100" dirty="0"/>
          </a:p>
        </p:txBody>
      </p:sp>
      <p:cxnSp>
        <p:nvCxnSpPr>
          <p:cNvPr id="63" name="62 Forma"/>
          <p:cNvCxnSpPr>
            <a:stCxn id="58" idx="3"/>
          </p:cNvCxnSpPr>
          <p:nvPr/>
        </p:nvCxnSpPr>
        <p:spPr>
          <a:xfrm flipV="1">
            <a:off x="2270744" y="3921431"/>
            <a:ext cx="432048" cy="1223998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Tarjeta"/>
          <p:cNvSpPr/>
          <p:nvPr/>
        </p:nvSpPr>
        <p:spPr>
          <a:xfrm>
            <a:off x="2957450" y="4917056"/>
            <a:ext cx="720080" cy="439495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es-ES" sz="1100" dirty="0" err="1" smtClean="0"/>
              <a:t>Release</a:t>
            </a:r>
            <a:r>
              <a:rPr lang="es-ES" sz="1100" dirty="0" smtClean="0"/>
              <a:t> Plan</a:t>
            </a:r>
          </a:p>
        </p:txBody>
      </p:sp>
      <p:cxnSp>
        <p:nvCxnSpPr>
          <p:cNvPr id="66" name="65 Forma"/>
          <p:cNvCxnSpPr>
            <a:stCxn id="65" idx="3"/>
          </p:cNvCxnSpPr>
          <p:nvPr/>
        </p:nvCxnSpPr>
        <p:spPr>
          <a:xfrm flipV="1">
            <a:off x="3677530" y="3916392"/>
            <a:ext cx="504056" cy="1220412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Documento"/>
          <p:cNvSpPr/>
          <p:nvPr/>
        </p:nvSpPr>
        <p:spPr>
          <a:xfrm>
            <a:off x="2769174" y="4137454"/>
            <a:ext cx="843844" cy="64807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Dedicación, </a:t>
            </a:r>
            <a:r>
              <a:rPr lang="es-E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Sprints</a:t>
            </a:r>
            <a:r>
              <a:rPr lang="es-E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Historias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70 Forma"/>
          <p:cNvCxnSpPr>
            <a:stCxn id="69" idx="3"/>
          </p:cNvCxnSpPr>
          <p:nvPr/>
        </p:nvCxnSpPr>
        <p:spPr>
          <a:xfrm flipV="1">
            <a:off x="3613018" y="3921430"/>
            <a:ext cx="432048" cy="5400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>
            <a:off x="3180970" y="3861048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102 Tarjeta"/>
          <p:cNvSpPr/>
          <p:nvPr/>
        </p:nvSpPr>
        <p:spPr>
          <a:xfrm>
            <a:off x="4261090" y="3385870"/>
            <a:ext cx="576064" cy="432048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0" rtlCol="0" anchor="t" anchorCtr="1"/>
          <a:lstStyle/>
          <a:p>
            <a:pPr algn="ctr"/>
            <a:r>
              <a:rPr lang="es-ES" sz="1000" dirty="0" smtClean="0"/>
              <a:t>Sprint Plan</a:t>
            </a:r>
            <a:endParaRPr lang="es-ES" sz="1000" dirty="0"/>
          </a:p>
        </p:txBody>
      </p:sp>
      <p:cxnSp>
        <p:nvCxnSpPr>
          <p:cNvPr id="104" name="103 Conector recto de flecha"/>
          <p:cNvCxnSpPr>
            <a:endCxn id="103" idx="0"/>
          </p:cNvCxnSpPr>
          <p:nvPr/>
        </p:nvCxnSpPr>
        <p:spPr>
          <a:xfrm>
            <a:off x="4549122" y="2420888"/>
            <a:ext cx="0" cy="964982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Forma"/>
          <p:cNvCxnSpPr>
            <a:stCxn id="103" idx="3"/>
          </p:cNvCxnSpPr>
          <p:nvPr/>
        </p:nvCxnSpPr>
        <p:spPr>
          <a:xfrm flipV="1">
            <a:off x="4837154" y="2495896"/>
            <a:ext cx="241902" cy="1105998"/>
          </a:xfrm>
          <a:prstGeom prst="bentConnector2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Pentágono">
            <a:hlinkClick r:id="rId3" action="ppaction://hlinksldjump"/>
          </p:cNvPr>
          <p:cNvSpPr/>
          <p:nvPr/>
        </p:nvSpPr>
        <p:spPr>
          <a:xfrm>
            <a:off x="2541524" y="1628800"/>
            <a:ext cx="1296144" cy="2287596"/>
          </a:xfrm>
          <a:prstGeom prst="homePlate">
            <a:avLst>
              <a:gd name="adj" fmla="val 19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Planificación Inicial</a:t>
            </a:r>
          </a:p>
        </p:txBody>
      </p:sp>
      <p:sp>
        <p:nvSpPr>
          <p:cNvPr id="109" name="108 Documento"/>
          <p:cNvSpPr/>
          <p:nvPr/>
        </p:nvSpPr>
        <p:spPr>
          <a:xfrm>
            <a:off x="4117074" y="2654538"/>
            <a:ext cx="720080" cy="64076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Sprint </a:t>
            </a:r>
            <a:r>
              <a:rPr lang="es-E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Planning</a:t>
            </a:r>
            <a:r>
              <a:rPr lang="es-E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Tareas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4" name="113 Conector recto de flecha"/>
          <p:cNvCxnSpPr/>
          <p:nvPr/>
        </p:nvCxnSpPr>
        <p:spPr>
          <a:xfrm>
            <a:off x="4405106" y="2213864"/>
            <a:ext cx="0" cy="43204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Pentágono">
            <a:hlinkClick r:id="rId4" action="ppaction://hlinksldjump"/>
          </p:cNvPr>
          <p:cNvSpPr/>
          <p:nvPr/>
        </p:nvSpPr>
        <p:spPr>
          <a:xfrm>
            <a:off x="4045066" y="1902580"/>
            <a:ext cx="792088" cy="576064"/>
          </a:xfrm>
          <a:prstGeom prst="homePlate">
            <a:avLst>
              <a:gd name="adj" fmla="val 1921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Sprint Plan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  <p:cxnSp>
        <p:nvCxnSpPr>
          <p:cNvPr id="118" name="117 Forma"/>
          <p:cNvCxnSpPr/>
          <p:nvPr/>
        </p:nvCxnSpPr>
        <p:spPr>
          <a:xfrm flipV="1">
            <a:off x="4854406" y="2495896"/>
            <a:ext cx="144016" cy="504056"/>
          </a:xfrm>
          <a:prstGeom prst="bent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Documento"/>
          <p:cNvSpPr/>
          <p:nvPr/>
        </p:nvSpPr>
        <p:spPr>
          <a:xfrm>
            <a:off x="5845266" y="2852936"/>
            <a:ext cx="864096" cy="432048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Sprint </a:t>
            </a:r>
            <a:r>
              <a:rPr lang="es-E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Retrospective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5" name="124 Conector recto de flecha"/>
          <p:cNvCxnSpPr/>
          <p:nvPr/>
        </p:nvCxnSpPr>
        <p:spPr>
          <a:xfrm>
            <a:off x="6277314" y="2420888"/>
            <a:ext cx="0" cy="43204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Pentágono">
            <a:hlinkClick r:id="rId5" action="ppaction://hlinksldjump"/>
          </p:cNvPr>
          <p:cNvSpPr/>
          <p:nvPr/>
        </p:nvSpPr>
        <p:spPr>
          <a:xfrm>
            <a:off x="5848266" y="1893954"/>
            <a:ext cx="792088" cy="576064"/>
          </a:xfrm>
          <a:prstGeom prst="homePlate">
            <a:avLst>
              <a:gd name="adj" fmla="val 1921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Sprint </a:t>
            </a:r>
            <a:r>
              <a:rPr lang="es-ES" sz="1000" dirty="0" err="1" smtClean="0">
                <a:solidFill>
                  <a:schemeClr val="bg1"/>
                </a:solidFill>
              </a:rPr>
              <a:t>Review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  <p:sp>
        <p:nvSpPr>
          <p:cNvPr id="127" name="126 Multidocumento"/>
          <p:cNvSpPr/>
          <p:nvPr/>
        </p:nvSpPr>
        <p:spPr>
          <a:xfrm>
            <a:off x="5053178" y="2852936"/>
            <a:ext cx="648072" cy="504056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Historias</a:t>
            </a:r>
          </a:p>
        </p:txBody>
      </p:sp>
      <p:cxnSp>
        <p:nvCxnSpPr>
          <p:cNvPr id="130" name="129 Conector recto de flecha"/>
          <p:cNvCxnSpPr/>
          <p:nvPr/>
        </p:nvCxnSpPr>
        <p:spPr>
          <a:xfrm>
            <a:off x="5378714" y="2420888"/>
            <a:ext cx="0" cy="43204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Pentágono">
            <a:hlinkClick r:id="rId6" action="ppaction://hlinksldjump"/>
          </p:cNvPr>
          <p:cNvSpPr/>
          <p:nvPr/>
        </p:nvSpPr>
        <p:spPr>
          <a:xfrm>
            <a:off x="4942353" y="1902580"/>
            <a:ext cx="792088" cy="576064"/>
          </a:xfrm>
          <a:prstGeom prst="homePlate">
            <a:avLst>
              <a:gd name="adj" fmla="val 1921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Ejecución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  <p:sp>
        <p:nvSpPr>
          <p:cNvPr id="137" name="136 Pentágono"/>
          <p:cNvSpPr/>
          <p:nvPr/>
        </p:nvSpPr>
        <p:spPr>
          <a:xfrm rot="16200000">
            <a:off x="2242992" y="5368717"/>
            <a:ext cx="1080120" cy="1440160"/>
          </a:xfrm>
          <a:prstGeom prst="homePlate">
            <a:avLst>
              <a:gd name="adj" fmla="val 192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1400" dirty="0" smtClean="0"/>
              <a:t>Sistema Informático</a:t>
            </a:r>
            <a:endParaRPr lang="es-ES" sz="1400" dirty="0" smtClean="0"/>
          </a:p>
        </p:txBody>
      </p:sp>
      <p:sp>
        <p:nvSpPr>
          <p:cNvPr id="138" name="137 Pentágono"/>
          <p:cNvSpPr/>
          <p:nvPr/>
        </p:nvSpPr>
        <p:spPr>
          <a:xfrm rot="16200000">
            <a:off x="3935180" y="5368717"/>
            <a:ext cx="1080120" cy="1440160"/>
          </a:xfrm>
          <a:prstGeom prst="homePlate">
            <a:avLst>
              <a:gd name="adj" fmla="val 192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1400" dirty="0" smtClean="0"/>
              <a:t>Compras</a:t>
            </a:r>
            <a:endParaRPr lang="es-ES" sz="1400" dirty="0" smtClean="0"/>
          </a:p>
        </p:txBody>
      </p:sp>
      <p:sp>
        <p:nvSpPr>
          <p:cNvPr id="139" name="138 Pentágono"/>
          <p:cNvSpPr/>
          <p:nvPr/>
        </p:nvSpPr>
        <p:spPr>
          <a:xfrm rot="16200000">
            <a:off x="5627368" y="5368717"/>
            <a:ext cx="1080120" cy="1440160"/>
          </a:xfrm>
          <a:prstGeom prst="homePlate">
            <a:avLst>
              <a:gd name="adj" fmla="val 192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1400" dirty="0" err="1" smtClean="0"/>
              <a:t>Outsourcing</a:t>
            </a:r>
            <a:endParaRPr lang="es-ES" sz="1400" dirty="0" smtClean="0"/>
          </a:p>
        </p:txBody>
      </p:sp>
      <p:sp>
        <p:nvSpPr>
          <p:cNvPr id="22" name="21 Pentágono">
            <a:hlinkClick r:id="rId7" action="ppaction://hlinksldjump"/>
          </p:cNvPr>
          <p:cNvSpPr/>
          <p:nvPr/>
        </p:nvSpPr>
        <p:spPr>
          <a:xfrm>
            <a:off x="7073666" y="1628800"/>
            <a:ext cx="939539" cy="2287596"/>
          </a:xfrm>
          <a:prstGeom prst="homePlate">
            <a:avLst>
              <a:gd name="adj" fmla="val 19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Release</a:t>
            </a:r>
            <a:endParaRPr lang="es-ES" sz="1400" dirty="0" smtClean="0"/>
          </a:p>
        </p:txBody>
      </p:sp>
      <p:grpSp>
        <p:nvGrpSpPr>
          <p:cNvPr id="151" name="150 Grupo"/>
          <p:cNvGrpSpPr/>
          <p:nvPr/>
        </p:nvGrpSpPr>
        <p:grpSpPr>
          <a:xfrm>
            <a:off x="179512" y="312980"/>
            <a:ext cx="836488" cy="6055743"/>
            <a:chOff x="179512" y="260648"/>
            <a:chExt cx="836488" cy="6336704"/>
          </a:xfrm>
        </p:grpSpPr>
        <p:sp>
          <p:nvSpPr>
            <p:cNvPr id="28" name="27 Rectángulo"/>
            <p:cNvSpPr/>
            <p:nvPr/>
          </p:nvSpPr>
          <p:spPr>
            <a:xfrm>
              <a:off x="179512" y="260648"/>
              <a:ext cx="576064" cy="6336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dirty="0" smtClean="0"/>
                <a:t>NECESIDADES   DE    </a:t>
              </a:r>
              <a:r>
                <a:rPr lang="es-ES" dirty="0" smtClean="0"/>
                <a:t>CLIENTES</a:t>
              </a:r>
              <a:endParaRPr lang="es-ES" dirty="0"/>
            </a:p>
          </p:txBody>
        </p:sp>
        <p:grpSp>
          <p:nvGrpSpPr>
            <p:cNvPr id="150" name="149 Grupo"/>
            <p:cNvGrpSpPr/>
            <p:nvPr/>
          </p:nvGrpSpPr>
          <p:grpSpPr>
            <a:xfrm>
              <a:off x="742876" y="2321713"/>
              <a:ext cx="273124" cy="2214574"/>
              <a:chOff x="742876" y="2284933"/>
              <a:chExt cx="273124" cy="2214574"/>
            </a:xfrm>
          </p:grpSpPr>
          <p:sp>
            <p:nvSpPr>
              <p:cNvPr id="149" name="148 Triángulo isósceles"/>
              <p:cNvSpPr/>
              <p:nvPr/>
            </p:nvSpPr>
            <p:spPr>
              <a:xfrm rot="5400000">
                <a:off x="-208799" y="3274708"/>
                <a:ext cx="2201874" cy="247724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8" name="147 Triángulo isósceles"/>
              <p:cNvSpPr/>
              <p:nvPr/>
            </p:nvSpPr>
            <p:spPr>
              <a:xfrm rot="5400000">
                <a:off x="-234199" y="3262008"/>
                <a:ext cx="2201874" cy="24772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52" name="15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>
                <a:solidFill>
                  <a:schemeClr val="accent1"/>
                </a:solidFill>
              </a:rPr>
              <a:t>Definición de Proyecto</a:t>
            </a:r>
            <a:endParaRPr lang="es-ES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181100"/>
          <a:ext cx="4038600" cy="49450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58970"/>
                <a:gridCol w="3079630"/>
              </a:tblGrid>
              <a:tr h="570471">
                <a:tc gridSpan="2">
                  <a:txBody>
                    <a:bodyPr/>
                    <a:lstStyle/>
                    <a:p>
                      <a:r>
                        <a:rPr lang="es-ES" sz="1600" b="1" dirty="0" smtClean="0"/>
                        <a:t>Ficha del proceso</a:t>
                      </a:r>
                      <a:endParaRPr lang="es-ES" sz="1600" b="1" dirty="0"/>
                    </a:p>
                  </a:txBody>
                  <a:tcPr marL="44873" marR="44873" anchor="ctr"/>
                </a:tc>
                <a:tc hMerge="1">
                  <a:txBody>
                    <a:bodyPr/>
                    <a:lstStyle/>
                    <a:p>
                      <a:endParaRPr lang="es-ES" sz="1200" b="0" dirty="0"/>
                    </a:p>
                  </a:txBody>
                  <a:tcPr marL="44873" marR="44873" anchor="ctr"/>
                </a:tc>
              </a:tr>
              <a:tr h="723573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Descripción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Se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establece</a:t>
                      </a:r>
                      <a:r>
                        <a:rPr lang="es-ES" sz="1200" baseline="0" dirty="0" smtClean="0"/>
                        <a:t> el objetivo, el plazo, el equipo, los puntos a tratar, los aspectos a tener en cuenta y los puntos críticos del proyecto.</a:t>
                      </a:r>
                      <a:endParaRPr lang="es-ES" sz="1200" b="0" dirty="0"/>
                    </a:p>
                  </a:txBody>
                  <a:tcPr marL="44873" marR="44873" anchor="ctr"/>
                </a:tc>
              </a:tr>
              <a:tr h="930308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Objetivo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Traducción</a:t>
                      </a:r>
                      <a:r>
                        <a:rPr lang="es-ES" sz="1200" baseline="0" dirty="0" smtClean="0"/>
                        <a:t> de las necesidades del cliente en características del producto/proyecto e identificación de las historias de usuario para conseguir dichas características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516838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Responsable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Product</a:t>
                      </a:r>
                      <a:r>
                        <a:rPr lang="es-ES" sz="1200" dirty="0" smtClean="0"/>
                        <a:t> </a:t>
                      </a:r>
                      <a:r>
                        <a:rPr lang="es-ES" sz="1200" dirty="0" err="1" smtClean="0"/>
                        <a:t>Owner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390066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Entradas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Necesidades</a:t>
                      </a:r>
                      <a:r>
                        <a:rPr lang="es-ES" sz="1200" baseline="0" dirty="0" smtClean="0"/>
                        <a:t> del cliente externo y/o interno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458328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Salidas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Directorio de Proyecto en</a:t>
                      </a:r>
                      <a:r>
                        <a:rPr lang="es-ES" sz="1200" baseline="0" dirty="0" smtClean="0"/>
                        <a:t> repositorio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399818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Salida</a:t>
                      </a:r>
                      <a:r>
                        <a:rPr lang="es-ES" sz="1200" b="1" baseline="0" dirty="0" smtClean="0"/>
                        <a:t> Web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Product</a:t>
                      </a:r>
                      <a:r>
                        <a:rPr lang="es-ES" sz="1200" dirty="0" smtClean="0"/>
                        <a:t> </a:t>
                      </a:r>
                      <a:r>
                        <a:rPr lang="es-ES" sz="1200" dirty="0" err="1" smtClean="0"/>
                        <a:t>Backlog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487582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Indicadores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44873" marR="44873" anchor="ctr"/>
                </a:tc>
              </a:tr>
              <a:tr h="468079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Registros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DefinicionProyecto.docx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</a:tbl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11" name="10 Rectángulo redondeado"/>
          <p:cNvSpPr/>
          <p:nvPr/>
        </p:nvSpPr>
        <p:spPr>
          <a:xfrm>
            <a:off x="6059168" y="920894"/>
            <a:ext cx="1561836" cy="398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Necesidades Cliente</a:t>
            </a:r>
            <a:endParaRPr lang="es-ES" sz="1200" dirty="0"/>
          </a:p>
        </p:txBody>
      </p:sp>
      <p:sp>
        <p:nvSpPr>
          <p:cNvPr id="12" name="11 Rectángulo"/>
          <p:cNvSpPr/>
          <p:nvPr/>
        </p:nvSpPr>
        <p:spPr>
          <a:xfrm>
            <a:off x="5520779" y="3090674"/>
            <a:ext cx="1081885" cy="41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Definición Objetivo</a:t>
            </a:r>
            <a:endParaRPr lang="es-ES" sz="1200" dirty="0"/>
          </a:p>
        </p:txBody>
      </p:sp>
      <p:sp>
        <p:nvSpPr>
          <p:cNvPr id="14" name="13 Rombo"/>
          <p:cNvSpPr/>
          <p:nvPr/>
        </p:nvSpPr>
        <p:spPr>
          <a:xfrm>
            <a:off x="6059167" y="1554450"/>
            <a:ext cx="1561837" cy="6728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Apertura proyecto?</a:t>
            </a:r>
            <a:endParaRPr lang="es-ES" sz="1000" dirty="0"/>
          </a:p>
        </p:txBody>
      </p:sp>
      <p:sp>
        <p:nvSpPr>
          <p:cNvPr id="15" name="14 Rectángulo"/>
          <p:cNvSpPr/>
          <p:nvPr/>
        </p:nvSpPr>
        <p:spPr>
          <a:xfrm>
            <a:off x="5950739" y="2462645"/>
            <a:ext cx="1778091" cy="28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Seleccionar Equipo</a:t>
            </a:r>
            <a:endParaRPr lang="es-ES" sz="1200" dirty="0"/>
          </a:p>
        </p:txBody>
      </p:sp>
      <p:sp>
        <p:nvSpPr>
          <p:cNvPr id="16" name="15 Rectángulo"/>
          <p:cNvSpPr/>
          <p:nvPr/>
        </p:nvSpPr>
        <p:spPr>
          <a:xfrm>
            <a:off x="6257640" y="3893975"/>
            <a:ext cx="1172746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Determinación características</a:t>
            </a:r>
            <a:endParaRPr lang="es-ES" sz="1200" dirty="0"/>
          </a:p>
        </p:txBody>
      </p:sp>
      <p:sp>
        <p:nvSpPr>
          <p:cNvPr id="17" name="16 Rectángulo"/>
          <p:cNvSpPr/>
          <p:nvPr/>
        </p:nvSpPr>
        <p:spPr>
          <a:xfrm>
            <a:off x="5949776" y="4637546"/>
            <a:ext cx="1778090" cy="28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Identificación Historias</a:t>
            </a:r>
            <a:endParaRPr lang="es-ES" sz="1200" dirty="0"/>
          </a:p>
        </p:txBody>
      </p:sp>
      <p:sp>
        <p:nvSpPr>
          <p:cNvPr id="18" name="17 Rectángulo"/>
          <p:cNvSpPr/>
          <p:nvPr/>
        </p:nvSpPr>
        <p:spPr>
          <a:xfrm>
            <a:off x="5947222" y="5157551"/>
            <a:ext cx="1784162" cy="28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Priorización Historias</a:t>
            </a:r>
            <a:endParaRPr lang="es-ES" sz="1200" dirty="0"/>
          </a:p>
        </p:txBody>
      </p:sp>
      <p:cxnSp>
        <p:nvCxnSpPr>
          <p:cNvPr id="21" name="20 Conector recto de flecha"/>
          <p:cNvCxnSpPr>
            <a:stCxn id="11" idx="2"/>
            <a:endCxn id="14" idx="0"/>
          </p:cNvCxnSpPr>
          <p:nvPr/>
        </p:nvCxnSpPr>
        <p:spPr>
          <a:xfrm>
            <a:off x="6840086" y="1319116"/>
            <a:ext cx="0" cy="235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4" idx="2"/>
            <a:endCxn id="15" idx="0"/>
          </p:cNvCxnSpPr>
          <p:nvPr/>
        </p:nvCxnSpPr>
        <p:spPr>
          <a:xfrm flipH="1">
            <a:off x="6839785" y="2227311"/>
            <a:ext cx="301" cy="235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6" idx="2"/>
            <a:endCxn id="17" idx="0"/>
          </p:cNvCxnSpPr>
          <p:nvPr/>
        </p:nvCxnSpPr>
        <p:spPr>
          <a:xfrm flipH="1">
            <a:off x="6838821" y="4316669"/>
            <a:ext cx="5192" cy="320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7" idx="2"/>
            <a:endCxn id="18" idx="0"/>
          </p:cNvCxnSpPr>
          <p:nvPr/>
        </p:nvCxnSpPr>
        <p:spPr>
          <a:xfrm>
            <a:off x="6838821" y="4922217"/>
            <a:ext cx="482" cy="235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18" idx="2"/>
            <a:endCxn id="45" idx="0"/>
          </p:cNvCxnSpPr>
          <p:nvPr/>
        </p:nvCxnSpPr>
        <p:spPr>
          <a:xfrm>
            <a:off x="6839303" y="5442222"/>
            <a:ext cx="1277" cy="295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Terminador"/>
          <p:cNvSpPr/>
          <p:nvPr/>
        </p:nvSpPr>
        <p:spPr>
          <a:xfrm>
            <a:off x="5949776" y="5737948"/>
            <a:ext cx="1781608" cy="4644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Proyecto Definido</a:t>
            </a:r>
            <a:endParaRPr lang="es-ES" sz="1200" dirty="0"/>
          </a:p>
        </p:txBody>
      </p:sp>
      <p:sp>
        <p:nvSpPr>
          <p:cNvPr id="57" name="56 Rectángulo"/>
          <p:cNvSpPr/>
          <p:nvPr/>
        </p:nvSpPr>
        <p:spPr>
          <a:xfrm>
            <a:off x="7729624" y="3893975"/>
            <a:ext cx="1022288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Puntos críticos</a:t>
            </a:r>
            <a:endParaRPr lang="es-ES" sz="1200" dirty="0"/>
          </a:p>
        </p:txBody>
      </p:sp>
      <p:sp>
        <p:nvSpPr>
          <p:cNvPr id="58" name="57 Rectángulo"/>
          <p:cNvSpPr/>
          <p:nvPr/>
        </p:nvSpPr>
        <p:spPr>
          <a:xfrm>
            <a:off x="5027080" y="3893975"/>
            <a:ext cx="931322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Asunciones</a:t>
            </a:r>
            <a:endParaRPr lang="es-ES" sz="1200" dirty="0"/>
          </a:p>
        </p:txBody>
      </p:sp>
      <p:cxnSp>
        <p:nvCxnSpPr>
          <p:cNvPr id="64" name="63 Conector angular"/>
          <p:cNvCxnSpPr>
            <a:stCxn id="12" idx="2"/>
            <a:endCxn id="58" idx="0"/>
          </p:cNvCxnSpPr>
          <p:nvPr/>
        </p:nvCxnSpPr>
        <p:spPr>
          <a:xfrm rot="5400000">
            <a:off x="5581571" y="3413823"/>
            <a:ext cx="391323" cy="5689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Forma"/>
          <p:cNvCxnSpPr>
            <a:stCxn id="12" idx="2"/>
            <a:endCxn id="57" idx="0"/>
          </p:cNvCxnSpPr>
          <p:nvPr/>
        </p:nvCxnSpPr>
        <p:spPr>
          <a:xfrm rot="16200000" flipH="1">
            <a:off x="6955584" y="2608790"/>
            <a:ext cx="391323" cy="21790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angular"/>
          <p:cNvCxnSpPr>
            <a:stCxn id="58" idx="2"/>
            <a:endCxn id="17" idx="0"/>
          </p:cNvCxnSpPr>
          <p:nvPr/>
        </p:nvCxnSpPr>
        <p:spPr>
          <a:xfrm rot="16200000" flipH="1">
            <a:off x="6005343" y="3804067"/>
            <a:ext cx="320877" cy="1346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stCxn id="57" idx="2"/>
            <a:endCxn id="17" idx="0"/>
          </p:cNvCxnSpPr>
          <p:nvPr/>
        </p:nvCxnSpPr>
        <p:spPr>
          <a:xfrm rot="5400000">
            <a:off x="7379357" y="3776134"/>
            <a:ext cx="320877" cy="14019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"/>
          <p:cNvSpPr/>
          <p:nvPr/>
        </p:nvSpPr>
        <p:spPr>
          <a:xfrm>
            <a:off x="7061057" y="3090676"/>
            <a:ext cx="1081885" cy="41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Asignación Presupuesto</a:t>
            </a:r>
            <a:endParaRPr lang="es-ES" sz="1200" dirty="0"/>
          </a:p>
        </p:txBody>
      </p:sp>
      <p:cxnSp>
        <p:nvCxnSpPr>
          <p:cNvPr id="99" name="98 Conector angular"/>
          <p:cNvCxnSpPr>
            <a:stCxn id="73" idx="2"/>
            <a:endCxn id="16" idx="0"/>
          </p:cNvCxnSpPr>
          <p:nvPr/>
        </p:nvCxnSpPr>
        <p:spPr>
          <a:xfrm rot="5400000">
            <a:off x="7027347" y="3319321"/>
            <a:ext cx="391321" cy="7579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15" idx="2"/>
            <a:endCxn id="12" idx="0"/>
          </p:cNvCxnSpPr>
          <p:nvPr/>
        </p:nvCxnSpPr>
        <p:spPr>
          <a:xfrm rot="5400000">
            <a:off x="6279075" y="2529964"/>
            <a:ext cx="343358" cy="7780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15" idx="2"/>
            <a:endCxn id="73" idx="0"/>
          </p:cNvCxnSpPr>
          <p:nvPr/>
        </p:nvCxnSpPr>
        <p:spPr>
          <a:xfrm rot="16200000" flipH="1">
            <a:off x="7049212" y="2537888"/>
            <a:ext cx="343360" cy="7622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108 CuadroTexto"/>
          <p:cNvSpPr txBox="1"/>
          <p:nvPr/>
        </p:nvSpPr>
        <p:spPr>
          <a:xfrm>
            <a:off x="6795691" y="2199172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SI</a:t>
            </a:r>
            <a:endParaRPr lang="es-ES" sz="1000" dirty="0"/>
          </a:p>
        </p:txBody>
      </p:sp>
      <p:sp>
        <p:nvSpPr>
          <p:cNvPr id="110" name="109 Rectángulo"/>
          <p:cNvSpPr/>
          <p:nvPr/>
        </p:nvSpPr>
        <p:spPr>
          <a:xfrm>
            <a:off x="7881231" y="1571705"/>
            <a:ext cx="870681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Comunicar decisión cliente</a:t>
            </a:r>
            <a:endParaRPr lang="es-ES" sz="1200" dirty="0"/>
          </a:p>
        </p:txBody>
      </p:sp>
      <p:cxnSp>
        <p:nvCxnSpPr>
          <p:cNvPr id="112" name="111 Conector recto de flecha"/>
          <p:cNvCxnSpPr>
            <a:stCxn id="14" idx="3"/>
            <a:endCxn id="110" idx="1"/>
          </p:cNvCxnSpPr>
          <p:nvPr/>
        </p:nvCxnSpPr>
        <p:spPr>
          <a:xfrm>
            <a:off x="7621004" y="1890881"/>
            <a:ext cx="26022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7555343" y="167916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NO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>
                <a:solidFill>
                  <a:schemeClr val="accent1"/>
                </a:solidFill>
              </a:rPr>
              <a:t>Planificación Inicial</a:t>
            </a:r>
            <a:endParaRPr lang="es-ES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181100"/>
          <a:ext cx="4038600" cy="458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585"/>
                <a:gridCol w="3140015"/>
              </a:tblGrid>
              <a:tr h="521898">
                <a:tc gridSpan="2">
                  <a:txBody>
                    <a:bodyPr/>
                    <a:lstStyle/>
                    <a:p>
                      <a:r>
                        <a:rPr lang="es-ES" sz="1600" b="1" dirty="0" smtClean="0"/>
                        <a:t>Ficha del proceso</a:t>
                      </a:r>
                      <a:endParaRPr lang="es-ES" sz="1600" b="1" dirty="0"/>
                    </a:p>
                  </a:txBody>
                  <a:tcPr marL="44873" marR="44873"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</a:tr>
              <a:tr h="6570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b="1" kern="1200" dirty="0" smtClean="0"/>
                        <a:t>Descripción</a:t>
                      </a:r>
                      <a:endParaRPr lang="es-E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smtClean="0"/>
                        <a:t>Se deciden cuantos </a:t>
                      </a:r>
                      <a:r>
                        <a:rPr lang="es-ES" sz="1200" kern="1200" dirty="0" err="1" smtClean="0"/>
                        <a:t>Sprints</a:t>
                      </a:r>
                      <a:r>
                        <a:rPr lang="es-ES" sz="1200" kern="1200" dirty="0" smtClean="0"/>
                        <a:t> y </a:t>
                      </a:r>
                      <a:r>
                        <a:rPr lang="es-ES" sz="1200" kern="1200" dirty="0" err="1" smtClean="0"/>
                        <a:t>Releases</a:t>
                      </a:r>
                      <a:r>
                        <a:rPr lang="es-ES" sz="1200" kern="1200" dirty="0" smtClean="0"/>
                        <a:t> se van a hacer y la duración de los mismos. Se distribuyen las historias en </a:t>
                      </a:r>
                      <a:r>
                        <a:rPr lang="es-ES" sz="1200" kern="1200" dirty="0" err="1" smtClean="0"/>
                        <a:t>Sprints</a:t>
                      </a:r>
                      <a:r>
                        <a:rPr lang="es-ES" sz="1200" kern="1200" dirty="0" smtClean="0"/>
                        <a:t> y </a:t>
                      </a:r>
                      <a:r>
                        <a:rPr lang="es-ES" sz="1200" kern="1200" dirty="0" err="1" smtClean="0"/>
                        <a:t>Releases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</a:tr>
              <a:tr h="4464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b="1" kern="1200" dirty="0" smtClean="0"/>
                        <a:t>Objetivo</a:t>
                      </a:r>
                      <a:endParaRPr lang="es-E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smtClean="0"/>
                        <a:t>Determinar el esfuerzo de cada historia y distribuirlas en los distintos </a:t>
                      </a:r>
                      <a:r>
                        <a:rPr lang="es-ES" sz="1200" kern="1200" dirty="0" err="1" smtClean="0"/>
                        <a:t>Sprints</a:t>
                      </a:r>
                      <a:r>
                        <a:rPr lang="es-ES" sz="1200" kern="1200" dirty="0" smtClean="0"/>
                        <a:t>.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</a:tr>
              <a:tr h="3369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b="1" kern="1200" dirty="0" smtClean="0"/>
                        <a:t>Responsable</a:t>
                      </a:r>
                      <a:endParaRPr lang="es-E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err="1" smtClean="0"/>
                        <a:t>Scrum</a:t>
                      </a:r>
                      <a:r>
                        <a:rPr lang="es-ES" sz="1200" kern="1200" dirty="0" smtClean="0"/>
                        <a:t> </a:t>
                      </a:r>
                      <a:r>
                        <a:rPr lang="es-ES" sz="1200" kern="1200" dirty="0" err="1" smtClean="0"/>
                        <a:t>Master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</a:tr>
              <a:tr h="4464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b="1" kern="1200" dirty="0" smtClean="0"/>
                        <a:t>Entradas</a:t>
                      </a:r>
                      <a:endParaRPr lang="es-E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err="1" smtClean="0"/>
                        <a:t>Product</a:t>
                      </a:r>
                      <a:r>
                        <a:rPr lang="es-ES" sz="1200" kern="1200" dirty="0" smtClean="0"/>
                        <a:t> </a:t>
                      </a:r>
                      <a:r>
                        <a:rPr lang="es-ES" sz="1200" kern="1200" dirty="0" err="1" smtClean="0"/>
                        <a:t>Backlog</a:t>
                      </a:r>
                      <a:r>
                        <a:rPr lang="es-ES" sz="1200" kern="1200" dirty="0" smtClean="0"/>
                        <a:t> (web) con todas las historias de usuario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</a:tr>
              <a:tr h="625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b="1" kern="1200" dirty="0" smtClean="0"/>
                        <a:t>Salidas</a:t>
                      </a:r>
                      <a:endParaRPr lang="es-E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smtClean="0"/>
                        <a:t>Dedicacion.xlsm, Directorio </a:t>
                      </a:r>
                      <a:r>
                        <a:rPr lang="es-ES" sz="1200" kern="1200" dirty="0" err="1" smtClean="0"/>
                        <a:t>Release</a:t>
                      </a:r>
                      <a:r>
                        <a:rPr lang="es-ES" sz="1200" kern="1200" dirty="0" smtClean="0"/>
                        <a:t>, Directorios Sprint, Directorios Historias, Historia_XXX.docx, Historia_XXX.url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</a:tr>
              <a:tr h="4360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b="1" kern="1200" dirty="0" smtClean="0"/>
                        <a:t>Salidas web</a:t>
                      </a:r>
                      <a:endParaRPr lang="es-E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err="1" smtClean="0"/>
                        <a:t>Release</a:t>
                      </a:r>
                      <a:r>
                        <a:rPr lang="es-ES" sz="1200" kern="1200" dirty="0" smtClean="0"/>
                        <a:t> Plan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</a:tr>
              <a:tr h="4626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b="1" kern="1200" dirty="0" smtClean="0"/>
                        <a:t>Indicadores</a:t>
                      </a:r>
                      <a:endParaRPr lang="es-E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smtClean="0"/>
                        <a:t>Duración Proyecto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</a:tr>
              <a:tr h="6142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b="1" kern="1200" dirty="0" smtClean="0"/>
                        <a:t>Registros</a:t>
                      </a:r>
                      <a:endParaRPr lang="es-E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smtClean="0"/>
                        <a:t>XXX_ReleasePlan.xlsm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73" marR="44873" anchor="ctr"/>
                </a:tc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>
                <a:solidFill>
                  <a:schemeClr val="accent1"/>
                </a:solidFill>
              </a:rPr>
              <a:t>Sprint – Sprint Plan</a:t>
            </a:r>
            <a:endParaRPr lang="es-ES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181100"/>
          <a:ext cx="4038600" cy="43460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3091"/>
                <a:gridCol w="3105509"/>
              </a:tblGrid>
              <a:tr h="521899">
                <a:tc gridSpan="2">
                  <a:txBody>
                    <a:bodyPr/>
                    <a:lstStyle/>
                    <a:p>
                      <a:r>
                        <a:rPr lang="es-ES" sz="1600" b="1" dirty="0" smtClean="0"/>
                        <a:t>Ficha del proceso</a:t>
                      </a:r>
                      <a:endParaRPr lang="es-ES" sz="1600" b="1" dirty="0"/>
                    </a:p>
                  </a:txBody>
                  <a:tcPr marL="44873" marR="44873" anchor="ctr"/>
                </a:tc>
                <a:tc hMerge="1">
                  <a:txBody>
                    <a:bodyPr/>
                    <a:lstStyle/>
                    <a:p>
                      <a:endParaRPr lang="es-ES" b="0" dirty="0"/>
                    </a:p>
                  </a:txBody>
                  <a:tcPr marL="44873" marR="44873" anchor="ctr"/>
                </a:tc>
              </a:tr>
              <a:tr h="527118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Descripción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Planificación</a:t>
                      </a:r>
                      <a:r>
                        <a:rPr lang="es-ES" sz="1200" baseline="0" dirty="0" smtClean="0"/>
                        <a:t> del Sprint</a:t>
                      </a:r>
                      <a:endParaRPr lang="es-ES" sz="1200" b="0" dirty="0"/>
                    </a:p>
                  </a:txBody>
                  <a:tcPr marL="44873" marR="44873" anchor="ctr"/>
                </a:tc>
              </a:tr>
              <a:tr h="44635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Objetivo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Identificar</a:t>
                      </a:r>
                      <a:r>
                        <a:rPr lang="es-ES" sz="1200" baseline="0" dirty="0" smtClean="0"/>
                        <a:t> las tareas para cada historia del Sprint y repartirlas entre los miembros del equipo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320025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Responsable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Scrum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Master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429509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Entradas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Release</a:t>
                      </a:r>
                      <a:r>
                        <a:rPr lang="es-ES" sz="1200" baseline="0" dirty="0" smtClean="0"/>
                        <a:t> Plan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44635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Salidas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Actualizar historias con</a:t>
                      </a:r>
                      <a:r>
                        <a:rPr lang="es-ES" sz="1200" baseline="0" dirty="0" smtClean="0"/>
                        <a:t> todas las tareas identificadas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480038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Salidas web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baseline="0" dirty="0" smtClean="0"/>
                        <a:t>Sprint Plan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53899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Indicadores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Capacidad</a:t>
                      </a:r>
                      <a:r>
                        <a:rPr lang="es-ES" sz="1200" baseline="0" dirty="0" smtClean="0"/>
                        <a:t> equipo, </a:t>
                      </a:r>
                      <a:r>
                        <a:rPr lang="es-ES" sz="1200" dirty="0" smtClean="0"/>
                        <a:t>Horas planificadas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61407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Registros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SprintPlanning.xlsx</a:t>
                      </a:r>
                    </a:p>
                  </a:txBody>
                  <a:tcPr marL="44873" marR="44873" anchor="ctr"/>
                </a:tc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>
                <a:solidFill>
                  <a:schemeClr val="accent1"/>
                </a:solidFill>
              </a:rPr>
              <a:t>Sprint – Ejecución</a:t>
            </a:r>
            <a:endParaRPr lang="es-ES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181100"/>
          <a:ext cx="4038600" cy="44904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585"/>
                <a:gridCol w="3140015"/>
              </a:tblGrid>
              <a:tr h="521898">
                <a:tc gridSpan="2">
                  <a:txBody>
                    <a:bodyPr/>
                    <a:lstStyle/>
                    <a:p>
                      <a:r>
                        <a:rPr lang="es-ES" sz="1600" b="1" dirty="0" smtClean="0"/>
                        <a:t>Ficha del proceso</a:t>
                      </a:r>
                      <a:endParaRPr lang="es-ES" sz="1600" b="1" dirty="0"/>
                    </a:p>
                  </a:txBody>
                  <a:tcPr marL="44873" marR="44873" anchor="ctr"/>
                </a:tc>
                <a:tc hMerge="1">
                  <a:txBody>
                    <a:bodyPr/>
                    <a:lstStyle/>
                    <a:p>
                      <a:endParaRPr lang="es-ES" b="0" dirty="0"/>
                    </a:p>
                  </a:txBody>
                  <a:tcPr marL="44873" marR="44873" anchor="ctr"/>
                </a:tc>
              </a:tr>
              <a:tr h="477094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Descripción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Ejecución</a:t>
                      </a:r>
                      <a:r>
                        <a:rPr lang="es-ES" sz="1200" baseline="0" dirty="0" smtClean="0"/>
                        <a:t> del Sprint</a:t>
                      </a:r>
                      <a:endParaRPr lang="es-ES" sz="1200" b="0" dirty="0"/>
                    </a:p>
                  </a:txBody>
                  <a:tcPr marL="44873" marR="44873" anchor="ctr"/>
                </a:tc>
              </a:tr>
              <a:tr h="471409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Objetivo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Realizar las tareas planificadas para el Sprint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436488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Responsable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Scrum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Master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405370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Entradas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baseline="0" dirty="0" smtClean="0"/>
                        <a:t>Sprint Plan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515927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Salidas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Actualizar tareas en las historias de usuario del Sprint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506714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Salidas web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baseline="0" dirty="0" smtClean="0"/>
                        <a:t>Actualizar horas pendientes en tareas, Gráficos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483812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Indicadores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44873" marR="44873" anchor="ctr"/>
                </a:tc>
              </a:tr>
              <a:tr h="671765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Registros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Todos los documentos Historia_XXX.docx del Sprint</a:t>
                      </a:r>
                    </a:p>
                  </a:txBody>
                  <a:tcPr marL="44873" marR="44873" anchor="ctr"/>
                </a:tc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>
                <a:solidFill>
                  <a:schemeClr val="accent1"/>
                </a:solidFill>
              </a:rPr>
              <a:t>Sprint – Sprint </a:t>
            </a:r>
            <a:r>
              <a:rPr lang="es-ES" b="1" dirty="0" err="1" smtClean="0">
                <a:solidFill>
                  <a:schemeClr val="accent1"/>
                </a:solidFill>
              </a:rPr>
              <a:t>Review</a:t>
            </a:r>
            <a:endParaRPr lang="es-ES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181100"/>
          <a:ext cx="4038600" cy="45462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1717"/>
                <a:gridCol w="3096883"/>
              </a:tblGrid>
              <a:tr h="521898">
                <a:tc gridSpan="2">
                  <a:txBody>
                    <a:bodyPr/>
                    <a:lstStyle/>
                    <a:p>
                      <a:r>
                        <a:rPr lang="es-ES" sz="1600" b="1" dirty="0" smtClean="0"/>
                        <a:t>Ficha del proceso</a:t>
                      </a:r>
                      <a:endParaRPr lang="es-ES" sz="1600" b="1" dirty="0"/>
                    </a:p>
                  </a:txBody>
                  <a:tcPr marL="44873" marR="44873" anchor="ctr"/>
                </a:tc>
                <a:tc hMerge="1">
                  <a:txBody>
                    <a:bodyPr/>
                    <a:lstStyle/>
                    <a:p>
                      <a:endParaRPr lang="es-ES" b="0" dirty="0"/>
                    </a:p>
                  </a:txBody>
                  <a:tcPr marL="44873" marR="44873" anchor="ctr"/>
                </a:tc>
              </a:tr>
              <a:tr h="505078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Descripción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Presentación de lo hecho en el Sprint</a:t>
                      </a:r>
                      <a:endParaRPr lang="es-ES" sz="1200" b="0" dirty="0"/>
                    </a:p>
                  </a:txBody>
                  <a:tcPr marL="44873" marR="44873" anchor="ctr"/>
                </a:tc>
              </a:tr>
              <a:tr h="821017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Objetivo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Presentar al </a:t>
                      </a:r>
                      <a:r>
                        <a:rPr lang="es-ES" sz="1200" dirty="0" err="1" smtClean="0"/>
                        <a:t>Product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Owner</a:t>
                      </a:r>
                      <a:r>
                        <a:rPr lang="es-ES" sz="1200" baseline="0" dirty="0" smtClean="0"/>
                        <a:t> y Cliente lo que se ha hecho en el Sprint en forma de demo y revisar el funcionamiento del proyecto con el equipo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317476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Responsable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Scrum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Master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370388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Entradas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Sprint</a:t>
                      </a:r>
                      <a:r>
                        <a:rPr lang="es-ES" sz="1200" baseline="0" dirty="0" smtClean="0"/>
                        <a:t> Plan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638569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Salidas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Generación de</a:t>
                      </a:r>
                      <a:r>
                        <a:rPr lang="es-ES" sz="1200" baseline="0" dirty="0" smtClean="0"/>
                        <a:t> a</a:t>
                      </a:r>
                      <a:r>
                        <a:rPr lang="es-ES" sz="1200" dirty="0" smtClean="0"/>
                        <a:t>viso</a:t>
                      </a:r>
                      <a:r>
                        <a:rPr lang="es-ES" sz="1200" baseline="0" dirty="0" smtClean="0"/>
                        <a:t> a control de </a:t>
                      </a:r>
                      <a:r>
                        <a:rPr lang="es-ES" sz="1200" baseline="0" dirty="0" err="1" smtClean="0"/>
                        <a:t>Reporting</a:t>
                      </a:r>
                      <a:r>
                        <a:rPr lang="es-ES" sz="1200" baseline="0" dirty="0" smtClean="0"/>
                        <a:t> y Control de documentación para que revisen el Sprint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469838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Salidas web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Sprint </a:t>
                      </a:r>
                      <a:r>
                        <a:rPr lang="es-ES" sz="1200" dirty="0" err="1" smtClean="0"/>
                        <a:t>Retrospective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469838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Indicadores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Horas</a:t>
                      </a:r>
                      <a:r>
                        <a:rPr lang="es-ES" sz="1200" baseline="0" dirty="0" smtClean="0"/>
                        <a:t> totales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42868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Registros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SprintRetrospective.docx</a:t>
                      </a:r>
                    </a:p>
                  </a:txBody>
                  <a:tcPr marL="44873" marR="44873" anchor="ctr"/>
                </a:tc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err="1" smtClean="0">
                <a:solidFill>
                  <a:schemeClr val="accent1"/>
                </a:solidFill>
              </a:rPr>
              <a:t>Release</a:t>
            </a:r>
            <a:endParaRPr lang="es-ES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181100"/>
          <a:ext cx="4038600" cy="45331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58970"/>
                <a:gridCol w="3079630"/>
              </a:tblGrid>
              <a:tr h="52189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/>
                        <a:t>Ficha del proceso</a:t>
                      </a:r>
                    </a:p>
                  </a:txBody>
                  <a:tcPr marL="44873" marR="44873" anchor="ctr"/>
                </a:tc>
                <a:tc hMerge="1">
                  <a:txBody>
                    <a:bodyPr/>
                    <a:lstStyle/>
                    <a:p>
                      <a:endParaRPr lang="es-ES" b="0" dirty="0"/>
                    </a:p>
                  </a:txBody>
                  <a:tcPr marL="44873" marR="44873" anchor="ctr"/>
                </a:tc>
              </a:tr>
              <a:tr h="566289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Descripción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Finalización</a:t>
                      </a:r>
                      <a:r>
                        <a:rPr lang="es-ES" sz="1200" baseline="0" dirty="0" smtClean="0"/>
                        <a:t> del proyecto</a:t>
                      </a:r>
                      <a:endParaRPr lang="es-ES" sz="1200" b="0" dirty="0"/>
                    </a:p>
                  </a:txBody>
                  <a:tcPr marL="44873" marR="44873" anchor="ctr"/>
                </a:tc>
              </a:tr>
              <a:tr h="634649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Objetivo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Identificar</a:t>
                      </a:r>
                      <a:r>
                        <a:rPr lang="es-ES" sz="1200" baseline="0" dirty="0" smtClean="0"/>
                        <a:t> las tareas para cada historia del Sprint y repartirlas entre los miembros del equipo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355950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Responsable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Scrum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Master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415277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Entradas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Release</a:t>
                      </a:r>
                      <a:r>
                        <a:rPr lang="es-ES" sz="1200" baseline="0" dirty="0" smtClean="0"/>
                        <a:t> Plan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453321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Salidas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Actualizar historias con</a:t>
                      </a:r>
                      <a:r>
                        <a:rPr lang="es-ES" sz="1200" baseline="0" dirty="0" smtClean="0"/>
                        <a:t> todas las tareas identificadas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526777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Salidas web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baseline="0" dirty="0" smtClean="0"/>
                        <a:t>Sprint Plan</a:t>
                      </a:r>
                      <a:endParaRPr lang="es-ES" sz="1200" dirty="0"/>
                    </a:p>
                  </a:txBody>
                  <a:tcPr marL="44873" marR="44873" anchor="ctr"/>
                </a:tc>
              </a:tr>
              <a:tr h="526777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Indicadores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44873" marR="44873" anchor="ctr"/>
                </a:tc>
              </a:tr>
              <a:tr h="522933">
                <a:tc>
                  <a:txBody>
                    <a:bodyPr/>
                    <a:lstStyle/>
                    <a:p>
                      <a:r>
                        <a:rPr lang="es-ES" sz="1200" b="1" dirty="0" smtClean="0"/>
                        <a:t>Registros</a:t>
                      </a:r>
                      <a:endParaRPr lang="es-ES" sz="1200" b="1" dirty="0"/>
                    </a:p>
                  </a:txBody>
                  <a:tcPr marL="44873" marR="44873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SprintPlanning.docx</a:t>
                      </a:r>
                    </a:p>
                  </a:txBody>
                  <a:tcPr marL="44873" marR="44873" anchor="ctr"/>
                </a:tc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B3-7F11-4184-A24C-445C017726EA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493</Words>
  <Application>Microsoft Office PowerPoint</Application>
  <PresentationFormat>Presentación en pantalla (4:3)</PresentationFormat>
  <Paragraphs>153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Gestión de Proyectos</vt:lpstr>
      <vt:lpstr>Diapositiva 2</vt:lpstr>
      <vt:lpstr>Definición de Proyecto</vt:lpstr>
      <vt:lpstr>Planificación Inicial</vt:lpstr>
      <vt:lpstr>Sprint – Sprint Plan</vt:lpstr>
      <vt:lpstr>Sprint – Ejecución</vt:lpstr>
      <vt:lpstr>Sprint – Sprint Review</vt:lpstr>
      <vt:lpstr>Release</vt:lpstr>
    </vt:vector>
  </TitlesOfParts>
  <Company>Enginyeria i Arquitectura La Salle - URL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rafel</dc:creator>
  <cp:lastModifiedBy>rafel</cp:lastModifiedBy>
  <cp:revision>62</cp:revision>
  <dcterms:created xsi:type="dcterms:W3CDTF">2014-10-28T15:32:09Z</dcterms:created>
  <dcterms:modified xsi:type="dcterms:W3CDTF">2014-10-29T15:59:37Z</dcterms:modified>
</cp:coreProperties>
</file>