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affael" initials="MR" lastIdx="1" clrIdx="0">
    <p:extLst>
      <p:ext uri="{19B8F6BF-5375-455C-9EA6-DF929625EA0E}">
        <p15:presenceInfo xmlns:p15="http://schemas.microsoft.com/office/powerpoint/2012/main" userId="fbaff687955e6a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6:05:53.364" idx="1">
    <p:pos x="7051" y="137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7CB5-B498-4068-9E5E-51FD90009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5C09F-807B-4E8D-BE2E-9231A873F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2B9AE-03F1-402E-9284-827CA738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224F6-9F8A-4453-A0D9-47AA5CEE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F075D-F861-479E-BE99-67E2D9C6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45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9A6B7-EDA8-4077-BE7E-DC7DE3CE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56C466-8639-4F3A-80AE-0968288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BE340-AA79-4CF8-B878-DD0AE167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08B66-B941-4197-A924-0A7E2288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EFB69-5F04-4C10-95D2-0341E9FE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7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684DA2-B9EA-44D5-9ED4-EEA4CA067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C6480E-F8AA-4554-A789-432147C4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6EEB7-B36A-49FF-BAF0-D8DF287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C23F9-2D4B-4421-97EB-81C0A11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EE864-9416-46C0-901D-4EC18BDB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6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37AF-E2C8-4E18-A8A4-43FFFB35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428DD-245E-44B8-955D-7307F4FD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705BC-B3FB-48DD-BCC6-33D56C8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971D1A-87B6-4D33-9DDB-AC7BBBB0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C1C01-6F8B-4C42-926C-072DC5D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1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1ADAB-CA74-41A0-91C1-74C03C70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444AE-9C33-4657-83E3-90305DD0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56956-FAB3-498C-AA0D-CA341D52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11E90-3547-4744-9A40-291C73C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A5590-65C8-4258-9C4D-86B9EEF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2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79BB-4EF1-4C47-9139-987BF06E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EAB13-3511-47A3-8DBA-638DDBAB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451B48-5AFF-42D0-BE01-004527B5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20C18D-9CD1-4FE3-A376-CC5F9F0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75708-29C5-472E-A43A-BE9D096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64630E-DC82-47D2-8AB7-E8F8203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90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3F335-2275-41B0-81DA-1B8BA71F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044BF-A949-453E-A682-F3ECAD339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D55625-DF85-4FFB-9BA2-D335BA5A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347873-C79E-41B7-A968-EEE94DC75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86A35-B812-4B45-A1CD-AE682723C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F1E871-2922-4677-AB0A-CA5E0D41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34A2B4-A2D4-4669-BCA7-8739461B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154F18-5BCD-4284-AC28-9EAEC8A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9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81D5-7C6F-48F3-976B-B15CE09D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5E40D4-8D90-42B9-BF08-F556955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093C7D-8246-427A-B355-34600511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CDF846-9918-4B52-AF79-A8BFA4A7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FF3B98-A203-453D-8B5F-A7F00A52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8EC3EC-1173-4DAE-A04A-46906988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3C8464-023E-41B4-A164-B8FCC3C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982D-CC12-42E5-A81F-42A7F442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12288-A4D5-45EE-AB27-CFB11C9C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D69EF-118A-4F91-8833-72811E49E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08716-8F3B-4595-9522-175E7050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02230-E677-4462-8C3A-36C5E04C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CA5BFF-96AD-4F28-B678-E7F969ED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1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AFDDD-936D-4517-A855-FB903BFF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6C307D-F39D-4622-9451-AEEEE70B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EFC101-8C86-4186-B43F-19DBF1E9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882C7-2BE9-4659-819C-BAD725F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C3F13D-0F3C-46F7-9572-EB387A29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A005AF-2B7C-422B-969B-38BD1279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6E4BF-6376-4B03-8EE9-3C2892A1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304CE-1521-4900-B77D-78BBEA0A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97778-0BF7-4F48-8137-2FC1EB72B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48BB-8A27-4F4F-90F3-0A71EC65EFF6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E744-F10E-4EF4-9848-C501BBA08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02A98-8F31-48D3-B201-705FE653C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28FA-F8DC-4107-B78C-DB5C2FC1DC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0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jornal-nacional/noticia/2019/01/22/brasil-atinge-maior-nivel-de-producao-de-energia-eletrica-em-20-anos.ghtml" TargetMode="External"/><Relationship Id="rId2" Type="http://schemas.openxmlformats.org/officeDocument/2006/relationships/hyperlink" Target="https://github.com/carlosfab/escola-data-science/blob/master/notebooks/Aula_001_S%C3%A9ries_Temporais_(Time_Series)_Parte_1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9C492-B837-4B35-A936-4F482710E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Series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0FCF7-7147-4E61-B064-FAF3FD9B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Pós em Inteligência Artificial</a:t>
            </a:r>
          </a:p>
          <a:p>
            <a:r>
              <a:rPr lang="pt-BR" dirty="0"/>
              <a:t>Aluno: Marcos Raffael Almeida Amorim</a:t>
            </a:r>
          </a:p>
          <a:p>
            <a:r>
              <a:rPr lang="pt-BR" dirty="0"/>
              <a:t>Professor: Marcelo Henrique </a:t>
            </a:r>
            <a:r>
              <a:rPr lang="pt-BR" dirty="0" err="1"/>
              <a:t>Monier</a:t>
            </a:r>
            <a:r>
              <a:rPr lang="pt-BR" dirty="0"/>
              <a:t> Alves Junior</a:t>
            </a:r>
          </a:p>
        </p:txBody>
      </p:sp>
      <p:pic>
        <p:nvPicPr>
          <p:cNvPr id="1026" name="Picture 2" descr="Pós-Graduação UNDB - Pós-Graduação UNDB">
            <a:extLst>
              <a:ext uri="{FF2B5EF4-FFF2-40B4-BE49-F238E27FC236}">
                <a16:creationId xmlns:a16="http://schemas.microsoft.com/office/drawing/2014/main" id="{E3650DAF-B457-42DA-867B-D489D1E7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68" y="5349875"/>
            <a:ext cx="3802063" cy="13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1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8E511-9CA3-4858-8D3F-906F45A0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Representação da tendência de crescente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495C19-EDF8-4683-ADE4-74951DB7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1690688"/>
            <a:ext cx="11108267" cy="45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BF65E-4E4F-43C9-BC62-58059E3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566208"/>
          </a:xfrm>
        </p:spPr>
        <p:txBody>
          <a:bodyPr>
            <a:normAutofit fontScale="90000"/>
          </a:bodyPr>
          <a:lstStyle/>
          <a:p>
            <a:r>
              <a:rPr lang="pt-BR" dirty="0"/>
              <a:t>Perguntas e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DC008-3504-4E6C-B07F-AE9DAE0A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934"/>
            <a:ext cx="10515600" cy="5681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1. A série temporal apresenta uma tendência?</a:t>
            </a:r>
          </a:p>
          <a:p>
            <a:pPr marL="0" indent="0">
              <a:buNone/>
            </a:pPr>
            <a:r>
              <a:rPr lang="pt-BR" sz="1800" dirty="0"/>
              <a:t>R= A série tende a ter uma crescente a longo prazo, porém com momentos de estabilização de acordo com a demanda.</a:t>
            </a:r>
          </a:p>
          <a:p>
            <a:pPr marL="0" indent="0">
              <a:buNone/>
            </a:pPr>
            <a:r>
              <a:rPr lang="pt-BR" sz="1800" dirty="0"/>
              <a:t>2. Existem padrões sazonais na série temporal?</a:t>
            </a:r>
          </a:p>
          <a:p>
            <a:pPr marL="0" indent="0">
              <a:buNone/>
            </a:pPr>
            <a:r>
              <a:rPr lang="pt-BR" sz="1800" dirty="0"/>
              <a:t>R= Sim, o gráfico tem uma variação muito forte e </a:t>
            </a:r>
            <a:r>
              <a:rPr lang="pt-BR" sz="1800" dirty="0" err="1"/>
              <a:t>visivel</a:t>
            </a:r>
            <a:r>
              <a:rPr lang="pt-BR" sz="1800" dirty="0"/>
              <a:t> que remete aos meses no qual o consumo é maior, logo a produção precisa acompanhar essa demanda para suprir a necessidade.</a:t>
            </a:r>
          </a:p>
          <a:p>
            <a:pPr marL="0" indent="0">
              <a:buNone/>
            </a:pPr>
            <a:r>
              <a:rPr lang="pt-BR" sz="1800" dirty="0"/>
              <a:t>3. A variabilidade da série temporal é constante ao longo do tempo?</a:t>
            </a:r>
          </a:p>
          <a:p>
            <a:pPr marL="0" indent="0">
              <a:buNone/>
            </a:pPr>
            <a:r>
              <a:rPr lang="pt-BR" sz="1800" dirty="0"/>
              <a:t>R= O comportamento é homogêneo, referente aos avanços que os dispositivos eletrônicos sofrem e também a demanda e crescente da população que consome energia.</a:t>
            </a:r>
          </a:p>
          <a:p>
            <a:pPr marL="0" indent="0">
              <a:buNone/>
            </a:pPr>
            <a:r>
              <a:rPr lang="pt-BR" sz="1800" dirty="0"/>
              <a:t>4. Há eventos ou outliers na série que precisam ser considerados?</a:t>
            </a:r>
          </a:p>
          <a:p>
            <a:pPr marL="0" indent="0">
              <a:buNone/>
            </a:pPr>
            <a:r>
              <a:rPr lang="pt-BR" sz="1800" dirty="0"/>
              <a:t>R= Ao final do gráfico referente ao ano de 2016 podemos notar um comportamento um pouco mais especifico se comparado com a crescente dos anos anteriores, o gráfico tendeu a descer porém por uma razão ocorreu uma subida brusca, razão que pode ser dada a um ano que sofreu maiores avanços em relação aos dispositivos e a sua popularização fora as condições climáticas que sofreram uma variação maior no seguinte ano.</a:t>
            </a:r>
          </a:p>
          <a:p>
            <a:pPr marL="0" indent="0">
              <a:buNone/>
            </a:pPr>
            <a:r>
              <a:rPr lang="pt-BR" sz="1800" dirty="0"/>
              <a:t>5. A série temporal é estacionária ou não-estacionária?</a:t>
            </a:r>
          </a:p>
          <a:p>
            <a:pPr marL="0" indent="0">
              <a:buNone/>
            </a:pPr>
            <a:r>
              <a:rPr lang="pt-BR" sz="1800" dirty="0"/>
              <a:t>R= É uma série não-estacionária devido a sazonalidade, ocorre uma variação por mais que tenha um padrão de picos de produção e uma produção mais baixa.</a:t>
            </a:r>
          </a:p>
        </p:txBody>
      </p:sp>
    </p:spTree>
    <p:extLst>
      <p:ext uri="{BB962C8B-B14F-4D97-AF65-F5344CB8AC3E}">
        <p14:creationId xmlns:p14="http://schemas.microsoft.com/office/powerpoint/2010/main" val="27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39B4C-25F3-4E2C-A0B6-5B6BC06F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F7A8D-6E20-4AFE-83B1-396B5A4F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https://github.com/carlosfab/escola-data-science/blob/master/notebooks/Aula_001_S%C3%A9ries_Temporais_(Time_Series)_Parte_1.ipynb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https://g1.globo.com/jornal-nacional/noticia/2019/01/22/brasil-atinge-maior-nivel-de-producao-de-energia-eletrica-em-20-anos.ghtml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8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DB7DD-7287-4DB1-AEF8-FF58A7A3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48A2D-465F-46D0-B373-2BE09C9B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pt-BR" dirty="0"/>
              <a:t>O aumento da demanda energética global e as flutuações sazonais exigem que empresas de energia otimizem a produção para evitar desperdícios.</a:t>
            </a:r>
          </a:p>
          <a:p>
            <a:r>
              <a:rPr lang="pt-BR" dirty="0"/>
              <a:t>Este trabalho propõe prever a demanda futura de eletricidade com análise de séries temporais, ajustando a produção para atender eficientemente à demanda.</a:t>
            </a:r>
          </a:p>
        </p:txBody>
      </p:sp>
    </p:spTree>
    <p:extLst>
      <p:ext uri="{BB962C8B-B14F-4D97-AF65-F5344CB8AC3E}">
        <p14:creationId xmlns:p14="http://schemas.microsoft.com/office/powerpoint/2010/main" val="139684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1F9B4-38D6-4937-AAD3-3D20EAFF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DIVERSOS TIPOS DE MEIO DE PRODUÇÃO</a:t>
            </a:r>
          </a:p>
        </p:txBody>
      </p:sp>
      <p:pic>
        <p:nvPicPr>
          <p:cNvPr id="3074" name="Picture 2" descr="Matriz energética brasileira - Mundo Educação">
            <a:extLst>
              <a:ext uri="{FF2B5EF4-FFF2-40B4-BE49-F238E27FC236}">
                <a16:creationId xmlns:a16="http://schemas.microsoft.com/office/drawing/2014/main" id="{DA1A9434-726C-4A3D-BDEA-9B52949B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66" y="1825625"/>
            <a:ext cx="6726767" cy="450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FE91B-0B20-4187-8FD7-FFD2505F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742"/>
          </a:xfrm>
        </p:spPr>
        <p:txBody>
          <a:bodyPr/>
          <a:lstStyle/>
          <a:p>
            <a:r>
              <a:rPr lang="pt-BR" dirty="0"/>
              <a:t>Representação desse meio no jornal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B97564-7425-4B1C-9A97-AE35299B4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71" y="1176868"/>
            <a:ext cx="5828460" cy="54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B3EA2-17EF-447C-92B5-F514E4BA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nas últimas 3 décadas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BDA68-10AF-4F64-B409-F7B567E9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Crescimento Econômico e Populacional: </a:t>
            </a:r>
            <a:r>
              <a:rPr lang="pt-BR" dirty="0"/>
              <a:t>A industrialização e a urbanização aceleradas ao redor do mundo aumentaram drasticamente a demanda por eletricidade.</a:t>
            </a:r>
          </a:p>
          <a:p>
            <a:r>
              <a:rPr lang="pt-BR" b="1" dirty="0"/>
              <a:t>Transição para Energias Renováveis: </a:t>
            </a:r>
            <a:r>
              <a:rPr lang="pt-BR" dirty="0"/>
              <a:t>Desde os anos 2000, muitos países implementaram políticas de incentivo para fontes de energia limpa, como solar e eólica, reduzindo a dependência de combustíveis fósseis.</a:t>
            </a:r>
          </a:p>
          <a:p>
            <a:r>
              <a:rPr lang="pt-BR" b="1" dirty="0"/>
              <a:t>Inovação Tecnológica: </a:t>
            </a:r>
            <a:r>
              <a:rPr lang="pt-BR" dirty="0"/>
              <a:t>Avanços em tecnologias de armazenamento e infraestrutura energética permitiram maior eficiência e expansão na capacidade de produção global.</a:t>
            </a:r>
          </a:p>
        </p:txBody>
      </p:sp>
    </p:spTree>
    <p:extLst>
      <p:ext uri="{BB962C8B-B14F-4D97-AF65-F5344CB8AC3E}">
        <p14:creationId xmlns:p14="http://schemas.microsoft.com/office/powerpoint/2010/main" val="5475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081-182E-4D9D-9ECE-34FEBFAD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analise do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b="1" dirty="0"/>
              <a:t>(.CSV)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3B8119-9951-45AC-AAEC-8F1D6B89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4" y="1690688"/>
            <a:ext cx="10998200" cy="45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0081-182E-4D9D-9ECE-34FEBFAD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analise do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b="1" dirty="0"/>
              <a:t>(.CSV)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02DE6-7973-4766-A26B-BE94EA89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gráfico mostra o aumento constante da produção de energia entre 1984 e 2016, impulsionado pelo crescimento populacional e o uso de dispositivos eletrônicos.</a:t>
            </a:r>
          </a:p>
          <a:p>
            <a:r>
              <a:rPr lang="pt-BR" dirty="0"/>
              <a:t>Há variações sazonais, com picos menores em períodos de menor uso de luz e ar-condicionado, influenciados por condições climáticas.</a:t>
            </a:r>
          </a:p>
        </p:txBody>
      </p:sp>
    </p:spTree>
    <p:extLst>
      <p:ext uri="{BB962C8B-B14F-4D97-AF65-F5344CB8AC3E}">
        <p14:creationId xmlns:p14="http://schemas.microsoft.com/office/powerpoint/2010/main" val="27155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C7DA4-93DD-4469-8AD1-24F5CD63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867"/>
            <a:ext cx="10515600" cy="1693333"/>
          </a:xfrm>
        </p:spPr>
        <p:txBody>
          <a:bodyPr/>
          <a:lstStyle/>
          <a:p>
            <a:r>
              <a:rPr lang="pt-BR" dirty="0"/>
              <a:t>Podemos reparar também que nos períodos de 2004 até 2012 tivemos uma estabilização referente a produção de energia que pode ser tomada como base a questão da estabilização da produção de equipamentos eletrônicos.</a:t>
            </a:r>
          </a:p>
        </p:txBody>
      </p:sp>
    </p:spTree>
    <p:extLst>
      <p:ext uri="{BB962C8B-B14F-4D97-AF65-F5344CB8AC3E}">
        <p14:creationId xmlns:p14="http://schemas.microsoft.com/office/powerpoint/2010/main" val="68398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DAD0A-7226-4407-B3F9-E6F3C34A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esta estabilização tivemos um avanço significativo na produção em massa como por exemplo: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Maior popularização de telefones celulares que acabaram se tornando smartphones.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Influencia também no aumento de investimentos e politicas novas sendo aplicadas neste setor o qual também as questões econômicas impactam este setor.</a:t>
            </a:r>
          </a:p>
        </p:txBody>
      </p:sp>
    </p:spTree>
    <p:extLst>
      <p:ext uri="{BB962C8B-B14F-4D97-AF65-F5344CB8AC3E}">
        <p14:creationId xmlns:p14="http://schemas.microsoft.com/office/powerpoint/2010/main" val="556512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Análise de Series Temporais</vt:lpstr>
      <vt:lpstr>Contextualização</vt:lpstr>
      <vt:lpstr>DIVERSOS TIPOS DE MEIO DE PRODUÇÃO</vt:lpstr>
      <vt:lpstr>Representação desse meio no jornal</vt:lpstr>
      <vt:lpstr>Crescimento nas últimas 3 décadas</vt:lpstr>
      <vt:lpstr>Gráfico de analise do dataset (.CSV)</vt:lpstr>
      <vt:lpstr>Gráfico de analise do dataset (.CSV)</vt:lpstr>
      <vt:lpstr>Apresentação do PowerPoint</vt:lpstr>
      <vt:lpstr>Apresentação do PowerPoint</vt:lpstr>
      <vt:lpstr>Representação da tendência de crescente</vt:lpstr>
      <vt:lpstr>Perguntas e Respostas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Series Temporais</dc:title>
  <dc:creator>Marcos Raffael</dc:creator>
  <cp:lastModifiedBy>Marcos Raffael</cp:lastModifiedBy>
  <cp:revision>6</cp:revision>
  <dcterms:created xsi:type="dcterms:W3CDTF">2024-09-28T18:55:55Z</dcterms:created>
  <dcterms:modified xsi:type="dcterms:W3CDTF">2024-09-28T19:08:06Z</dcterms:modified>
</cp:coreProperties>
</file>