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73" r:id="rId4"/>
    <p:sldId id="874" r:id="rId5"/>
    <p:sldId id="875" r:id="rId6"/>
    <p:sldId id="884" r:id="rId7"/>
    <p:sldId id="885" r:id="rId8"/>
    <p:sldId id="876" r:id="rId9"/>
    <p:sldId id="887" r:id="rId10"/>
    <p:sldId id="877" r:id="rId11"/>
    <p:sldId id="890" r:id="rId12"/>
    <p:sldId id="889" r:id="rId13"/>
    <p:sldId id="888" r:id="rId14"/>
    <p:sldId id="879" r:id="rId15"/>
    <p:sldId id="882" r:id="rId16"/>
    <p:sldId id="880" r:id="rId17"/>
    <p:sldId id="892" r:id="rId18"/>
    <p:sldId id="883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5415-38FF-49B4-A93B-39CCADFA8440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2636-B1B7-4E06-B7AC-8868514951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898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US" sz="4800" b="0" dirty="0">
                <a:latin typeface="Montserrat"/>
              </a:rPr>
              <a:t>Examining COVID-19 Forecasting using </a:t>
            </a:r>
            <a:r>
              <a:rPr lang="en-US" sz="4800" b="0" dirty="0" err="1">
                <a:latin typeface="Montserrat"/>
              </a:rPr>
              <a:t>Spatio</a:t>
            </a:r>
            <a:r>
              <a:rPr lang="en-US" sz="4800" b="0" dirty="0">
                <a:latin typeface="Montserrat"/>
              </a:rPr>
              <a:t>-Temporal Graph</a:t>
            </a:r>
            <a:br>
              <a:rPr lang="en-US" sz="4800" b="0" dirty="0">
                <a:latin typeface="Montserrat"/>
              </a:rPr>
            </a:br>
            <a:r>
              <a:rPr lang="en-US" sz="4800" b="0" dirty="0">
                <a:latin typeface="Montserrat"/>
              </a:rPr>
              <a:t>Neural Networks</a:t>
            </a:r>
            <a:br>
              <a:rPr lang="en-GB" sz="4800" b="0" dirty="0">
                <a:latin typeface="Montserrat"/>
              </a:rPr>
            </a:br>
            <a:r>
              <a:rPr lang="en-GB" sz="1800" b="0" dirty="0">
                <a:latin typeface="Montserrat"/>
              </a:rPr>
              <a:t>Amol Kapoor*, </a:t>
            </a:r>
            <a:r>
              <a:rPr lang="en-GB" sz="1800" b="0" dirty="0" err="1">
                <a:latin typeface="Montserrat"/>
              </a:rPr>
              <a:t>Xue</a:t>
            </a:r>
            <a:r>
              <a:rPr lang="en-GB" sz="1800" b="0" dirty="0">
                <a:latin typeface="Montserrat"/>
              </a:rPr>
              <a:t> Ben*, </a:t>
            </a:r>
            <a:r>
              <a:rPr lang="en-GB" sz="1800" b="0" dirty="0" err="1">
                <a:latin typeface="Montserrat"/>
              </a:rPr>
              <a:t>Luyang</a:t>
            </a:r>
            <a:r>
              <a:rPr lang="en-GB" sz="1800" b="0" dirty="0">
                <a:latin typeface="Montserrat"/>
              </a:rPr>
              <a:t> Liu, Bryan </a:t>
            </a:r>
            <a:r>
              <a:rPr lang="en-GB" sz="1800" b="0" dirty="0" err="1">
                <a:latin typeface="Montserrat"/>
              </a:rPr>
              <a:t>Perozzi</a:t>
            </a:r>
            <a:r>
              <a:rPr lang="en-GB" sz="1800" b="0" dirty="0">
                <a:latin typeface="Montserrat"/>
              </a:rPr>
              <a:t>, Matt Barnes, Martin </a:t>
            </a:r>
            <a:r>
              <a:rPr lang="en-GB" sz="1800" b="0" dirty="0" err="1">
                <a:latin typeface="Montserrat"/>
              </a:rPr>
              <a:t>Blais</a:t>
            </a:r>
            <a:r>
              <a:rPr lang="en-GB" sz="1800" b="0" dirty="0">
                <a:latin typeface="Montserrat"/>
              </a:rPr>
              <a:t>, Shawn </a:t>
            </a:r>
            <a:r>
              <a:rPr lang="en-GB" sz="1800" b="0" dirty="0" err="1">
                <a:latin typeface="Montserrat"/>
              </a:rPr>
              <a:t>O’Banion</a:t>
            </a:r>
            <a:br>
              <a:rPr lang="en-GB" sz="2400" b="0" dirty="0">
                <a:latin typeface="Montserrat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Google Research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960835"/>
          </a:xfrm>
        </p:spPr>
        <p:txBody>
          <a:bodyPr>
            <a:normAutofit/>
          </a:bodyPr>
          <a:lstStyle/>
          <a:p>
            <a:r>
              <a:rPr lang="en-GB" noProof="0" dirty="0">
                <a:latin typeface="Montserrat" panose="020F0502020204030204" pitchFamily="2" charset="0"/>
              </a:rPr>
              <a:t>Presenters: </a:t>
            </a:r>
          </a:p>
          <a:p>
            <a:r>
              <a:rPr lang="en-GB" noProof="0" dirty="0">
                <a:latin typeface="Montserrat" panose="020F0502020204030204" pitchFamily="2" charset="0"/>
              </a:rPr>
              <a:t>Raffaele Francesco Barbagallo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Common node features</a:t>
            </a:r>
            <a:r>
              <a:rPr lang="en-US" dirty="0"/>
              <a:t>: each node contains data about state, county, day, past cases and past deaths.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Aggregated mobility research dataset:</a:t>
            </a:r>
            <a:r>
              <a:rPr lang="en-US" dirty="0"/>
              <a:t> edges that contain information about the flow between counties and between states.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Community mobility reports: </a:t>
            </a:r>
            <a:r>
              <a:rPr lang="en-US" dirty="0"/>
              <a:t>trends at various categories of places aggregated at the county (node) level.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7 days time horizon</a:t>
            </a:r>
          </a:p>
          <a:p>
            <a:r>
              <a:rPr lang="en-US" sz="3200" dirty="0"/>
              <a:t>1M steps with MSLE regression loss.</a:t>
            </a:r>
          </a:p>
          <a:p>
            <a:r>
              <a:rPr lang="en-US" sz="3200" dirty="0"/>
              <a:t>Models were trained to predict the change in the number of cases on day </a:t>
            </a:r>
            <a:r>
              <a:rPr lang="en-US" sz="3200" i="1" dirty="0"/>
              <a:t>t+1, </a:t>
            </a:r>
            <a:r>
              <a:rPr lang="en-US" sz="3200" dirty="0"/>
              <a:t>given previous information.</a:t>
            </a:r>
          </a:p>
          <a:p>
            <a:r>
              <a:rPr lang="en-US" sz="3200" b="1" dirty="0"/>
              <a:t>2 hops of spatial data: </a:t>
            </a:r>
            <a:r>
              <a:rPr lang="en-US" sz="3200" dirty="0"/>
              <a:t>used 32 neighbors with the highest edge weight for each hop</a:t>
            </a:r>
          </a:p>
        </p:txBody>
      </p:sp>
    </p:spTree>
    <p:extLst>
      <p:ext uri="{BB962C8B-B14F-4D97-AF65-F5344CB8AC3E}">
        <p14:creationId xmlns:p14="http://schemas.microsoft.com/office/powerpoint/2010/main" val="31328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Optimizer:</a:t>
            </a:r>
            <a:r>
              <a:rPr lang="en-US" dirty="0"/>
              <a:t> ADAM optimizer set to 1e-5</a:t>
            </a:r>
          </a:p>
          <a:p>
            <a:r>
              <a:rPr lang="en-US" b="1" dirty="0"/>
              <a:t>Architecture: </a:t>
            </a:r>
            <a:r>
              <a:rPr lang="en-US" dirty="0"/>
              <a:t>4 hidden layers (64, 32, 32, 32):</a:t>
            </a:r>
          </a:p>
          <a:p>
            <a:pPr lvl="1"/>
            <a:r>
              <a:rPr lang="en-US" dirty="0"/>
              <a:t>MLP - Initial embedding layer (64)</a:t>
            </a:r>
          </a:p>
          <a:p>
            <a:pPr lvl="1"/>
            <a:r>
              <a:rPr lang="en-US" dirty="0"/>
              <a:t>Two hops of time and spatial aggregation (32, 32) with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MLP - Final prediction layer (32)</a:t>
            </a:r>
          </a:p>
          <a:p>
            <a:r>
              <a:rPr lang="en-US" b="1" dirty="0"/>
              <a:t>Dropout</a:t>
            </a:r>
            <a:r>
              <a:rPr lang="en-US" dirty="0"/>
              <a:t>: 0.5 for each layer.</a:t>
            </a:r>
          </a:p>
          <a:p>
            <a:r>
              <a:rPr lang="en-US" b="1" dirty="0"/>
              <a:t>L2 regularization</a:t>
            </a:r>
            <a:r>
              <a:rPr lang="en-US" dirty="0"/>
              <a:t>: 5e-4 for each layer.</a:t>
            </a:r>
          </a:p>
          <a:p>
            <a:r>
              <a:rPr lang="en-US" b="1" dirty="0"/>
              <a:t>1 Million steps</a:t>
            </a:r>
          </a:p>
        </p:txBody>
      </p:sp>
    </p:spTree>
    <p:extLst>
      <p:ext uri="{BB962C8B-B14F-4D97-AF65-F5344CB8AC3E}">
        <p14:creationId xmlns:p14="http://schemas.microsoft.com/office/powerpoint/2010/main" val="40438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Baselines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Previous day</a:t>
            </a:r>
            <a:r>
              <a:rPr lang="en-US" dirty="0"/>
              <a:t>: used to understand what the models are able to extract from other features. </a:t>
            </a:r>
          </a:p>
          <a:p>
            <a:r>
              <a:rPr lang="en-US" b="1" dirty="0"/>
              <a:t>ARIMA</a:t>
            </a:r>
            <a:r>
              <a:rPr lang="en-US" dirty="0"/>
              <a:t>: treats the time dependent daily new cases as univariate time series. Model chosen by using AIC and BIC. </a:t>
            </a:r>
          </a:p>
          <a:p>
            <a:r>
              <a:rPr lang="en-US" b="1" dirty="0"/>
              <a:t>LSTM: </a:t>
            </a:r>
            <a:r>
              <a:rPr lang="en-US" dirty="0"/>
              <a:t>two stacked (32, 16) LSTM layers and a final dense layer. Outputs vector with size 4 (number of steps ahead predictions).</a:t>
            </a:r>
            <a:endParaRPr lang="en-US" b="1" dirty="0"/>
          </a:p>
          <a:p>
            <a:r>
              <a:rPr lang="en-US" b="1" dirty="0"/>
              <a:t>Seq2Seq: </a:t>
            </a:r>
            <a:r>
              <a:rPr lang="en-US" dirty="0"/>
              <a:t>encoder-decoder architecture. Dense layer (16) and a GRU layer (32) with </a:t>
            </a:r>
            <a:r>
              <a:rPr lang="en-US" dirty="0" err="1"/>
              <a:t>Bahdanau</a:t>
            </a:r>
            <a:r>
              <a:rPr lang="en-US" dirty="0"/>
              <a:t> attention.</a:t>
            </a:r>
            <a:endParaRPr lang="en-US" sz="1800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AB115C1F-8BC8-4482-9C97-062EDA36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37659"/>
              </p:ext>
            </p:extLst>
          </p:nvPr>
        </p:nvGraphicFramePr>
        <p:xfrm>
          <a:off x="5814732" y="2051223"/>
          <a:ext cx="6152450" cy="3238130"/>
        </p:xfrm>
        <a:graphic>
          <a:graphicData uri="http://schemas.openxmlformats.org/drawingml/2006/table">
            <a:tbl>
              <a:tblPr/>
              <a:tblGrid>
                <a:gridCol w="1833333">
                  <a:extLst>
                    <a:ext uri="{9D8B030D-6E8A-4147-A177-3AD203B41FA5}">
                      <a16:colId xmlns:a16="http://schemas.microsoft.com/office/drawing/2014/main" val="3930037938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843839581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2771607066"/>
                    </a:ext>
                  </a:extLst>
                </a:gridCol>
                <a:gridCol w="1213235">
                  <a:extLst>
                    <a:ext uri="{9D8B030D-6E8A-4147-A177-3AD203B41FA5}">
                      <a16:colId xmlns:a16="http://schemas.microsoft.com/office/drawing/2014/main" val="420174884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3132070540"/>
                    </a:ext>
                  </a:extLst>
                </a:gridCol>
              </a:tblGrid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1191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Cases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4.7879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94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Delta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872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650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26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967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5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635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22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GNN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3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90EFB31-579D-487F-899F-57576D83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1779093"/>
            <a:ext cx="4474384" cy="3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work proposes a new way to learn from </a:t>
            </a:r>
            <a:r>
              <a:rPr lang="en-US" sz="3200" dirty="0" err="1"/>
              <a:t>spatio</a:t>
            </a:r>
            <a:r>
              <a:rPr lang="en-US" sz="3200" dirty="0"/>
              <a:t>-temporal data and inter-region interactions with Graph Neural Networks</a:t>
            </a:r>
          </a:p>
          <a:p>
            <a:r>
              <a:rPr lang="en-US" sz="3200" dirty="0"/>
              <a:t>Future works could:</a:t>
            </a:r>
          </a:p>
          <a:p>
            <a:pPr lvl="1"/>
            <a:r>
              <a:rPr lang="en-US" sz="2000" dirty="0"/>
              <a:t>Incorporate new features</a:t>
            </a:r>
          </a:p>
          <a:p>
            <a:pPr lvl="1"/>
            <a:r>
              <a:rPr lang="en-US" sz="2000" dirty="0"/>
              <a:t>Expand the time horizon for long term predictions</a:t>
            </a:r>
          </a:p>
          <a:p>
            <a:pPr lvl="1"/>
            <a:r>
              <a:rPr lang="en-US" sz="2000" dirty="0"/>
              <a:t>Use data from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Questions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Should everyone have public access to mobility data considering that it is actually possible to anonymize it? </a:t>
            </a:r>
          </a:p>
          <a:p>
            <a:r>
              <a:rPr lang="en-US" dirty="0"/>
              <a:t>Do you think about different fields where it could be possible to apply this approach?</a:t>
            </a:r>
          </a:p>
          <a:p>
            <a:r>
              <a:rPr lang="en-US" dirty="0"/>
              <a:t>Would you add other features to the model? Which ones?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(</a:t>
            </a:r>
            <a:r>
              <a:rPr lang="it-IT" sz="4400" dirty="0" err="1"/>
              <a:t>Possible</a:t>
            </a:r>
            <a:r>
              <a:rPr lang="it-IT" sz="4400" dirty="0"/>
              <a:t>) </a:t>
            </a:r>
            <a:r>
              <a:rPr lang="it-IT" sz="4400" dirty="0" err="1"/>
              <a:t>Answers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This approach could be also used in different fields (e.g. migration flows), but also to the same field but with different diseases (influenza).</a:t>
            </a:r>
          </a:p>
          <a:p>
            <a:r>
              <a:rPr lang="en-US" sz="3200" dirty="0"/>
              <a:t>It could be interesting to add information about nonpharmaceutical interventions like social distancing and quarantine.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1600" b="0" i="0" u="none" strike="noStrike" baseline="0" dirty="0">
                <a:latin typeface="LinLibertineT"/>
              </a:rPr>
              <a:t>[1] </a:t>
            </a:r>
            <a:r>
              <a:rPr lang="it-IT" sz="1600" b="0" i="0" u="none" strike="noStrike" baseline="0" dirty="0" err="1">
                <a:latin typeface="LinLibertineT"/>
              </a:rPr>
              <a:t>Songgaojun</a:t>
            </a:r>
            <a:r>
              <a:rPr lang="it-IT" sz="1600" b="0" i="0" u="none" strike="noStrike" baseline="0" dirty="0">
                <a:latin typeface="LinLibertineT"/>
              </a:rPr>
              <a:t> Deng, </a:t>
            </a:r>
            <a:r>
              <a:rPr lang="it-IT" sz="1600" b="0" i="0" u="none" strike="noStrike" baseline="0" dirty="0" err="1">
                <a:latin typeface="LinLibertineT"/>
              </a:rPr>
              <a:t>Shusen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Huzefa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Rangwala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Lijing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Yue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Ning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Graph Message Passing with Cross-location Attentions for Long-term ILI </a:t>
            </a:r>
            <a:r>
              <a:rPr lang="it-IT" sz="1600" b="0" i="0" u="none" strike="noStrike" baseline="0" dirty="0" err="1">
                <a:latin typeface="LinLibertineT"/>
              </a:rPr>
              <a:t>Prediction</a:t>
            </a:r>
            <a:r>
              <a:rPr lang="it-IT" sz="1600" b="0" i="0" u="none" strike="noStrike" baseline="0" dirty="0">
                <a:latin typeface="LinLibertineT"/>
              </a:rPr>
              <a:t>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I"/>
              </a:rPr>
              <a:t>arXiv</a:t>
            </a:r>
            <a:r>
              <a:rPr lang="it-IT" sz="1600" b="0" i="0" u="none" strike="noStrike" baseline="0" dirty="0">
                <a:latin typeface="LinLibertineTI"/>
              </a:rPr>
              <a:t> preprint arXiv:1912.10202 </a:t>
            </a:r>
            <a:r>
              <a:rPr lang="it-IT" sz="1600" b="0" i="0" u="none" strike="noStrike" baseline="0" dirty="0">
                <a:latin typeface="LinLibertineT"/>
              </a:rPr>
              <a:t>(2019).</a:t>
            </a:r>
            <a:endParaRPr lang="en-US" sz="1600" dirty="0"/>
          </a:p>
          <a:p>
            <a:r>
              <a:rPr lang="it-IT" sz="1600" b="0" i="0" u="none" strike="noStrike" baseline="0" dirty="0">
                <a:latin typeface="LinLibertineT"/>
              </a:rPr>
              <a:t>[2] </a:t>
            </a:r>
            <a:r>
              <a:rPr lang="it-IT" sz="1600" b="0" i="0" u="none" strike="noStrike" baseline="0" dirty="0" err="1">
                <a:latin typeface="LinLibertineT"/>
              </a:rPr>
              <a:t>Zulong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Diao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Xin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Dafang</a:t>
            </a:r>
            <a:r>
              <a:rPr lang="it-IT" sz="1600" b="0" i="0" u="none" strike="noStrike" baseline="0" dirty="0">
                <a:latin typeface="LinLibertineT"/>
              </a:rPr>
              <a:t> Zhang, </a:t>
            </a:r>
            <a:r>
              <a:rPr lang="it-IT" sz="1600" b="0" i="0" u="none" strike="noStrike" baseline="0" dirty="0" err="1">
                <a:latin typeface="LinLibertineT"/>
              </a:rPr>
              <a:t>Yingru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Liu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Kun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Xie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Shaoyao</a:t>
            </a:r>
            <a:r>
              <a:rPr lang="it-IT" sz="1600" b="0" i="0" u="none" strike="noStrike" baseline="0" dirty="0">
                <a:latin typeface="LinLibertineT"/>
              </a:rPr>
              <a:t> He.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Dynamic spatial-temporal graph convolutional neural networks for traffic forecasting</a:t>
            </a:r>
            <a:r>
              <a:rPr lang="it-IT" sz="1600" dirty="0">
                <a:latin typeface="Montserrat" panose="00000500000000000000" pitchFamily="2" charset="0"/>
              </a:rPr>
              <a:t>.»</a:t>
            </a:r>
            <a:r>
              <a:rPr lang="en-US" sz="1600" b="0" i="0" u="none" strike="noStrike" baseline="0" dirty="0">
                <a:latin typeface="LinLibertineT"/>
              </a:rPr>
              <a:t> In </a:t>
            </a:r>
            <a:r>
              <a:rPr lang="en-US" sz="1600" b="0" i="0" u="none" strike="noStrike" baseline="0" dirty="0">
                <a:latin typeface="LinLibertineTI"/>
              </a:rPr>
              <a:t>Proceedings of the AAAI Conference on Artificial Intelligence</a:t>
            </a:r>
            <a:r>
              <a:rPr lang="en-US" sz="1600" b="0" i="0" u="none" strike="noStrike" baseline="0" dirty="0">
                <a:latin typeface="LinLibertineT"/>
              </a:rPr>
              <a:t>, Vol. 33. </a:t>
            </a:r>
            <a:r>
              <a:rPr lang="it-IT" sz="1600" b="0" i="0" u="none" strike="noStrike" baseline="0" dirty="0">
                <a:latin typeface="LinLibertineT"/>
              </a:rPr>
              <a:t>890–897.</a:t>
            </a:r>
            <a:endParaRPr lang="en-US" sz="1600" dirty="0"/>
          </a:p>
          <a:p>
            <a:r>
              <a:rPr lang="en-US" sz="1600" dirty="0"/>
              <a:t>[3] Aniruddha </a:t>
            </a:r>
            <a:r>
              <a:rPr lang="en-US" sz="1600" dirty="0" err="1"/>
              <a:t>Adiga</a:t>
            </a:r>
            <a:r>
              <a:rPr lang="en-US" sz="1600" dirty="0"/>
              <a:t>, Srinivasan </a:t>
            </a:r>
            <a:r>
              <a:rPr lang="en-US" sz="1600" dirty="0" err="1"/>
              <a:t>Venkatramanan</a:t>
            </a:r>
            <a:r>
              <a:rPr lang="en-US" sz="1600" dirty="0"/>
              <a:t>, James </a:t>
            </a:r>
            <a:r>
              <a:rPr lang="en-US" sz="1600" dirty="0" err="1"/>
              <a:t>Schlitt</a:t>
            </a:r>
            <a:r>
              <a:rPr lang="en-US" sz="1600" dirty="0"/>
              <a:t>, Akhil </a:t>
            </a:r>
            <a:r>
              <a:rPr lang="en-US" sz="1600" dirty="0" err="1"/>
              <a:t>Peddireddy</a:t>
            </a:r>
            <a:r>
              <a:rPr lang="en-US" sz="1600" dirty="0"/>
              <a:t>, Allan </a:t>
            </a:r>
            <a:r>
              <a:rPr lang="en-US" sz="1600" dirty="0" err="1"/>
              <a:t>Dickerman</a:t>
            </a:r>
            <a:r>
              <a:rPr lang="en-US" sz="1600" dirty="0"/>
              <a:t>, Andrei Bura, Andrew Warren, Brian D </a:t>
            </a:r>
            <a:r>
              <a:rPr lang="en-US" sz="1600" dirty="0" err="1"/>
              <a:t>Klahn</a:t>
            </a:r>
            <a:r>
              <a:rPr lang="en-US" sz="1600" dirty="0"/>
              <a:t>, </a:t>
            </a:r>
            <a:r>
              <a:rPr lang="en-US" sz="1600" dirty="0" err="1"/>
              <a:t>Chunhong</a:t>
            </a:r>
            <a:r>
              <a:rPr lang="en-US" sz="1600" dirty="0"/>
              <a:t> Mao, </a:t>
            </a:r>
            <a:r>
              <a:rPr lang="en-US" sz="1600" dirty="0" err="1"/>
              <a:t>Dawen</a:t>
            </a:r>
            <a:r>
              <a:rPr lang="en-US" sz="1600" dirty="0"/>
              <a:t> </a:t>
            </a:r>
            <a:r>
              <a:rPr lang="en-US" sz="1600" dirty="0" err="1"/>
              <a:t>Xie</a:t>
            </a:r>
            <a:r>
              <a:rPr lang="en-US" sz="1600" dirty="0"/>
              <a:t>, Dustin Machi, Erin Raymond, </a:t>
            </a:r>
            <a:r>
              <a:rPr lang="en-US" sz="1600" dirty="0" err="1"/>
              <a:t>Fanchao</a:t>
            </a:r>
            <a:r>
              <a:rPr lang="en-US" sz="1600" dirty="0"/>
              <a:t> Meng, Golda Barrow, Henning </a:t>
            </a:r>
            <a:r>
              <a:rPr lang="en-US" sz="1600" dirty="0" err="1"/>
              <a:t>Mortveit</a:t>
            </a:r>
            <a:r>
              <a:rPr lang="en-US" sz="1600" dirty="0"/>
              <a:t>, </a:t>
            </a:r>
            <a:r>
              <a:rPr lang="en-US" sz="1600" dirty="0" err="1"/>
              <a:t>Jiangzhuo</a:t>
            </a:r>
            <a:r>
              <a:rPr lang="en-US" sz="1600" dirty="0"/>
              <a:t> Chen, Jim </a:t>
            </a:r>
            <a:r>
              <a:rPr lang="en-US" sz="1600" dirty="0" err="1"/>
              <a:t>Walke</a:t>
            </a:r>
            <a:r>
              <a:rPr lang="en-US" sz="1600" dirty="0"/>
              <a:t>, Joshua Goldstein, Mandy L Wilson, Mark Orr, </a:t>
            </a:r>
            <a:r>
              <a:rPr lang="en-US" sz="1600" dirty="0" err="1"/>
              <a:t>Przemyslaw</a:t>
            </a:r>
            <a:r>
              <a:rPr lang="en-US" sz="1600" dirty="0"/>
              <a:t> </a:t>
            </a:r>
            <a:r>
              <a:rPr lang="en-US" sz="1600" dirty="0" err="1"/>
              <a:t>Porebski</a:t>
            </a:r>
            <a:r>
              <a:rPr lang="en-US" sz="1600" dirty="0"/>
              <a:t>, </a:t>
            </a:r>
            <a:r>
              <a:rPr lang="en-US" sz="1600" dirty="0" err="1"/>
              <a:t>Pyrros</a:t>
            </a:r>
            <a:r>
              <a:rPr lang="en-US" sz="1600" dirty="0"/>
              <a:t> A </a:t>
            </a:r>
            <a:r>
              <a:rPr lang="en-US" sz="1600" dirty="0" err="1"/>
              <a:t>Telionis</a:t>
            </a:r>
            <a:r>
              <a:rPr lang="en-US" sz="1600" dirty="0"/>
              <a:t>, Richard Beckman, Stefan Hoops, Stephen Eubank, Young Yun </a:t>
            </a:r>
            <a:r>
              <a:rPr lang="en-US" sz="1600" dirty="0" err="1"/>
              <a:t>Baek</a:t>
            </a:r>
            <a:r>
              <a:rPr lang="en-US" sz="1600" dirty="0"/>
              <a:t>, Bryan Lewis, Madhav </a:t>
            </a:r>
            <a:r>
              <a:rPr lang="en-US" sz="1600" dirty="0" err="1"/>
              <a:t>Marathe</a:t>
            </a:r>
            <a:r>
              <a:rPr lang="en-US" sz="1600" dirty="0"/>
              <a:t>, and Chris Barrett. 2020. </a:t>
            </a:r>
            <a:r>
              <a:rPr lang="it-IT" sz="1600" dirty="0">
                <a:latin typeface="Montserrat" panose="00000500000000000000" pitchFamily="2" charset="0"/>
              </a:rPr>
              <a:t>«</a:t>
            </a:r>
            <a:r>
              <a:rPr lang="en-US" sz="1600" dirty="0"/>
              <a:t>Evaluating the impact of international airline suspensions on the early global spread of COVID-19.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dirty="0"/>
              <a:t> </a:t>
            </a:r>
            <a:r>
              <a:rPr lang="en-US" sz="1600" dirty="0" err="1"/>
              <a:t>medRxiv</a:t>
            </a:r>
            <a:r>
              <a:rPr lang="en-US" sz="1600" dirty="0"/>
              <a:t> (2020). </a:t>
            </a:r>
          </a:p>
          <a:p>
            <a:r>
              <a:rPr lang="en-US" sz="1600" dirty="0"/>
              <a:t>[4] </a:t>
            </a:r>
            <a:r>
              <a:rPr lang="it-IT" sz="1600" b="0" i="0" u="none" strike="noStrike" baseline="0" dirty="0">
                <a:latin typeface="LinLibertineT"/>
              </a:rPr>
              <a:t>Uri </a:t>
            </a:r>
            <a:r>
              <a:rPr lang="it-IT" sz="1600" b="0" i="0" u="none" strike="noStrike" baseline="0" dirty="0" err="1">
                <a:latin typeface="LinLibertineT"/>
              </a:rPr>
              <a:t>Shaham</a:t>
            </a:r>
            <a:r>
              <a:rPr lang="it-IT" sz="1600" b="0" i="0" u="none" strike="noStrike" baseline="0" dirty="0">
                <a:latin typeface="LinLibertineT"/>
              </a:rPr>
              <a:t>, Kelly Stanton, Henry Li, </a:t>
            </a:r>
            <a:r>
              <a:rPr lang="it-IT" sz="1600" b="0" i="0" u="none" strike="noStrike" baseline="0" dirty="0" err="1">
                <a:latin typeface="LinLibertineT"/>
              </a:rPr>
              <a:t>Boaz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Nadler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Ronen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Basri</a:t>
            </a:r>
            <a:r>
              <a:rPr lang="it-IT" sz="1600" b="0" i="0" u="none" strike="noStrike" baseline="0" dirty="0">
                <a:latin typeface="LinLibertineT"/>
              </a:rPr>
              <a:t>, and Yuval </a:t>
            </a:r>
            <a:r>
              <a:rPr lang="it-IT" sz="1600" b="0" i="0" u="none" strike="noStrike" baseline="0" dirty="0" err="1">
                <a:latin typeface="LinLibertineT"/>
              </a:rPr>
              <a:t>Kluger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2018.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 err="1">
                <a:latin typeface="LinLibertineT"/>
              </a:rPr>
              <a:t>SpectralNet</a:t>
            </a:r>
            <a:r>
              <a:rPr lang="en-US" sz="1600" b="0" i="0" u="none" strike="noStrike" baseline="0" dirty="0">
                <a:latin typeface="LinLibertineT"/>
              </a:rPr>
              <a:t>: Spectral Clustering using Deep Neural Networks.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b="0" i="0" u="none" strike="noStrike" baseline="0" dirty="0">
                <a:latin typeface="LinLibertineT"/>
              </a:rPr>
              <a:t> </a:t>
            </a:r>
            <a:r>
              <a:rPr lang="en-US" sz="1600" b="0" i="0" u="none" strike="noStrike" baseline="0" dirty="0" err="1">
                <a:latin typeface="LinLibertineTI"/>
              </a:rPr>
              <a:t>arXiv</a:t>
            </a:r>
            <a:r>
              <a:rPr lang="en-US" sz="1600" b="0" i="0" u="none" strike="noStrike" baseline="0" dirty="0">
                <a:latin typeface="LinLibertineTI"/>
              </a:rPr>
              <a:t> </a:t>
            </a:r>
            <a:r>
              <a:rPr lang="it-IT" sz="1600" b="0" i="0" u="none" strike="noStrike" baseline="0" dirty="0">
                <a:latin typeface="LinLibertineTI"/>
              </a:rPr>
              <a:t>preprint arXiv:1801.01587 </a:t>
            </a:r>
            <a:r>
              <a:rPr lang="it-IT" sz="1600" b="0" i="0" u="none" strike="noStrike" baseline="0" dirty="0">
                <a:latin typeface="LinLibertineT"/>
              </a:rPr>
              <a:t>(2018).</a:t>
            </a:r>
            <a:endParaRPr lang="en-US" sz="1600" dirty="0"/>
          </a:p>
          <a:p>
            <a:r>
              <a:rPr lang="en-US" sz="1600" dirty="0"/>
              <a:t>[5] Thomas N </a:t>
            </a:r>
            <a:r>
              <a:rPr lang="en-US" sz="1600" dirty="0" err="1"/>
              <a:t>Kipf</a:t>
            </a:r>
            <a:r>
              <a:rPr lang="en-US" sz="1600" dirty="0"/>
              <a:t> and </a:t>
            </a:r>
            <a:r>
              <a:rPr lang="en-US" sz="1600" dirty="0" err="1"/>
              <a:t>MaxWelling</a:t>
            </a:r>
            <a:r>
              <a:rPr lang="en-US" sz="1600" dirty="0"/>
              <a:t>. 2016. Semi-supervised classification with graph convolutional networks. </a:t>
            </a:r>
            <a:r>
              <a:rPr lang="en-US" sz="1600" dirty="0" err="1"/>
              <a:t>arXiv</a:t>
            </a:r>
            <a:r>
              <a:rPr lang="en-US" sz="1600" dirty="0"/>
              <a:t> preprint arXiv:1609.02907 (2016).</a:t>
            </a:r>
          </a:p>
        </p:txBody>
      </p:sp>
    </p:spTree>
    <p:extLst>
      <p:ext uri="{BB962C8B-B14F-4D97-AF65-F5344CB8AC3E}">
        <p14:creationId xmlns:p14="http://schemas.microsoft.com/office/powerpoint/2010/main" val="204004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THE 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BD740-973E-4962-A98C-89D85F1871A5}"/>
              </a:ext>
            </a:extLst>
          </p:cNvPr>
          <p:cNvSpPr txBox="1"/>
          <p:nvPr/>
        </p:nvSpPr>
        <p:spPr>
          <a:xfrm>
            <a:off x="269846" y="6255804"/>
            <a:ext cx="2390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Raffaele Francesco Barbagallo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2B94-72CA-4F8E-B743-6A518EB05BE6}"/>
              </a:ext>
            </a:extLst>
          </p:cNvPr>
          <p:cNvSpPr txBox="1"/>
          <p:nvPr/>
        </p:nvSpPr>
        <p:spPr>
          <a:xfrm>
            <a:off x="3048699" y="2325695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Montserrat"/>
              </a:rPr>
              <a:t>Examining COVID-19 Forecasting using </a:t>
            </a:r>
            <a:r>
              <a:rPr lang="en-US" sz="1400" b="0" dirty="0" err="1">
                <a:latin typeface="Montserrat"/>
              </a:rPr>
              <a:t>Spatio</a:t>
            </a:r>
            <a:r>
              <a:rPr lang="en-US" sz="1400" b="0" dirty="0">
                <a:latin typeface="Montserrat"/>
              </a:rPr>
              <a:t>-Temporal Graph</a:t>
            </a:r>
            <a:br>
              <a:rPr lang="en-US" sz="1400" b="0" dirty="0">
                <a:latin typeface="Montserrat"/>
              </a:rPr>
            </a:br>
            <a:r>
              <a:rPr lang="en-US" sz="1400" b="0" dirty="0">
                <a:latin typeface="Montserrat"/>
              </a:rPr>
              <a:t>Neural Networks</a:t>
            </a:r>
            <a:br>
              <a:rPr lang="en-GB" sz="1400" b="0" dirty="0">
                <a:latin typeface="Montserrat"/>
              </a:rPr>
            </a:br>
            <a:r>
              <a:rPr lang="en-GB" sz="600" b="0" dirty="0">
                <a:latin typeface="Montserrat"/>
              </a:rPr>
              <a:t>Amol Kapoor*, </a:t>
            </a:r>
            <a:r>
              <a:rPr lang="en-GB" sz="600" b="0" dirty="0" err="1">
                <a:latin typeface="Montserrat"/>
              </a:rPr>
              <a:t>Xue</a:t>
            </a:r>
            <a:r>
              <a:rPr lang="en-GB" sz="600" b="0" dirty="0">
                <a:latin typeface="Montserrat"/>
              </a:rPr>
              <a:t> Ben*, </a:t>
            </a:r>
            <a:r>
              <a:rPr lang="en-GB" sz="600" b="0" dirty="0" err="1">
                <a:latin typeface="Montserrat"/>
              </a:rPr>
              <a:t>Luyang</a:t>
            </a:r>
            <a:r>
              <a:rPr lang="en-GB" sz="600" b="0" dirty="0">
                <a:latin typeface="Montserrat"/>
              </a:rPr>
              <a:t> Liu, Bryan </a:t>
            </a:r>
            <a:r>
              <a:rPr lang="en-GB" sz="600" b="0" dirty="0" err="1">
                <a:latin typeface="Montserrat"/>
              </a:rPr>
              <a:t>Perozzi</a:t>
            </a:r>
            <a:r>
              <a:rPr lang="en-GB" sz="600" b="0" dirty="0">
                <a:latin typeface="Montserrat"/>
              </a:rPr>
              <a:t>, Matt Barnes, Martin </a:t>
            </a:r>
            <a:r>
              <a:rPr lang="en-GB" sz="600" b="0" dirty="0" err="1">
                <a:latin typeface="Montserrat"/>
              </a:rPr>
              <a:t>Blais</a:t>
            </a:r>
            <a:r>
              <a:rPr lang="en-GB" sz="600" b="0" dirty="0">
                <a:latin typeface="Montserrat"/>
              </a:rPr>
              <a:t>, Shawn </a:t>
            </a:r>
            <a:r>
              <a:rPr lang="en-GB" sz="600" b="0" dirty="0" err="1">
                <a:latin typeface="Montserrat"/>
              </a:rPr>
              <a:t>O’Banion</a:t>
            </a:r>
            <a:endParaRPr lang="it-IT" sz="600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F0245C9-8B2F-4EEA-9E5E-119118A4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4000" y="621174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6900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6259870" cy="4583504"/>
          </a:xfrm>
        </p:spPr>
        <p:txBody>
          <a:bodyPr>
            <a:normAutofit/>
          </a:bodyPr>
          <a:lstStyle/>
          <a:p>
            <a:r>
              <a:rPr lang="en-US" dirty="0"/>
              <a:t>Epidemiological modelling mainly uses two approaches:</a:t>
            </a:r>
          </a:p>
          <a:p>
            <a:pPr lvl="1"/>
            <a:r>
              <a:rPr lang="en-US" sz="2000" dirty="0"/>
              <a:t>Agent-based modeling</a:t>
            </a:r>
          </a:p>
          <a:p>
            <a:pPr lvl="1"/>
            <a:r>
              <a:rPr lang="en-US" sz="2000" dirty="0"/>
              <a:t>Time-series learning (curve-fitting, AR, deep learning)</a:t>
            </a:r>
          </a:p>
          <a:p>
            <a:r>
              <a:rPr lang="en-US" dirty="0"/>
              <a:t>These approaches assume closed-systems where forecasts for a given location does not depend on other locations.</a:t>
            </a:r>
          </a:p>
          <a:p>
            <a:r>
              <a:rPr lang="en-US" dirty="0"/>
              <a:t>But inter-regional information is important to forecast infections.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10428E-ACC8-4330-92A6-882D1F60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1" y="1349967"/>
            <a:ext cx="455875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Montserrat" panose="00000500000000000000"/>
              </a:rPr>
              <a:t>The proposed approach takes account of:</a:t>
            </a:r>
          </a:p>
          <a:p>
            <a:pPr lvl="1"/>
            <a:r>
              <a:rPr lang="en-US" sz="3200" dirty="0"/>
              <a:t>Inter-region interactions and region-level mobility (GPS data)</a:t>
            </a:r>
          </a:p>
          <a:p>
            <a:pPr lvl="1"/>
            <a:r>
              <a:rPr lang="en-US" sz="3200" dirty="0"/>
              <a:t>Temporal and spatial interactions</a:t>
            </a:r>
          </a:p>
          <a:p>
            <a:r>
              <a:rPr lang="en-US" sz="3200" b="1" dirty="0"/>
              <a:t>Goal</a:t>
            </a:r>
            <a:r>
              <a:rPr lang="it-IT" sz="3200" dirty="0"/>
              <a:t>:</a:t>
            </a:r>
          </a:p>
          <a:p>
            <a:pPr lvl="1"/>
            <a:r>
              <a:rPr lang="en-US" sz="3200" dirty="0"/>
              <a:t>Makes forecasts on COVID-19 new cases</a:t>
            </a:r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 action="ppaction://hlinksldjump"/>
              </a:rPr>
              <a:t>[1]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influenza forecasting</a:t>
            </a:r>
          </a:p>
          <a:p>
            <a:r>
              <a:rPr lang="en-US" sz="3200" dirty="0">
                <a:hlinkClick r:id="rId2" action="ppaction://hlinksldjump"/>
              </a:rPr>
              <a:t>[2]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traffic graphs</a:t>
            </a:r>
            <a:endParaRPr lang="en-US" sz="3200" dirty="0">
              <a:hlinkClick r:id="rId2" action="ppaction://hlinksldjump"/>
            </a:endParaRPr>
          </a:p>
          <a:p>
            <a:r>
              <a:rPr lang="en-US" sz="3200" dirty="0">
                <a:hlinkClick r:id="rId2" action="ppaction://hlinksldjump"/>
              </a:rPr>
              <a:t>[3]</a:t>
            </a:r>
            <a:r>
              <a:rPr lang="en-US" sz="3200" dirty="0"/>
              <a:t> 2020 - Understanding the role of international flights in the early spread of COVID-19 to different countries.</a:t>
            </a:r>
          </a:p>
          <a:p>
            <a:r>
              <a:rPr lang="en-US" sz="3200" dirty="0">
                <a:hlinkClick r:id="rId2" action="ppaction://hlinksldjump"/>
              </a:rPr>
              <a:t>[4]</a:t>
            </a:r>
            <a:r>
              <a:rPr lang="en-US" sz="3200" dirty="0"/>
              <a:t> 2018 - </a:t>
            </a:r>
            <a:r>
              <a:rPr lang="en-US" sz="3200" dirty="0" err="1"/>
              <a:t>Spatio</a:t>
            </a:r>
            <a:r>
              <a:rPr lang="en-US" sz="3200" dirty="0"/>
              <a:t>-temporal neural networks</a:t>
            </a:r>
          </a:p>
          <a:p>
            <a:r>
              <a:rPr lang="en-US" sz="3200" dirty="0">
                <a:hlinkClick r:id="rId2" action="ppaction://hlinksldjump"/>
              </a:rPr>
              <a:t>[5]</a:t>
            </a:r>
            <a:r>
              <a:rPr lang="en-US" sz="3200" dirty="0"/>
              <a:t> 2016 - Semi-supervised classification with graph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36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Nodes</a:t>
            </a:r>
            <a:r>
              <a:rPr lang="en-US" sz="2000" dirty="0"/>
              <a:t>: represent a single location (in a single time).</a:t>
            </a:r>
          </a:p>
          <a:p>
            <a:pPr lvl="1"/>
            <a:r>
              <a:rPr lang="en-US" sz="1600" b="1" dirty="0"/>
              <a:t>Features</a:t>
            </a:r>
            <a:r>
              <a:rPr lang="en-US" sz="1600" dirty="0"/>
              <a:t>: state, county, day, past cases (vector for d days), past deaths (vector for d days).</a:t>
            </a:r>
          </a:p>
          <a:p>
            <a:r>
              <a:rPr lang="en-US" sz="2000" b="1" dirty="0"/>
              <a:t>Edges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Spatial edges: </a:t>
            </a:r>
            <a:r>
              <a:rPr lang="en-US" sz="2000" i="1" dirty="0"/>
              <a:t>directed</a:t>
            </a:r>
            <a:r>
              <a:rPr lang="en-US" sz="2000" b="1" dirty="0"/>
              <a:t> </a:t>
            </a:r>
            <a:r>
              <a:rPr lang="en-US" sz="2000" dirty="0"/>
              <a:t>location-to-location mobility weighted on mobility flows normalized against intra-flows.</a:t>
            </a:r>
          </a:p>
          <a:p>
            <a:pPr lvl="1"/>
            <a:r>
              <a:rPr lang="en-US" sz="2000" b="1" dirty="0"/>
              <a:t>Temporal edges:</a:t>
            </a:r>
            <a:r>
              <a:rPr lang="en-US" sz="2000" dirty="0"/>
              <a:t> binary connections to past days.</a:t>
            </a:r>
          </a:p>
          <a:p>
            <a:r>
              <a:rPr lang="en-US" sz="2000" b="1" dirty="0"/>
              <a:t>Layers</a:t>
            </a:r>
            <a:r>
              <a:rPr lang="en-US" sz="2000" dirty="0"/>
              <a:t>: county connectivity graph for 100 days (100 layers) from Feb 22</a:t>
            </a:r>
            <a:r>
              <a:rPr lang="en-US" sz="2000" baseline="30000" dirty="0"/>
              <a:t>nd</a:t>
            </a:r>
            <a:r>
              <a:rPr lang="en-US" sz="2000" dirty="0"/>
              <a:t>, 2020 to May 31</a:t>
            </a:r>
            <a:r>
              <a:rPr lang="en-US" sz="2000" baseline="30000" dirty="0"/>
              <a:t>st</a:t>
            </a:r>
            <a:r>
              <a:rPr lang="en-US" sz="2000" dirty="0"/>
              <a:t>, 2020.</a:t>
            </a:r>
            <a:br>
              <a:rPr lang="en-US" sz="2000" dirty="0"/>
            </a:br>
            <a:r>
              <a:rPr lang="en-US" sz="2000" dirty="0"/>
              <a:t>Direct edges to the 7 nodes before it in time.</a:t>
            </a:r>
          </a:p>
          <a:p>
            <a:r>
              <a:rPr lang="en-US" sz="2000" b="1" dirty="0"/>
              <a:t>Skip connections model:</a:t>
            </a:r>
            <a:endParaRPr lang="en-US" sz="2000" dirty="0"/>
          </a:p>
          <a:p>
            <a:pPr lvl="1"/>
            <a:r>
              <a:rPr lang="en-US" sz="2000" dirty="0"/>
              <a:t>Spectral graph convolution</a:t>
            </a:r>
          </a:p>
          <a:p>
            <a:pPr lvl="1"/>
            <a:r>
              <a:rPr lang="en-US" sz="2000" dirty="0"/>
              <a:t>Output of each layer is concatenated with a learned embedding from the temporal node features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89ECBF-6645-43BD-8D96-14391A0D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2623976"/>
            <a:ext cx="4239490" cy="2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711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 is node’s temporal features</a:t>
            </a:r>
          </a:p>
          <a:p>
            <a:r>
              <a:rPr lang="en-US" sz="2400" dirty="0"/>
              <a:t>H0 is the output of an MLP over the node’s temporal features.</a:t>
            </a:r>
          </a:p>
          <a:p>
            <a:r>
              <a:rPr lang="en-US" sz="2400" dirty="0"/>
              <a:t>H represents the state at layer l.</a:t>
            </a:r>
          </a:p>
          <a:p>
            <a:r>
              <a:rPr lang="en-US" sz="2400" dirty="0"/>
              <a:t>Â is the spectral normalized adjacency matrix</a:t>
            </a:r>
          </a:p>
          <a:p>
            <a:r>
              <a:rPr lang="en-US" sz="2400" dirty="0" err="1"/>
              <a:t>Wl</a:t>
            </a:r>
            <a:r>
              <a:rPr lang="en-US" sz="2400" dirty="0"/>
              <a:t> is the learned weight matrix (layer l)</a:t>
            </a:r>
          </a:p>
          <a:p>
            <a:r>
              <a:rPr lang="el-GR" sz="3200" b="0" i="0" u="none" strike="noStrike" baseline="0" dirty="0">
                <a:latin typeface="LinLibertineI"/>
              </a:rPr>
              <a:t>σ</a:t>
            </a:r>
            <a:r>
              <a:rPr lang="it-IT" sz="1800" b="0" i="0" u="none" strike="noStrike" baseline="0" dirty="0">
                <a:latin typeface="LinLibertineI"/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ReLU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x at time t reaching back d days, while the final prediction is the output of an MLP over s spatial hops.</a:t>
            </a:r>
          </a:p>
          <a:p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285FC-E778-422D-945E-416E716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34" y="2552726"/>
            <a:ext cx="3894552" cy="17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employed loss is the MSLE (Mean Squared Logarithmic Error):</a:t>
            </a:r>
          </a:p>
          <a:p>
            <a:pPr lvl="1"/>
            <a:r>
              <a:rPr lang="en-US" sz="2800" dirty="0"/>
              <a:t>Relative (%) difference between true and predicted value</a:t>
            </a:r>
          </a:p>
          <a:p>
            <a:pPr lvl="1"/>
            <a:r>
              <a:rPr lang="en-US" sz="2800" dirty="0"/>
              <a:t>Penalizes underestimates more than overestimates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07F115-8BE8-4314-9575-FA94C5E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4170428"/>
            <a:ext cx="6258363" cy="1447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2728B-97F4-4CFC-8AA6-4ED092E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71" y="4377946"/>
            <a:ext cx="4408440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  <a:p>
            <a:pPr lvl="1"/>
            <a:r>
              <a:rPr lang="en-US" sz="2000" dirty="0"/>
              <a:t>NYT COVID-19 </a:t>
            </a:r>
            <a:r>
              <a:rPr lang="en-US" sz="800" dirty="0"/>
              <a:t>- https://github.com/nytimes/covid-19-data</a:t>
            </a:r>
          </a:p>
          <a:p>
            <a:pPr lvl="2"/>
            <a:r>
              <a:rPr lang="en-US" sz="1600" dirty="0"/>
              <a:t>State, county, day, past cases and past deaths.</a:t>
            </a:r>
          </a:p>
          <a:p>
            <a:pPr lvl="1"/>
            <a:r>
              <a:rPr lang="en-US" sz="2000" dirty="0"/>
              <a:t>Google COVID-19 Aggregated Mobility Research</a:t>
            </a:r>
            <a:endParaRPr lang="en-US" sz="800" dirty="0"/>
          </a:p>
          <a:p>
            <a:pPr lvl="2"/>
            <a:r>
              <a:rPr lang="en-US" sz="1600" dirty="0"/>
              <a:t>GPS mobility data</a:t>
            </a:r>
          </a:p>
          <a:p>
            <a:pPr lvl="2"/>
            <a:r>
              <a:rPr lang="en-US" sz="1600" dirty="0"/>
              <a:t>Anonymized through a Laplace noise mechanism</a:t>
            </a:r>
          </a:p>
          <a:p>
            <a:pPr lvl="1"/>
            <a:r>
              <a:rPr lang="en-US" sz="2000" dirty="0"/>
              <a:t>Google Community Mobility Reports </a:t>
            </a:r>
            <a:r>
              <a:rPr lang="en-US" sz="800" dirty="0"/>
              <a:t>- https://www.google.com/covid19/mobility</a:t>
            </a:r>
          </a:p>
          <a:p>
            <a:pPr lvl="2"/>
            <a:r>
              <a:rPr lang="en-US" sz="1600" dirty="0"/>
              <a:t>Trends at various categories of places</a:t>
            </a:r>
          </a:p>
          <a:p>
            <a:pPr lvl="2"/>
            <a:r>
              <a:rPr lang="en-US" sz="1600" dirty="0"/>
              <a:t>0 as “normal” mobility based on the median value for the corresponding day of the week aggregated per county and categories</a:t>
            </a:r>
          </a:p>
          <a:p>
            <a:r>
              <a:rPr lang="en-US" sz="2400" b="1" dirty="0"/>
              <a:t>Limitations</a:t>
            </a:r>
          </a:p>
          <a:p>
            <a:pPr lvl="1"/>
            <a:r>
              <a:rPr lang="en-US" sz="2000" dirty="0"/>
              <a:t>Not representative of the population as whole</a:t>
            </a:r>
          </a:p>
          <a:p>
            <a:pPr lvl="1"/>
            <a:r>
              <a:rPr lang="en-US" sz="2000" dirty="0"/>
              <a:t>Does not take account of awareness, masks etc.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9A9C6E-FD1F-471C-8EEB-8329D645516C}"/>
              </a:ext>
            </a:extLst>
          </p:cNvPr>
          <p:cNvSpPr txBox="1"/>
          <p:nvPr/>
        </p:nvSpPr>
        <p:spPr>
          <a:xfrm>
            <a:off x="704675" y="6042026"/>
            <a:ext cx="11308360" cy="6104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Metrics</a:t>
            </a:r>
          </a:p>
          <a:p>
            <a:pPr lvl="1"/>
            <a:r>
              <a:rPr lang="en-US" sz="2000" dirty="0"/>
              <a:t>RMSLE (Root Mean Squared Logarithmic Error)</a:t>
            </a:r>
          </a:p>
          <a:p>
            <a:pPr lvl="2"/>
            <a:r>
              <a:rPr lang="en-US" sz="1600" dirty="0"/>
              <a:t>Relative (%) difference between true and predicted value</a:t>
            </a:r>
          </a:p>
          <a:p>
            <a:pPr lvl="2"/>
            <a:r>
              <a:rPr lang="en-US" sz="1600" dirty="0"/>
              <a:t>Penalizes underestimates more than overestimates</a:t>
            </a:r>
          </a:p>
          <a:p>
            <a:pPr lvl="2"/>
            <a:r>
              <a:rPr lang="en-US" sz="1600" b="1" dirty="0"/>
              <a:t>Assumption</a:t>
            </a:r>
            <a:r>
              <a:rPr lang="en-US" sz="1600" dirty="0"/>
              <a:t>: target is normally distributed</a:t>
            </a:r>
          </a:p>
          <a:p>
            <a:pPr lvl="1"/>
            <a:r>
              <a:rPr lang="en-US" sz="2000" dirty="0"/>
              <a:t>Pearson Correlation</a:t>
            </a:r>
          </a:p>
          <a:p>
            <a:r>
              <a:rPr lang="en-US" sz="2000" b="1" dirty="0"/>
              <a:t>Prediction</a:t>
            </a:r>
            <a:r>
              <a:rPr lang="en-US" sz="2000" dirty="0"/>
              <a:t>: sum of predicted delta and previous day’s cases.</a:t>
            </a:r>
          </a:p>
          <a:p>
            <a:r>
              <a:rPr lang="en-US" sz="2000" dirty="0"/>
              <a:t>Metrics also calculated for case deltas.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9DF506D0-9709-40C3-AE35-9A0FBB262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96045"/>
              </p:ext>
            </p:extLst>
          </p:nvPr>
        </p:nvGraphicFramePr>
        <p:xfrm>
          <a:off x="2032000" y="47964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56247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1627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2881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188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RMSLE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Corr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Δ </a:t>
                      </a:r>
                      <a:r>
                        <a:rPr lang="it-IT" dirty="0"/>
                        <a:t>RSMLE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Δ </a:t>
                      </a:r>
                      <a:r>
                        <a:rPr lang="it-IT" dirty="0" err="1"/>
                        <a:t>Corr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8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1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078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1353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DengXian</vt:lpstr>
      <vt:lpstr>Arial</vt:lpstr>
      <vt:lpstr>Calibri</vt:lpstr>
      <vt:lpstr>LinLibertineI</vt:lpstr>
      <vt:lpstr>LinLibertineT</vt:lpstr>
      <vt:lpstr>LinLibertineTI</vt:lpstr>
      <vt:lpstr>Monserrat</vt:lpstr>
      <vt:lpstr>Montserrat</vt:lpstr>
      <vt:lpstr>Univers</vt:lpstr>
      <vt:lpstr>GradientUnivers</vt:lpstr>
      <vt:lpstr>Examining COVID-19 Forecasting using Spatio-Temporal Graph Neural Networks Amol Kapoor*, Xue Ben*, Luyang Liu, Bryan Perozzi, Matt Barnes, Martin Blais, Shawn O’Banion  published in Google Research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Experimental Results</vt:lpstr>
      <vt:lpstr>Experimental Results</vt:lpstr>
      <vt:lpstr>Data pre-processing</vt:lpstr>
      <vt:lpstr>Training procedure</vt:lpstr>
      <vt:lpstr>Training procedure</vt:lpstr>
      <vt:lpstr>Baselines</vt:lpstr>
      <vt:lpstr>Experimental Results</vt:lpstr>
      <vt:lpstr>Conclusion</vt:lpstr>
      <vt:lpstr>Questions</vt:lpstr>
      <vt:lpstr>(Possible) Answers</vt:lpstr>
      <vt:lpstr>Bibliography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Raffaele Barbagallo</cp:lastModifiedBy>
  <cp:revision>77</cp:revision>
  <dcterms:created xsi:type="dcterms:W3CDTF">2021-05-12T06:49:08Z</dcterms:created>
  <dcterms:modified xsi:type="dcterms:W3CDTF">2021-05-23T17:34:45Z</dcterms:modified>
</cp:coreProperties>
</file>