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</p:sldIdLst>
  <p:sldSz cy="5143500" cx="9144000"/>
  <p:notesSz cx="6858000" cy="9144000"/>
  <p:embeddedFontLst>
    <p:embeddedFont>
      <p:font typeface="Roboto Slab"/>
      <p:regular r:id="rId61"/>
      <p:bold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3" roundtripDataSignature="AMtx7mipTyuAgrPNb0O+htnyU2cXHttq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RobotoSlab-bold.fntdata"/><Relationship Id="rId61" Type="http://schemas.openxmlformats.org/officeDocument/2006/relationships/font" Target="fonts/RobotoSlab-regular.fntdata"/><Relationship Id="rId20" Type="http://schemas.openxmlformats.org/officeDocument/2006/relationships/slide" Target="slides/slide16.xml"/><Relationship Id="rId63" Type="http://customschemas.google.com/relationships/presentationmetadata" Target="meta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9570b6cc0_2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59570b6cc0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9570b6cc0_2_1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59570b6cc0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9570b6cc0_2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59570b6cc0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9570b6cc0_2_1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59570b6cc0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9570b6cc0_2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259570b6cc0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9570b6cc0_2_1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59570b6cc0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9570b6cc0_2_1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259570b6cc0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9570b6cc0_2_1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259570b6cc0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9570b6cc0_2_1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259570b6cc0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595f9dc85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2595f9dc8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95f9dc85b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2595f9dc85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595f9dc85b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2595f9dc85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595f9dc85b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2595f9dc85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595f9dc85b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2595f9dc85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8cf64a90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258cf64a9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8cf64a900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258cf64a90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58cf64a900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258cf64a90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58cf64a900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258cf64a90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58cf64a900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258cf64a90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58cf64a900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258cf64a90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9570b6cc0_2_1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259570b6cc0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58cf64a900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258cf64a90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58cf64a900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258cf64a90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58cf64a900_0_1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258cf64a90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58cf64a900_0_1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258cf64a90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58cf64a900_0_1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258cf64a90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58cf64a900_0_1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258cf64a90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58cf64a900_0_1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258cf64a90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58cf64a900_0_1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258cf64a90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596f53b997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2596f53b99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596f53b997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2596f53b99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9570b6cc0_2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259570b6cc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596f53b997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2596f53b99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598f2212e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g2598f2212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598f2212ea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g2598f2212e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598f2212ea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g2598f2212e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598f2212ea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g2598f2212e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598f2212ea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g2598f2212e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58cf64a900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g258cf64a90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598f2212ea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g2598f2212e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598f2212ea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g2598f2212e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598f2212ea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g2598f2212e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9570b6cc0_2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259570b6cc0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598f2212ea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g2598f2212e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598f2212ea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g2598f2212e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598f2212ea_0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g2598f2212e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58cf64a900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g258cf64a90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598f2212ea_0_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g2598f2212e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58cf64a900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g258cf64a90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59570b6cc0_2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g259570b6cc0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9570b6cc0_2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59570b6cc0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9570b6cc0_2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59570b6cc0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9570b6cc0_2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59570b6cc0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9570b6cc0_2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59570b6cc0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4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1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5" name="Google Shape;65;p51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" name="Google Shape;28;p43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9" name="Google Shape;29;p43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4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5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35" name="Google Shape;35;p45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46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6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9" name="Google Shape;39;p46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40" name="Google Shape;40;p46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" sz="60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“</a:t>
              </a:r>
              <a:endParaRPr b="1" i="0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6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6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" name="Google Shape;43;p46"/>
          <p:cNvCxnSpPr>
            <a:endCxn id="41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46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Google Shape;45;p46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46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9" name="Google Shape;49;p4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50" name="Google Shape;50;p4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3" name="Google Shape;53;p48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48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48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4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9" name="Google Shape;59;p4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0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5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Char char="◎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Char char="◉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5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5" Type="http://schemas.openxmlformats.org/officeDocument/2006/relationships/image" Target="../media/image31.png"/><Relationship Id="rId6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Relationship Id="rId4" Type="http://schemas.openxmlformats.org/officeDocument/2006/relationships/image" Target="../media/image4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Relationship Id="rId4" Type="http://schemas.openxmlformats.org/officeDocument/2006/relationships/image" Target="../media/image4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4.png"/><Relationship Id="rId4" Type="http://schemas.openxmlformats.org/officeDocument/2006/relationships/image" Target="../media/image4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png"/><Relationship Id="rId4" Type="http://schemas.openxmlformats.org/officeDocument/2006/relationships/image" Target="../media/image4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2.png"/><Relationship Id="rId4" Type="http://schemas.openxmlformats.org/officeDocument/2006/relationships/image" Target="../media/image4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5.png"/><Relationship Id="rId4" Type="http://schemas.openxmlformats.org/officeDocument/2006/relationships/image" Target="../media/image4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8.png"/><Relationship Id="rId4" Type="http://schemas.openxmlformats.org/officeDocument/2006/relationships/image" Target="../media/image4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9.png"/><Relationship Id="rId4" Type="http://schemas.openxmlformats.org/officeDocument/2006/relationships/image" Target="../media/image5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2.png"/><Relationship Id="rId4" Type="http://schemas.openxmlformats.org/officeDocument/2006/relationships/image" Target="../media/image5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3.png"/><Relationship Id="rId4" Type="http://schemas.openxmlformats.org/officeDocument/2006/relationships/image" Target="../media/image5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>
            <p:ph type="ctrTitle"/>
          </p:nvPr>
        </p:nvSpPr>
        <p:spPr>
          <a:xfrm>
            <a:off x="1700173" y="1991850"/>
            <a:ext cx="6679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/>
              <a:t>Fake News Countermeasures</a:t>
            </a:r>
            <a:endParaRPr/>
          </a:p>
        </p:txBody>
      </p:sp>
      <p:sp>
        <p:nvSpPr>
          <p:cNvPr id="71" name="Google Shape;71;p1"/>
          <p:cNvSpPr txBox="1"/>
          <p:nvPr>
            <p:ph type="ctrTitle"/>
          </p:nvPr>
        </p:nvSpPr>
        <p:spPr>
          <a:xfrm>
            <a:off x="461773" y="3737650"/>
            <a:ext cx="6679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2400"/>
              <a:t>Raffaele Cerizza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2400"/>
              <a:t>845512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9570b6cc0_2_10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Rete sociale - Modello proposto</a:t>
            </a:r>
            <a:endParaRPr/>
          </a:p>
        </p:txBody>
      </p:sp>
      <p:sp>
        <p:nvSpPr>
          <p:cNvPr id="154" name="Google Shape;154;g259570b6cc0_2_10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g259570b6cc0_2_101"/>
          <p:cNvSpPr txBox="1"/>
          <p:nvPr>
            <p:ph idx="4294967295" type="body"/>
          </p:nvPr>
        </p:nvSpPr>
        <p:spPr>
          <a:xfrm>
            <a:off x="786150" y="101072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I parametri del modello proposto sono riassunti nella seguente tabella: </a:t>
            </a:r>
            <a:endParaRPr sz="1600"/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56" name="Google Shape;156;g259570b6cc0_2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250" y="1633700"/>
            <a:ext cx="7973475" cy="23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9570b6cc0_2_122"/>
          <p:cNvSpPr txBox="1"/>
          <p:nvPr>
            <p:ph idx="4294967295" type="ctrTitle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4800"/>
              <a:t>Modelli della diffusione di </a:t>
            </a:r>
            <a:r>
              <a:rPr b="1" i="1" lang="en" sz="4800"/>
              <a:t>fake news</a:t>
            </a:r>
            <a:endParaRPr b="1" i="1" sz="4800" u="none" cap="none" strike="noStrike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g259570b6cc0_2_12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9570b6cc0_2_10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Diffusione di </a:t>
            </a:r>
            <a:r>
              <a:rPr i="1" lang="en"/>
              <a:t>fake news</a:t>
            </a:r>
            <a:r>
              <a:rPr lang="en"/>
              <a:t> - Modello di Serrano</a:t>
            </a:r>
            <a:endParaRPr/>
          </a:p>
        </p:txBody>
      </p:sp>
      <p:sp>
        <p:nvSpPr>
          <p:cNvPr id="168" name="Google Shape;168;g259570b6cc0_2_10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g259570b6cc0_2_109"/>
          <p:cNvSpPr txBox="1"/>
          <p:nvPr>
            <p:ph idx="4294967295" type="body"/>
          </p:nvPr>
        </p:nvSpPr>
        <p:spPr>
          <a:xfrm>
            <a:off x="786150" y="101072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00"/>
              <a:buChar char="◎"/>
            </a:pPr>
            <a:r>
              <a:rPr lang="en" sz="1900"/>
              <a:t>Il modello di Serrano è basato sul modello epidemiologico SIR</a:t>
            </a:r>
            <a:r>
              <a:rPr lang="en" sz="1900"/>
              <a:t>.</a:t>
            </a:r>
            <a:endParaRPr sz="1900"/>
          </a:p>
          <a:p>
            <a:pPr indent="-34925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00"/>
              <a:buChar char="◎"/>
            </a:pPr>
            <a:r>
              <a:rPr lang="en" sz="1900"/>
              <a:t>La popolazione è suddivisa in quattro categorie:</a:t>
            </a:r>
            <a:endParaRPr sz="1900"/>
          </a:p>
          <a:p>
            <a:pPr indent="-34925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b="1" i="1" lang="en" sz="1900"/>
              <a:t>neutral</a:t>
            </a:r>
            <a:r>
              <a:rPr lang="en" sz="1900"/>
              <a:t>: individui suscettibili di credere o no alla </a:t>
            </a:r>
            <a:r>
              <a:rPr i="1" lang="en" sz="1900"/>
              <a:t>fake news</a:t>
            </a:r>
            <a:r>
              <a:rPr lang="en" sz="1900"/>
              <a:t>;</a:t>
            </a:r>
            <a:endParaRPr sz="1900"/>
          </a:p>
          <a:p>
            <a:pPr indent="-34925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b="1" i="1" lang="en" sz="1900"/>
              <a:t>infected</a:t>
            </a:r>
            <a:r>
              <a:rPr lang="en" sz="1900"/>
              <a:t>: individui che credono alla </a:t>
            </a:r>
            <a:r>
              <a:rPr i="1" lang="en" sz="1900"/>
              <a:t>fake news</a:t>
            </a:r>
            <a:r>
              <a:rPr lang="en" sz="1900"/>
              <a:t>;</a:t>
            </a:r>
            <a:endParaRPr sz="1900"/>
          </a:p>
          <a:p>
            <a:pPr indent="-34925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b="1" i="1" lang="en" sz="1900"/>
              <a:t>vaccinated</a:t>
            </a:r>
            <a:r>
              <a:rPr lang="en" sz="1900"/>
              <a:t>: individui che non credono alla </a:t>
            </a:r>
            <a:r>
              <a:rPr i="1" lang="en" sz="1900"/>
              <a:t>fake news</a:t>
            </a:r>
            <a:r>
              <a:rPr lang="en" sz="1900"/>
              <a:t> senza mai essere stati infettati;</a:t>
            </a:r>
            <a:endParaRPr sz="1900"/>
          </a:p>
          <a:p>
            <a:pPr indent="-34925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b="1" i="1" lang="en" sz="1900"/>
              <a:t>cured</a:t>
            </a:r>
            <a:r>
              <a:rPr lang="en" sz="1900"/>
              <a:t>: </a:t>
            </a:r>
            <a:r>
              <a:rPr lang="en" sz="1900"/>
              <a:t>individui che non credono più alla </a:t>
            </a:r>
            <a:r>
              <a:rPr i="1" lang="en" sz="1900"/>
              <a:t>fake news</a:t>
            </a:r>
            <a:r>
              <a:rPr lang="en" sz="1900"/>
              <a:t> dopo essere stati infettati.</a:t>
            </a:r>
            <a:endParaRPr sz="19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9570b6cc0_2_12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Diffusione di </a:t>
            </a:r>
            <a:r>
              <a:rPr i="1" lang="en"/>
              <a:t>fake news</a:t>
            </a:r>
            <a:r>
              <a:rPr lang="en"/>
              <a:t> - Modello di Serrano</a:t>
            </a:r>
            <a:endParaRPr/>
          </a:p>
        </p:txBody>
      </p:sp>
      <p:sp>
        <p:nvSpPr>
          <p:cNvPr id="175" name="Google Shape;175;g259570b6cc0_2_12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g259570b6cc0_2_127"/>
          <p:cNvSpPr txBox="1"/>
          <p:nvPr>
            <p:ph idx="4294967295" type="body"/>
          </p:nvPr>
        </p:nvSpPr>
        <p:spPr>
          <a:xfrm>
            <a:off x="678825" y="1010725"/>
            <a:ext cx="4274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Il modello di Serrano presenta i seguenti </a:t>
            </a:r>
            <a:r>
              <a:rPr b="1" lang="en" sz="1400"/>
              <a:t>parametri</a:t>
            </a:r>
            <a:r>
              <a:rPr lang="en" sz="1400"/>
              <a:t>: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/>
              <a:t>numero iniziale di persone infette;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/>
              <a:t>probabilità di infettare i vicini;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/>
              <a:t>probabilità di vaccinarsi a contatto con un infetto;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/>
              <a:t>probabilità di curare un infetto o vaccinare un neutrale.</a:t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77" name="Google Shape;177;g259570b6cc0_2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800" y="1080375"/>
            <a:ext cx="3305850" cy="3121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259570b6cc0_2_127"/>
          <p:cNvSpPr txBox="1"/>
          <p:nvPr/>
        </p:nvSpPr>
        <p:spPr>
          <a:xfrm>
            <a:off x="5222700" y="4304038"/>
            <a:ext cx="39213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" sz="1200">
                <a:solidFill>
                  <a:schemeClr val="accent2"/>
                </a:solidFill>
              </a:rPr>
              <a:t>Transizioni di stato secondo il modello di Serrano</a:t>
            </a:r>
            <a:endParaRPr b="1" sz="1200" u="none" cap="none" strike="noStrike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9570b6cc0_2_13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Diffusione di </a:t>
            </a:r>
            <a:r>
              <a:rPr i="1" lang="en"/>
              <a:t>fake news</a:t>
            </a:r>
            <a:r>
              <a:rPr lang="en"/>
              <a:t> - Modello di Gausen</a:t>
            </a:r>
            <a:endParaRPr/>
          </a:p>
        </p:txBody>
      </p:sp>
      <p:sp>
        <p:nvSpPr>
          <p:cNvPr id="184" name="Google Shape;184;g259570b6cc0_2_13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g259570b6cc0_2_134"/>
          <p:cNvSpPr txBox="1"/>
          <p:nvPr>
            <p:ph idx="4294967295" type="body"/>
          </p:nvPr>
        </p:nvSpPr>
        <p:spPr>
          <a:xfrm>
            <a:off x="786150" y="101072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Il modello di Gausen si basa sul modello di Serrano. Ne eredita le categorie della popolazione e i relativi parametri.</a:t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Il modello di Gausen introduce alcune novità: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/>
              <a:t>introduce la figura dell’</a:t>
            </a:r>
            <a:r>
              <a:rPr b="1" i="1" lang="en" sz="1400"/>
              <a:t>influencer </a:t>
            </a:r>
            <a:r>
              <a:rPr lang="en" sz="1400"/>
              <a:t>che ha una maggiore probabilità di infettare o vaccinare;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/>
              <a:t>prevede che i vaccinati possano presentare </a:t>
            </a:r>
            <a:r>
              <a:rPr b="1" lang="en" sz="1400"/>
              <a:t>reclamo</a:t>
            </a:r>
            <a:r>
              <a:rPr lang="en" sz="1400"/>
              <a:t> contro gli infetti con una certa probabilità. L’infetto viene </a:t>
            </a:r>
            <a:r>
              <a:rPr b="1" lang="en" sz="1400"/>
              <a:t>bloccato</a:t>
            </a:r>
            <a:r>
              <a:rPr lang="en" sz="1400"/>
              <a:t> dopo 3 reclami. Poi non può più interagire con gli altri utenti;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/>
              <a:t>introduce un parametro fisso che riduce la probabilità di infezione:</a:t>
            </a:r>
            <a:endParaRPr sz="1400"/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/>
              <a:t>introduce un parametro fisso che aumenta la probabilità di vaccinazione:</a:t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86" name="Google Shape;186;g259570b6cc0_2_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937" y="3393225"/>
            <a:ext cx="2028125" cy="4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259570b6cc0_2_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7925" y="4266215"/>
            <a:ext cx="2028150" cy="444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9570b6cc0_2_14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Diffusione di </a:t>
            </a:r>
            <a:r>
              <a:rPr i="1" lang="en"/>
              <a:t>fake news</a:t>
            </a:r>
            <a:r>
              <a:rPr lang="en"/>
              <a:t> - Modello di Lotito</a:t>
            </a:r>
            <a:endParaRPr/>
          </a:p>
        </p:txBody>
      </p:sp>
      <p:sp>
        <p:nvSpPr>
          <p:cNvPr id="193" name="Google Shape;193;g259570b6cc0_2_14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g259570b6cc0_2_142"/>
          <p:cNvSpPr txBox="1"/>
          <p:nvPr>
            <p:ph idx="4294967295" type="body"/>
          </p:nvPr>
        </p:nvSpPr>
        <p:spPr>
          <a:xfrm>
            <a:off x="175200" y="1010725"/>
            <a:ext cx="47454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◎"/>
            </a:pPr>
            <a:r>
              <a:rPr lang="en" sz="1500"/>
              <a:t>Il modello di Lotito prevede due tassonomie ortogonali tra loro.</a:t>
            </a:r>
            <a:endParaRPr sz="1500"/>
          </a:p>
          <a:p>
            <a:pPr indent="-32385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◎"/>
            </a:pPr>
            <a:r>
              <a:rPr lang="en" sz="1500" u="sng"/>
              <a:t>Tassonomia epidemiologica</a:t>
            </a:r>
            <a:r>
              <a:rPr lang="en" sz="1500"/>
              <a:t>:</a:t>
            </a:r>
            <a:endParaRPr sz="1500"/>
          </a:p>
          <a:p>
            <a:pPr indent="-32385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b="1" i="1" lang="en" sz="1500"/>
              <a:t>s</a:t>
            </a:r>
            <a:r>
              <a:rPr b="1" i="1" lang="en" sz="1500"/>
              <a:t>usceptible</a:t>
            </a:r>
            <a:r>
              <a:rPr lang="en" sz="1500"/>
              <a:t>: utenti suscettibili di credere alla </a:t>
            </a:r>
            <a:r>
              <a:rPr i="1" lang="en" sz="1500"/>
              <a:t>fake news</a:t>
            </a:r>
            <a:r>
              <a:rPr lang="en" sz="1500"/>
              <a:t>;</a:t>
            </a:r>
            <a:endParaRPr sz="1500"/>
          </a:p>
          <a:p>
            <a:pPr indent="-32385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b="1" i="1" lang="en" sz="1500"/>
              <a:t>believer</a:t>
            </a:r>
            <a:r>
              <a:rPr lang="en" sz="1500"/>
              <a:t>: utenti che credono alla </a:t>
            </a:r>
            <a:r>
              <a:rPr i="1" lang="en" sz="1500"/>
              <a:t>fake news</a:t>
            </a:r>
            <a:r>
              <a:rPr lang="en" sz="1500"/>
              <a:t>;</a:t>
            </a:r>
            <a:endParaRPr sz="1500"/>
          </a:p>
          <a:p>
            <a:pPr indent="-32385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b="1" i="1" lang="en" sz="1500"/>
              <a:t>fact-checker</a:t>
            </a:r>
            <a:r>
              <a:rPr lang="en" sz="1500"/>
              <a:t>: utenti che non credono alla </a:t>
            </a:r>
            <a:r>
              <a:rPr i="1" lang="en" sz="1500"/>
              <a:t>fake news</a:t>
            </a:r>
            <a:r>
              <a:rPr lang="en" sz="1500"/>
              <a:t>.</a:t>
            </a:r>
            <a:endParaRPr sz="15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95" name="Google Shape;195;g259570b6cc0_2_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575" y="1145050"/>
            <a:ext cx="3649150" cy="26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259570b6cc0_2_142"/>
          <p:cNvSpPr txBox="1"/>
          <p:nvPr/>
        </p:nvSpPr>
        <p:spPr>
          <a:xfrm>
            <a:off x="5031775" y="3960600"/>
            <a:ext cx="39213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" sz="1200">
                <a:solidFill>
                  <a:schemeClr val="accent2"/>
                </a:solidFill>
              </a:rPr>
              <a:t>Transizioni di stato secondo il modello di Lotito</a:t>
            </a:r>
            <a:r>
              <a:rPr b="1" i="1" lang="en" sz="1200">
                <a:solidFill>
                  <a:schemeClr val="accent2"/>
                </a:solidFill>
              </a:rPr>
              <a:t> </a:t>
            </a:r>
            <a:r>
              <a:rPr b="1" lang="en" sz="1200">
                <a:solidFill>
                  <a:schemeClr val="accent2"/>
                </a:solidFill>
              </a:rPr>
              <a:t>[3]</a:t>
            </a:r>
            <a:endParaRPr b="1" sz="1200" u="none" cap="none" strike="noStrike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9570b6cc0_2_15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Diffusione di </a:t>
            </a:r>
            <a:r>
              <a:rPr i="1" lang="en"/>
              <a:t>fake news</a:t>
            </a:r>
            <a:r>
              <a:rPr lang="en"/>
              <a:t> - Modello di Lotito</a:t>
            </a:r>
            <a:endParaRPr/>
          </a:p>
        </p:txBody>
      </p:sp>
      <p:sp>
        <p:nvSpPr>
          <p:cNvPr id="202" name="Google Shape;202;g259570b6cc0_2_15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g259570b6cc0_2_150"/>
          <p:cNvSpPr txBox="1"/>
          <p:nvPr>
            <p:ph idx="4294967295" type="body"/>
          </p:nvPr>
        </p:nvSpPr>
        <p:spPr>
          <a:xfrm>
            <a:off x="786150" y="101072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◎"/>
            </a:pPr>
            <a:r>
              <a:rPr lang="en" sz="1400" u="sng"/>
              <a:t>Tassonomia dei ruoli</a:t>
            </a:r>
            <a:r>
              <a:rPr lang="en" sz="1400"/>
              <a:t>: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b="1" i="1" lang="en" sz="1400"/>
              <a:t>common</a:t>
            </a:r>
            <a:r>
              <a:rPr lang="en" sz="1400"/>
              <a:t>: normali utenti della rete;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b="1" i="1" lang="en" sz="1400"/>
              <a:t>influencer</a:t>
            </a:r>
            <a:r>
              <a:rPr lang="en" sz="1400"/>
              <a:t>: utenti che hanno una maggiore capacità diffusiva rispetto ai </a:t>
            </a:r>
            <a:r>
              <a:rPr i="1" lang="en" sz="1400"/>
              <a:t>common</a:t>
            </a:r>
            <a:r>
              <a:rPr lang="en" sz="1400"/>
              <a:t>;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b="1" i="1" lang="en" sz="1400"/>
              <a:t>bot</a:t>
            </a:r>
            <a:r>
              <a:rPr lang="en" sz="1400"/>
              <a:t>: </a:t>
            </a:r>
            <a:r>
              <a:rPr i="1" lang="en" sz="1400"/>
              <a:t>account</a:t>
            </a:r>
            <a:r>
              <a:rPr lang="en" sz="1400"/>
              <a:t> automatizzati che diffondono la </a:t>
            </a:r>
            <a:r>
              <a:rPr i="1" lang="en" sz="1400"/>
              <a:t>fake news</a:t>
            </a:r>
            <a:r>
              <a:rPr lang="en" sz="1400"/>
              <a:t>;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b="1" i="1" lang="en" sz="1400"/>
              <a:t>eternal fact-checker</a:t>
            </a:r>
            <a:r>
              <a:rPr lang="en" sz="1400"/>
              <a:t>: utenti che combattono continuamente la diffusione</a:t>
            </a:r>
            <a:endParaRPr sz="1400"/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di </a:t>
            </a:r>
            <a:r>
              <a:rPr i="1" lang="en" sz="1400"/>
              <a:t>fake news</a:t>
            </a:r>
            <a:r>
              <a:rPr lang="en" sz="1400"/>
              <a:t>.</a:t>
            </a:r>
            <a:endParaRPr sz="1400"/>
          </a:p>
          <a:p>
            <a:pPr indent="-317500" lvl="0" marL="457200" rtl="0" algn="just">
              <a:spcBef>
                <a:spcPts val="60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La sovrapposizione tra le tassonomie opera in questo modo:</a:t>
            </a:r>
            <a:endParaRPr sz="1400"/>
          </a:p>
          <a:p>
            <a:pPr indent="-317500" lvl="1" marL="914400" rtl="0" algn="just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/>
              <a:t>i </a:t>
            </a:r>
            <a:r>
              <a:rPr i="1" lang="en" sz="1400"/>
              <a:t>common</a:t>
            </a:r>
            <a:r>
              <a:rPr lang="en" sz="1400"/>
              <a:t> e gli </a:t>
            </a:r>
            <a:r>
              <a:rPr i="1" lang="en" sz="1400"/>
              <a:t>influencer</a:t>
            </a:r>
            <a:r>
              <a:rPr lang="en" sz="1400"/>
              <a:t> possono essere </a:t>
            </a:r>
            <a:r>
              <a:rPr i="1" lang="en" sz="1400"/>
              <a:t>susceptible</a:t>
            </a:r>
            <a:r>
              <a:rPr lang="en" sz="1400"/>
              <a:t>, </a:t>
            </a:r>
            <a:r>
              <a:rPr i="1" lang="en" sz="1400"/>
              <a:t>believer</a:t>
            </a:r>
            <a:r>
              <a:rPr lang="en" sz="1400"/>
              <a:t> o </a:t>
            </a:r>
            <a:r>
              <a:rPr i="1" lang="en" sz="1400"/>
              <a:t>fact-checker</a:t>
            </a:r>
            <a:r>
              <a:rPr lang="en" sz="1400"/>
              <a:t>;</a:t>
            </a:r>
            <a:endParaRPr sz="1400"/>
          </a:p>
          <a:p>
            <a:pPr indent="-317500" lvl="1" marL="914400" rtl="0" algn="just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/>
              <a:t>i </a:t>
            </a:r>
            <a:r>
              <a:rPr i="1" lang="en" sz="1400"/>
              <a:t>bot</a:t>
            </a:r>
            <a:r>
              <a:rPr lang="en" sz="1400"/>
              <a:t> possono essere solo </a:t>
            </a:r>
            <a:r>
              <a:rPr i="1" lang="en" sz="1400"/>
              <a:t>believer</a:t>
            </a:r>
            <a:r>
              <a:rPr lang="en" sz="1400"/>
              <a:t>;</a:t>
            </a:r>
            <a:endParaRPr sz="1400"/>
          </a:p>
          <a:p>
            <a:pPr indent="-317500" lvl="1" marL="9144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/>
              <a:t>gli </a:t>
            </a:r>
            <a:r>
              <a:rPr i="1" lang="en" sz="1400"/>
              <a:t>eternal fact-checker</a:t>
            </a:r>
            <a:r>
              <a:rPr lang="en" sz="1400"/>
              <a:t> possono essere solo </a:t>
            </a:r>
            <a:r>
              <a:rPr i="1" lang="en" sz="1400"/>
              <a:t>fact-checker</a:t>
            </a:r>
            <a:r>
              <a:rPr lang="en" sz="1400"/>
              <a:t>.</a:t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Tutti gli utenti possiedono un’opinione e coordinate geografiche che influiscono sulla costruzione della rete sociale. Le probabilità di infezione e vaccinazione sono analoghe a quelle dei modelli precedenti.</a:t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59570b6cc0_2_16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Diffusione di </a:t>
            </a:r>
            <a:r>
              <a:rPr i="1" lang="en"/>
              <a:t>fake news</a:t>
            </a:r>
            <a:r>
              <a:rPr lang="en"/>
              <a:t> - Modello di Lotito</a:t>
            </a:r>
            <a:endParaRPr/>
          </a:p>
        </p:txBody>
      </p:sp>
      <p:sp>
        <p:nvSpPr>
          <p:cNvPr id="209" name="Google Shape;209;g259570b6cc0_2_16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g259570b6cc0_2_161"/>
          <p:cNvSpPr txBox="1"/>
          <p:nvPr>
            <p:ph idx="4294967295" type="body"/>
          </p:nvPr>
        </p:nvSpPr>
        <p:spPr>
          <a:xfrm>
            <a:off x="786150" y="101072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Infine il modello di Lotito disciplina la </a:t>
            </a:r>
            <a:r>
              <a:rPr b="1" lang="en" sz="1600"/>
              <a:t>dinamica temporale</a:t>
            </a:r>
            <a:r>
              <a:rPr lang="en" sz="1600"/>
              <a:t>:</a:t>
            </a:r>
            <a:endParaRPr sz="1600"/>
          </a:p>
          <a:p>
            <a:pPr indent="-3302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/>
              <a:t>L’accesso degli utenti al </a:t>
            </a:r>
            <a:r>
              <a:rPr i="1" lang="en" sz="1600"/>
              <a:t>social network</a:t>
            </a:r>
            <a:r>
              <a:rPr lang="en" sz="1600"/>
              <a:t> decresce secondo una distribuzione esponenziale. I </a:t>
            </a:r>
            <a:r>
              <a:rPr i="1" lang="en" sz="1600"/>
              <a:t>bot </a:t>
            </a:r>
            <a:r>
              <a:rPr lang="en" sz="1600"/>
              <a:t>accedono con una frequenza 4 volte maggiore.</a:t>
            </a:r>
            <a:endParaRPr sz="1600"/>
          </a:p>
          <a:p>
            <a:pPr indent="-3302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/>
              <a:t>L’interesse degli utenti a diffondere notizie decresce nel tempo. A questo proposito è previsto un coefficiente di coinvolgimento </a:t>
            </a:r>
            <a:r>
              <a:rPr i="1" lang="en" sz="1600"/>
              <a:t>E</a:t>
            </a:r>
            <a:r>
              <a:rPr lang="en" sz="1600"/>
              <a:t>:</a:t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In questo caso </a:t>
            </a:r>
            <a:r>
              <a:rPr i="1" lang="en" sz="1600"/>
              <a:t>t</a:t>
            </a:r>
            <a:r>
              <a:rPr lang="en" sz="1600"/>
              <a:t> è l’istante di tempo e 𝜆 è la costante di decrescita.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11" name="Google Shape;211;g259570b6cc0_2_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288" y="2870938"/>
            <a:ext cx="261937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9570b6cc0_2_17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Diffusione di </a:t>
            </a:r>
            <a:r>
              <a:rPr i="1" lang="en"/>
              <a:t>fake news</a:t>
            </a:r>
            <a:r>
              <a:rPr lang="en"/>
              <a:t> - Modello di Törnberg</a:t>
            </a:r>
            <a:endParaRPr/>
          </a:p>
        </p:txBody>
      </p:sp>
      <p:sp>
        <p:nvSpPr>
          <p:cNvPr id="217" name="Google Shape;217;g259570b6cc0_2_17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g259570b6cc0_2_171"/>
          <p:cNvSpPr txBox="1"/>
          <p:nvPr>
            <p:ph idx="4294967295" type="body"/>
          </p:nvPr>
        </p:nvSpPr>
        <p:spPr>
          <a:xfrm>
            <a:off x="786150" y="101072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◎"/>
            </a:pPr>
            <a:r>
              <a:rPr lang="en" sz="1500"/>
              <a:t>Il modello di diffusione di Törnberg sfrutta le </a:t>
            </a:r>
            <a:r>
              <a:rPr b="1" i="1" lang="en" sz="1500"/>
              <a:t>echo chamber</a:t>
            </a:r>
            <a:r>
              <a:rPr lang="en" sz="1500"/>
              <a:t> come segue:</a:t>
            </a:r>
            <a:endParaRPr sz="1500"/>
          </a:p>
          <a:p>
            <a:pPr indent="-32385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/>
              <a:t>viene creata una rete sociale secondo il modello random di Erdős–Rényi, riservando una frazione di nodi per l’</a:t>
            </a:r>
            <a:r>
              <a:rPr i="1" lang="en" sz="1500"/>
              <a:t>echo chamber</a:t>
            </a:r>
            <a:r>
              <a:rPr lang="en" sz="1500"/>
              <a:t>;</a:t>
            </a:r>
            <a:endParaRPr sz="1500"/>
          </a:p>
          <a:p>
            <a:pPr indent="-32385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/>
              <a:t>una frazione di archi aventi un solo estremo nell’</a:t>
            </a:r>
            <a:r>
              <a:rPr i="1" lang="en" sz="1500"/>
              <a:t>echo chamber</a:t>
            </a:r>
            <a:r>
              <a:rPr lang="en" sz="1500"/>
              <a:t> viene sostituita con archi interni all’</a:t>
            </a:r>
            <a:r>
              <a:rPr i="1" lang="en" sz="1500"/>
              <a:t>echo chamber</a:t>
            </a:r>
            <a:r>
              <a:rPr lang="en" sz="1500"/>
              <a:t>;</a:t>
            </a:r>
            <a:endParaRPr sz="1500"/>
          </a:p>
          <a:p>
            <a:pPr indent="-32385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/>
              <a:t>viene attivato (come nodo infetto) un nodo random nell’</a:t>
            </a:r>
            <a:r>
              <a:rPr i="1" lang="en" sz="1500"/>
              <a:t>echo chamber</a:t>
            </a:r>
            <a:r>
              <a:rPr lang="en" sz="1500"/>
              <a:t> e i nodi a esso collegati;</a:t>
            </a:r>
            <a:endParaRPr sz="1500"/>
          </a:p>
          <a:p>
            <a:pPr indent="-32385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/>
              <a:t>gli altri nodi vengono attivati in base a una soglia di attivazione. La soglia di attivazione per i nodi esterni all’</a:t>
            </a:r>
            <a:r>
              <a:rPr i="1" lang="en" sz="1500"/>
              <a:t>echo chamber</a:t>
            </a:r>
            <a:r>
              <a:rPr lang="en" sz="1500"/>
              <a:t> è 𝜃, quella per i nodi interni all’</a:t>
            </a:r>
            <a:r>
              <a:rPr i="1" lang="en" sz="1500"/>
              <a:t>echo chamber</a:t>
            </a:r>
            <a:r>
              <a:rPr lang="en" sz="1500"/>
              <a:t> è </a:t>
            </a:r>
            <a:r>
              <a:rPr lang="en" sz="1500"/>
              <a:t>𝜃 - </a:t>
            </a:r>
            <a:r>
              <a:rPr i="1" lang="en" sz="1500"/>
              <a:t>P</a:t>
            </a:r>
            <a:r>
              <a:rPr baseline="-25000" i="1" lang="en" sz="1500"/>
              <a:t>o</a:t>
            </a:r>
            <a:r>
              <a:rPr lang="en" sz="1500"/>
              <a:t>, dove 𝜃 e </a:t>
            </a:r>
            <a:r>
              <a:rPr i="1" lang="en" sz="1500"/>
              <a:t>P</a:t>
            </a:r>
            <a:r>
              <a:rPr baseline="-25000" i="1" lang="en" sz="1500"/>
              <a:t>o </a:t>
            </a:r>
            <a:r>
              <a:rPr i="1" lang="en" sz="1500"/>
              <a:t> </a:t>
            </a:r>
            <a:r>
              <a:rPr lang="en" sz="1500"/>
              <a:t>sono parametri del modello. La soglia di attivazione per i nodi interni è più bassa rispetto ai nodi esterni;</a:t>
            </a:r>
            <a:endParaRPr sz="1500"/>
          </a:p>
          <a:p>
            <a:pPr indent="-32385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/>
              <a:t>in particolare un nodo viene attivato se i nodi collegati a esso sono attivati per una frazione superiore alla soglia di attivazione.</a:t>
            </a:r>
            <a:endParaRPr sz="15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95f9dc85b_0_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Diffusione di </a:t>
            </a:r>
            <a:r>
              <a:rPr i="1" lang="en"/>
              <a:t>fake news</a:t>
            </a:r>
            <a:r>
              <a:rPr lang="en"/>
              <a:t> - Modello proposto</a:t>
            </a:r>
            <a:endParaRPr/>
          </a:p>
        </p:txBody>
      </p:sp>
      <p:sp>
        <p:nvSpPr>
          <p:cNvPr id="224" name="Google Shape;224;g2595f9dc85b_0_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g2595f9dc85b_0_0"/>
          <p:cNvSpPr txBox="1"/>
          <p:nvPr>
            <p:ph idx="4294967295" type="body"/>
          </p:nvPr>
        </p:nvSpPr>
        <p:spPr>
          <a:xfrm>
            <a:off x="786150" y="101072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◎"/>
            </a:pPr>
            <a:r>
              <a:rPr lang="en" sz="1500"/>
              <a:t>Il modello proposto ha le seguenti caratteristiche:</a:t>
            </a:r>
            <a:endParaRPr sz="1500"/>
          </a:p>
          <a:p>
            <a:pPr indent="-32385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/>
              <a:t>la popolazione è suddivisa nelle </a:t>
            </a:r>
            <a:r>
              <a:rPr b="1" lang="en" sz="1500"/>
              <a:t>categorie epidemiologiche</a:t>
            </a:r>
            <a:r>
              <a:rPr lang="en" sz="1500"/>
              <a:t> del modello di Serrano;</a:t>
            </a:r>
            <a:endParaRPr sz="1500"/>
          </a:p>
          <a:p>
            <a:pPr indent="-32385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/>
              <a:t>agli utenti viene attribuito un </a:t>
            </a:r>
            <a:r>
              <a:rPr b="1" lang="en" sz="1500"/>
              <a:t>ruolo</a:t>
            </a:r>
            <a:r>
              <a:rPr lang="en" sz="1500"/>
              <a:t> secondo il modello di Lotito;</a:t>
            </a:r>
            <a:endParaRPr sz="1500"/>
          </a:p>
          <a:p>
            <a:pPr indent="-32385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/>
              <a:t>gli utenti vaccinati possono presentare un </a:t>
            </a:r>
            <a:r>
              <a:rPr b="1" lang="en" sz="1500"/>
              <a:t>reclamo</a:t>
            </a:r>
            <a:r>
              <a:rPr lang="en" sz="1500"/>
              <a:t> contro gli utenti infetti con una probabilità P</a:t>
            </a:r>
            <a:r>
              <a:rPr baseline="-25000" lang="en" sz="1500"/>
              <a:t>complaint</a:t>
            </a:r>
            <a:r>
              <a:rPr lang="en" sz="1500"/>
              <a:t>. Con 3 reclami l’utente viene </a:t>
            </a:r>
            <a:r>
              <a:rPr b="1" lang="en" sz="1500"/>
              <a:t>bloccato</a:t>
            </a:r>
            <a:r>
              <a:rPr lang="en" sz="1500"/>
              <a:t> e non può più pubblicare messaggi;</a:t>
            </a:r>
            <a:endParaRPr sz="1500"/>
          </a:p>
          <a:p>
            <a:pPr indent="-32385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/>
              <a:t>l’</a:t>
            </a:r>
            <a:r>
              <a:rPr b="1" lang="en" sz="1500"/>
              <a:t>attività degli utenti decresce</a:t>
            </a:r>
            <a:r>
              <a:rPr lang="en" sz="1500"/>
              <a:t> nel tempo secondo un fattore esponenziale: </a:t>
            </a:r>
            <a:endParaRPr sz="1500"/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d</a:t>
            </a:r>
            <a:r>
              <a:rPr lang="en" sz="1500"/>
              <a:t>ove 𝜆 è campionato da una distribuzione uniforme tra 0.01 e 0.05;</a:t>
            </a:r>
            <a:endParaRPr sz="1500"/>
          </a:p>
          <a:p>
            <a:pPr indent="-32385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/>
              <a:t>i </a:t>
            </a:r>
            <a:r>
              <a:rPr i="1" lang="en" sz="1500"/>
              <a:t>bot</a:t>
            </a:r>
            <a:r>
              <a:rPr lang="en" sz="1500"/>
              <a:t> sono invece attivi in ogni istante di tempo;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26" name="Google Shape;226;g2595f9dc85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063" y="3283375"/>
            <a:ext cx="3079875" cy="5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Problema e obiettivi</a:t>
            </a:r>
            <a:endParaRPr/>
          </a:p>
        </p:txBody>
      </p:sp>
      <p:sp>
        <p:nvSpPr>
          <p:cNvPr id="77" name="Google Shape;77;p6"/>
          <p:cNvSpPr txBox="1"/>
          <p:nvPr>
            <p:ph idx="1" type="body"/>
          </p:nvPr>
        </p:nvSpPr>
        <p:spPr>
          <a:xfrm>
            <a:off x="786150" y="101072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b="1" lang="en" sz="1600" u="sng"/>
              <a:t>Problema</a:t>
            </a:r>
            <a:r>
              <a:rPr lang="en" sz="1600"/>
              <a:t>:</a:t>
            </a:r>
            <a:endParaRPr sz="1600"/>
          </a:p>
          <a:p>
            <a:pPr indent="-3302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/>
              <a:t>La disinformazione è agevolata dai </a:t>
            </a:r>
            <a:r>
              <a:rPr b="1" i="1" lang="en" sz="1600"/>
              <a:t>social media</a:t>
            </a:r>
            <a:r>
              <a:rPr lang="en" sz="1600"/>
              <a:t>.</a:t>
            </a:r>
            <a:endParaRPr sz="1600"/>
          </a:p>
          <a:p>
            <a:pPr indent="-3302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/>
              <a:t>I </a:t>
            </a:r>
            <a:r>
              <a:rPr i="1" lang="en" sz="1600"/>
              <a:t>social media</a:t>
            </a:r>
            <a:r>
              <a:rPr lang="en" sz="1600"/>
              <a:t> si basano su un </a:t>
            </a:r>
            <a:r>
              <a:rPr b="1" i="1" lang="en" sz="1600"/>
              <a:t>social network</a:t>
            </a:r>
            <a:r>
              <a:rPr lang="en" sz="1600"/>
              <a:t> di utenti.</a:t>
            </a:r>
            <a:endParaRPr sz="1600"/>
          </a:p>
          <a:p>
            <a:pPr indent="-3302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/>
              <a:t>Un </a:t>
            </a:r>
            <a:r>
              <a:rPr i="1" lang="en" sz="1600"/>
              <a:t>social network</a:t>
            </a:r>
            <a:r>
              <a:rPr lang="en" sz="1600"/>
              <a:t> è un </a:t>
            </a:r>
            <a:r>
              <a:rPr b="1" lang="en" sz="1600"/>
              <a:t>sistema complesso</a:t>
            </a:r>
            <a:r>
              <a:rPr lang="en" sz="1600"/>
              <a:t> di agenti interagenti che esibisce fenomeni emergenti come le </a:t>
            </a:r>
            <a:r>
              <a:rPr i="1" lang="en" sz="1600"/>
              <a:t>echo chamber</a:t>
            </a:r>
            <a:r>
              <a:rPr lang="en" sz="1600"/>
              <a:t>.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b="1" lang="en" sz="1600" u="sng"/>
              <a:t>Obiettivi</a:t>
            </a:r>
            <a:r>
              <a:rPr lang="en" sz="1600"/>
              <a:t>:</a:t>
            </a:r>
            <a:endParaRPr sz="1600"/>
          </a:p>
          <a:p>
            <a:pPr indent="-330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/>
              <a:t>Si vogliono valutare possibili contromisure alla diffusione di </a:t>
            </a:r>
            <a:r>
              <a:rPr i="1" lang="en" sz="1600"/>
              <a:t>fake news </a:t>
            </a:r>
            <a:r>
              <a:rPr lang="en" sz="1600"/>
              <a:t>in </a:t>
            </a:r>
            <a:r>
              <a:rPr i="1" lang="en" sz="1600"/>
              <a:t>social network</a:t>
            </a:r>
            <a:r>
              <a:rPr lang="en" sz="1600"/>
              <a:t>. A questo scopo si è proceduto a:</a:t>
            </a:r>
            <a:endParaRPr sz="1600"/>
          </a:p>
          <a:p>
            <a:pPr indent="-33020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600"/>
              <a:buChar char="●"/>
            </a:pPr>
            <a:r>
              <a:rPr lang="en" sz="1600"/>
              <a:t>definire </a:t>
            </a:r>
            <a:r>
              <a:rPr b="1" lang="en" sz="1600"/>
              <a:t>modelli ad agenti</a:t>
            </a:r>
            <a:r>
              <a:rPr lang="en" sz="1600"/>
              <a:t> per la creazione di </a:t>
            </a:r>
            <a:r>
              <a:rPr i="1" lang="en" sz="1600"/>
              <a:t>social network</a:t>
            </a:r>
            <a:r>
              <a:rPr lang="en" sz="1600"/>
              <a:t> e per la diffusione di </a:t>
            </a:r>
            <a:r>
              <a:rPr i="1" lang="en" sz="1600"/>
              <a:t>fake news</a:t>
            </a:r>
            <a:r>
              <a:rPr lang="en" sz="1600"/>
              <a:t>;</a:t>
            </a:r>
            <a:endParaRPr sz="1600"/>
          </a:p>
          <a:p>
            <a:pPr indent="-33020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600"/>
              <a:buChar char="●"/>
            </a:pPr>
            <a:r>
              <a:rPr b="1" lang="en" sz="1600"/>
              <a:t>validare</a:t>
            </a:r>
            <a:r>
              <a:rPr lang="en" sz="1600"/>
              <a:t> i modelli definiti;</a:t>
            </a:r>
            <a:endParaRPr sz="1600"/>
          </a:p>
          <a:p>
            <a:pPr indent="-33020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600"/>
              <a:buChar char="●"/>
            </a:pPr>
            <a:r>
              <a:rPr lang="en" sz="1600"/>
              <a:t>svolgere </a:t>
            </a:r>
            <a:r>
              <a:rPr b="1" lang="en" sz="1600"/>
              <a:t>simulazioni</a:t>
            </a:r>
            <a:r>
              <a:rPr lang="en" sz="1600"/>
              <a:t> di diverse contromisure sui modelli validati.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78" name="Google Shape;7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95f9dc85b_0_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Diffusione di </a:t>
            </a:r>
            <a:r>
              <a:rPr i="1" lang="en"/>
              <a:t>fake news</a:t>
            </a:r>
            <a:r>
              <a:rPr lang="en"/>
              <a:t> - Modello proposto</a:t>
            </a:r>
            <a:endParaRPr/>
          </a:p>
        </p:txBody>
      </p:sp>
      <p:sp>
        <p:nvSpPr>
          <p:cNvPr id="232" name="Google Shape;232;g2595f9dc85b_0_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g2595f9dc85b_0_8"/>
          <p:cNvSpPr txBox="1"/>
          <p:nvPr>
            <p:ph idx="4294967295" type="body"/>
          </p:nvPr>
        </p:nvSpPr>
        <p:spPr>
          <a:xfrm>
            <a:off x="786150" y="101072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/>
              <a:t>la probabilità di infezione, vaccinazione e cura è influenzata da un </a:t>
            </a:r>
            <a:r>
              <a:rPr b="1" lang="en" sz="1500"/>
              <a:t>fattore di differenza delle opinioni</a:t>
            </a:r>
            <a:r>
              <a:rPr lang="en" sz="1500"/>
              <a:t> calcolato come:</a:t>
            </a:r>
            <a:endParaRPr sz="1500"/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/>
              <a:t>viene modellata una </a:t>
            </a:r>
            <a:r>
              <a:rPr b="1" lang="en" sz="1500"/>
              <a:t>soglia di </a:t>
            </a:r>
            <a:r>
              <a:rPr b="1" i="1" lang="en" sz="1500"/>
              <a:t>echo chamber</a:t>
            </a:r>
            <a:r>
              <a:rPr lang="en" sz="1500"/>
              <a:t> </a:t>
            </a:r>
            <a:r>
              <a:rPr i="1" lang="en" sz="1500"/>
              <a:t>P</a:t>
            </a:r>
            <a:r>
              <a:rPr baseline="-25000" i="1" lang="en" sz="1500"/>
              <a:t>echo</a:t>
            </a:r>
            <a:r>
              <a:rPr lang="en" sz="1500"/>
              <a:t> tale che:</a:t>
            </a:r>
            <a:endParaRPr sz="1500"/>
          </a:p>
          <a:p>
            <a:pPr indent="-323850" lvl="2" marL="13716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9E9E"/>
              </a:buClr>
              <a:buSzPts val="1500"/>
              <a:buChar char="●"/>
            </a:pPr>
            <a:r>
              <a:rPr lang="en" sz="1500"/>
              <a:t>un utente neutrale diventa infetto se la frazione di utenti infetti da lui “seguiti” supera questa soglia;</a:t>
            </a:r>
            <a:endParaRPr sz="1500"/>
          </a:p>
          <a:p>
            <a:pPr indent="-323850" lvl="2" marL="13716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9E9E"/>
              </a:buClr>
              <a:buSzPts val="1500"/>
              <a:buChar char="●"/>
            </a:pPr>
            <a:r>
              <a:rPr lang="en" sz="1500"/>
              <a:t>un utente neutrale diventa vaccinato se la frazione di utenti vaccinati da lui “seguiti” supera questa soglia;</a:t>
            </a:r>
            <a:endParaRPr sz="1500"/>
          </a:p>
          <a:p>
            <a:pPr indent="-323850" lvl="2" marL="13716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9E9E"/>
              </a:buClr>
              <a:buSzPts val="1500"/>
              <a:buChar char="●"/>
            </a:pPr>
            <a:r>
              <a:rPr lang="en" sz="1500"/>
              <a:t>un utente infetto diventa curato se la frazione di utenti vaccinati da lui “seguiti” supera questa soglia.</a:t>
            </a:r>
            <a:endParaRPr sz="1500"/>
          </a:p>
          <a:p>
            <a:pPr indent="-323850" lvl="1" marL="914400" rtl="0" algn="just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/>
              <a:t>il meccanismo della soglia di </a:t>
            </a:r>
            <a:r>
              <a:rPr i="1" lang="en" sz="1500"/>
              <a:t>echo chamber</a:t>
            </a:r>
            <a:r>
              <a:rPr lang="en" sz="1500"/>
              <a:t> si attiva solo se la soglia è superiore a 0.5.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34" name="Google Shape;234;g2595f9dc85b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462" y="1566475"/>
            <a:ext cx="2073077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95f9dc85b_0_1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Diffusione di </a:t>
            </a:r>
            <a:r>
              <a:rPr i="1" lang="en"/>
              <a:t>fake news</a:t>
            </a:r>
            <a:r>
              <a:rPr lang="en"/>
              <a:t> - Modello proposto</a:t>
            </a:r>
            <a:endParaRPr/>
          </a:p>
        </p:txBody>
      </p:sp>
      <p:sp>
        <p:nvSpPr>
          <p:cNvPr id="240" name="Google Shape;240;g2595f9dc85b_0_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g2595f9dc85b_0_16"/>
          <p:cNvSpPr txBox="1"/>
          <p:nvPr>
            <p:ph idx="4294967295" type="body"/>
          </p:nvPr>
        </p:nvSpPr>
        <p:spPr>
          <a:xfrm>
            <a:off x="786150" y="101072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600"/>
              </a:spcBef>
              <a:spcAft>
                <a:spcPts val="0"/>
              </a:spcAft>
              <a:buSzPts val="1500"/>
              <a:buChar char="◎"/>
            </a:pPr>
            <a:r>
              <a:rPr lang="en" sz="1500"/>
              <a:t>Vengono qui riportati i parametri principali del modello proposto: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42" name="Google Shape;242;g2595f9dc85b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387" y="1704888"/>
            <a:ext cx="6921225" cy="18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95f9dc85b_0_2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Diffusione di </a:t>
            </a:r>
            <a:r>
              <a:rPr i="1" lang="en"/>
              <a:t>fake news</a:t>
            </a:r>
            <a:r>
              <a:rPr lang="en"/>
              <a:t> - Modello proposto</a:t>
            </a:r>
            <a:endParaRPr/>
          </a:p>
        </p:txBody>
      </p:sp>
      <p:sp>
        <p:nvSpPr>
          <p:cNvPr id="248" name="Google Shape;248;g2595f9dc85b_0_2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g2595f9dc85b_0_26"/>
          <p:cNvSpPr txBox="1"/>
          <p:nvPr>
            <p:ph idx="4294967295" type="body"/>
          </p:nvPr>
        </p:nvSpPr>
        <p:spPr>
          <a:xfrm>
            <a:off x="786150" y="101072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600"/>
              </a:spcBef>
              <a:spcAft>
                <a:spcPts val="0"/>
              </a:spcAft>
              <a:buSzPts val="1500"/>
              <a:buChar char="◎"/>
            </a:pPr>
            <a:r>
              <a:rPr i="1" lang="en" sz="1500"/>
              <a:t>Workflow</a:t>
            </a:r>
            <a:r>
              <a:rPr lang="en" sz="1500"/>
              <a:t> delle attività di un utente:</a:t>
            </a:r>
            <a:endParaRPr sz="1500"/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just">
              <a:spcBef>
                <a:spcPts val="600"/>
              </a:spcBef>
              <a:spcAft>
                <a:spcPts val="0"/>
              </a:spcAft>
              <a:buSzPts val="1500"/>
              <a:buChar char="◎"/>
            </a:pPr>
            <a:r>
              <a:rPr lang="en" sz="1500"/>
              <a:t>Schema delle transizioni di stato: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50" name="Google Shape;250;g2595f9dc85b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8550" y="41275"/>
            <a:ext cx="2309474" cy="5102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2595f9dc85b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1175" y="2345775"/>
            <a:ext cx="4879327" cy="275639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2595f9dc85b_0_26"/>
          <p:cNvSpPr/>
          <p:nvPr/>
        </p:nvSpPr>
        <p:spPr>
          <a:xfrm>
            <a:off x="4466600" y="1089800"/>
            <a:ext cx="1353900" cy="30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595f9dc85b_0_38"/>
          <p:cNvSpPr txBox="1"/>
          <p:nvPr>
            <p:ph idx="4294967295" type="ctrTitle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4800"/>
              <a:t>Modellazione basata su agenti</a:t>
            </a:r>
            <a:endParaRPr b="1" i="1" sz="4800" u="none" cap="none" strike="noStrike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58" name="Google Shape;258;g2595f9dc85b_0_3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58cf64a900_0_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Modelli basati su agenti</a:t>
            </a:r>
            <a:r>
              <a:rPr lang="en"/>
              <a:t> - Agenti</a:t>
            </a:r>
            <a:endParaRPr/>
          </a:p>
        </p:txBody>
      </p:sp>
      <p:sp>
        <p:nvSpPr>
          <p:cNvPr id="264" name="Google Shape;264;g258cf64a900_0_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g258cf64a900_0_0"/>
          <p:cNvSpPr txBox="1"/>
          <p:nvPr>
            <p:ph idx="4294967295" type="body"/>
          </p:nvPr>
        </p:nvSpPr>
        <p:spPr>
          <a:xfrm>
            <a:off x="0" y="101072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◎"/>
            </a:pPr>
            <a:r>
              <a:rPr lang="en" sz="1500"/>
              <a:t>Nei modelli proposti gli agenti sono gli utenti di un </a:t>
            </a:r>
            <a:r>
              <a:rPr i="1" lang="en" sz="1500"/>
              <a:t>social network</a:t>
            </a:r>
            <a:r>
              <a:rPr lang="en" sz="1500"/>
              <a:t>.</a:t>
            </a:r>
            <a:endParaRPr sz="1500"/>
          </a:p>
          <a:p>
            <a:pPr indent="-32385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◎"/>
            </a:pPr>
            <a:r>
              <a:rPr lang="en" sz="1500"/>
              <a:t>In particolare si tratta di </a:t>
            </a:r>
            <a:r>
              <a:rPr b="1" lang="en" sz="1500"/>
              <a:t>agenti isteretici</a:t>
            </a:r>
            <a:r>
              <a:rPr lang="en" sz="1500"/>
              <a:t>:</a:t>
            </a:r>
            <a:endParaRPr sz="1500"/>
          </a:p>
          <a:p>
            <a:pPr indent="-32385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b="1" i="1" lang="en" sz="1500"/>
              <a:t>I</a:t>
            </a:r>
            <a:r>
              <a:rPr lang="en" sz="1500"/>
              <a:t>: stato epidemiologico, messaggi pubblicati, reclami, blocco;</a:t>
            </a:r>
            <a:endParaRPr sz="1500"/>
          </a:p>
          <a:p>
            <a:pPr indent="-32385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b="1" i="1" lang="en" sz="1500"/>
              <a:t>E</a:t>
            </a:r>
            <a:r>
              <a:rPr lang="en" sz="1500"/>
              <a:t>: stato degli altri utenti della rete;</a:t>
            </a:r>
            <a:endParaRPr sz="1500"/>
          </a:p>
          <a:p>
            <a:pPr indent="-32385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b="1" i="1" lang="en" sz="1500"/>
              <a:t>P</a:t>
            </a:r>
            <a:r>
              <a:rPr lang="en" sz="1500"/>
              <a:t>: stato degli utenti “seguiti”;</a:t>
            </a:r>
            <a:endParaRPr sz="1500"/>
          </a:p>
          <a:p>
            <a:pPr indent="-32385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b="1" i="1" lang="en" sz="1500"/>
              <a:t>A</a:t>
            </a:r>
            <a:r>
              <a:rPr lang="en" sz="1500"/>
              <a:t>: messaggio da pubblicare e reclamo;</a:t>
            </a:r>
            <a:endParaRPr sz="1500"/>
          </a:p>
          <a:p>
            <a:pPr indent="-32385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b="1" i="1" lang="en" sz="1500"/>
              <a:t>i</a:t>
            </a:r>
            <a:r>
              <a:rPr b="1" baseline="-25000" i="1" lang="en" sz="1500"/>
              <a:t>0</a:t>
            </a:r>
            <a:r>
              <a:rPr lang="en" sz="1500"/>
              <a:t>: stato iniziale dell’utente;</a:t>
            </a:r>
            <a:endParaRPr sz="1600"/>
          </a:p>
          <a:p>
            <a:pPr indent="-32385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b="1" i="1" lang="en" sz="1500"/>
              <a:t>s</a:t>
            </a:r>
            <a:r>
              <a:rPr b="1" i="1" lang="en" sz="1500"/>
              <a:t>ee</a:t>
            </a:r>
            <a:r>
              <a:rPr lang="en" sz="1500"/>
              <a:t>: lettura dei messaggi;</a:t>
            </a:r>
            <a:endParaRPr sz="1500"/>
          </a:p>
          <a:p>
            <a:pPr indent="-32385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b="1" i="1" lang="en" sz="1500"/>
              <a:t>i</a:t>
            </a:r>
            <a:r>
              <a:rPr b="1" i="1" lang="en" sz="1500"/>
              <a:t>nternal</a:t>
            </a:r>
            <a:r>
              <a:rPr lang="en" sz="1500"/>
              <a:t>: aggiornamento stato epidemiologico;</a:t>
            </a:r>
            <a:endParaRPr sz="1500"/>
          </a:p>
          <a:p>
            <a:pPr indent="-32385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b="1" i="1" lang="en" sz="1500"/>
              <a:t>a</a:t>
            </a:r>
            <a:r>
              <a:rPr b="1" i="1" lang="en" sz="1500"/>
              <a:t>ction</a:t>
            </a:r>
            <a:r>
              <a:rPr lang="en" sz="1500"/>
              <a:t>: pubblicazione messaggio e presentazione reclamo;</a:t>
            </a:r>
            <a:endParaRPr sz="1500"/>
          </a:p>
          <a:p>
            <a:pPr indent="-32385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b="1" i="1" lang="en" sz="1500"/>
              <a:t>d</a:t>
            </a:r>
            <a:r>
              <a:rPr b="1" i="1" lang="en" sz="1500"/>
              <a:t>o</a:t>
            </a:r>
            <a:r>
              <a:rPr lang="en" sz="1500"/>
              <a:t>: blocco degli utenti.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66" name="Google Shape;266;g258cf64a90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1025" y="1978626"/>
            <a:ext cx="3042050" cy="189345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258cf64a900_0_0"/>
          <p:cNvSpPr txBox="1"/>
          <p:nvPr/>
        </p:nvSpPr>
        <p:spPr>
          <a:xfrm>
            <a:off x="6680375" y="3872075"/>
            <a:ext cx="23682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" sz="1200">
                <a:solidFill>
                  <a:schemeClr val="accent2"/>
                </a:solidFill>
              </a:rPr>
              <a:t>Architettura agenti</a:t>
            </a:r>
            <a:r>
              <a:rPr b="1" i="1" lang="en" sz="1200">
                <a:solidFill>
                  <a:schemeClr val="accent2"/>
                </a:solidFill>
              </a:rPr>
              <a:t> </a:t>
            </a:r>
            <a:r>
              <a:rPr b="1" lang="en" sz="1200">
                <a:solidFill>
                  <a:schemeClr val="accent2"/>
                </a:solidFill>
              </a:rPr>
              <a:t>[4]</a:t>
            </a:r>
            <a:endParaRPr b="1" sz="1200" u="none" cap="none" strike="noStrike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8cf64a900_0_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Modelli basati su agenti - Ambiente</a:t>
            </a:r>
            <a:endParaRPr/>
          </a:p>
        </p:txBody>
      </p:sp>
      <p:sp>
        <p:nvSpPr>
          <p:cNvPr id="273" name="Google Shape;273;g258cf64a900_0_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g258cf64a900_0_9"/>
          <p:cNvSpPr txBox="1"/>
          <p:nvPr>
            <p:ph idx="4294967295" type="body"/>
          </p:nvPr>
        </p:nvSpPr>
        <p:spPr>
          <a:xfrm>
            <a:off x="786150" y="101072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◎"/>
            </a:pPr>
            <a:r>
              <a:rPr lang="en" sz="1500"/>
              <a:t>Nei modelli proposti l’</a:t>
            </a:r>
            <a:r>
              <a:rPr b="1" lang="en" sz="1500"/>
              <a:t>ambiente</a:t>
            </a:r>
            <a:r>
              <a:rPr lang="en" sz="1500"/>
              <a:t> è la rete sociale degli utenti. I nodi sono gli utenti. Gli archi rappresentano la relazione unidirezionale di </a:t>
            </a:r>
            <a:r>
              <a:rPr i="1" lang="en" sz="1500"/>
              <a:t>follow</a:t>
            </a:r>
            <a:r>
              <a:rPr lang="en" sz="1500"/>
              <a:t>.</a:t>
            </a:r>
            <a:endParaRPr sz="1500"/>
          </a:p>
          <a:p>
            <a:pPr indent="-32385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◎"/>
            </a:pPr>
            <a:r>
              <a:rPr lang="en" sz="1500"/>
              <a:t>L’ambiente presenta queste caratteristiche:</a:t>
            </a:r>
            <a:endParaRPr sz="1500"/>
          </a:p>
          <a:p>
            <a:pPr indent="-32385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b="1" i="1" lang="en" sz="1500"/>
              <a:t>parzialmente accessibile</a:t>
            </a:r>
            <a:r>
              <a:rPr lang="en" sz="1500"/>
              <a:t>: gli utenti percepiscono solo il sottoinsieme di utenti che “seguono”;</a:t>
            </a:r>
            <a:endParaRPr sz="1500"/>
          </a:p>
          <a:p>
            <a:pPr indent="-32385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b="1" i="1" lang="en" sz="1500"/>
              <a:t>statico</a:t>
            </a:r>
            <a:r>
              <a:rPr lang="en" sz="1500"/>
              <a:t>: terminata la creazione della rete non è più possibile aggiungere o rimuovere nodi o archi;</a:t>
            </a:r>
            <a:endParaRPr sz="1500"/>
          </a:p>
          <a:p>
            <a:pPr indent="-32385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b="1" i="1" lang="en" sz="1500"/>
              <a:t>sequenziale</a:t>
            </a:r>
            <a:r>
              <a:rPr lang="en" sz="1500"/>
              <a:t>: l’azione corrente e l’aggiornamento dello stato interno influiscono sulle azioni successive;</a:t>
            </a:r>
            <a:endParaRPr sz="1500"/>
          </a:p>
          <a:p>
            <a:pPr indent="-32385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b="1" i="1" lang="en" sz="1500"/>
              <a:t>stocastico</a:t>
            </a:r>
            <a:r>
              <a:rPr lang="en" sz="1500"/>
              <a:t>: gli effetti dei messaggi dipendono da probabilità;</a:t>
            </a:r>
            <a:endParaRPr sz="1600"/>
          </a:p>
          <a:p>
            <a:pPr indent="-32385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b="1" i="1" lang="en" sz="1500"/>
              <a:t>discreto</a:t>
            </a:r>
            <a:r>
              <a:rPr lang="en" sz="1500"/>
              <a:t>: il numero di azioni e percezioni è finito.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58cf64a900_0_1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Modelli basati su agenti - Interazione tra gli agenti</a:t>
            </a:r>
            <a:endParaRPr/>
          </a:p>
        </p:txBody>
      </p:sp>
      <p:sp>
        <p:nvSpPr>
          <p:cNvPr id="280" name="Google Shape;280;g258cf64a900_0_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g258cf64a900_0_17"/>
          <p:cNvSpPr txBox="1"/>
          <p:nvPr>
            <p:ph idx="4294967295" type="body"/>
          </p:nvPr>
        </p:nvSpPr>
        <p:spPr>
          <a:xfrm>
            <a:off x="786150" y="101072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L’</a:t>
            </a:r>
            <a:r>
              <a:rPr b="1" lang="en" sz="1800"/>
              <a:t>interazione</a:t>
            </a:r>
            <a:r>
              <a:rPr lang="en" sz="1800"/>
              <a:t> tra gli agenti è:</a:t>
            </a:r>
            <a:endParaRPr sz="1800"/>
          </a:p>
          <a:p>
            <a:pPr indent="-3429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b="1" lang="en" sz="1800"/>
              <a:t>indiretta</a:t>
            </a:r>
            <a:r>
              <a:rPr lang="en" sz="1800"/>
              <a:t>: gli utenti pubblicano messaggi che vengono letti dai </a:t>
            </a:r>
            <a:r>
              <a:rPr i="1" lang="en" sz="1800"/>
              <a:t>follower</a:t>
            </a:r>
            <a:r>
              <a:rPr lang="en" sz="1800"/>
              <a:t>. Gli utenti che pubblicano messaggi non hanno bisogno di conoscere i loro </a:t>
            </a:r>
            <a:r>
              <a:rPr i="1" lang="en" sz="1800"/>
              <a:t>follower</a:t>
            </a:r>
            <a:r>
              <a:rPr lang="en" sz="1800"/>
              <a:t> (</a:t>
            </a:r>
            <a:r>
              <a:rPr i="1" lang="en" sz="1800"/>
              <a:t>name uncoupling</a:t>
            </a:r>
            <a:r>
              <a:rPr lang="en" sz="1800"/>
              <a:t>). E non è necessaria la coesistenza nello stesso istante di tempo (</a:t>
            </a:r>
            <a:r>
              <a:rPr i="1" lang="en" sz="1800"/>
              <a:t>time uncoupling</a:t>
            </a:r>
            <a:r>
              <a:rPr lang="en" sz="1800"/>
              <a:t>);</a:t>
            </a:r>
            <a:endParaRPr sz="1800"/>
          </a:p>
          <a:p>
            <a:pPr indent="-3429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b="1" lang="en" sz="1800"/>
              <a:t>fondata spazialmente</a:t>
            </a:r>
            <a:r>
              <a:rPr lang="en" sz="1800"/>
              <a:t>: l’informazione che arriva agli utenti è influenzata dalla topologia del grafo. Gli utenti percepiscono solo una porzione del grafo: gli utenti “seguiti”. </a:t>
            </a:r>
            <a:endParaRPr sz="18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58cf64a900_0_23"/>
          <p:cNvSpPr txBox="1"/>
          <p:nvPr>
            <p:ph idx="4294967295" type="ctrTitle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4800"/>
              <a:t>Validazione</a:t>
            </a:r>
            <a:endParaRPr b="1" i="1" sz="4800" u="none" cap="none" strike="noStrike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87" name="Google Shape;287;g258cf64a900_0_2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58cf64a900_0_4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Validazione</a:t>
            </a:r>
            <a:r>
              <a:rPr lang="en"/>
              <a:t> - Validazione </a:t>
            </a:r>
            <a:r>
              <a:rPr i="1" lang="en"/>
              <a:t>prima facie</a:t>
            </a:r>
            <a:endParaRPr i="1"/>
          </a:p>
        </p:txBody>
      </p:sp>
      <p:sp>
        <p:nvSpPr>
          <p:cNvPr id="293" name="Google Shape;293;g258cf64a900_0_4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g258cf64a900_0_45"/>
          <p:cNvSpPr txBox="1"/>
          <p:nvPr>
            <p:ph idx="4294967295" type="body"/>
          </p:nvPr>
        </p:nvSpPr>
        <p:spPr>
          <a:xfrm>
            <a:off x="786150" y="101072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Una prima forma di validazione ha riguardato la </a:t>
            </a:r>
            <a:r>
              <a:rPr b="1" lang="en" sz="1400"/>
              <a:t>natura </a:t>
            </a:r>
            <a:r>
              <a:rPr b="1" i="1" lang="en" sz="1400"/>
              <a:t>scale-free</a:t>
            </a:r>
            <a:r>
              <a:rPr b="1" lang="en" sz="1400"/>
              <a:t> delle reti</a:t>
            </a:r>
            <a:r>
              <a:rPr lang="en" sz="1400"/>
              <a:t> generate.</a:t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◎"/>
            </a:pPr>
            <a:r>
              <a:rPr lang="en" sz="1400" u="sng"/>
              <a:t>Prima validazione</a:t>
            </a:r>
            <a:r>
              <a:rPr lang="en" sz="1400"/>
              <a:t> quantitativa della proprietà </a:t>
            </a:r>
            <a:r>
              <a:rPr i="1" lang="en" sz="1400"/>
              <a:t>scale-free</a:t>
            </a:r>
            <a:r>
              <a:rPr lang="en" sz="1400"/>
              <a:t>: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/>
              <a:t>Test di Kolmogorov-Smirnov.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/>
              <a:t>Ipotesi nulla che i gradi dei nodi siano distribuiti secondo una </a:t>
            </a:r>
            <a:r>
              <a:rPr i="1" lang="en" sz="1400"/>
              <a:t>power-law</a:t>
            </a:r>
            <a:r>
              <a:rPr lang="en" sz="1400"/>
              <a:t>.</a:t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/>
              <a:t>La distanza tra la distribuzione cercata e quella empirica è:</a:t>
            </a:r>
            <a:endParaRPr sz="1400"/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/>
              <a:t>La regione critica che porta a rifiutare l’ipotesi nulla è:</a:t>
            </a:r>
            <a:endParaRPr sz="1400"/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/>
              <a:t>Risultati ottenuti con 30 reti di 50 nodi ciascuna:</a:t>
            </a:r>
            <a:endParaRPr sz="1400"/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95" name="Google Shape;295;g258cf64a900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975" y="2184200"/>
            <a:ext cx="3342050" cy="32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258cf64a900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8619" y="2770425"/>
            <a:ext cx="2546763" cy="32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258cf64a900_0_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6055" y="3356650"/>
            <a:ext cx="1251890" cy="32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258cf64a900_0_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6337" y="3986778"/>
            <a:ext cx="5711325" cy="5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58cf64a900_0_5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Validazione - Validazione </a:t>
            </a:r>
            <a:r>
              <a:rPr i="1" lang="en"/>
              <a:t>prima facie</a:t>
            </a:r>
            <a:endParaRPr i="1"/>
          </a:p>
        </p:txBody>
      </p:sp>
      <p:sp>
        <p:nvSpPr>
          <p:cNvPr id="304" name="Google Shape;304;g258cf64a900_0_5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g258cf64a900_0_57"/>
          <p:cNvSpPr txBox="1"/>
          <p:nvPr>
            <p:ph idx="4294967295" type="body"/>
          </p:nvPr>
        </p:nvSpPr>
        <p:spPr>
          <a:xfrm>
            <a:off x="786150" y="101072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◎"/>
            </a:pPr>
            <a:r>
              <a:rPr lang="en" sz="1400" u="sng"/>
              <a:t>Seconda</a:t>
            </a:r>
            <a:r>
              <a:rPr lang="en" sz="1400" u="sng"/>
              <a:t> validazione</a:t>
            </a:r>
            <a:r>
              <a:rPr lang="en" sz="1400"/>
              <a:t> qualitativa della proprietà </a:t>
            </a:r>
            <a:r>
              <a:rPr i="1" lang="en" sz="1400"/>
              <a:t>scale-free</a:t>
            </a:r>
            <a:r>
              <a:rPr lang="en" sz="1400"/>
              <a:t>: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/>
              <a:t>Visualizzazione della distribuzione dei gradi di una rete di 1000 nodi.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/>
              <a:t>La linea tratteggiata rossa rappresenta una distribuzione </a:t>
            </a:r>
            <a:r>
              <a:rPr i="1" lang="en" sz="1400"/>
              <a:t>power-law</a:t>
            </a:r>
            <a:r>
              <a:rPr lang="en" sz="1400"/>
              <a:t>. La linea continua blu rappresenta la distribuzione empirica. </a:t>
            </a:r>
            <a:endParaRPr sz="1400"/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306" name="Google Shape;306;g258cf64a900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350" y="1817825"/>
            <a:ext cx="6311400" cy="21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258cf64a900_0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17824"/>
            <a:ext cx="2763675" cy="20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9570b6cc0_2_116"/>
          <p:cNvSpPr txBox="1"/>
          <p:nvPr>
            <p:ph idx="4294967295" type="ctrTitle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4800"/>
              <a:t>Modelli della rete sociale</a:t>
            </a:r>
            <a:endParaRPr b="1" i="0" sz="4800" u="none" cap="none" strike="noStrike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4" name="Google Shape;84;g259570b6cc0_2_1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58cf64a900_0_7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Validazione - Validazione </a:t>
            </a:r>
            <a:r>
              <a:rPr i="1" lang="en"/>
              <a:t>prima facie</a:t>
            </a:r>
            <a:endParaRPr i="1"/>
          </a:p>
        </p:txBody>
      </p:sp>
      <p:sp>
        <p:nvSpPr>
          <p:cNvPr id="313" name="Google Shape;313;g258cf64a900_0_7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g258cf64a900_0_70"/>
          <p:cNvSpPr txBox="1"/>
          <p:nvPr>
            <p:ph idx="4294967295" type="body"/>
          </p:nvPr>
        </p:nvSpPr>
        <p:spPr>
          <a:xfrm>
            <a:off x="0" y="1010725"/>
            <a:ext cx="54903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La seconda</a:t>
            </a:r>
            <a:r>
              <a:rPr lang="en" sz="1400"/>
              <a:t> validazione </a:t>
            </a:r>
            <a:r>
              <a:rPr i="1" lang="en" sz="1400"/>
              <a:t>prima facie</a:t>
            </a:r>
            <a:r>
              <a:rPr lang="en" sz="1400"/>
              <a:t> ha riguardato l’</a:t>
            </a:r>
            <a:r>
              <a:rPr b="1" lang="en" sz="1400"/>
              <a:t>omofilia</a:t>
            </a:r>
            <a:r>
              <a:rPr lang="en" sz="1400"/>
              <a:t>. </a:t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Si vuole verificare che alla crescita del parametro </a:t>
            </a:r>
            <a:r>
              <a:rPr i="1" lang="en" sz="1400"/>
              <a:t>h</a:t>
            </a:r>
            <a:r>
              <a:rPr lang="en" sz="1400"/>
              <a:t> si accompagni una maggiore probabilità di creare connessioni tra nodi con opinioni simili: 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/>
              <a:t>sono state create 50 reti di 100 nodi ciascuna per ogni valore di </a:t>
            </a:r>
            <a:r>
              <a:rPr i="1" lang="en" sz="1400"/>
              <a:t>h</a:t>
            </a:r>
            <a:r>
              <a:rPr lang="en" sz="1400"/>
              <a:t> considerato;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/>
              <a:t>è stata calcolata la distanza media delle opinioni dei nodi: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dove </a:t>
            </a:r>
            <a:r>
              <a:rPr i="1" lang="en" sz="1400"/>
              <a:t>E</a:t>
            </a:r>
            <a:r>
              <a:rPr lang="en" sz="1400"/>
              <a:t> è l’insieme degli archi e </a:t>
            </a:r>
            <a:r>
              <a:rPr i="1" lang="en" sz="1400"/>
              <a:t>m</a:t>
            </a:r>
            <a:r>
              <a:rPr lang="en" sz="1400"/>
              <a:t> è il numero degli archi; </a:t>
            </a:r>
            <a:endParaRPr sz="1400"/>
          </a:p>
          <a:p>
            <a:pPr indent="-31750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/>
              <a:t>è stata calcolata la distanza media tra le reti con lo stesso valore di </a:t>
            </a:r>
            <a:r>
              <a:rPr i="1" lang="en" sz="1400"/>
              <a:t>h</a:t>
            </a:r>
            <a:r>
              <a:rPr lang="en" sz="1400"/>
              <a:t>;</a:t>
            </a:r>
            <a:endParaRPr sz="1400"/>
          </a:p>
          <a:p>
            <a:pPr indent="-3175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/>
              <a:t>al crescere di </a:t>
            </a:r>
            <a:r>
              <a:rPr i="1" lang="en" sz="1400"/>
              <a:t>h</a:t>
            </a:r>
            <a:r>
              <a:rPr lang="en" sz="1400"/>
              <a:t> diminuisce la distanza fra le opinioni.</a:t>
            </a:r>
            <a:endParaRPr sz="1400"/>
          </a:p>
          <a:p>
            <a:pPr indent="0" lvl="0" marL="13716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315" name="Google Shape;315;g258cf64a900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750" y="2935700"/>
            <a:ext cx="2869750" cy="5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258cf64a900_0_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6700" y="1222779"/>
            <a:ext cx="3597300" cy="2697942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258cf64a900_0_70"/>
          <p:cNvSpPr txBox="1"/>
          <p:nvPr/>
        </p:nvSpPr>
        <p:spPr>
          <a:xfrm>
            <a:off x="6110400" y="3920725"/>
            <a:ext cx="30336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" sz="1200">
                <a:solidFill>
                  <a:schemeClr val="accent2"/>
                </a:solidFill>
              </a:rPr>
              <a:t>Risultato della validazione dell’omofilia</a:t>
            </a:r>
            <a:endParaRPr b="1" sz="1200" u="none" cap="none" strike="noStrike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58cf64a900_0_8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Validazione - </a:t>
            </a:r>
            <a:r>
              <a:rPr i="1" lang="en"/>
              <a:t>Dataset</a:t>
            </a:r>
            <a:endParaRPr i="1"/>
          </a:p>
        </p:txBody>
      </p:sp>
      <p:sp>
        <p:nvSpPr>
          <p:cNvPr id="323" name="Google Shape;323;g258cf64a900_0_8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g258cf64a900_0_84"/>
          <p:cNvSpPr txBox="1"/>
          <p:nvPr>
            <p:ph idx="4294967295" type="body"/>
          </p:nvPr>
        </p:nvSpPr>
        <p:spPr>
          <a:xfrm>
            <a:off x="786150" y="101072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Per le ulteriori fasi della validazione è stato necessario individuare dei </a:t>
            </a:r>
            <a:r>
              <a:rPr b="1" i="1" lang="en" sz="1400"/>
              <a:t>dataset</a:t>
            </a:r>
            <a:r>
              <a:rPr lang="en" sz="1400"/>
              <a:t>.</a:t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Sono stati individuati i </a:t>
            </a:r>
            <a:r>
              <a:rPr i="1" lang="en" sz="1400"/>
              <a:t>dataset</a:t>
            </a:r>
            <a:r>
              <a:rPr lang="en" sz="1400"/>
              <a:t> “palin” e “obama” descritti in [5].</a:t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Questi dataset contengono alcune informazioni di </a:t>
            </a:r>
            <a:r>
              <a:rPr i="1" lang="en" sz="1400"/>
              <a:t>tweet</a:t>
            </a:r>
            <a:r>
              <a:rPr lang="en" sz="1400"/>
              <a:t> estratti da Twitter: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/>
              <a:t>data di pubblicazione;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/>
              <a:t>identificativo dell’utente;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/>
              <a:t>etichetta che specifica se il </a:t>
            </a:r>
            <a:r>
              <a:rPr i="1" lang="en" sz="1400"/>
              <a:t>tweet</a:t>
            </a:r>
            <a:r>
              <a:rPr lang="en" sz="1400"/>
              <a:t> diffonde la </a:t>
            </a:r>
            <a:r>
              <a:rPr i="1" lang="en" sz="1400"/>
              <a:t>fake news</a:t>
            </a:r>
            <a:r>
              <a:rPr lang="en" sz="1400"/>
              <a:t>, la confuta o è neutrale. </a:t>
            </a:r>
            <a:endParaRPr sz="1400"/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◎"/>
            </a:pPr>
            <a:r>
              <a:rPr lang="en" sz="1400" u="sng"/>
              <a:t>Difetti</a:t>
            </a:r>
            <a:r>
              <a:rPr lang="en" sz="1400"/>
              <a:t>:</a:t>
            </a:r>
            <a:endParaRPr sz="1400"/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/>
              <a:t>non contengono tutto il grafo di Twitter;</a:t>
            </a:r>
            <a:endParaRPr sz="1400"/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/>
              <a:t>sono circoscritti temporalmente a pochi mesi;</a:t>
            </a:r>
            <a:endParaRPr sz="1400"/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/>
              <a:t>non contengono tutti i </a:t>
            </a:r>
            <a:r>
              <a:rPr i="1" lang="en" sz="1400"/>
              <a:t>tweet</a:t>
            </a:r>
            <a:r>
              <a:rPr lang="en" sz="1400"/>
              <a:t> di tutti gli utenti considerati.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58cf64a900_0_10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Validazione - </a:t>
            </a:r>
            <a:r>
              <a:rPr i="1" lang="en"/>
              <a:t>Dataset</a:t>
            </a:r>
            <a:endParaRPr i="1"/>
          </a:p>
        </p:txBody>
      </p:sp>
      <p:sp>
        <p:nvSpPr>
          <p:cNvPr id="330" name="Google Shape;330;g258cf64a900_0_10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g258cf64a900_0_102"/>
          <p:cNvSpPr txBox="1"/>
          <p:nvPr>
            <p:ph idx="4294967295" type="body"/>
          </p:nvPr>
        </p:nvSpPr>
        <p:spPr>
          <a:xfrm>
            <a:off x="786150" y="101072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◎"/>
            </a:pPr>
            <a:r>
              <a:rPr b="1" i="1" lang="en" sz="1400"/>
              <a:t>Dataset</a:t>
            </a:r>
            <a:r>
              <a:rPr b="1" lang="en" sz="1400"/>
              <a:t> “palin”</a:t>
            </a:r>
            <a:r>
              <a:rPr lang="en" sz="1400"/>
              <a:t>: 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332" name="Google Shape;332;g258cf64a900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925" y="1378750"/>
            <a:ext cx="4785551" cy="5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258cf64a900_0_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787" y="2038125"/>
            <a:ext cx="7279976" cy="2711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258cf64a900_0_102"/>
          <p:cNvSpPr txBox="1"/>
          <p:nvPr/>
        </p:nvSpPr>
        <p:spPr>
          <a:xfrm>
            <a:off x="6414950" y="1489050"/>
            <a:ext cx="14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Utenti: 3181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58cf64a900_0_11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Validazione - </a:t>
            </a:r>
            <a:r>
              <a:rPr i="1" lang="en"/>
              <a:t>Dataset</a:t>
            </a:r>
            <a:endParaRPr i="1"/>
          </a:p>
        </p:txBody>
      </p:sp>
      <p:sp>
        <p:nvSpPr>
          <p:cNvPr id="340" name="Google Shape;340;g258cf64a900_0_1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1" name="Google Shape;341;g258cf64a900_0_111"/>
          <p:cNvSpPr txBox="1"/>
          <p:nvPr>
            <p:ph idx="4294967295" type="body"/>
          </p:nvPr>
        </p:nvSpPr>
        <p:spPr>
          <a:xfrm>
            <a:off x="786150" y="101072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◎"/>
            </a:pPr>
            <a:r>
              <a:rPr b="1" i="1" lang="en" sz="1400"/>
              <a:t>Dataset</a:t>
            </a:r>
            <a:r>
              <a:rPr b="1" lang="en" sz="1400"/>
              <a:t> “obama”</a:t>
            </a:r>
            <a:r>
              <a:rPr lang="en" sz="1400"/>
              <a:t>: 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42" name="Google Shape;342;g258cf64a900_0_111"/>
          <p:cNvSpPr txBox="1"/>
          <p:nvPr/>
        </p:nvSpPr>
        <p:spPr>
          <a:xfrm>
            <a:off x="6414950" y="1489050"/>
            <a:ext cx="14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Utenti: 2678</a:t>
            </a:r>
            <a:endParaRPr/>
          </a:p>
        </p:txBody>
      </p:sp>
      <p:pic>
        <p:nvPicPr>
          <p:cNvPr id="343" name="Google Shape;343;g258cf64a900_0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950" y="1396299"/>
            <a:ext cx="4964625" cy="5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g258cf64a900_0_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1963" y="2030125"/>
            <a:ext cx="7240074" cy="2659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58cf64a900_0_12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Validazione - </a:t>
            </a:r>
            <a:r>
              <a:rPr lang="en"/>
              <a:t>Calibrazione dei parametri</a:t>
            </a:r>
            <a:endParaRPr/>
          </a:p>
        </p:txBody>
      </p:sp>
      <p:sp>
        <p:nvSpPr>
          <p:cNvPr id="350" name="Google Shape;350;g258cf64a900_0_12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g258cf64a900_0_122"/>
          <p:cNvSpPr txBox="1"/>
          <p:nvPr>
            <p:ph idx="4294967295" type="body"/>
          </p:nvPr>
        </p:nvSpPr>
        <p:spPr>
          <a:xfrm>
            <a:off x="786150" y="101072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I modelli proposti presentano numerosi </a:t>
            </a:r>
            <a:r>
              <a:rPr b="1" lang="en" sz="1400"/>
              <a:t>parametri</a:t>
            </a:r>
            <a:r>
              <a:rPr lang="en" sz="1400"/>
              <a:t>. Occorre determinarli o calibrarli.</a:t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Per la calibrazione dei parametri è stato usato il </a:t>
            </a:r>
            <a:r>
              <a:rPr i="1" lang="en" sz="1400"/>
              <a:t>dataset</a:t>
            </a:r>
            <a:r>
              <a:rPr lang="en" sz="1400"/>
              <a:t> “palin”.</a:t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◎"/>
            </a:pPr>
            <a:r>
              <a:rPr b="1" lang="en" sz="1400"/>
              <a:t>Parametri predeterminati</a:t>
            </a:r>
            <a:r>
              <a:rPr lang="en" sz="1400"/>
              <a:t> sulla base del dataset:</a:t>
            </a:r>
            <a:endParaRPr sz="1400"/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/>
              <a:t>Il numero di nodi è pari al numero di utenti.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/>
              <a:t>Gli utenti con più di 50000 </a:t>
            </a:r>
            <a:r>
              <a:rPr i="1" lang="en" sz="1400"/>
              <a:t>follower</a:t>
            </a:r>
            <a:r>
              <a:rPr lang="en" sz="1400"/>
              <a:t> sono stati considerati </a:t>
            </a:r>
            <a:r>
              <a:rPr i="1" lang="en" sz="1400"/>
              <a:t>influencer</a:t>
            </a:r>
            <a:r>
              <a:rPr lang="en" sz="1400"/>
              <a:t>.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/>
              <a:t>La percentuale di </a:t>
            </a:r>
            <a:r>
              <a:rPr i="1" lang="en" sz="1400"/>
              <a:t>bot</a:t>
            </a:r>
            <a:r>
              <a:rPr lang="en" sz="1400"/>
              <a:t> è stata determinata in base alla letteratura.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/>
              <a:t>La percentuale di </a:t>
            </a:r>
            <a:r>
              <a:rPr i="1" lang="en" sz="1400"/>
              <a:t>eternal</a:t>
            </a:r>
            <a:r>
              <a:rPr lang="en" sz="1400"/>
              <a:t> </a:t>
            </a:r>
            <a:r>
              <a:rPr i="1" lang="en" sz="1400"/>
              <a:t>fact-checker</a:t>
            </a:r>
            <a:r>
              <a:rPr lang="en" sz="1400"/>
              <a:t> è stata posta pari alla percentuale di </a:t>
            </a:r>
            <a:r>
              <a:rPr i="1" lang="en" sz="1400"/>
              <a:t>bot</a:t>
            </a:r>
            <a:r>
              <a:rPr lang="en" sz="1400"/>
              <a:t> per limitare </a:t>
            </a:r>
            <a:r>
              <a:rPr i="1" lang="en" sz="1400"/>
              <a:t>bias</a:t>
            </a:r>
            <a:r>
              <a:rPr lang="en" sz="1400"/>
              <a:t>.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/>
              <a:t>Il numero di infetti iniziali (compresi i </a:t>
            </a:r>
            <a:r>
              <a:rPr i="1" lang="en" sz="1400"/>
              <a:t>bot</a:t>
            </a:r>
            <a:r>
              <a:rPr lang="en" sz="1400"/>
              <a:t>) è stato dedotto dal </a:t>
            </a:r>
            <a:r>
              <a:rPr i="1" lang="en" sz="1400"/>
              <a:t>dataset</a:t>
            </a:r>
            <a:r>
              <a:rPr lang="en" sz="1400"/>
              <a:t>. 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352" name="Google Shape;352;g258cf64a900_0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775" y="1976698"/>
            <a:ext cx="6586474" cy="5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58cf64a900_0_12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Validazione - Calibrazione dei parametri</a:t>
            </a:r>
            <a:endParaRPr/>
          </a:p>
        </p:txBody>
      </p:sp>
      <p:sp>
        <p:nvSpPr>
          <p:cNvPr id="358" name="Google Shape;358;g258cf64a900_0_12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g258cf64a900_0_129"/>
          <p:cNvSpPr txBox="1"/>
          <p:nvPr>
            <p:ph idx="4294967295" type="body"/>
          </p:nvPr>
        </p:nvSpPr>
        <p:spPr>
          <a:xfrm>
            <a:off x="786150" y="101072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Parametri calibrati con </a:t>
            </a:r>
            <a:r>
              <a:rPr b="1" i="1" lang="en" sz="1600"/>
              <a:t>grid search</a:t>
            </a:r>
            <a:r>
              <a:rPr lang="en" sz="1600"/>
              <a:t>:</a:t>
            </a:r>
            <a:endParaRPr sz="1600"/>
          </a:p>
          <a:p>
            <a:pPr indent="-330200" lvl="1" marL="9144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/>
              <a:t>I parametri </a:t>
            </a:r>
            <a:r>
              <a:rPr b="1" lang="en" sz="1600"/>
              <a:t>𝛼, 𝛽 </a:t>
            </a:r>
            <a:r>
              <a:rPr lang="en" sz="1600"/>
              <a:t>e</a:t>
            </a:r>
            <a:r>
              <a:rPr b="1" lang="en" sz="1600"/>
              <a:t> 𝛾</a:t>
            </a:r>
            <a:r>
              <a:rPr lang="en" sz="1600"/>
              <a:t> che disciplinano le modalità di creazione degli archi della rete. Valori considerati per </a:t>
            </a:r>
            <a:r>
              <a:rPr lang="en" sz="1600"/>
              <a:t>𝛼 e 𝛽</a:t>
            </a:r>
            <a:r>
              <a:rPr lang="en" sz="1600"/>
              <a:t>: 0.0, 0.25, 0.33, 0.50, 0.75, 1.0. Il valore di </a:t>
            </a:r>
            <a:r>
              <a:rPr lang="en" sz="1600"/>
              <a:t>𝛾 è inferito in quanto la somma dei tre parametri deve essere pari a 1.</a:t>
            </a:r>
            <a:endParaRPr sz="1600"/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/>
              <a:t>Il parametro </a:t>
            </a:r>
            <a:r>
              <a:rPr b="1" i="1" lang="en" sz="1600"/>
              <a:t>h</a:t>
            </a:r>
            <a:r>
              <a:rPr lang="en" sz="1600"/>
              <a:t> che regola l’omofilia della rete.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	Valori considerati: 0.25, 0.50, 0.75.</a:t>
            </a:r>
            <a:endParaRPr sz="1600"/>
          </a:p>
          <a:p>
            <a:pPr indent="-3302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Motivazioni dell’approccio </a:t>
            </a:r>
            <a:r>
              <a:rPr i="1" lang="en" sz="1600"/>
              <a:t>grid search</a:t>
            </a:r>
            <a:r>
              <a:rPr lang="en" sz="1600"/>
              <a:t>:</a:t>
            </a:r>
            <a:endParaRPr sz="1600"/>
          </a:p>
          <a:p>
            <a:pPr indent="-3302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/>
              <a:t>combinazioni di valori plausibili note </a:t>
            </a:r>
            <a:r>
              <a:rPr i="1" lang="en" sz="1600"/>
              <a:t>a priori</a:t>
            </a:r>
            <a:r>
              <a:rPr lang="en" sz="1600"/>
              <a:t>.</a:t>
            </a:r>
            <a:endParaRPr sz="16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58cf64a900_0_13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Validazione - Calibrazione dei parametri</a:t>
            </a:r>
            <a:endParaRPr/>
          </a:p>
        </p:txBody>
      </p:sp>
      <p:sp>
        <p:nvSpPr>
          <p:cNvPr id="365" name="Google Shape;365;g258cf64a900_0_13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g258cf64a900_0_136"/>
          <p:cNvSpPr txBox="1"/>
          <p:nvPr>
            <p:ph idx="4294967295" type="body"/>
          </p:nvPr>
        </p:nvSpPr>
        <p:spPr>
          <a:xfrm>
            <a:off x="786150" y="101072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◎"/>
            </a:pPr>
            <a:r>
              <a:rPr lang="en" sz="1200"/>
              <a:t>Parametri calibrati con </a:t>
            </a:r>
            <a:r>
              <a:rPr b="1" lang="en" sz="1200"/>
              <a:t>ottimizzazione bayesiana</a:t>
            </a:r>
            <a:r>
              <a:rPr lang="en" sz="1200"/>
              <a:t>:</a:t>
            </a:r>
            <a:endParaRPr sz="1200"/>
          </a:p>
          <a:p>
            <a:pPr indent="-3048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Probabilità di infezione, vaccinazione, cura, </a:t>
            </a:r>
            <a:r>
              <a:rPr i="1" lang="en" sz="1200"/>
              <a:t>influencer</a:t>
            </a:r>
            <a:r>
              <a:rPr lang="en" sz="1200"/>
              <a:t> e soglia </a:t>
            </a:r>
            <a:r>
              <a:rPr i="1" lang="en" sz="1200"/>
              <a:t>echo chamber</a:t>
            </a:r>
            <a:r>
              <a:rPr lang="en" sz="1200"/>
              <a:t>.</a:t>
            </a:r>
            <a:endParaRPr sz="1200"/>
          </a:p>
          <a:p>
            <a:pPr indent="-304800" lvl="0" marL="457200" rtl="0" algn="just">
              <a:spcBef>
                <a:spcPts val="600"/>
              </a:spcBef>
              <a:spcAft>
                <a:spcPts val="0"/>
              </a:spcAft>
              <a:buSzPts val="1200"/>
              <a:buChar char="◎"/>
            </a:pPr>
            <a:r>
              <a:rPr lang="en" sz="1200"/>
              <a:t>Motivazioni dell’ottimizzazione bayesiana:</a:t>
            </a:r>
            <a:endParaRPr sz="1200"/>
          </a:p>
          <a:p>
            <a:pPr indent="-304800" lvl="1" marL="914400" rtl="0" algn="just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computazionalmente efficiente per spazi di ricerca ampi.</a:t>
            </a:r>
            <a:endParaRPr sz="1200"/>
          </a:p>
          <a:p>
            <a:pPr indent="-3048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◎"/>
            </a:pPr>
            <a:r>
              <a:rPr lang="en" sz="1200"/>
              <a:t>Procedimento:</a:t>
            </a:r>
            <a:endParaRPr sz="1200"/>
          </a:p>
          <a:p>
            <a:pPr indent="-3048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è stata utilizzata una funzione di valutazione per guidare la ricerca dei valori verso regioni più promettenti dello spazio dei valori dei parametri;</a:t>
            </a:r>
            <a:endParaRPr sz="1200"/>
          </a:p>
          <a:p>
            <a:pPr indent="-3048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in particolare è stato utilizzato il </a:t>
            </a:r>
            <a:r>
              <a:rPr b="1" i="1" lang="en" sz="1200"/>
              <a:t>Root Mean Squared Error</a:t>
            </a:r>
            <a:r>
              <a:rPr lang="en" sz="1200"/>
              <a:t> (RMSE) tra la percentuale reale di infetti per epoca e la percentuale predetta di infetti per epoca:</a:t>
            </a:r>
            <a:endParaRPr sz="1200"/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l’RMSE per ogni combinazione di parametri è stato calcolato come media su 2 reti per ottenere risultati statisticamente più robusti (anche se di poco); </a:t>
            </a:r>
            <a:endParaRPr sz="1200"/>
          </a:p>
          <a:p>
            <a:pPr indent="-3048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l’ottimizzazione dei parametri per ogni combinazione è avvenuta con 8 iterazioni;</a:t>
            </a:r>
            <a:endParaRPr sz="1200"/>
          </a:p>
          <a:p>
            <a:pPr indent="-3048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l’RMSE migliore è quello con il valore più basso.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367" name="Google Shape;367;g258cf64a900_0_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750" y="3230350"/>
            <a:ext cx="2264499" cy="7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58cf64a900_0_14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Validazione - Calibrazione dei parametri</a:t>
            </a:r>
            <a:endParaRPr/>
          </a:p>
        </p:txBody>
      </p:sp>
      <p:sp>
        <p:nvSpPr>
          <p:cNvPr id="373" name="Google Shape;373;g258cf64a900_0_14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g258cf64a900_0_142"/>
          <p:cNvSpPr txBox="1"/>
          <p:nvPr>
            <p:ph idx="4294967295" type="body"/>
          </p:nvPr>
        </p:nvSpPr>
        <p:spPr>
          <a:xfrm>
            <a:off x="786150" y="101072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Parametri migliori</a:t>
            </a:r>
            <a:r>
              <a:rPr lang="en" sz="1600"/>
              <a:t> del procedimento di calibrazione dei parametri per i tre valori di </a:t>
            </a:r>
            <a:r>
              <a:rPr i="1" lang="en" sz="1600"/>
              <a:t>h</a:t>
            </a:r>
            <a:r>
              <a:rPr lang="en" sz="1600"/>
              <a:t> considerati</a:t>
            </a:r>
            <a:r>
              <a:rPr lang="en" sz="1600"/>
              <a:t>: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375" name="Google Shape;375;g258cf64a900_0_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849" y="1873250"/>
            <a:ext cx="8064301" cy="112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596f53b997_0_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Validazione - Validazione </a:t>
            </a:r>
            <a:r>
              <a:rPr i="1" lang="en"/>
              <a:t>stricto sensu</a:t>
            </a:r>
            <a:endParaRPr i="1"/>
          </a:p>
        </p:txBody>
      </p:sp>
      <p:sp>
        <p:nvSpPr>
          <p:cNvPr id="381" name="Google Shape;381;g2596f53b997_0_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g2596f53b997_0_2"/>
          <p:cNvSpPr txBox="1"/>
          <p:nvPr>
            <p:ph idx="4294967295" type="body"/>
          </p:nvPr>
        </p:nvSpPr>
        <p:spPr>
          <a:xfrm>
            <a:off x="786150" y="101072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La </a:t>
            </a:r>
            <a:r>
              <a:rPr b="1" lang="en" sz="1600"/>
              <a:t>validazione </a:t>
            </a:r>
            <a:r>
              <a:rPr b="1" i="1" lang="en" sz="1600"/>
              <a:t>stricto sensu</a:t>
            </a:r>
            <a:r>
              <a:rPr lang="en" sz="1600"/>
              <a:t> è stata condotta</a:t>
            </a:r>
            <a:r>
              <a:rPr b="1" lang="en" sz="1600"/>
              <a:t> </a:t>
            </a:r>
            <a:r>
              <a:rPr lang="en" sz="1600"/>
              <a:t>per verificare se i modelli proposti con i parametri calibrati fossero in grado di simulare correttamente la diffusione di </a:t>
            </a:r>
            <a:r>
              <a:rPr i="1" lang="en" sz="1600"/>
              <a:t>fake news</a:t>
            </a:r>
            <a:r>
              <a:rPr lang="en" sz="1600"/>
              <a:t> anche su un </a:t>
            </a:r>
            <a:r>
              <a:rPr i="1" lang="en" sz="1600"/>
              <a:t>dataset</a:t>
            </a:r>
            <a:r>
              <a:rPr lang="en" sz="1600"/>
              <a:t> diverso da quello usato per la calibrazione.</a:t>
            </a:r>
            <a:endParaRPr sz="1600"/>
          </a:p>
          <a:p>
            <a:pPr indent="-3302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Per questa fase è stato usato il </a:t>
            </a:r>
            <a:r>
              <a:rPr i="1" lang="en" sz="1600"/>
              <a:t>dataset</a:t>
            </a:r>
            <a:r>
              <a:rPr lang="en" sz="1600"/>
              <a:t> “obama”.</a:t>
            </a:r>
            <a:endParaRPr sz="1600"/>
          </a:p>
          <a:p>
            <a:pPr indent="-3302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I parametri predeterminati per questo </a:t>
            </a:r>
            <a:r>
              <a:rPr i="1" lang="en" sz="1600"/>
              <a:t>dataset</a:t>
            </a:r>
            <a:r>
              <a:rPr lang="en" sz="1600"/>
              <a:t> sono stati i seguenti:</a:t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I </a:t>
            </a:r>
            <a:r>
              <a:rPr b="1" lang="en" sz="1600"/>
              <a:t>risultati</a:t>
            </a:r>
            <a:r>
              <a:rPr lang="en" sz="1600"/>
              <a:t> sono stati calcolati su 30 reti: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383" name="Google Shape;383;g2596f53b997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112" y="2775100"/>
            <a:ext cx="7137775" cy="57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g2596f53b997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4450" y="3721675"/>
            <a:ext cx="2975100" cy="10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2596f53b997_0_2"/>
          <p:cNvSpPr txBox="1"/>
          <p:nvPr/>
        </p:nvSpPr>
        <p:spPr>
          <a:xfrm>
            <a:off x="4039950" y="4795875"/>
            <a:ext cx="10641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" sz="1200">
                <a:solidFill>
                  <a:schemeClr val="accent2"/>
                </a:solidFill>
              </a:rPr>
              <a:t>RMSE medi</a:t>
            </a:r>
            <a:endParaRPr b="1" sz="1200" u="none" cap="none" strike="noStrike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596f53b997_0_1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Validazione - Validazione </a:t>
            </a:r>
            <a:r>
              <a:rPr i="1" lang="en"/>
              <a:t>stricto sensu</a:t>
            </a:r>
            <a:endParaRPr i="1"/>
          </a:p>
        </p:txBody>
      </p:sp>
      <p:sp>
        <p:nvSpPr>
          <p:cNvPr id="391" name="Google Shape;391;g2596f53b997_0_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g2596f53b997_0_11"/>
          <p:cNvSpPr txBox="1"/>
          <p:nvPr>
            <p:ph idx="4294967295" type="body"/>
          </p:nvPr>
        </p:nvSpPr>
        <p:spPr>
          <a:xfrm>
            <a:off x="786150" y="101072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I risultati migliori su entrambi i </a:t>
            </a:r>
            <a:r>
              <a:rPr i="1" lang="en" sz="1600"/>
              <a:t>dataset</a:t>
            </a:r>
            <a:r>
              <a:rPr lang="en" sz="1600"/>
              <a:t> sono stati ottenuti con i parametri calibrati con un valore di </a:t>
            </a:r>
            <a:r>
              <a:rPr i="1" lang="en" sz="1600"/>
              <a:t>h</a:t>
            </a:r>
            <a:r>
              <a:rPr lang="en" sz="1600"/>
              <a:t> pari a 0.50</a:t>
            </a:r>
            <a:r>
              <a:rPr lang="en" sz="1600"/>
              <a:t>. Questi risultati sono considerati accettabili. Le successive analisi e simulazioni sono state condotte con questi parametri.</a:t>
            </a:r>
            <a:endParaRPr sz="1600"/>
          </a:p>
          <a:p>
            <a:pPr indent="-3302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Percentuali medie di infetti per epoca</a:t>
            </a:r>
            <a:r>
              <a:rPr lang="en" sz="1600"/>
              <a:t>: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393" name="Google Shape;393;g2596f53b997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50" y="2578350"/>
            <a:ext cx="7571699" cy="2116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9570b6cc0_2_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Rete sociale - Modello di </a:t>
            </a:r>
            <a:r>
              <a:rPr lang="en"/>
              <a:t>Barabási-Albert</a:t>
            </a:r>
            <a:endParaRPr/>
          </a:p>
        </p:txBody>
      </p:sp>
      <p:sp>
        <p:nvSpPr>
          <p:cNvPr id="90" name="Google Shape;90;g259570b6cc0_2_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g259570b6cc0_2_2"/>
          <p:cNvSpPr txBox="1"/>
          <p:nvPr>
            <p:ph idx="4294967295" type="body"/>
          </p:nvPr>
        </p:nvSpPr>
        <p:spPr>
          <a:xfrm>
            <a:off x="786150" y="101072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b="1" i="1" lang="en" sz="1800"/>
              <a:t>Growth</a:t>
            </a:r>
            <a:r>
              <a:rPr lang="en" sz="1800"/>
              <a:t>: crescita progressiva del numero di nodi.</a:t>
            </a:r>
            <a:endParaRPr sz="1800"/>
          </a:p>
          <a:p>
            <a:pPr indent="-3429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b="1" i="1" lang="en" sz="1800"/>
              <a:t>Preferential attachment</a:t>
            </a:r>
            <a:r>
              <a:rPr lang="en" sz="1800"/>
              <a:t>: i nodi tendono a connettersi preferibilmente ai nodi con più connessioni nella rete. La probabilità che un nuovo nodo si connetta al nodo </a:t>
            </a:r>
            <a:r>
              <a:rPr i="1" lang="en" sz="1800"/>
              <a:t>i</a:t>
            </a:r>
            <a:r>
              <a:rPr lang="en" sz="1800"/>
              <a:t> è:</a:t>
            </a:r>
            <a:endParaRPr sz="18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dove </a:t>
            </a:r>
            <a:r>
              <a:rPr i="1" lang="en" sz="1800"/>
              <a:t>k</a:t>
            </a:r>
            <a:r>
              <a:rPr lang="en" sz="1800"/>
              <a:t> è il grado di un nodo. </a:t>
            </a:r>
            <a:endParaRPr sz="18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92" name="Google Shape;92;g259570b6cc0_2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850" y="2340325"/>
            <a:ext cx="24003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596f53b997_0_2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Validazione - Validazione </a:t>
            </a:r>
            <a:r>
              <a:rPr i="1" lang="en"/>
              <a:t>stricto sensu</a:t>
            </a:r>
            <a:endParaRPr i="1"/>
          </a:p>
        </p:txBody>
      </p:sp>
      <p:sp>
        <p:nvSpPr>
          <p:cNvPr id="399" name="Google Shape;399;g2596f53b997_0_2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g2596f53b997_0_21"/>
          <p:cNvSpPr txBox="1"/>
          <p:nvPr>
            <p:ph idx="4294967295" type="body"/>
          </p:nvPr>
        </p:nvSpPr>
        <p:spPr>
          <a:xfrm>
            <a:off x="786150" y="101072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Evoluzione del grafo</a:t>
            </a:r>
            <a:r>
              <a:rPr lang="en" sz="1600"/>
              <a:t>: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401" name="Google Shape;401;g2596f53b997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5337" y="1377275"/>
            <a:ext cx="3113325" cy="376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598f2212ea_0_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Validazione - Analisi di sensitività dei parametri</a:t>
            </a:r>
            <a:endParaRPr i="1"/>
          </a:p>
        </p:txBody>
      </p:sp>
      <p:sp>
        <p:nvSpPr>
          <p:cNvPr id="407" name="Google Shape;407;g2598f2212ea_0_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g2598f2212ea_0_0"/>
          <p:cNvSpPr txBox="1"/>
          <p:nvPr>
            <p:ph idx="4294967295" type="body"/>
          </p:nvPr>
        </p:nvSpPr>
        <p:spPr>
          <a:xfrm>
            <a:off x="786150" y="101072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Analisi di sensitività della probabilità di infezione</a:t>
            </a:r>
            <a:r>
              <a:rPr lang="en" sz="1600"/>
              <a:t>: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409" name="Google Shape;409;g2598f2212e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498" y="1855062"/>
            <a:ext cx="6538803" cy="188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g2598f2212e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548" y="1855059"/>
            <a:ext cx="2068600" cy="1664391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2598f2212ea_0_0"/>
          <p:cNvSpPr txBox="1"/>
          <p:nvPr/>
        </p:nvSpPr>
        <p:spPr>
          <a:xfrm>
            <a:off x="727475" y="3590475"/>
            <a:ext cx="10641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" sz="1200">
                <a:solidFill>
                  <a:schemeClr val="accent2"/>
                </a:solidFill>
              </a:rPr>
              <a:t>RMSE medi</a:t>
            </a:r>
            <a:endParaRPr b="1" sz="1200" u="none" cap="none" strike="noStrike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2598f2212ea_0_0"/>
          <p:cNvSpPr txBox="1"/>
          <p:nvPr/>
        </p:nvSpPr>
        <p:spPr>
          <a:xfrm>
            <a:off x="3827275" y="3775875"/>
            <a:ext cx="30336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" sz="1200">
                <a:solidFill>
                  <a:schemeClr val="accent2"/>
                </a:solidFill>
              </a:rPr>
              <a:t>Percentuali medie di infetti per epoca</a:t>
            </a:r>
            <a:endParaRPr b="1" sz="1200" u="none" cap="none" strike="noStrike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598f2212ea_0_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Validazione - Analisi di sensitività dei parametri</a:t>
            </a:r>
            <a:endParaRPr i="1"/>
          </a:p>
        </p:txBody>
      </p:sp>
      <p:sp>
        <p:nvSpPr>
          <p:cNvPr id="418" name="Google Shape;418;g2598f2212ea_0_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g2598f2212ea_0_7"/>
          <p:cNvSpPr txBox="1"/>
          <p:nvPr>
            <p:ph idx="4294967295" type="body"/>
          </p:nvPr>
        </p:nvSpPr>
        <p:spPr>
          <a:xfrm>
            <a:off x="786150" y="101072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Analisi di sensitività della probabilità di vaccinazione</a:t>
            </a:r>
            <a:r>
              <a:rPr lang="en" sz="1600"/>
              <a:t>: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420" name="Google Shape;420;g2598f2212ea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300" y="1857675"/>
            <a:ext cx="6520676" cy="18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g2598f2212ea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506" y="1857698"/>
            <a:ext cx="2214769" cy="17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g2598f2212ea_0_7"/>
          <p:cNvSpPr txBox="1"/>
          <p:nvPr/>
        </p:nvSpPr>
        <p:spPr>
          <a:xfrm>
            <a:off x="727475" y="3590475"/>
            <a:ext cx="10641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" sz="1200">
                <a:solidFill>
                  <a:schemeClr val="accent2"/>
                </a:solidFill>
              </a:rPr>
              <a:t>RMSE medi</a:t>
            </a:r>
            <a:endParaRPr b="1" sz="1200" u="none" cap="none" strike="noStrike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2598f2212ea_0_7"/>
          <p:cNvSpPr txBox="1"/>
          <p:nvPr/>
        </p:nvSpPr>
        <p:spPr>
          <a:xfrm>
            <a:off x="3827275" y="3775875"/>
            <a:ext cx="30336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" sz="1200">
                <a:solidFill>
                  <a:schemeClr val="accent2"/>
                </a:solidFill>
              </a:rPr>
              <a:t>Percentuali medie di infetti per epoca</a:t>
            </a:r>
            <a:endParaRPr b="1" sz="1200" u="none" cap="none" strike="noStrike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598f2212ea_0_1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Validazione - Analisi di sensitività dei parametri</a:t>
            </a:r>
            <a:endParaRPr i="1"/>
          </a:p>
        </p:txBody>
      </p:sp>
      <p:sp>
        <p:nvSpPr>
          <p:cNvPr id="429" name="Google Shape;429;g2598f2212ea_0_1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g2598f2212ea_0_13"/>
          <p:cNvSpPr txBox="1"/>
          <p:nvPr>
            <p:ph idx="4294967295" type="body"/>
          </p:nvPr>
        </p:nvSpPr>
        <p:spPr>
          <a:xfrm>
            <a:off x="786150" y="101072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Analisi di sensitività della probabilità di cura</a:t>
            </a:r>
            <a:r>
              <a:rPr lang="en" sz="1600"/>
              <a:t>: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431" name="Google Shape;431;g2598f2212ea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075" y="1855338"/>
            <a:ext cx="6536950" cy="188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g2598f2212ea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225" y="1904900"/>
            <a:ext cx="2088800" cy="159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g2598f2212ea_0_13"/>
          <p:cNvSpPr txBox="1"/>
          <p:nvPr/>
        </p:nvSpPr>
        <p:spPr>
          <a:xfrm>
            <a:off x="727475" y="3590475"/>
            <a:ext cx="10641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" sz="1200">
                <a:solidFill>
                  <a:schemeClr val="accent2"/>
                </a:solidFill>
              </a:rPr>
              <a:t>RMSE medi</a:t>
            </a:r>
            <a:endParaRPr b="1" sz="1200" u="none" cap="none" strike="noStrike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2598f2212ea_0_13"/>
          <p:cNvSpPr txBox="1"/>
          <p:nvPr/>
        </p:nvSpPr>
        <p:spPr>
          <a:xfrm>
            <a:off x="3827275" y="3775875"/>
            <a:ext cx="30336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" sz="1200">
                <a:solidFill>
                  <a:schemeClr val="accent2"/>
                </a:solidFill>
              </a:rPr>
              <a:t>Percentuali medie di infetti per epoca</a:t>
            </a:r>
            <a:endParaRPr b="1" sz="1200" u="none" cap="none" strike="noStrike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598f2212ea_0_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Validazione - Analisi di sensitività dei parametri</a:t>
            </a:r>
            <a:endParaRPr i="1"/>
          </a:p>
        </p:txBody>
      </p:sp>
      <p:sp>
        <p:nvSpPr>
          <p:cNvPr id="440" name="Google Shape;440;g2598f2212ea_0_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g2598f2212ea_0_19"/>
          <p:cNvSpPr txBox="1"/>
          <p:nvPr>
            <p:ph idx="4294967295" type="body"/>
          </p:nvPr>
        </p:nvSpPr>
        <p:spPr>
          <a:xfrm>
            <a:off x="786150" y="101072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Analisi di sensitività della probabilità degli </a:t>
            </a:r>
            <a:r>
              <a:rPr b="1" i="1" lang="en" sz="1600"/>
              <a:t>influencer</a:t>
            </a:r>
            <a:r>
              <a:rPr lang="en" sz="1600"/>
              <a:t>: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442" name="Google Shape;442;g2598f2212ea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175" y="1873190"/>
            <a:ext cx="6413098" cy="184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g2598f2212ea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750" y="1925511"/>
            <a:ext cx="2338400" cy="1571464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g2598f2212ea_0_19"/>
          <p:cNvSpPr txBox="1"/>
          <p:nvPr/>
        </p:nvSpPr>
        <p:spPr>
          <a:xfrm>
            <a:off x="727475" y="3590475"/>
            <a:ext cx="10641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" sz="1200">
                <a:solidFill>
                  <a:schemeClr val="accent2"/>
                </a:solidFill>
              </a:rPr>
              <a:t>RMSE medi</a:t>
            </a:r>
            <a:endParaRPr b="1" sz="1200" u="none" cap="none" strike="noStrike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2598f2212ea_0_19"/>
          <p:cNvSpPr txBox="1"/>
          <p:nvPr/>
        </p:nvSpPr>
        <p:spPr>
          <a:xfrm>
            <a:off x="3827275" y="3775875"/>
            <a:ext cx="30336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" sz="1200">
                <a:solidFill>
                  <a:schemeClr val="accent2"/>
                </a:solidFill>
              </a:rPr>
              <a:t>Percentuali medie di infetti per epoca</a:t>
            </a:r>
            <a:endParaRPr b="1" sz="1200" u="none" cap="none" strike="noStrike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598f2212ea_0_2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Validazione - Analisi di sensitività dei parametri</a:t>
            </a:r>
            <a:endParaRPr i="1"/>
          </a:p>
        </p:txBody>
      </p:sp>
      <p:sp>
        <p:nvSpPr>
          <p:cNvPr id="451" name="Google Shape;451;g2598f2212ea_0_2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g2598f2212ea_0_25"/>
          <p:cNvSpPr txBox="1"/>
          <p:nvPr>
            <p:ph idx="4294967295" type="body"/>
          </p:nvPr>
        </p:nvSpPr>
        <p:spPr>
          <a:xfrm>
            <a:off x="786150" y="101072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Analisi di sensitività della soglia delle </a:t>
            </a:r>
            <a:r>
              <a:rPr b="1" i="1" lang="en" sz="1600"/>
              <a:t>echo chamber</a:t>
            </a:r>
            <a:r>
              <a:rPr lang="en" sz="1600"/>
              <a:t>: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453" name="Google Shape;453;g2598f2212ea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350" y="1933310"/>
            <a:ext cx="6617651" cy="190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g2598f2212ea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975" y="1966112"/>
            <a:ext cx="2155550" cy="164232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g2598f2212ea_0_25"/>
          <p:cNvSpPr txBox="1"/>
          <p:nvPr/>
        </p:nvSpPr>
        <p:spPr>
          <a:xfrm>
            <a:off x="727475" y="3590475"/>
            <a:ext cx="10641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" sz="1200">
                <a:solidFill>
                  <a:schemeClr val="accent2"/>
                </a:solidFill>
              </a:rPr>
              <a:t>RMSE medi</a:t>
            </a:r>
            <a:endParaRPr b="1" sz="1200" u="none" cap="none" strike="noStrike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2598f2212ea_0_25"/>
          <p:cNvSpPr txBox="1"/>
          <p:nvPr/>
        </p:nvSpPr>
        <p:spPr>
          <a:xfrm>
            <a:off x="3827275" y="3775875"/>
            <a:ext cx="30336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" sz="1200">
                <a:solidFill>
                  <a:schemeClr val="accent2"/>
                </a:solidFill>
              </a:rPr>
              <a:t>Percentuali medie di infetti per epoca</a:t>
            </a:r>
            <a:endParaRPr b="1" sz="1200" u="none" cap="none" strike="noStrike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58cf64a900_0_28"/>
          <p:cNvSpPr txBox="1"/>
          <p:nvPr>
            <p:ph idx="4294967295" type="ctrTitle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4800"/>
              <a:t>Simulazioni</a:t>
            </a:r>
            <a:endParaRPr b="1" i="1" sz="4800" u="none" cap="none" strike="noStrike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62" name="Google Shape;462;g258cf64a900_0_2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598f2212ea_0_4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Simulazioni</a:t>
            </a:r>
            <a:endParaRPr/>
          </a:p>
        </p:txBody>
      </p:sp>
      <p:sp>
        <p:nvSpPr>
          <p:cNvPr id="468" name="Google Shape;468;g2598f2212ea_0_4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g2598f2212ea_0_41"/>
          <p:cNvSpPr txBox="1"/>
          <p:nvPr>
            <p:ph idx="4294967295" type="body"/>
          </p:nvPr>
        </p:nvSpPr>
        <p:spPr>
          <a:xfrm>
            <a:off x="786150" y="101072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◎"/>
            </a:pPr>
            <a:r>
              <a:rPr lang="en" sz="1500"/>
              <a:t>I modelli calibrati e validati sono stati utilizzati per effettuare</a:t>
            </a:r>
            <a:r>
              <a:rPr lang="en" sz="1500"/>
              <a:t> </a:t>
            </a:r>
            <a:r>
              <a:rPr b="1" lang="en" sz="1500"/>
              <a:t>simulazioni </a:t>
            </a:r>
            <a:r>
              <a:rPr lang="en" sz="1500"/>
              <a:t>al fine di individuare contromisure efficaci alla diffusione di </a:t>
            </a:r>
            <a:r>
              <a:rPr i="1" lang="en" sz="1500"/>
              <a:t>fake news</a:t>
            </a:r>
            <a:r>
              <a:rPr lang="en" sz="1500"/>
              <a:t> in </a:t>
            </a:r>
            <a:r>
              <a:rPr i="1" lang="en" sz="1500"/>
              <a:t>social network</a:t>
            </a:r>
            <a:r>
              <a:rPr lang="en" sz="1500"/>
              <a:t>. </a:t>
            </a:r>
            <a:endParaRPr sz="1500"/>
          </a:p>
          <a:p>
            <a:pPr indent="-32385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◎"/>
            </a:pPr>
            <a:r>
              <a:rPr lang="en" sz="1500"/>
              <a:t>Per le simulazioni sono stati utilizzati i parametri calibrati con il valore di </a:t>
            </a:r>
            <a:r>
              <a:rPr i="1" lang="en" sz="1500"/>
              <a:t>h</a:t>
            </a:r>
            <a:r>
              <a:rPr lang="en" sz="1500"/>
              <a:t> pari e 0.50 e i seguenti parametri predeterminati: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◎"/>
            </a:pPr>
            <a:r>
              <a:rPr lang="en" sz="1500"/>
              <a:t>I risultati delle simulazioni sono stati calcolati in termini di percentuali medie di infetti per epoca. La media è stata calcolata su 30 reti.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470" name="Google Shape;470;g2598f2212ea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950" y="2183975"/>
            <a:ext cx="7066900" cy="6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598f2212ea_0_4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Simulazioni - Blocco degli utenti</a:t>
            </a:r>
            <a:endParaRPr/>
          </a:p>
        </p:txBody>
      </p:sp>
      <p:sp>
        <p:nvSpPr>
          <p:cNvPr id="476" name="Google Shape;476;g2598f2212ea_0_4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g2598f2212ea_0_49"/>
          <p:cNvSpPr txBox="1"/>
          <p:nvPr>
            <p:ph idx="4294967295" type="body"/>
          </p:nvPr>
        </p:nvSpPr>
        <p:spPr>
          <a:xfrm>
            <a:off x="786150" y="101072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◎"/>
            </a:pPr>
            <a:r>
              <a:rPr lang="en" sz="1500"/>
              <a:t>Sono state svolte simulazioni attivando il </a:t>
            </a:r>
            <a:r>
              <a:rPr b="1" lang="en" sz="1500"/>
              <a:t>blocco degli utenti</a:t>
            </a:r>
            <a:r>
              <a:rPr lang="en" sz="1500"/>
              <a:t> a seguito di </a:t>
            </a:r>
            <a:r>
              <a:rPr b="1" lang="en" sz="1500"/>
              <a:t>reclami</a:t>
            </a:r>
            <a:r>
              <a:rPr lang="en" sz="1500"/>
              <a:t>. Il blocco avviene dopo 3 reclami. Sono state considerate diverse probabilità di presentare reclamo.</a:t>
            </a:r>
            <a:endParaRPr sz="1500"/>
          </a:p>
          <a:p>
            <a:pPr indent="-32385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◎"/>
            </a:pPr>
            <a:r>
              <a:rPr b="1" lang="en" sz="1500"/>
              <a:t>Risultati</a:t>
            </a:r>
            <a:r>
              <a:rPr lang="en" sz="1500"/>
              <a:t>: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478" name="Google Shape;478;g2598f2212ea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325" y="2377750"/>
            <a:ext cx="5992874" cy="178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g2598f2212ea_0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625" y="2429200"/>
            <a:ext cx="2654625" cy="149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g2598f2212ea_0_49"/>
          <p:cNvSpPr txBox="1"/>
          <p:nvPr/>
        </p:nvSpPr>
        <p:spPr>
          <a:xfrm>
            <a:off x="4066700" y="4165025"/>
            <a:ext cx="30336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" sz="1200">
                <a:solidFill>
                  <a:schemeClr val="accent2"/>
                </a:solidFill>
              </a:rPr>
              <a:t>Percentuali medie di infetti per epoca</a:t>
            </a:r>
            <a:endParaRPr b="1" sz="1200" u="none" cap="none" strike="noStrike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g2598f2212ea_0_49"/>
          <p:cNvSpPr txBox="1"/>
          <p:nvPr/>
        </p:nvSpPr>
        <p:spPr>
          <a:xfrm>
            <a:off x="786150" y="3925950"/>
            <a:ext cx="17007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" sz="1200">
                <a:solidFill>
                  <a:schemeClr val="accent2"/>
                </a:solidFill>
              </a:rPr>
              <a:t>Utenti bloccati</a:t>
            </a:r>
            <a:r>
              <a:rPr b="1" i="1" lang="en" sz="1200">
                <a:solidFill>
                  <a:schemeClr val="accent2"/>
                </a:solidFill>
              </a:rPr>
              <a:t> medi</a:t>
            </a:r>
            <a:endParaRPr b="1" sz="1200" u="none" cap="none" strike="noStrike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598f2212ea_0_5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Simulazioni - Rimozione dei </a:t>
            </a:r>
            <a:r>
              <a:rPr i="1" lang="en"/>
              <a:t>bot</a:t>
            </a:r>
            <a:endParaRPr i="1"/>
          </a:p>
        </p:txBody>
      </p:sp>
      <p:sp>
        <p:nvSpPr>
          <p:cNvPr id="487" name="Google Shape;487;g2598f2212ea_0_5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8" name="Google Shape;488;g2598f2212ea_0_56"/>
          <p:cNvSpPr txBox="1"/>
          <p:nvPr>
            <p:ph idx="4294967295" type="body"/>
          </p:nvPr>
        </p:nvSpPr>
        <p:spPr>
          <a:xfrm>
            <a:off x="786150" y="101072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600"/>
              </a:spcBef>
              <a:spcAft>
                <a:spcPts val="0"/>
              </a:spcAft>
              <a:buSzPts val="1500"/>
              <a:buChar char="◎"/>
            </a:pPr>
            <a:r>
              <a:rPr lang="en" sz="1500"/>
              <a:t>Sono state svolte simulazioni </a:t>
            </a:r>
            <a:r>
              <a:rPr b="1" lang="en" sz="1500"/>
              <a:t>rimuovendo i </a:t>
            </a:r>
            <a:r>
              <a:rPr b="1" i="1" lang="en" sz="1500"/>
              <a:t>bot</a:t>
            </a:r>
            <a:r>
              <a:rPr lang="en" sz="1500"/>
              <a:t> e sostituendoli con normali utenti infetti. </a:t>
            </a:r>
            <a:endParaRPr sz="1500"/>
          </a:p>
          <a:p>
            <a:pPr indent="-323850" lvl="0" marL="457200" rtl="0" algn="just">
              <a:spcBef>
                <a:spcPts val="600"/>
              </a:spcBef>
              <a:spcAft>
                <a:spcPts val="0"/>
              </a:spcAft>
              <a:buSzPts val="1500"/>
              <a:buChar char="◎"/>
            </a:pPr>
            <a:r>
              <a:rPr b="1" lang="en" sz="1500"/>
              <a:t>Risultati</a:t>
            </a:r>
            <a:r>
              <a:rPr lang="en" sz="1500"/>
              <a:t>: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489" name="Google Shape;489;g2598f2212ea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00" y="2030975"/>
            <a:ext cx="7921801" cy="218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g2598f2212ea_0_56"/>
          <p:cNvSpPr txBox="1"/>
          <p:nvPr/>
        </p:nvSpPr>
        <p:spPr>
          <a:xfrm>
            <a:off x="2266875" y="4217725"/>
            <a:ext cx="30336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" sz="1200">
                <a:solidFill>
                  <a:schemeClr val="accent2"/>
                </a:solidFill>
              </a:rPr>
              <a:t>Percentuali medie di infetti per epoca</a:t>
            </a:r>
            <a:endParaRPr b="1" sz="1200" u="none" cap="none" strike="noStrike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9570b6cc0_2_1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Rete sociale - Modello di Barabási-Albert</a:t>
            </a:r>
            <a:endParaRPr/>
          </a:p>
        </p:txBody>
      </p:sp>
      <p:sp>
        <p:nvSpPr>
          <p:cNvPr id="98" name="Google Shape;98;g259570b6cc0_2_1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g259570b6cc0_2_13"/>
          <p:cNvSpPr txBox="1"/>
          <p:nvPr>
            <p:ph idx="4294967295" type="body"/>
          </p:nvPr>
        </p:nvSpPr>
        <p:spPr>
          <a:xfrm>
            <a:off x="786150" y="101072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Viene generata una rete </a:t>
            </a:r>
            <a:r>
              <a:rPr b="1" i="1" lang="en" sz="1800"/>
              <a:t>scale-free</a:t>
            </a:r>
            <a:r>
              <a:rPr lang="en" sz="1800"/>
              <a:t> dove i gradi dei nodi sono distribuiti secondo una legge di potenza (</a:t>
            </a:r>
            <a:r>
              <a:rPr b="1" i="1" lang="en" sz="1800"/>
              <a:t>power-law</a:t>
            </a:r>
            <a:r>
              <a:rPr lang="en" sz="1800"/>
              <a:t>).</a:t>
            </a:r>
            <a:endParaRPr sz="1800"/>
          </a:p>
          <a:p>
            <a:pPr indent="-3429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Il grafo generato è non orientato.</a:t>
            </a:r>
            <a:endParaRPr sz="18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00" name="Google Shape;100;g259570b6cc0_2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15450"/>
            <a:ext cx="5605825" cy="248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259570b6cc0_2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4850" y="2238863"/>
            <a:ext cx="3098227" cy="22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259570b6cc0_2_13"/>
          <p:cNvSpPr txBox="1"/>
          <p:nvPr/>
        </p:nvSpPr>
        <p:spPr>
          <a:xfrm>
            <a:off x="1825850" y="4604025"/>
            <a:ext cx="23682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" sz="1200">
                <a:solidFill>
                  <a:schemeClr val="accent2"/>
                </a:solidFill>
              </a:rPr>
              <a:t>Distribuzione power-law </a:t>
            </a:r>
            <a:r>
              <a:rPr b="1" lang="en" sz="1200">
                <a:solidFill>
                  <a:schemeClr val="accent2"/>
                </a:solidFill>
              </a:rPr>
              <a:t>[1]</a:t>
            </a:r>
            <a:endParaRPr b="1" sz="1200" u="none" cap="none" strike="noStrike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259570b6cc0_2_13"/>
          <p:cNvSpPr txBox="1"/>
          <p:nvPr/>
        </p:nvSpPr>
        <p:spPr>
          <a:xfrm>
            <a:off x="6936075" y="4604025"/>
            <a:ext cx="19389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" sz="1200">
                <a:solidFill>
                  <a:schemeClr val="accent2"/>
                </a:solidFill>
              </a:rPr>
              <a:t>Rete</a:t>
            </a:r>
            <a:r>
              <a:rPr b="1" i="1" lang="en" sz="1200">
                <a:solidFill>
                  <a:schemeClr val="accent2"/>
                </a:solidFill>
              </a:rPr>
              <a:t> scale-free </a:t>
            </a:r>
            <a:r>
              <a:rPr b="1" lang="en" sz="1200">
                <a:solidFill>
                  <a:schemeClr val="accent2"/>
                </a:solidFill>
              </a:rPr>
              <a:t>[2]</a:t>
            </a:r>
            <a:endParaRPr b="1" sz="1200" u="none" cap="none" strike="noStrike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598f2212ea_0_6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Simulazioni - Vaccinazione degli </a:t>
            </a:r>
            <a:r>
              <a:rPr i="1" lang="en"/>
              <a:t>influencer</a:t>
            </a:r>
            <a:endParaRPr i="1"/>
          </a:p>
        </p:txBody>
      </p:sp>
      <p:sp>
        <p:nvSpPr>
          <p:cNvPr id="496" name="Google Shape;496;g2598f2212ea_0_6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7" name="Google Shape;497;g2598f2212ea_0_62"/>
          <p:cNvSpPr txBox="1"/>
          <p:nvPr>
            <p:ph idx="4294967295" type="body"/>
          </p:nvPr>
        </p:nvSpPr>
        <p:spPr>
          <a:xfrm>
            <a:off x="786150" y="101072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600"/>
              </a:spcBef>
              <a:spcAft>
                <a:spcPts val="0"/>
              </a:spcAft>
              <a:buSzPts val="1500"/>
              <a:buChar char="◎"/>
            </a:pPr>
            <a:r>
              <a:rPr lang="en" sz="1500"/>
              <a:t>Sono state svolte simulazioni </a:t>
            </a:r>
            <a:r>
              <a:rPr b="1" lang="en" sz="1500"/>
              <a:t>vaccinando gli </a:t>
            </a:r>
            <a:r>
              <a:rPr b="1" i="1" lang="en" sz="1500"/>
              <a:t>influencer</a:t>
            </a:r>
            <a:r>
              <a:rPr lang="en" sz="1500"/>
              <a:t>. </a:t>
            </a:r>
            <a:endParaRPr sz="1500"/>
          </a:p>
          <a:p>
            <a:pPr indent="-323850" lvl="0" marL="457200" rtl="0" algn="just">
              <a:spcBef>
                <a:spcPts val="600"/>
              </a:spcBef>
              <a:spcAft>
                <a:spcPts val="0"/>
              </a:spcAft>
              <a:buSzPts val="1500"/>
              <a:buChar char="◎"/>
            </a:pPr>
            <a:r>
              <a:rPr b="1" lang="en" sz="1500"/>
              <a:t>Risultati</a:t>
            </a:r>
            <a:r>
              <a:rPr lang="en" sz="1500"/>
              <a:t>: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498" name="Google Shape;498;g2598f2212ea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50" y="1991475"/>
            <a:ext cx="7571701" cy="1939976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g2598f2212ea_0_62"/>
          <p:cNvSpPr txBox="1"/>
          <p:nvPr/>
        </p:nvSpPr>
        <p:spPr>
          <a:xfrm>
            <a:off x="2093500" y="3931450"/>
            <a:ext cx="30336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" sz="1200">
                <a:solidFill>
                  <a:schemeClr val="accent2"/>
                </a:solidFill>
              </a:rPr>
              <a:t>Percentuali medie di infetti per epoca</a:t>
            </a:r>
            <a:endParaRPr b="1" sz="1200" u="none" cap="none" strike="noStrike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598f2212ea_0_7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Simulazioni - Vaccinazione degli </a:t>
            </a:r>
            <a:r>
              <a:rPr i="1" lang="en"/>
              <a:t>influencer</a:t>
            </a:r>
            <a:endParaRPr i="1"/>
          </a:p>
        </p:txBody>
      </p:sp>
      <p:sp>
        <p:nvSpPr>
          <p:cNvPr id="505" name="Google Shape;505;g2598f2212ea_0_7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6" name="Google Shape;506;g2598f2212ea_0_78"/>
          <p:cNvSpPr txBox="1"/>
          <p:nvPr>
            <p:ph idx="4294967295" type="body"/>
          </p:nvPr>
        </p:nvSpPr>
        <p:spPr>
          <a:xfrm>
            <a:off x="786150" y="101072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600"/>
              </a:spcBef>
              <a:spcAft>
                <a:spcPts val="0"/>
              </a:spcAft>
              <a:buSzPts val="1500"/>
              <a:buChar char="◎"/>
            </a:pPr>
            <a:r>
              <a:rPr b="1" lang="en" sz="1500"/>
              <a:t>Grafo all’ultima epoca</a:t>
            </a:r>
            <a:r>
              <a:rPr lang="en" sz="1500"/>
              <a:t>: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507" name="Google Shape;507;g2598f2212ea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300" y="907725"/>
            <a:ext cx="3566699" cy="428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g2598f2212ea_0_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6725" y="1659450"/>
            <a:ext cx="2706350" cy="2873049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g2598f2212ea_0_78"/>
          <p:cNvSpPr txBox="1"/>
          <p:nvPr/>
        </p:nvSpPr>
        <p:spPr>
          <a:xfrm>
            <a:off x="1363150" y="4584325"/>
            <a:ext cx="23682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" sz="1200">
                <a:solidFill>
                  <a:schemeClr val="accent2"/>
                </a:solidFill>
              </a:rPr>
              <a:t>Dettaglio del grafo generato all’ultima epoca</a:t>
            </a:r>
            <a:endParaRPr b="1" sz="1200" u="none" cap="none" strike="noStrike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598f2212ea_0_6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Simulazioni - Incremento degli </a:t>
            </a:r>
            <a:r>
              <a:rPr i="1" lang="en"/>
              <a:t>eternal fact-checker</a:t>
            </a:r>
            <a:endParaRPr i="1"/>
          </a:p>
        </p:txBody>
      </p:sp>
      <p:sp>
        <p:nvSpPr>
          <p:cNvPr id="515" name="Google Shape;515;g2598f2212ea_0_6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6" name="Google Shape;516;g2598f2212ea_0_68"/>
          <p:cNvSpPr txBox="1"/>
          <p:nvPr>
            <p:ph idx="4294967295" type="body"/>
          </p:nvPr>
        </p:nvSpPr>
        <p:spPr>
          <a:xfrm>
            <a:off x="786150" y="101072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600"/>
              </a:spcBef>
              <a:spcAft>
                <a:spcPts val="0"/>
              </a:spcAft>
              <a:buSzPts val="1500"/>
              <a:buChar char="◎"/>
            </a:pPr>
            <a:r>
              <a:rPr lang="en" sz="1500"/>
              <a:t>Sono state svolte simulazioni </a:t>
            </a:r>
            <a:r>
              <a:rPr b="1" lang="en" sz="1500"/>
              <a:t>incrementando il numero di </a:t>
            </a:r>
            <a:r>
              <a:rPr b="1" i="1" lang="en" sz="1500"/>
              <a:t>eternal fact-checker</a:t>
            </a:r>
            <a:r>
              <a:rPr lang="en" sz="1500"/>
              <a:t>. </a:t>
            </a:r>
            <a:endParaRPr sz="1500"/>
          </a:p>
          <a:p>
            <a:pPr indent="-323850" lvl="0" marL="457200" rtl="0" algn="just">
              <a:spcBef>
                <a:spcPts val="600"/>
              </a:spcBef>
              <a:spcAft>
                <a:spcPts val="0"/>
              </a:spcAft>
              <a:buSzPts val="1500"/>
              <a:buChar char="◎"/>
            </a:pPr>
            <a:r>
              <a:rPr b="1" lang="en" sz="1500"/>
              <a:t>Risultati</a:t>
            </a:r>
            <a:r>
              <a:rPr lang="en" sz="1500"/>
              <a:t>:</a:t>
            </a:r>
            <a:endParaRPr sz="15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517" name="Google Shape;517;g2598f2212ea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462" y="1898850"/>
            <a:ext cx="7967076" cy="230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g2598f2212ea_0_68"/>
          <p:cNvSpPr txBox="1"/>
          <p:nvPr/>
        </p:nvSpPr>
        <p:spPr>
          <a:xfrm>
            <a:off x="2489800" y="4204450"/>
            <a:ext cx="30336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" sz="1200">
                <a:solidFill>
                  <a:schemeClr val="accent2"/>
                </a:solidFill>
              </a:rPr>
              <a:t>Percentuali medie di infetti per epoca</a:t>
            </a:r>
            <a:endParaRPr b="1" sz="1200" u="none" cap="none" strike="noStrike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58cf64a900_0_33"/>
          <p:cNvSpPr txBox="1"/>
          <p:nvPr>
            <p:ph idx="4294967295" type="ctrTitle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4800"/>
              <a:t>Conclusioni </a:t>
            </a:r>
            <a:endParaRPr b="1" sz="4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4800"/>
              <a:t>e sviluppi futuri</a:t>
            </a:r>
            <a:endParaRPr b="1" i="1" sz="4800" u="none" cap="none" strike="noStrike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24" name="Google Shape;524;g258cf64a900_0_3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598f2212ea_0_8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Conclusioni e sviluppi futuri</a:t>
            </a:r>
            <a:endParaRPr/>
          </a:p>
        </p:txBody>
      </p:sp>
      <p:sp>
        <p:nvSpPr>
          <p:cNvPr id="530" name="Google Shape;530;g2598f2212ea_0_8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g2598f2212ea_0_88"/>
          <p:cNvSpPr txBox="1"/>
          <p:nvPr>
            <p:ph idx="4294967295" type="body"/>
          </p:nvPr>
        </p:nvSpPr>
        <p:spPr>
          <a:xfrm>
            <a:off x="786150" y="101072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◎"/>
            </a:pPr>
            <a:r>
              <a:rPr b="1" lang="en" sz="1500" u="sng"/>
              <a:t>Conclusioni sulle contromisure</a:t>
            </a:r>
            <a:r>
              <a:rPr lang="en" sz="1500"/>
              <a:t>:</a:t>
            </a:r>
            <a:r>
              <a:rPr lang="en" sz="1500"/>
              <a:t> </a:t>
            </a:r>
            <a:endParaRPr sz="1500"/>
          </a:p>
          <a:p>
            <a:pPr indent="-32385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/>
              <a:t>Il blocco degli utenti e la rimozione dei </a:t>
            </a:r>
            <a:r>
              <a:rPr i="1" lang="en" sz="1500"/>
              <a:t>bot</a:t>
            </a:r>
            <a:r>
              <a:rPr lang="en" sz="1500"/>
              <a:t> sono inefficaci.</a:t>
            </a:r>
            <a:endParaRPr sz="1500"/>
          </a:p>
          <a:p>
            <a:pPr indent="-32385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/>
              <a:t>L’incremento degli </a:t>
            </a:r>
            <a:r>
              <a:rPr i="1" lang="en" sz="1500"/>
              <a:t>eternal fact-checker</a:t>
            </a:r>
            <a:r>
              <a:rPr lang="en" sz="1500"/>
              <a:t> è efficace ma costoso.</a:t>
            </a:r>
            <a:endParaRPr sz="1500"/>
          </a:p>
          <a:p>
            <a:pPr indent="-32385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/>
              <a:t>La vaccinazione degli </a:t>
            </a:r>
            <a:r>
              <a:rPr i="1" lang="en" sz="1500"/>
              <a:t>influencer</a:t>
            </a:r>
            <a:r>
              <a:rPr lang="en" sz="1500"/>
              <a:t> ottiene (</a:t>
            </a:r>
            <a:r>
              <a:rPr i="1" lang="en" sz="1500"/>
              <a:t>i</a:t>
            </a:r>
            <a:r>
              <a:rPr lang="en" sz="1500"/>
              <a:t>) le maggiori riduzioni di infetti; (</a:t>
            </a:r>
            <a:r>
              <a:rPr i="1" lang="en" sz="1500"/>
              <a:t>ii</a:t>
            </a:r>
            <a:r>
              <a:rPr lang="en" sz="1500"/>
              <a:t>) con una varianza piccola; e (</a:t>
            </a:r>
            <a:r>
              <a:rPr i="1" lang="en" sz="1500"/>
              <a:t>iii</a:t>
            </a:r>
            <a:r>
              <a:rPr lang="en" sz="1500"/>
              <a:t>) con un basso impatto del relativo parametro di probabilità.</a:t>
            </a:r>
            <a:endParaRPr sz="1500"/>
          </a:p>
          <a:p>
            <a:pPr indent="-32385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◎"/>
            </a:pPr>
            <a:r>
              <a:rPr b="1" lang="en" sz="1500" u="sng"/>
              <a:t>Sviluppi futuri</a:t>
            </a:r>
            <a:r>
              <a:rPr lang="en" sz="1500"/>
              <a:t>:</a:t>
            </a:r>
            <a:endParaRPr sz="1500"/>
          </a:p>
          <a:p>
            <a:pPr indent="-32385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/>
              <a:t>Evoluzione dinamica della rete sociale.</a:t>
            </a:r>
            <a:endParaRPr sz="1500"/>
          </a:p>
          <a:p>
            <a:pPr indent="-32385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/>
              <a:t>Considerazione di altre relazioni come il </a:t>
            </a:r>
            <a:r>
              <a:rPr i="1" lang="en" sz="1500"/>
              <a:t>retweet</a:t>
            </a:r>
            <a:r>
              <a:rPr lang="en" sz="1500"/>
              <a:t>.</a:t>
            </a:r>
            <a:endParaRPr sz="1500"/>
          </a:p>
          <a:p>
            <a:pPr indent="-32385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/>
              <a:t>Utilizzo di </a:t>
            </a:r>
            <a:r>
              <a:rPr i="1" lang="en" sz="1500"/>
              <a:t>dataset</a:t>
            </a:r>
            <a:r>
              <a:rPr lang="en" sz="1500"/>
              <a:t> migliori e migliore calibrazione dei parametri.</a:t>
            </a:r>
            <a:endParaRPr sz="1500"/>
          </a:p>
          <a:p>
            <a:pPr indent="-32385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/>
              <a:t>Confronto con la diffusione di </a:t>
            </a:r>
            <a:r>
              <a:rPr i="1" lang="en" sz="1500"/>
              <a:t>fake news</a:t>
            </a:r>
            <a:r>
              <a:rPr lang="en" sz="1500"/>
              <a:t> attraverso i media tradizionali.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58cf64a900_0_38"/>
          <p:cNvSpPr txBox="1"/>
          <p:nvPr>
            <p:ph idx="4294967295" type="ctrTitle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6000"/>
              <a:t>Grazie per l’attenzione</a:t>
            </a:r>
            <a:endParaRPr b="1" sz="6000"/>
          </a:p>
        </p:txBody>
      </p:sp>
      <p:sp>
        <p:nvSpPr>
          <p:cNvPr id="537" name="Google Shape;537;g258cf64a900_0_3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59570b6cc0_2_24"/>
          <p:cNvSpPr txBox="1"/>
          <p:nvPr>
            <p:ph idx="4294967295" type="body"/>
          </p:nvPr>
        </p:nvSpPr>
        <p:spPr>
          <a:xfrm>
            <a:off x="457200" y="316125"/>
            <a:ext cx="8084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Riferimenti bibliografici </a:t>
            </a:r>
            <a:endParaRPr sz="2400">
              <a:highlight>
                <a:schemeClr val="lt2"/>
              </a:highlight>
            </a:endParaRPr>
          </a:p>
        </p:txBody>
      </p:sp>
      <p:sp>
        <p:nvSpPr>
          <p:cNvPr id="543" name="Google Shape;543;g259570b6cc0_2_2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4" name="Google Shape;544;g259570b6cc0_2_24"/>
          <p:cNvSpPr txBox="1"/>
          <p:nvPr>
            <p:ph idx="4294967295" type="body"/>
          </p:nvPr>
        </p:nvSpPr>
        <p:spPr>
          <a:xfrm>
            <a:off x="551800" y="980375"/>
            <a:ext cx="8084100" cy="3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b="1" lang="en" sz="1000"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[1] Barabaśi, A.-L. </a:t>
            </a:r>
            <a:r>
              <a:rPr b="1" i="1" lang="en" sz="1000"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Network science</a:t>
            </a:r>
            <a:r>
              <a:rPr b="1" lang="en" sz="1000"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. Cambridge University Press, Cambridge, 2016.</a:t>
            </a:r>
            <a:endParaRPr b="1" sz="1000"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b="1" lang="en" sz="1000"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[2] Serrano, E., and Iglesias, C. A. Validating viral marketing strategies in twitter via agent-based social simulation. </a:t>
            </a:r>
            <a:r>
              <a:rPr b="1" i="1" lang="en" sz="1000"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Expert Systems with Applications</a:t>
            </a:r>
            <a:r>
              <a:rPr b="1" lang="en" sz="1000"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 50 (2016), 140–150.</a:t>
            </a:r>
            <a:endParaRPr b="1" sz="1000"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b="1" lang="en" sz="1000"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[3] Lotito, Q. F., Zanella, D., and Casari, P. Realistic aspects of simulation models for fake news epidemics over social networks. </a:t>
            </a:r>
            <a:r>
              <a:rPr b="1" i="1" lang="en" sz="1000"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Future Internet</a:t>
            </a:r>
            <a:r>
              <a:rPr b="1" lang="en" sz="1000"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 13 (2021).</a:t>
            </a:r>
            <a:endParaRPr b="1" sz="1000"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b="1" lang="en" sz="1000"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[4] Russell, S. J., and Norvig, P. </a:t>
            </a:r>
            <a:r>
              <a:rPr b="1" i="1" lang="en" sz="1000"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Artificial Intelligence: A Modern Approach</a:t>
            </a:r>
            <a:r>
              <a:rPr b="1" lang="en" sz="1000"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 (</a:t>
            </a:r>
            <a:r>
              <a:rPr b="1" i="1" lang="en" sz="1000"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4th Edition</a:t>
            </a:r>
            <a:r>
              <a:rPr b="1" lang="en" sz="1000"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). Pearson, 2020.</a:t>
            </a:r>
            <a:endParaRPr b="1" sz="1000"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b="1" lang="en" sz="1000"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[5] Qazvinian, V., Rosengren, E., Radev, D. R., and Mei, Q. Rumor has it: Identifying misinformation in microblogs. In </a:t>
            </a:r>
            <a:r>
              <a:rPr b="1" i="1" lang="en" sz="1000"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Proceedings of the 2011 Conference on Empirical Methods in Natural Language Processing</a:t>
            </a:r>
            <a:r>
              <a:rPr b="1" lang="en" sz="1000"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 (Edinburgh, Scotland, United Kingdom, 2011), Association for Computational Linguistics, pp. 1589–1599.</a:t>
            </a:r>
            <a:endParaRPr b="1" sz="1000"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1000"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9570b6cc0_2_3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Rete sociale - Modello di Bollobás</a:t>
            </a:r>
            <a:endParaRPr/>
          </a:p>
        </p:txBody>
      </p:sp>
      <p:sp>
        <p:nvSpPr>
          <p:cNvPr id="109" name="Google Shape;109;g259570b6cc0_2_3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g259570b6cc0_2_36"/>
          <p:cNvSpPr txBox="1"/>
          <p:nvPr>
            <p:ph idx="4294967295" type="body"/>
          </p:nvPr>
        </p:nvSpPr>
        <p:spPr>
          <a:xfrm>
            <a:off x="786150" y="101072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La rete generata è </a:t>
            </a:r>
            <a:r>
              <a:rPr i="1" lang="en" sz="1400"/>
              <a:t>scale-free</a:t>
            </a:r>
            <a:r>
              <a:rPr lang="en" sz="1400"/>
              <a:t>: </a:t>
            </a:r>
            <a:r>
              <a:rPr i="1" lang="en" sz="1400"/>
              <a:t>g</a:t>
            </a:r>
            <a:r>
              <a:rPr i="1" lang="en" sz="1400"/>
              <a:t>rowth</a:t>
            </a:r>
            <a:r>
              <a:rPr lang="en" sz="1400"/>
              <a:t> e </a:t>
            </a:r>
            <a:r>
              <a:rPr i="1" lang="en" sz="1400"/>
              <a:t>preferential attachment</a:t>
            </a:r>
            <a:r>
              <a:rPr lang="en" sz="1400"/>
              <a:t>.</a:t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In questo caso però il grafo è </a:t>
            </a:r>
            <a:r>
              <a:rPr b="1" lang="en" sz="1400"/>
              <a:t>orientato</a:t>
            </a:r>
            <a:r>
              <a:rPr lang="en" sz="1400"/>
              <a:t> e ammette cappi e multi-archi. In particolare: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/>
              <a:t>con probabilità 𝛼 viene aggiunto un nuovo nodo </a:t>
            </a:r>
            <a:r>
              <a:rPr i="1" lang="en" sz="1400"/>
              <a:t>v</a:t>
            </a:r>
            <a:r>
              <a:rPr lang="en" sz="1400"/>
              <a:t> e un arco da </a:t>
            </a:r>
            <a:r>
              <a:rPr i="1" lang="en" sz="1400"/>
              <a:t>v</a:t>
            </a:r>
            <a:r>
              <a:rPr lang="en" sz="1400"/>
              <a:t> a un nodo già esistente </a:t>
            </a:r>
            <a:r>
              <a:rPr i="1" lang="en" sz="1400"/>
              <a:t>w</a:t>
            </a:r>
            <a:r>
              <a:rPr lang="en" sz="1400"/>
              <a:t>. Il nodo </a:t>
            </a:r>
            <a:r>
              <a:rPr i="1" lang="en" sz="1400"/>
              <a:t>w</a:t>
            </a:r>
            <a:r>
              <a:rPr lang="en" sz="1400"/>
              <a:t> viene scelto con probabilità:</a:t>
            </a:r>
            <a:endParaRPr sz="1400"/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/>
              <a:t>con probabilità 𝛽 viene aggiunto un arco da un nodo già esistente </a:t>
            </a:r>
            <a:r>
              <a:rPr i="1" lang="en" sz="1400"/>
              <a:t>v</a:t>
            </a:r>
            <a:r>
              <a:rPr lang="en" sz="1400"/>
              <a:t> a un altro nodo già esistente </a:t>
            </a:r>
            <a:r>
              <a:rPr i="1" lang="en" sz="1400"/>
              <a:t>w</a:t>
            </a:r>
            <a:r>
              <a:rPr lang="en" sz="1400"/>
              <a:t>. Il nodo </a:t>
            </a:r>
            <a:r>
              <a:rPr i="1" lang="en" sz="1400"/>
              <a:t>w</a:t>
            </a:r>
            <a:r>
              <a:rPr lang="en" sz="1400"/>
              <a:t> viene scelto con la probabilità appena specificata. Il nodo </a:t>
            </a:r>
            <a:r>
              <a:rPr i="1" lang="en" sz="1400"/>
              <a:t>v</a:t>
            </a:r>
            <a:r>
              <a:rPr lang="en" sz="1400"/>
              <a:t> viene scelto con probabilità:</a:t>
            </a:r>
            <a:endParaRPr sz="1400"/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/>
              <a:t>con probabilità 𝛾 viene aggiunto un nuovo nodo </a:t>
            </a:r>
            <a:r>
              <a:rPr i="1" lang="en" sz="1400"/>
              <a:t>w</a:t>
            </a:r>
            <a:r>
              <a:rPr lang="en" sz="1400"/>
              <a:t> e un arco da un nodo già esistente </a:t>
            </a:r>
            <a:r>
              <a:rPr i="1" lang="en" sz="1400"/>
              <a:t>v</a:t>
            </a:r>
            <a:r>
              <a:rPr lang="en" sz="1400"/>
              <a:t> al nodo </a:t>
            </a:r>
            <a:r>
              <a:rPr i="1" lang="en" sz="1400"/>
              <a:t>w</a:t>
            </a:r>
            <a:r>
              <a:rPr lang="en" sz="1400"/>
              <a:t>. Il nodo </a:t>
            </a:r>
            <a:r>
              <a:rPr i="1" lang="en" sz="1400"/>
              <a:t>v</a:t>
            </a:r>
            <a:r>
              <a:rPr lang="en" sz="1400"/>
              <a:t> viene scelto con l’ultima probabilità specificata;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/>
              <a:t>la somma di 𝛼, 𝛽 e 𝛾 è pari a 1.</a:t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11" name="Google Shape;111;g259570b6cc0_2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0275" y="2130650"/>
            <a:ext cx="2303450" cy="6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259570b6cc0_2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4444" y="3408125"/>
            <a:ext cx="2355112" cy="6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59570b6cc0_2_36"/>
          <p:cNvSpPr txBox="1"/>
          <p:nvPr/>
        </p:nvSpPr>
        <p:spPr>
          <a:xfrm>
            <a:off x="6036175" y="2130650"/>
            <a:ext cx="23682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" sz="1200">
                <a:solidFill>
                  <a:schemeClr val="accent2"/>
                </a:solidFill>
              </a:rPr>
              <a:t>d</a:t>
            </a:r>
            <a:r>
              <a:rPr b="1" baseline="-25000" i="1" lang="en" sz="1200">
                <a:solidFill>
                  <a:schemeClr val="accent2"/>
                </a:solidFill>
              </a:rPr>
              <a:t>in</a:t>
            </a:r>
            <a:r>
              <a:rPr b="1" i="1" lang="en" sz="1200">
                <a:solidFill>
                  <a:schemeClr val="accent2"/>
                </a:solidFill>
              </a:rPr>
              <a:t> = in-degree</a:t>
            </a:r>
            <a:endParaRPr b="1" sz="1200" u="none" cap="none" strike="noStrike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259570b6cc0_2_36"/>
          <p:cNvSpPr txBox="1"/>
          <p:nvPr/>
        </p:nvSpPr>
        <p:spPr>
          <a:xfrm>
            <a:off x="6036175" y="2474450"/>
            <a:ext cx="23682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" sz="1200">
                <a:solidFill>
                  <a:schemeClr val="accent2"/>
                </a:solidFill>
              </a:rPr>
              <a:t>𝛿</a:t>
            </a:r>
            <a:r>
              <a:rPr b="1" baseline="-25000" i="1" lang="en" sz="1200">
                <a:solidFill>
                  <a:schemeClr val="accent2"/>
                </a:solidFill>
              </a:rPr>
              <a:t>in</a:t>
            </a:r>
            <a:r>
              <a:rPr b="1" i="1" lang="en" sz="1200">
                <a:solidFill>
                  <a:schemeClr val="accent2"/>
                </a:solidFill>
              </a:rPr>
              <a:t> = parametro reale in [0,1]</a:t>
            </a:r>
            <a:endParaRPr b="1" sz="1200" u="none" cap="none" strike="noStrike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59570b6cc0_2_36"/>
          <p:cNvSpPr txBox="1"/>
          <p:nvPr/>
        </p:nvSpPr>
        <p:spPr>
          <a:xfrm>
            <a:off x="6118750" y="3382675"/>
            <a:ext cx="23682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" sz="1200">
                <a:solidFill>
                  <a:schemeClr val="accent2"/>
                </a:solidFill>
              </a:rPr>
              <a:t>d</a:t>
            </a:r>
            <a:r>
              <a:rPr b="1" baseline="-25000" i="1" lang="en" sz="1200">
                <a:solidFill>
                  <a:schemeClr val="accent2"/>
                </a:solidFill>
              </a:rPr>
              <a:t>out</a:t>
            </a:r>
            <a:r>
              <a:rPr b="1" i="1" lang="en" sz="1200">
                <a:solidFill>
                  <a:schemeClr val="accent2"/>
                </a:solidFill>
              </a:rPr>
              <a:t> = out-degree</a:t>
            </a:r>
            <a:endParaRPr b="1" sz="1200" u="none" cap="none" strike="noStrike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259570b6cc0_2_36"/>
          <p:cNvSpPr txBox="1"/>
          <p:nvPr/>
        </p:nvSpPr>
        <p:spPr>
          <a:xfrm>
            <a:off x="6118750" y="3726475"/>
            <a:ext cx="23682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" sz="1200">
                <a:solidFill>
                  <a:schemeClr val="accent2"/>
                </a:solidFill>
              </a:rPr>
              <a:t>𝛿</a:t>
            </a:r>
            <a:r>
              <a:rPr b="1" baseline="-25000" i="1" lang="en" sz="1200">
                <a:solidFill>
                  <a:schemeClr val="accent2"/>
                </a:solidFill>
              </a:rPr>
              <a:t>out</a:t>
            </a:r>
            <a:r>
              <a:rPr b="1" i="1" lang="en" sz="1200">
                <a:solidFill>
                  <a:schemeClr val="accent2"/>
                </a:solidFill>
              </a:rPr>
              <a:t> = parametro reale in [0,1]</a:t>
            </a:r>
            <a:endParaRPr b="1" sz="1200" u="none" cap="none" strike="noStrike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9570b6cc0_2_6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Rete sociale - Modello di Anwar</a:t>
            </a:r>
            <a:endParaRPr/>
          </a:p>
        </p:txBody>
      </p:sp>
      <p:sp>
        <p:nvSpPr>
          <p:cNvPr id="122" name="Google Shape;122;g259570b6cc0_2_6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g259570b6cc0_2_63"/>
          <p:cNvSpPr txBox="1"/>
          <p:nvPr>
            <p:ph idx="4294967295" type="body"/>
          </p:nvPr>
        </p:nvSpPr>
        <p:spPr>
          <a:xfrm>
            <a:off x="786150" y="101072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◎"/>
            </a:pPr>
            <a:r>
              <a:rPr lang="en" sz="1500"/>
              <a:t>La rete generata è orientata e </a:t>
            </a:r>
            <a:r>
              <a:rPr i="1" lang="en" sz="1500"/>
              <a:t>scale-free</a:t>
            </a:r>
            <a:r>
              <a:rPr lang="en" sz="1500"/>
              <a:t>: </a:t>
            </a:r>
            <a:r>
              <a:rPr i="1" lang="en" sz="1500"/>
              <a:t>growth</a:t>
            </a:r>
            <a:r>
              <a:rPr lang="en" sz="1500"/>
              <a:t> e </a:t>
            </a:r>
            <a:r>
              <a:rPr i="1" lang="en" sz="1500"/>
              <a:t>preferential attachment</a:t>
            </a:r>
            <a:r>
              <a:rPr lang="en" sz="1500"/>
              <a:t>. </a:t>
            </a:r>
            <a:endParaRPr sz="1500"/>
          </a:p>
          <a:p>
            <a:pPr indent="-32385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◎"/>
            </a:pPr>
            <a:r>
              <a:rPr lang="en" sz="1500"/>
              <a:t>Anche questa rete ammette cappi e multi-archi.</a:t>
            </a:r>
            <a:endParaRPr sz="1500"/>
          </a:p>
          <a:p>
            <a:pPr indent="-32385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◎"/>
            </a:pPr>
            <a:r>
              <a:rPr lang="en" sz="1500"/>
              <a:t>In questo caso però viene introdotta l’</a:t>
            </a:r>
            <a:r>
              <a:rPr b="1" lang="en" sz="1500"/>
              <a:t>omofilia</a:t>
            </a:r>
            <a:r>
              <a:rPr lang="en" sz="1500"/>
              <a:t>. In particolare:</a:t>
            </a:r>
            <a:endParaRPr sz="1500"/>
          </a:p>
          <a:p>
            <a:pPr indent="-32385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/>
              <a:t>ogni nodo ha un’opinione con valore binario: 0 o 1;</a:t>
            </a:r>
            <a:endParaRPr sz="1500"/>
          </a:p>
          <a:p>
            <a:pPr indent="-32385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/>
              <a:t>l’opinione di un nuovo nodo appartiene alla categoria di maggioranza con probabilità </a:t>
            </a:r>
            <a:r>
              <a:rPr i="1" lang="en" sz="1500"/>
              <a:t>p</a:t>
            </a:r>
            <a:r>
              <a:rPr baseline="-25000" i="1" lang="en" sz="1500"/>
              <a:t>M</a:t>
            </a:r>
            <a:r>
              <a:rPr lang="en" sz="1500"/>
              <a:t>;</a:t>
            </a:r>
            <a:endParaRPr sz="1500"/>
          </a:p>
          <a:p>
            <a:pPr indent="-32385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/>
              <a:t>viene introdotto un parametro </a:t>
            </a:r>
            <a:r>
              <a:rPr i="1" lang="en" sz="1500"/>
              <a:t>h</a:t>
            </a:r>
            <a:r>
              <a:rPr lang="en" sz="1500"/>
              <a:t> che regola l’omofilia e che ha valore reale compreso fra 0 e 1;</a:t>
            </a:r>
            <a:endParaRPr sz="1500"/>
          </a:p>
          <a:p>
            <a:pPr indent="-32385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/>
              <a:t>per ogni coppia di nodi viene calcolato il valore </a:t>
            </a:r>
            <a:r>
              <a:rPr i="1" lang="en" sz="1500"/>
              <a:t>h(v,w)</a:t>
            </a:r>
            <a:r>
              <a:rPr lang="en" sz="1500"/>
              <a:t> come:</a:t>
            </a:r>
            <a:endParaRPr sz="1500"/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   </a:t>
            </a:r>
            <a:endParaRPr sz="1400"/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24" name="Google Shape;124;g259570b6cc0_2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100" y="3704450"/>
            <a:ext cx="6838750" cy="8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9570b6cc0_2_7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Rete sociale - Modello di Anwar</a:t>
            </a:r>
            <a:endParaRPr/>
          </a:p>
        </p:txBody>
      </p:sp>
      <p:sp>
        <p:nvSpPr>
          <p:cNvPr id="130" name="Google Shape;130;g259570b6cc0_2_7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g259570b6cc0_2_75"/>
          <p:cNvSpPr txBox="1"/>
          <p:nvPr>
            <p:ph idx="4294967295" type="body"/>
          </p:nvPr>
        </p:nvSpPr>
        <p:spPr>
          <a:xfrm>
            <a:off x="786150" y="101072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I nuovi archi vengono aggiunti come segue</a:t>
            </a:r>
            <a:r>
              <a:rPr lang="en" sz="1400"/>
              <a:t>: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/>
              <a:t>con probabilità 𝛼 viene aggiunto un nuovo nodo </a:t>
            </a:r>
            <a:r>
              <a:rPr i="1" lang="en" sz="1400"/>
              <a:t>v</a:t>
            </a:r>
            <a:r>
              <a:rPr lang="en" sz="1400"/>
              <a:t> e un arco da </a:t>
            </a:r>
            <a:r>
              <a:rPr i="1" lang="en" sz="1400"/>
              <a:t>v</a:t>
            </a:r>
            <a:r>
              <a:rPr lang="en" sz="1400"/>
              <a:t> a un nodo già esistente </a:t>
            </a:r>
            <a:r>
              <a:rPr i="1" lang="en" sz="1400"/>
              <a:t>w</a:t>
            </a:r>
            <a:r>
              <a:rPr lang="en" sz="1400"/>
              <a:t>. Il nodo </a:t>
            </a:r>
            <a:r>
              <a:rPr i="1" lang="en" sz="1400"/>
              <a:t>w</a:t>
            </a:r>
            <a:r>
              <a:rPr lang="en" sz="1400"/>
              <a:t> viene scelto con probabilità:</a:t>
            </a:r>
            <a:endParaRPr sz="1400"/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/>
              <a:t>con probabilità 𝛽 viene aggiunto un arco da un nodo già esistente </a:t>
            </a:r>
            <a:r>
              <a:rPr i="1" lang="en" sz="1400"/>
              <a:t>v</a:t>
            </a:r>
            <a:r>
              <a:rPr lang="en" sz="1400"/>
              <a:t> a un altro nodo già esistente </a:t>
            </a:r>
            <a:r>
              <a:rPr i="1" lang="en" sz="1400"/>
              <a:t>w</a:t>
            </a:r>
            <a:r>
              <a:rPr lang="en" sz="1400"/>
              <a:t>. Il nodo </a:t>
            </a:r>
            <a:r>
              <a:rPr i="1" lang="en" sz="1400"/>
              <a:t>w</a:t>
            </a:r>
            <a:r>
              <a:rPr lang="en" sz="1400"/>
              <a:t> viene scelto con la probabilità appena specificata. Il nodo </a:t>
            </a:r>
            <a:r>
              <a:rPr i="1" lang="en" sz="1400"/>
              <a:t>v</a:t>
            </a:r>
            <a:r>
              <a:rPr lang="en" sz="1400"/>
              <a:t> viene scelto con probabilità:</a:t>
            </a:r>
            <a:endParaRPr sz="1400"/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/>
              <a:t>con probabilità 𝛾 viene aggiunto un nuovo nodo </a:t>
            </a:r>
            <a:r>
              <a:rPr i="1" lang="en" sz="1400"/>
              <a:t>w</a:t>
            </a:r>
            <a:r>
              <a:rPr lang="en" sz="1400"/>
              <a:t> e un arco da un nodo già esistente </a:t>
            </a:r>
            <a:r>
              <a:rPr i="1" lang="en" sz="1400"/>
              <a:t>v</a:t>
            </a:r>
            <a:r>
              <a:rPr lang="en" sz="1400"/>
              <a:t> al nodo </a:t>
            </a:r>
            <a:r>
              <a:rPr i="1" lang="en" sz="1400"/>
              <a:t>w</a:t>
            </a:r>
            <a:r>
              <a:rPr lang="en" sz="1400"/>
              <a:t>. Il nodo </a:t>
            </a:r>
            <a:r>
              <a:rPr i="1" lang="en" sz="1400"/>
              <a:t>v</a:t>
            </a:r>
            <a:r>
              <a:rPr lang="en" sz="1400"/>
              <a:t> viene scelto con probabilità:</a:t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32" name="Google Shape;132;g259570b6cc0_2_75"/>
          <p:cNvSpPr txBox="1"/>
          <p:nvPr/>
        </p:nvSpPr>
        <p:spPr>
          <a:xfrm>
            <a:off x="6168250" y="1792150"/>
            <a:ext cx="23682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" sz="1200">
                <a:solidFill>
                  <a:schemeClr val="accent2"/>
                </a:solidFill>
              </a:rPr>
              <a:t>d</a:t>
            </a:r>
            <a:r>
              <a:rPr b="1" baseline="-25000" i="1" lang="en" sz="1200">
                <a:solidFill>
                  <a:schemeClr val="accent2"/>
                </a:solidFill>
              </a:rPr>
              <a:t>in</a:t>
            </a:r>
            <a:r>
              <a:rPr b="1" i="1" lang="en" sz="1200">
                <a:solidFill>
                  <a:schemeClr val="accent2"/>
                </a:solidFill>
              </a:rPr>
              <a:t> = in-degree</a:t>
            </a:r>
            <a:endParaRPr b="1" sz="1200" u="none" cap="none" strike="noStrike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259570b6cc0_2_75"/>
          <p:cNvSpPr txBox="1"/>
          <p:nvPr/>
        </p:nvSpPr>
        <p:spPr>
          <a:xfrm>
            <a:off x="6168250" y="2054913"/>
            <a:ext cx="23682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" sz="1200">
                <a:solidFill>
                  <a:schemeClr val="accent2"/>
                </a:solidFill>
              </a:rPr>
              <a:t>𝛿</a:t>
            </a:r>
            <a:r>
              <a:rPr b="1" baseline="-25000" i="1" lang="en" sz="1200">
                <a:solidFill>
                  <a:schemeClr val="accent2"/>
                </a:solidFill>
              </a:rPr>
              <a:t>in</a:t>
            </a:r>
            <a:r>
              <a:rPr b="1" i="1" lang="en" sz="1200">
                <a:solidFill>
                  <a:schemeClr val="accent2"/>
                </a:solidFill>
              </a:rPr>
              <a:t> = parametro reale in [0,1]</a:t>
            </a:r>
            <a:endParaRPr b="1" sz="1200" u="none" cap="none" strike="noStrike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259570b6cc0_2_75"/>
          <p:cNvSpPr txBox="1"/>
          <p:nvPr/>
        </p:nvSpPr>
        <p:spPr>
          <a:xfrm>
            <a:off x="6168250" y="3157000"/>
            <a:ext cx="23682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" sz="1200">
                <a:solidFill>
                  <a:schemeClr val="accent2"/>
                </a:solidFill>
              </a:rPr>
              <a:t>d</a:t>
            </a:r>
            <a:r>
              <a:rPr b="1" baseline="-25000" i="1" lang="en" sz="1200">
                <a:solidFill>
                  <a:schemeClr val="accent2"/>
                </a:solidFill>
              </a:rPr>
              <a:t>out</a:t>
            </a:r>
            <a:r>
              <a:rPr b="1" i="1" lang="en" sz="1200">
                <a:solidFill>
                  <a:schemeClr val="accent2"/>
                </a:solidFill>
              </a:rPr>
              <a:t> = out-degree</a:t>
            </a:r>
            <a:endParaRPr b="1" sz="1200" u="none" cap="none" strike="noStrike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259570b6cc0_2_75"/>
          <p:cNvSpPr txBox="1"/>
          <p:nvPr/>
        </p:nvSpPr>
        <p:spPr>
          <a:xfrm>
            <a:off x="6168250" y="3442900"/>
            <a:ext cx="23682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" sz="1200">
                <a:solidFill>
                  <a:schemeClr val="accent2"/>
                </a:solidFill>
              </a:rPr>
              <a:t>𝛿</a:t>
            </a:r>
            <a:r>
              <a:rPr b="1" baseline="-25000" i="1" lang="en" sz="1200">
                <a:solidFill>
                  <a:schemeClr val="accent2"/>
                </a:solidFill>
              </a:rPr>
              <a:t>out</a:t>
            </a:r>
            <a:r>
              <a:rPr b="1" i="1" lang="en" sz="1200">
                <a:solidFill>
                  <a:schemeClr val="accent2"/>
                </a:solidFill>
              </a:rPr>
              <a:t> = parametro reale in [0,1]</a:t>
            </a:r>
            <a:endParaRPr b="1" sz="1200" u="none" cap="none" strike="noStrike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g259570b6cc0_2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688" y="1849900"/>
            <a:ext cx="3034625" cy="62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59570b6cc0_2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2075" y="3157000"/>
            <a:ext cx="2659850" cy="62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259570b6cc0_2_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4259" y="4259075"/>
            <a:ext cx="3115483" cy="62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259570b6cc0_2_75"/>
          <p:cNvSpPr txBox="1"/>
          <p:nvPr/>
        </p:nvSpPr>
        <p:spPr>
          <a:xfrm>
            <a:off x="6312400" y="4240525"/>
            <a:ext cx="23682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" sz="1200">
                <a:solidFill>
                  <a:schemeClr val="accent2"/>
                </a:solidFill>
              </a:rPr>
              <a:t>d</a:t>
            </a:r>
            <a:r>
              <a:rPr b="1" baseline="-25000" i="1" lang="en" sz="1200">
                <a:solidFill>
                  <a:schemeClr val="accent2"/>
                </a:solidFill>
              </a:rPr>
              <a:t>out</a:t>
            </a:r>
            <a:r>
              <a:rPr b="1" i="1" lang="en" sz="1200">
                <a:solidFill>
                  <a:schemeClr val="accent2"/>
                </a:solidFill>
              </a:rPr>
              <a:t> = out-degree</a:t>
            </a:r>
            <a:endParaRPr b="1" sz="1200" u="none" cap="none" strike="noStrike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259570b6cc0_2_75"/>
          <p:cNvSpPr txBox="1"/>
          <p:nvPr/>
        </p:nvSpPr>
        <p:spPr>
          <a:xfrm>
            <a:off x="6312400" y="4521850"/>
            <a:ext cx="23682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" sz="1200">
                <a:solidFill>
                  <a:schemeClr val="accent2"/>
                </a:solidFill>
              </a:rPr>
              <a:t>𝛿</a:t>
            </a:r>
            <a:r>
              <a:rPr b="1" baseline="-25000" i="1" lang="en" sz="1200">
                <a:solidFill>
                  <a:schemeClr val="accent2"/>
                </a:solidFill>
              </a:rPr>
              <a:t>out</a:t>
            </a:r>
            <a:r>
              <a:rPr b="1" i="1" lang="en" sz="1200">
                <a:solidFill>
                  <a:schemeClr val="accent2"/>
                </a:solidFill>
              </a:rPr>
              <a:t> = parametro reale in [0,1]</a:t>
            </a:r>
            <a:endParaRPr b="1" sz="1200" u="none" cap="none" strike="noStrike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9570b6cc0_2_9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Rete sociale - Modello proposto</a:t>
            </a:r>
            <a:endParaRPr/>
          </a:p>
        </p:txBody>
      </p:sp>
      <p:sp>
        <p:nvSpPr>
          <p:cNvPr id="146" name="Google Shape;146;g259570b6cc0_2_9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g259570b6cc0_2_93"/>
          <p:cNvSpPr txBox="1"/>
          <p:nvPr>
            <p:ph idx="4294967295" type="body"/>
          </p:nvPr>
        </p:nvSpPr>
        <p:spPr>
          <a:xfrm>
            <a:off x="786150" y="101072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Il modello proposto si basa sul modello di Anwar con alcune differenze:</a:t>
            </a:r>
            <a:r>
              <a:rPr lang="en" sz="1600"/>
              <a:t> </a:t>
            </a:r>
            <a:endParaRPr sz="1600"/>
          </a:p>
          <a:p>
            <a:pPr indent="-3302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/>
              <a:t>l’opinione dei nodi ha valore reale compreso fra 0 e 1;</a:t>
            </a:r>
            <a:endParaRPr sz="1600"/>
          </a:p>
          <a:p>
            <a:pPr indent="-3302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/>
              <a:t>l’opinione dei nodi è campionata da una distribuzione uniforme;</a:t>
            </a:r>
            <a:endParaRPr sz="1600"/>
          </a:p>
          <a:p>
            <a:pPr indent="-3302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/>
              <a:t>il fattore </a:t>
            </a:r>
            <a:r>
              <a:rPr i="1" lang="en" sz="1600"/>
              <a:t>h(v,w)</a:t>
            </a:r>
            <a:r>
              <a:rPr lang="en" sz="1600"/>
              <a:t> viene ridefinito come:</a:t>
            </a:r>
            <a:endParaRPr sz="1600"/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dove </a:t>
            </a:r>
            <a:r>
              <a:rPr i="1" lang="en" sz="1600"/>
              <a:t>op</a:t>
            </a:r>
            <a:r>
              <a:rPr baseline="-25000" i="1" lang="en" sz="1600"/>
              <a:t>v</a:t>
            </a:r>
            <a:r>
              <a:rPr lang="en" sz="1600"/>
              <a:t> è l’opinione del nodo </a:t>
            </a:r>
            <a:r>
              <a:rPr i="1" lang="en" sz="1600"/>
              <a:t>v</a:t>
            </a:r>
            <a:r>
              <a:rPr lang="en" sz="1600"/>
              <a:t>;</a:t>
            </a:r>
            <a:endParaRPr sz="1600"/>
          </a:p>
          <a:p>
            <a:pPr indent="-3302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/>
              <a:t>non sono presenti né cappi né multi-archi. 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Una volta terminata la creazione della rete, non è più possibile modificarla aggiungendo o rimuovendo nodi o archi. </a:t>
            </a:r>
            <a:r>
              <a:rPr lang="en" sz="1600"/>
              <a:t> 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I nodi rappresentano gli utenti e gli archi rappresentano la relazione di </a:t>
            </a:r>
            <a:r>
              <a:rPr i="1" lang="en" sz="1600"/>
              <a:t>follow</a:t>
            </a:r>
            <a:r>
              <a:rPr lang="en" sz="1600"/>
              <a:t> tipica di Twitter.</a:t>
            </a:r>
            <a:endParaRPr sz="1600"/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48" name="Google Shape;148;g259570b6cc0_2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988" y="2373300"/>
            <a:ext cx="324802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