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9" r:id="rId4"/>
    <p:sldId id="260" r:id="rId5"/>
    <p:sldId id="261" r:id="rId6"/>
    <p:sldId id="262" r:id="rId7"/>
    <p:sldId id="263" r:id="rId8"/>
    <p:sldId id="265" r:id="rId9"/>
    <p:sldId id="266" r:id="rId10"/>
    <p:sldId id="267" r:id="rId11"/>
    <p:sldId id="278" r:id="rId12"/>
    <p:sldId id="268" r:id="rId13"/>
    <p:sldId id="283" r:id="rId14"/>
    <p:sldId id="269" r:id="rId15"/>
    <p:sldId id="270" r:id="rId16"/>
    <p:sldId id="271" r:id="rId17"/>
    <p:sldId id="272" r:id="rId18"/>
    <p:sldId id="273" r:id="rId19"/>
    <p:sldId id="274" r:id="rId20"/>
    <p:sldId id="275" r:id="rId21"/>
    <p:sldId id="280" r:id="rId22"/>
    <p:sldId id="281" r:id="rId23"/>
    <p:sldId id="276" r:id="rId24"/>
    <p:sldId id="277" r:id="rId25"/>
    <p:sldId id="282"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6"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84" y="5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2-17T10:49:30.741" idx="2">
    <p:pos x="10" y="10"/>
    <p:text>Raffaele</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2-02-17T10:35:04.770" idx="1">
    <p:pos x="10" y="10"/>
    <p:text>Raffaele:
I modelli scelti per l'apprendimento sul problema sono stati gli alberi decisionali e le reti neurali: vantaggi di questi modelli che li rendono adeguati a problema corrente sono: sono modelli per l'apprendimento supervisionato, sono tolleranti alla presenza di errori nel dataset, infatti abbiano notato essere presenti alcuni outliers, possono calassificare anche pattern complessi non linearmente separarbili, e possono gestire variabili categoriche, gli alberi decisionali in modo nativo, mentre, le reti neurali andando a rappresentare ogni variabili categorica come tante variabili binarie quanti sono i livelli della covariata categorica (a questo si pensa in automatico caret). Per il loro train si è fatto riferimento all'omonima funzione del package caret, che si occupa inoltre dell'impostanzione degli iperparametri ottimali. per ogni modelli sono state fatte quattro prove: (vedi slide) avendo ottenuto risultati simili su entrambi i modelli nel caso di addestramento su intero dataset che solo su una sua parte, successivamente saranno presentati solo i modelli addestrati sull'intero dataset.</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22-02-18T21:20:24.622" idx="1">
    <p:pos x="10" y="10"/>
    <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22-02-17T10:35:04.770" idx="1">
    <p:pos x="10" y="10"/>
    <p:text>Raffaele:</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22-02-17T10:35:04.770" idx="6">
    <p:pos x="10" y="10"/>
    <p:text>Raffaele:</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22-02-17T10:35:04.770" idx="1">
    <p:pos x="10" y="10"/>
    <p:text>Giacomo:
Qui vediamo la rete neurale generata dalla funzione train con metodo nnet sull'intero dataset con etichetta binaria. Il trainControl è stato importanto in modo da eseguire una 10-Fold CV. Come funzione di attivazione si è considerata la funzione di default, cioè quella logistica. Possiamo vedere l'importanza delle variabili nel determinare la variabile target: si nota che quasi tutte le variabili hanno una certa importanza, a parte Wife Age. Questo è consono con ciò che si è osservato durante l'analisi esplorativa, infatti tutti i valori di Wife Age risultano abbastanza prossimi alla media, senza outliers. Molto importante è invece l'educazione della moglie, come osservato anche durante l'analisi esplorativa.</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22-02-17T10:35:04.770" idx="1">
    <p:pos x="10" y="10"/>
    <p:text>Giacomo:
qui vediamo la rete neurale ottenuta andando ad addestrare il modello a partire dal datatset multi-classe. Si noti soprattutto come cambia l'importanza delle variabili: wife age ancora non è considerata, mentre è molto importante lo standard di vita e anche l'educazione della moglie, come osservato anche durante l'analisi esplorativa.</p:text>
    <p:extLst>
      <p:ext uri="{C676402C-5697-4E1C-873F-D02D1690AC5C}">
        <p15:threadingInfo xmlns:p15="http://schemas.microsoft.com/office/powerpoint/2012/main" timeZoneBias="-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 dt="2022-02-17T10:35:04.770" idx="1">
    <p:pos x="10" y="10"/>
    <p:text>Giacomo:
Si è passati poi al confronto tra i due modelli, per capire quale meglio risolve il problema sia binario che multi-classe. Si sono prima di tutto analizzate le rispettive matrici confusione, sia per il problema binario che per il problema multi-classe, ottenendo una accuratezza molto simile. Non potendo discriminare i due modelli rispetto a questa misura, si è passati ad analizzare altre misure.</p:text>
    <p:extLst>
      <p:ext uri="{C676402C-5697-4E1C-873F-D02D1690AC5C}">
        <p15:threadingInfo xmlns:p15="http://schemas.microsoft.com/office/powerpoint/2012/main" timeZoneBias="-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 dt="2022-02-17T10:35:04.770" idx="1">
    <p:pos x="10" y="10"/>
    <p:text>Giacomo:
(insieme a quella prima)</p:text>
    <p:extLst>
      <p:ext uri="{C676402C-5697-4E1C-873F-D02D1690AC5C}">
        <p15:threadingInfo xmlns:p15="http://schemas.microsoft.com/office/powerpoint/2012/main" timeZoneBias="-6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 dt="2022-02-17T10:35:04.770" idx="1">
    <p:pos x="10" y="10"/>
    <p:text>Giacomo:
vediamo le misure di performance ottenute per i due modelli sia sul problema binario che su quello multiclasse. Analizziamo i valore di precision recall ed f1 measure. Per il problema binario sui due modelli si sono ottenuti risultati molto simili, risulta lievemente migliore la rete neurale. Si noti in particolare il valore di recall per lo yes, significativamente più alto del recall per il no su entrambi i modelli. Questo vuol dire che il modelli identifica molto meglio la classe dello yes rispetto a quella del no. Questa differenza può essere dovuta al fatto che il dataset presenta più istanze yes che no.</p:text>
    <p:extLst>
      <p:ext uri="{C676402C-5697-4E1C-873F-D02D1690AC5C}">
        <p15:threadingInfo xmlns:p15="http://schemas.microsoft.com/office/powerpoint/2012/main" timeZoneBias="-6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2" dt="2022-02-17T10:35:04.770" idx="1">
    <p:pos x="10" y="10"/>
    <p:text>Giacomo:
anche per quanto riguarda il problema multi-classe si sono ottenuti risultati abbastanza simili. Si noti però che il valore di recall su short term è significativamente più alto sugli alberi decisionali che sulle reti neurali, mentre, i valori di recall su long term e no use sono significativamente più alti sulle rei neurali. avrebbe senso usare entrambi i modelli per predirre meglio sul problema multi classe.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2-17T10:35:04.770" idx="1">
    <p:pos x="10" y="10"/>
    <p:text>Raffaele: 
Il dataset analizzato  è tratto dai dati raccolti dal National Indonesia Contraceptive Prevalence Survey del 1987. In particolare questi dati sono stati raccolti al fine di eseguire una indagine sulla diffusione dei contraccettivi. I campioni sono donne sposate che non erano incinta, oppure non sapevano di esserlo, al momento dell’intervista.
(Spiegazione delle variabili presenti nel dataset, segeuendo la slide)</p:text>
    <p:extLst>
      <p:ext uri="{C676402C-5697-4E1C-873F-D02D1690AC5C}">
        <p15:threadingInfo xmlns:p15="http://schemas.microsoft.com/office/powerpoint/2012/main" timeZoneBias="-6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2" dt="2022-02-17T10:35:04.770" idx="1">
    <p:pos x="10" y="10"/>
    <p:text>Raffaele:</p:text>
    <p:extLst>
      <p:ext uri="{C676402C-5697-4E1C-873F-D02D1690AC5C}">
        <p15:threadingInfo xmlns:p15="http://schemas.microsoft.com/office/powerpoint/2012/main" timeZoneBias="-6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2" dt="2022-02-18T11:08:09.295" idx="4">
    <p:pos x="10" y="10"/>
    <p:text>Raffaele:</p:text>
    <p:extLst>
      <p:ext uri="{C676402C-5697-4E1C-873F-D02D1690AC5C}">
        <p15:threadingInfo xmlns:p15="http://schemas.microsoft.com/office/powerpoint/2012/main" timeZoneBias="-6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2" dt="2022-02-18T11:08:23.981" idx="5">
    <p:pos x="10" y="10"/>
    <p:text>Raffaele/Giacomo:</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02-17T10:35:04.770" idx="1">
    <p:pos x="10" y="46"/>
    <p:text>Raffaele:
Il principale obbiettivo dell'elaborato è stato quello di addestrare due modelli predittivi, albero decisionale e rete neurale, sul problema binario asociato al dataset, in modo capire se l'istanza fa uso o meno del contraccettivo, senza considerare la sua tipologia. Comunque, si è anche considerato il problema multi-classe per capire quale dei due fosse migliormente risolvibile.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2-02-17T10:35:04.770" idx="1">
    <p:pos x="10" y="10"/>
    <p:text>Giacomo:
Il dataset si compone di 1473 istanze in 10 variabili, con variabile target l'utilizzo o meno del contraccettivo. Analizzando la distribuzione di questa variabile si nota come in numero di istanze che fanno uso del contraccettivo supera il numero di istanze che non ne fanno uso. Per quano riguarda il problema multi classe si ha, invece, il numero di istanze che non fanno uso del contraccettivo come classe più numerosa. Quindi, si ipotizza che sul problema binario la classe yes sia meglio riconosciuta, e su quello multi la classe meglio riconosciuta sia no use.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2-02-17T10:35:04.770" idx="1">
    <p:pos x="10" y="10"/>
    <p:text>Giacomo:
Per quanto riguarda l'analisi esplorativa delle due variabili numeriche, si è innanzitutto analizzato il loro box plot: si nota come la variabile Wife Age abbia una distribuzione abbastanza uniforme, mentre, Number of Children ha una distribuzione tendende a valore bassi, vicini allo zero, con alcuni outliers verso l'alto. La distribuzione uniforme di Wife Age non fa ben sperare sul fatto che possa una variabile utile alla discriminazione, come possiamo vedere anche dal feature plot, mentre, Number of children potrebbe essere più utile.</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2-02-17T10:35:04.770" idx="1">
    <p:pos x="10" y="10"/>
    <p:text>Giacomo:
Analizzando il feature plot di number of children notiamo ancora curve abbastanza sovrapposte, quindi potrebbe essere difficile discriminazione anche con questa variabile. Si è notata una certa correlazione tra le due variabili numeriche. In particolare, si nta che all'aumentare di Wife Age aumenta anche Number of Children, cosa abbastanza ragionevole.</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2-02-17T10:35:04.770" idx="1">
    <p:pos x="10" y="10"/>
    <p:text>Giacomo:
Per quanto riguarda le variabili categoriche, riportiamo i risultati più interessanti: si è notato che le moglie con alto o medio alto livello di educazione tendono molto di più ad utilizzare il contraccettivo rispetto alle mogli con basso o medio basso livello di educazione. Stesso cosa per quanto rigurda le coppie con alto o medio alto living index.</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2-02-17T10:35:04.770" idx="1">
    <p:pos x="10" y="10"/>
    <p:text>Giacomo:
si sono allora analizzate le due variabili in relazione tra loro: si è notato che le moglie con basso o medio basso livello di educazione e standard di vita tendono molto meno ad utilizzare il contraccettivo rispetto alle moglie con alto o medio alto livello di educazione standard di vita. Queste due variabili potranno essere molto utile nel determinare il target.</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2-02-17T10:35:04.770" idx="1">
    <p:pos x="10" y="10"/>
    <p:text>Giacomo:
in seguito all' analisi esplorativa si è eseguita la PCA sulle due variabili numeriche, Wife Age e Number of Children. Si è visto che la prima delle due dimensione generate spiega da sola il 77% della varianza, ed è altamente correlata con le due variabili di partenza, a differenza della seconda. Si è allora deciso di creare una copia del dataset, in cui sono state eliminate Wife Age e Number of Children, aggiungendo invece una colonna con i valori generati dalla pca per la prima componente. Si è deciso di fare ciò per vedere se fosse possibile ottenere buoni risultati andando a ridurre la dimensione del dataset. Si è però osservato che i risultati ottenuti con pca sono peggiori di quelli ottenuti senza. Quindi, si è deciso di addestrare i modelli sui dataset senza pca, visto che la riduzione della dimensione comunque era minima. Nel report si è analizzato più nello specifico questo confronto tra soluzione con pca e senza.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20/02/2022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‹N›</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20/02/2022</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20/02/2022</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20/02/2022</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20/02/2022</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20/02/2022</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20/02/2022</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20/02/2022</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20/02/2022</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20/02/2022</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20/02/2022</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20/02/2022</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‹N›</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20/02/2022</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‹N›</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10.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1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13.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14.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15.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17.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20.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7.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6.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8.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omments" Target="../comments/comment9.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417317"/>
            <a:ext cx="10219721" cy="1015663"/>
          </a:xfrm>
          <a:prstGeom prst="rect">
            <a:avLst/>
          </a:prstGeom>
          <a:noFill/>
        </p:spPr>
        <p:txBody>
          <a:bodyPr wrap="square" rtlCol="0">
            <a:spAutoFit/>
          </a:bodyPr>
          <a:lstStyle/>
          <a:p>
            <a:pPr algn="ctr"/>
            <a:r>
              <a:rPr lang="en-US" sz="6000" dirty="0">
                <a:ln w="0"/>
                <a:solidFill>
                  <a:srgbClr val="002060"/>
                </a:solidFill>
                <a:effectLst>
                  <a:outerShdw blurRad="38100" dist="25400" dir="5400000" algn="ctr" rotWithShape="0">
                    <a:srgbClr val="6E747A">
                      <a:alpha val="43000"/>
                    </a:srgbClr>
                  </a:outerShdw>
                </a:effectLst>
              </a:rPr>
              <a:t>Contraceptive Method Choice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3" name="CasellaDiTesto 12">
            <a:extLst>
              <a:ext uri="{FF2B5EF4-FFF2-40B4-BE49-F238E27FC236}">
                <a16:creationId xmlns:a16="http://schemas.microsoft.com/office/drawing/2014/main" id="{F68421A6-0909-4FA1-9514-9FE25340D0B8}"/>
              </a:ext>
            </a:extLst>
          </p:cNvPr>
          <p:cNvSpPr txBox="1"/>
          <p:nvPr/>
        </p:nvSpPr>
        <p:spPr>
          <a:xfrm>
            <a:off x="1066800" y="4209595"/>
            <a:ext cx="4278544" cy="584775"/>
          </a:xfrm>
          <a:prstGeom prst="rect">
            <a:avLst/>
          </a:prstGeom>
          <a:noFill/>
        </p:spPr>
        <p:txBody>
          <a:bodyPr wrap="none" rtlCol="0">
            <a:spAutoFit/>
          </a:bodyPr>
          <a:lstStyle/>
          <a:p>
            <a:pPr algn="ctr"/>
            <a:r>
              <a:rPr lang="en-US" sz="3200" dirty="0">
                <a:solidFill>
                  <a:srgbClr val="002060"/>
                </a:solidFill>
              </a:rPr>
              <a:t>Giacomo Savazzi 845372</a:t>
            </a: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2021 – 2022</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910907" y="4209594"/>
            <a:ext cx="4150047" cy="584775"/>
          </a:xfrm>
          <a:prstGeom prst="rect">
            <a:avLst/>
          </a:prstGeom>
          <a:noFill/>
        </p:spPr>
        <p:txBody>
          <a:bodyPr wrap="none" rtlCol="0">
            <a:spAutoFit/>
          </a:bodyPr>
          <a:lstStyle/>
          <a:p>
            <a:pPr algn="ctr"/>
            <a:r>
              <a:rPr lang="en-US" sz="3200" dirty="0">
                <a:solidFill>
                  <a:srgbClr val="002060"/>
                </a:solidFill>
              </a:rPr>
              <a:t>Raffaele </a:t>
            </a:r>
            <a:r>
              <a:rPr lang="en-US" sz="3200" dirty="0" err="1">
                <a:solidFill>
                  <a:srgbClr val="002060"/>
                </a:solidFill>
              </a:rPr>
              <a:t>Cerizza</a:t>
            </a:r>
            <a:r>
              <a:rPr lang="en-US" sz="3200" dirty="0">
                <a:solidFill>
                  <a:srgbClr val="002060"/>
                </a:solidFill>
              </a:rPr>
              <a:t> 845512</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920611" y="5570983"/>
            <a:ext cx="2350773" cy="461665"/>
          </a:xfrm>
          <a:prstGeom prst="rect">
            <a:avLst/>
          </a:prstGeom>
          <a:noFill/>
        </p:spPr>
        <p:txBody>
          <a:bodyPr wrap="none" rtlCol="0">
            <a:spAutoFit/>
          </a:bodyPr>
          <a:lstStyle/>
          <a:p>
            <a:pPr algn="ctr"/>
            <a:r>
              <a:rPr lang="en-US" sz="2400" i="1" dirty="0">
                <a:solidFill>
                  <a:srgbClr val="002060"/>
                </a:solidFill>
              </a:rPr>
              <a:t>22 </a:t>
            </a:r>
            <a:r>
              <a:rPr lang="en-US" sz="2400" i="1" dirty="0" err="1">
                <a:solidFill>
                  <a:srgbClr val="002060"/>
                </a:solidFill>
              </a:rPr>
              <a:t>Febbraio</a:t>
            </a:r>
            <a:r>
              <a:rPr lang="en-US" sz="2400" i="1" dirty="0">
                <a:solidFill>
                  <a:srgbClr val="002060"/>
                </a:solidFill>
              </a:rPr>
              <a:t> 2022</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55431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Modelli</a:t>
            </a:r>
            <a:r>
              <a:rPr lang="en-US" sz="3200" dirty="0"/>
              <a:t> di </a:t>
            </a:r>
            <a:r>
              <a:rPr lang="en-US" sz="3200" dirty="0" err="1"/>
              <a:t>Apprendimento</a:t>
            </a:r>
            <a:r>
              <a:rPr lang="en-US" sz="3200" dirty="0"/>
              <a:t> </a:t>
            </a:r>
            <a:r>
              <a:rPr lang="en-US" sz="3200" dirty="0" err="1"/>
              <a:t>scelti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B47881-22C5-4F5D-95A0-57276355AC94}"/>
              </a:ext>
            </a:extLst>
          </p:cNvPr>
          <p:cNvSpPr/>
          <p:nvPr/>
        </p:nvSpPr>
        <p:spPr>
          <a:xfrm>
            <a:off x="1066798" y="2179405"/>
            <a:ext cx="3373225" cy="1569660"/>
          </a:xfrm>
          <a:prstGeom prst="rect">
            <a:avLst/>
          </a:prstGeom>
        </p:spPr>
        <p:txBody>
          <a:bodyPr wrap="square">
            <a:spAutoFit/>
          </a:bodyPr>
          <a:lstStyle/>
          <a:p>
            <a:pPr algn="ctr"/>
            <a:r>
              <a:rPr lang="it-IT" sz="3200" b="1" dirty="0">
                <a:solidFill>
                  <a:srgbClr val="002060"/>
                </a:solidFill>
              </a:rPr>
              <a:t>Alberi Decisionali</a:t>
            </a:r>
            <a:br>
              <a:rPr lang="it-IT" sz="3200" b="1" dirty="0">
                <a:solidFill>
                  <a:srgbClr val="002060"/>
                </a:solidFill>
              </a:rPr>
            </a:br>
            <a:r>
              <a:rPr lang="it-IT" sz="3200" b="1" i="1" dirty="0">
                <a:solidFill>
                  <a:srgbClr val="002060"/>
                </a:solidFill>
              </a:rPr>
              <a:t>&amp;</a:t>
            </a:r>
          </a:p>
          <a:p>
            <a:pPr algn="ctr"/>
            <a:r>
              <a:rPr lang="it-IT" sz="3200" b="1" dirty="0">
                <a:solidFill>
                  <a:srgbClr val="002060"/>
                </a:solidFill>
              </a:rPr>
              <a:t>Reti Neurali</a:t>
            </a:r>
          </a:p>
        </p:txBody>
      </p:sp>
      <p:sp>
        <p:nvSpPr>
          <p:cNvPr id="10" name="Rectangle 9">
            <a:extLst>
              <a:ext uri="{FF2B5EF4-FFF2-40B4-BE49-F238E27FC236}">
                <a16:creationId xmlns:a16="http://schemas.microsoft.com/office/drawing/2014/main" id="{591497A0-95AF-4C49-9FF8-3A7CE9D7E589}"/>
              </a:ext>
            </a:extLst>
          </p:cNvPr>
          <p:cNvSpPr/>
          <p:nvPr/>
        </p:nvSpPr>
        <p:spPr>
          <a:xfrm>
            <a:off x="4918291" y="2179405"/>
            <a:ext cx="5895975" cy="2246769"/>
          </a:xfrm>
          <a:prstGeom prst="rect">
            <a:avLst/>
          </a:prstGeom>
        </p:spPr>
        <p:txBody>
          <a:bodyPr wrap="square">
            <a:spAutoFit/>
          </a:bodyPr>
          <a:lstStyle/>
          <a:p>
            <a:pPr marL="342900" indent="-342900" algn="just">
              <a:buFont typeface="Arial" panose="020B0604020202020204" pitchFamily="34" charset="0"/>
              <a:buChar char="•"/>
            </a:pPr>
            <a:r>
              <a:rPr lang="it-IT" sz="2400" i="1" dirty="0">
                <a:solidFill>
                  <a:srgbClr val="002060"/>
                </a:solidFill>
              </a:rPr>
              <a:t>Modelli di apprendimento supervisionato</a:t>
            </a:r>
          </a:p>
          <a:p>
            <a:pPr marL="342900" indent="-342900" algn="just">
              <a:buFont typeface="Arial" panose="020B0604020202020204" pitchFamily="34" charset="0"/>
              <a:buChar char="•"/>
            </a:pPr>
            <a:r>
              <a:rPr lang="it-IT" sz="2400" i="1" dirty="0">
                <a:solidFill>
                  <a:srgbClr val="002060"/>
                </a:solidFill>
              </a:rPr>
              <a:t>Gestione delle variabili categoriche</a:t>
            </a:r>
          </a:p>
          <a:p>
            <a:pPr marL="342900" indent="-342900" algn="just">
              <a:buFont typeface="Arial" panose="020B0604020202020204" pitchFamily="34" charset="0"/>
              <a:buChar char="•"/>
            </a:pPr>
            <a:r>
              <a:rPr lang="it-IT" sz="2400" i="1" dirty="0">
                <a:solidFill>
                  <a:srgbClr val="002060"/>
                </a:solidFill>
              </a:rPr>
              <a:t>Classificazione di pattern complessi</a:t>
            </a:r>
          </a:p>
          <a:p>
            <a:pPr marL="342900" indent="-342900" algn="just">
              <a:buFont typeface="Arial" panose="020B0604020202020204" pitchFamily="34" charset="0"/>
              <a:buChar char="•"/>
            </a:pPr>
            <a:r>
              <a:rPr lang="it-IT" sz="2400" i="1" dirty="0">
                <a:solidFill>
                  <a:srgbClr val="002060"/>
                </a:solidFill>
              </a:rPr>
              <a:t>Tolleranti alla presenza di </a:t>
            </a:r>
            <a:r>
              <a:rPr lang="it-IT" sz="2400" i="1" dirty="0" err="1">
                <a:solidFill>
                  <a:srgbClr val="002060"/>
                </a:solidFill>
              </a:rPr>
              <a:t>outliers</a:t>
            </a:r>
            <a:endParaRPr lang="it-IT" sz="2400" i="1" dirty="0">
              <a:solidFill>
                <a:srgbClr val="002060"/>
              </a:solidFill>
            </a:endParaRPr>
          </a:p>
          <a:p>
            <a:pPr marL="342900" indent="-342900" algn="just">
              <a:buFont typeface="Arial" panose="020B0604020202020204" pitchFamily="34" charset="0"/>
              <a:buChar char="•"/>
            </a:pPr>
            <a:r>
              <a:rPr lang="it-IT" sz="2400" i="1" dirty="0">
                <a:solidFill>
                  <a:srgbClr val="002060"/>
                </a:solidFill>
              </a:rPr>
              <a:t>Alberi Decisionali facilmente interpretabili</a:t>
            </a:r>
          </a:p>
          <a:p>
            <a:pPr marL="342900" indent="-342900" algn="just">
              <a:buFont typeface="Arial" panose="020B0604020202020204" pitchFamily="34" charset="0"/>
              <a:buChar char="•"/>
            </a:pPr>
            <a:endParaRPr lang="it-IT" sz="2000" i="1" dirty="0">
              <a:solidFill>
                <a:srgbClr val="002060"/>
              </a:solidFill>
            </a:endParaRPr>
          </a:p>
        </p:txBody>
      </p:sp>
      <p:pic>
        <p:nvPicPr>
          <p:cNvPr id="1028" name="Picture 4" descr="See the source image">
            <a:extLst>
              <a:ext uri="{FF2B5EF4-FFF2-40B4-BE49-F238E27FC236}">
                <a16:creationId xmlns:a16="http://schemas.microsoft.com/office/drawing/2014/main" id="{529DD7C6-CB97-43B2-B374-E3DB8B8B0E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091" r="34219" b="67311"/>
          <a:stretch/>
        </p:blipFill>
        <p:spPr bwMode="auto">
          <a:xfrm>
            <a:off x="1740196" y="3879836"/>
            <a:ext cx="2007969" cy="21387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6">
            <a:extLst>
              <a:ext uri="{FF2B5EF4-FFF2-40B4-BE49-F238E27FC236}">
                <a16:creationId xmlns:a16="http://schemas.microsoft.com/office/drawing/2014/main" id="{FD4C6D92-6291-4D90-83C2-E5D87EF58114}"/>
              </a:ext>
            </a:extLst>
          </p:cNvPr>
          <p:cNvSpPr/>
          <p:nvPr/>
        </p:nvSpPr>
        <p:spPr>
          <a:xfrm>
            <a:off x="4918291" y="1594630"/>
            <a:ext cx="5667375" cy="584775"/>
          </a:xfrm>
          <a:prstGeom prst="rect">
            <a:avLst/>
          </a:prstGeom>
        </p:spPr>
        <p:txBody>
          <a:bodyPr wrap="square">
            <a:spAutoFit/>
          </a:bodyPr>
          <a:lstStyle/>
          <a:p>
            <a:pPr algn="ctr"/>
            <a:r>
              <a:rPr lang="it-IT" sz="3200" b="1" dirty="0">
                <a:solidFill>
                  <a:srgbClr val="002060"/>
                </a:solidFill>
              </a:rPr>
              <a:t>Motivazioni:</a:t>
            </a:r>
          </a:p>
        </p:txBody>
      </p:sp>
      <p:sp>
        <p:nvSpPr>
          <p:cNvPr id="14" name="Rectangle 6">
            <a:extLst>
              <a:ext uri="{FF2B5EF4-FFF2-40B4-BE49-F238E27FC236}">
                <a16:creationId xmlns:a16="http://schemas.microsoft.com/office/drawing/2014/main" id="{59678176-F12E-4651-BF4B-D87B265ED50E}"/>
              </a:ext>
            </a:extLst>
          </p:cNvPr>
          <p:cNvSpPr/>
          <p:nvPr/>
        </p:nvSpPr>
        <p:spPr>
          <a:xfrm>
            <a:off x="4918290" y="4280453"/>
            <a:ext cx="5667375" cy="584775"/>
          </a:xfrm>
          <a:prstGeom prst="rect">
            <a:avLst/>
          </a:prstGeom>
        </p:spPr>
        <p:txBody>
          <a:bodyPr wrap="square">
            <a:spAutoFit/>
          </a:bodyPr>
          <a:lstStyle/>
          <a:p>
            <a:pPr algn="ctr"/>
            <a:r>
              <a:rPr lang="it-IT" sz="3200" b="1" dirty="0">
                <a:solidFill>
                  <a:srgbClr val="002060"/>
                </a:solidFill>
              </a:rPr>
              <a:t>Tipologie:</a:t>
            </a:r>
          </a:p>
        </p:txBody>
      </p:sp>
      <p:sp>
        <p:nvSpPr>
          <p:cNvPr id="15" name="Rectangle 9">
            <a:extLst>
              <a:ext uri="{FF2B5EF4-FFF2-40B4-BE49-F238E27FC236}">
                <a16:creationId xmlns:a16="http://schemas.microsoft.com/office/drawing/2014/main" id="{8C8A62FB-6BAD-4DAD-ABCA-3D4C92308DE0}"/>
              </a:ext>
            </a:extLst>
          </p:cNvPr>
          <p:cNvSpPr/>
          <p:nvPr/>
        </p:nvSpPr>
        <p:spPr>
          <a:xfrm>
            <a:off x="4937341" y="4778523"/>
            <a:ext cx="5895975" cy="1138773"/>
          </a:xfrm>
          <a:prstGeom prst="rect">
            <a:avLst/>
          </a:prstGeom>
        </p:spPr>
        <p:txBody>
          <a:bodyPr wrap="square">
            <a:spAutoFit/>
          </a:bodyPr>
          <a:lstStyle/>
          <a:p>
            <a:pPr marL="342900" indent="-342900" algn="just">
              <a:buFont typeface="Arial" panose="020B0604020202020204" pitchFamily="34" charset="0"/>
              <a:buChar char="•"/>
            </a:pPr>
            <a:r>
              <a:rPr lang="it-IT" sz="2400" i="1" dirty="0">
                <a:solidFill>
                  <a:srgbClr val="002060"/>
                </a:solidFill>
              </a:rPr>
              <a:t>Alberi Decisionali di tipo CART</a:t>
            </a:r>
          </a:p>
          <a:p>
            <a:pPr marL="342900" indent="-342900" algn="just">
              <a:buFont typeface="Arial" panose="020B0604020202020204" pitchFamily="34" charset="0"/>
              <a:buChar char="•"/>
            </a:pPr>
            <a:r>
              <a:rPr lang="it-IT" sz="2400" i="1" dirty="0">
                <a:solidFill>
                  <a:srgbClr val="002060"/>
                </a:solidFill>
              </a:rPr>
              <a:t>Reti Neurali con funzione logistica</a:t>
            </a: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89382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287335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Cross-Validation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B47881-22C5-4F5D-95A0-57276355AC94}"/>
              </a:ext>
            </a:extLst>
          </p:cNvPr>
          <p:cNvSpPr/>
          <p:nvPr/>
        </p:nvSpPr>
        <p:spPr>
          <a:xfrm>
            <a:off x="2413592" y="1510889"/>
            <a:ext cx="4685908" cy="1077218"/>
          </a:xfrm>
          <a:prstGeom prst="rect">
            <a:avLst/>
          </a:prstGeom>
        </p:spPr>
        <p:txBody>
          <a:bodyPr wrap="square">
            <a:spAutoFit/>
          </a:bodyPr>
          <a:lstStyle/>
          <a:p>
            <a:r>
              <a:rPr lang="it-IT" sz="3200" b="1" dirty="0">
                <a:solidFill>
                  <a:srgbClr val="002060"/>
                </a:solidFill>
              </a:rPr>
              <a:t>Problema per il testing:</a:t>
            </a:r>
            <a:br>
              <a:rPr lang="it-IT" sz="3200" b="1" dirty="0">
                <a:solidFill>
                  <a:srgbClr val="002060"/>
                </a:solidFill>
              </a:rPr>
            </a:br>
            <a:endParaRPr lang="it-IT" sz="3200" b="1" dirty="0">
              <a:solidFill>
                <a:srgbClr val="002060"/>
              </a:solidFill>
            </a:endParaRPr>
          </a:p>
        </p:txBody>
      </p:sp>
      <p:sp>
        <p:nvSpPr>
          <p:cNvPr id="10" name="Rectangle 9">
            <a:extLst>
              <a:ext uri="{FF2B5EF4-FFF2-40B4-BE49-F238E27FC236}">
                <a16:creationId xmlns:a16="http://schemas.microsoft.com/office/drawing/2014/main" id="{591497A0-95AF-4C49-9FF8-3A7CE9D7E589}"/>
              </a:ext>
            </a:extLst>
          </p:cNvPr>
          <p:cNvSpPr/>
          <p:nvPr/>
        </p:nvSpPr>
        <p:spPr>
          <a:xfrm>
            <a:off x="2885681" y="2012585"/>
            <a:ext cx="5257800" cy="707886"/>
          </a:xfrm>
          <a:prstGeom prst="rect">
            <a:avLst/>
          </a:prstGeom>
        </p:spPr>
        <p:txBody>
          <a:bodyPr wrap="square">
            <a:spAutoFit/>
          </a:bodyPr>
          <a:lstStyle/>
          <a:p>
            <a:pPr marL="342900" indent="-342900" algn="just">
              <a:buFont typeface="Arial" panose="020B0604020202020204" pitchFamily="34" charset="0"/>
              <a:buChar char="•"/>
            </a:pPr>
            <a:r>
              <a:rPr lang="it-IT" sz="2000" i="1" dirty="0">
                <a:solidFill>
                  <a:srgbClr val="002060"/>
                </a:solidFill>
              </a:rPr>
              <a:t>Le istanze disponibili non sono molte: 1473</a:t>
            </a:r>
          </a:p>
          <a:p>
            <a:pPr marL="342900" indent="-342900" algn="just">
              <a:buFont typeface="Arial" panose="020B0604020202020204" pitchFamily="34" charset="0"/>
              <a:buChar char="•"/>
            </a:pPr>
            <a:endParaRPr lang="it-IT" sz="2000" i="1" dirty="0">
              <a:solidFill>
                <a:srgbClr val="002060"/>
              </a:solidFill>
            </a:endParaRPr>
          </a:p>
        </p:txBody>
      </p:sp>
      <p:sp>
        <p:nvSpPr>
          <p:cNvPr id="11" name="Rectangle 10">
            <a:extLst>
              <a:ext uri="{FF2B5EF4-FFF2-40B4-BE49-F238E27FC236}">
                <a16:creationId xmlns:a16="http://schemas.microsoft.com/office/drawing/2014/main" id="{258508F7-1C87-477E-ABD0-B7B4638EF496}"/>
              </a:ext>
            </a:extLst>
          </p:cNvPr>
          <p:cNvSpPr/>
          <p:nvPr/>
        </p:nvSpPr>
        <p:spPr>
          <a:xfrm>
            <a:off x="2865440" y="3289471"/>
            <a:ext cx="8468119" cy="2554545"/>
          </a:xfrm>
          <a:prstGeom prst="rect">
            <a:avLst/>
          </a:prstGeom>
        </p:spPr>
        <p:txBody>
          <a:bodyPr wrap="square">
            <a:spAutoFit/>
          </a:bodyPr>
          <a:lstStyle/>
          <a:p>
            <a:pPr marL="342900" indent="-342900" algn="just">
              <a:buFont typeface="Arial" panose="020B0604020202020204" pitchFamily="34" charset="0"/>
              <a:buChar char="•"/>
            </a:pPr>
            <a:r>
              <a:rPr lang="it-IT" sz="2000" i="1" dirty="0">
                <a:solidFill>
                  <a:srgbClr val="002060"/>
                </a:solidFill>
              </a:rPr>
              <a:t>Cross-</a:t>
            </a:r>
            <a:r>
              <a:rPr lang="it-IT" sz="2000" i="1" dirty="0" err="1">
                <a:solidFill>
                  <a:srgbClr val="002060"/>
                </a:solidFill>
              </a:rPr>
              <a:t>Validation</a:t>
            </a:r>
            <a:endParaRPr lang="it-IT" sz="2000" i="1" dirty="0">
              <a:solidFill>
                <a:srgbClr val="002060"/>
              </a:solidFill>
            </a:endParaRPr>
          </a:p>
          <a:p>
            <a:pPr marL="342900" indent="-342900" algn="just">
              <a:buFont typeface="Arial" panose="020B0604020202020204" pitchFamily="34" charset="0"/>
              <a:buChar char="•"/>
            </a:pPr>
            <a:r>
              <a:rPr lang="it-IT" sz="2000" i="1" dirty="0">
                <a:solidFill>
                  <a:srgbClr val="002060"/>
                </a:solidFill>
              </a:rPr>
              <a:t>In particolare per ogni modello sono state eseguite:</a:t>
            </a:r>
          </a:p>
          <a:p>
            <a:pPr marL="800100" lvl="1" indent="-342900" algn="just">
              <a:buFont typeface="Courier New" panose="02070309020205020404" pitchFamily="49" charset="0"/>
              <a:buChar char="o"/>
            </a:pPr>
            <a:r>
              <a:rPr lang="it-IT" sz="2000" i="1" dirty="0">
                <a:solidFill>
                  <a:srgbClr val="002060"/>
                </a:solidFill>
              </a:rPr>
              <a:t>10-Fold CV sull’intero dataset per il problema binario</a:t>
            </a:r>
          </a:p>
          <a:p>
            <a:pPr marL="800100" lvl="1" indent="-342900" algn="just">
              <a:buFont typeface="Courier New" panose="02070309020205020404" pitchFamily="49" charset="0"/>
              <a:buChar char="o"/>
            </a:pPr>
            <a:r>
              <a:rPr lang="it-IT" sz="2000" i="1" dirty="0">
                <a:solidFill>
                  <a:srgbClr val="002060"/>
                </a:solidFill>
              </a:rPr>
              <a:t>10-Fold CV sull’intero dataset per il problema multi-classe</a:t>
            </a:r>
          </a:p>
          <a:p>
            <a:pPr marL="800100" lvl="1" indent="-342900" algn="just">
              <a:buFont typeface="Courier New" panose="02070309020205020404" pitchFamily="49" charset="0"/>
              <a:buChar char="o"/>
            </a:pPr>
            <a:r>
              <a:rPr lang="it-IT" sz="2000" i="1" dirty="0">
                <a:solidFill>
                  <a:srgbClr val="002060"/>
                </a:solidFill>
              </a:rPr>
              <a:t>10-Fold CV ripetuta 3 volte su </a:t>
            </a:r>
            <a:r>
              <a:rPr lang="it-IT" sz="2000" i="1" dirty="0" err="1">
                <a:solidFill>
                  <a:srgbClr val="002060"/>
                </a:solidFill>
              </a:rPr>
              <a:t>train</a:t>
            </a:r>
            <a:r>
              <a:rPr lang="it-IT" sz="2000" i="1" dirty="0">
                <a:solidFill>
                  <a:srgbClr val="002060"/>
                </a:solidFill>
              </a:rPr>
              <a:t> set per il problema binario</a:t>
            </a:r>
          </a:p>
          <a:p>
            <a:pPr marL="800100" lvl="1" indent="-342900" algn="just">
              <a:buFont typeface="Courier New" panose="02070309020205020404" pitchFamily="49" charset="0"/>
              <a:buChar char="o"/>
            </a:pPr>
            <a:r>
              <a:rPr lang="it-IT" sz="2000" i="1" dirty="0">
                <a:solidFill>
                  <a:srgbClr val="002060"/>
                </a:solidFill>
              </a:rPr>
              <a:t>10-Fold CV ripetuta 3 volte su </a:t>
            </a:r>
            <a:r>
              <a:rPr lang="it-IT" sz="2000" i="1" dirty="0" err="1">
                <a:solidFill>
                  <a:srgbClr val="002060"/>
                </a:solidFill>
              </a:rPr>
              <a:t>train</a:t>
            </a:r>
            <a:r>
              <a:rPr lang="it-IT" sz="2000" i="1" dirty="0">
                <a:solidFill>
                  <a:srgbClr val="002060"/>
                </a:solidFill>
              </a:rPr>
              <a:t> set per il problema multi-classe</a:t>
            </a:r>
          </a:p>
          <a:p>
            <a:pPr marL="342900" indent="-342900" algn="just">
              <a:buFont typeface="Arial" panose="020B0604020202020204" pitchFamily="34" charset="0"/>
              <a:buChar char="•"/>
            </a:pPr>
            <a:r>
              <a:rPr lang="it-IT" sz="2000" i="1" dirty="0">
                <a:solidFill>
                  <a:srgbClr val="002060"/>
                </a:solidFill>
              </a:rPr>
              <a:t>I risultati migliori sono stati ottenuti con la 10-Fold CV sull’intero dataset. Viene ora riportato il confronto fra questi modelli.</a:t>
            </a:r>
          </a:p>
        </p:txBody>
      </p:sp>
      <p:sp>
        <p:nvSpPr>
          <p:cNvPr id="14" name="Rectangle 6">
            <a:extLst>
              <a:ext uri="{FF2B5EF4-FFF2-40B4-BE49-F238E27FC236}">
                <a16:creationId xmlns:a16="http://schemas.microsoft.com/office/drawing/2014/main" id="{2557FED9-9FC9-4E94-9E8E-001F43A1118A}"/>
              </a:ext>
            </a:extLst>
          </p:cNvPr>
          <p:cNvSpPr/>
          <p:nvPr/>
        </p:nvSpPr>
        <p:spPr>
          <a:xfrm>
            <a:off x="1066800" y="2711268"/>
            <a:ext cx="4685908" cy="1077218"/>
          </a:xfrm>
          <a:prstGeom prst="rect">
            <a:avLst/>
          </a:prstGeom>
        </p:spPr>
        <p:txBody>
          <a:bodyPr wrap="square">
            <a:spAutoFit/>
          </a:bodyPr>
          <a:lstStyle/>
          <a:p>
            <a:pPr algn="ctr"/>
            <a:r>
              <a:rPr lang="it-IT" sz="3200" b="1" dirty="0">
                <a:solidFill>
                  <a:srgbClr val="002060"/>
                </a:solidFill>
              </a:rPr>
              <a:t>Soluzione:</a:t>
            </a:r>
            <a:br>
              <a:rPr lang="it-IT" sz="3200" b="1" dirty="0">
                <a:solidFill>
                  <a:srgbClr val="002060"/>
                </a:solidFill>
              </a:rPr>
            </a:br>
            <a:endParaRPr lang="it-IT" sz="3200" b="1" dirty="0">
              <a:solidFill>
                <a:srgbClr val="002060"/>
              </a:solidFill>
            </a:endParaRPr>
          </a:p>
        </p:txBody>
      </p:sp>
    </p:spTree>
    <p:extLst>
      <p:ext uri="{BB962C8B-B14F-4D97-AF65-F5344CB8AC3E}">
        <p14:creationId xmlns:p14="http://schemas.microsoft.com/office/powerpoint/2010/main" val="364281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63384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Alberi</a:t>
            </a:r>
            <a:r>
              <a:rPr lang="en-US" sz="3200" dirty="0"/>
              <a:t> </a:t>
            </a:r>
            <a:r>
              <a:rPr lang="en-US" sz="3200" dirty="0" err="1"/>
              <a:t>Decisionali</a:t>
            </a:r>
            <a:r>
              <a:rPr lang="en-US" sz="3200" dirty="0"/>
              <a:t> – </a:t>
            </a:r>
            <a:r>
              <a:rPr lang="en-US" sz="3200" dirty="0" err="1"/>
              <a:t>Problema</a:t>
            </a:r>
            <a:r>
              <a:rPr lang="en-US" sz="3200" dirty="0"/>
              <a:t> </a:t>
            </a:r>
            <a:r>
              <a:rPr lang="en-US" sz="3200" dirty="0" err="1"/>
              <a:t>Binario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162BA0EB-823C-4DCA-BECE-8B919B65A5F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0966" y="1685248"/>
            <a:ext cx="6476310" cy="3933231"/>
          </a:xfrm>
          <a:prstGeom prst="rect">
            <a:avLst/>
          </a:prstGeom>
          <a:noFill/>
          <a:ln>
            <a:solidFill>
              <a:schemeClr val="tx1"/>
            </a:solidFill>
          </a:ln>
          <a:effectLst/>
        </p:spPr>
      </p:pic>
      <p:sp>
        <p:nvSpPr>
          <p:cNvPr id="10" name="Rectangle 10">
            <a:extLst>
              <a:ext uri="{FF2B5EF4-FFF2-40B4-BE49-F238E27FC236}">
                <a16:creationId xmlns:a16="http://schemas.microsoft.com/office/drawing/2014/main" id="{F6841D7C-E4B2-411D-AF4C-525D98AB6508}"/>
              </a:ext>
            </a:extLst>
          </p:cNvPr>
          <p:cNvSpPr/>
          <p:nvPr/>
        </p:nvSpPr>
        <p:spPr>
          <a:xfrm>
            <a:off x="620967" y="5639968"/>
            <a:ext cx="6476310" cy="461665"/>
          </a:xfrm>
          <a:prstGeom prst="rect">
            <a:avLst/>
          </a:prstGeom>
        </p:spPr>
        <p:txBody>
          <a:bodyPr wrap="square">
            <a:spAutoFit/>
          </a:bodyPr>
          <a:lstStyle/>
          <a:p>
            <a:pPr algn="ctr"/>
            <a:r>
              <a:rPr lang="it-IT" sz="2400" i="1" dirty="0">
                <a:solidFill>
                  <a:srgbClr val="002060"/>
                </a:solidFill>
              </a:rPr>
              <a:t>Albero Decisionale su dataset binario</a:t>
            </a:r>
          </a:p>
        </p:txBody>
      </p:sp>
      <p:pic>
        <p:nvPicPr>
          <p:cNvPr id="11" name="Immagine 10">
            <a:extLst>
              <a:ext uri="{FF2B5EF4-FFF2-40B4-BE49-F238E27FC236}">
                <a16:creationId xmlns:a16="http://schemas.microsoft.com/office/drawing/2014/main" id="{BB0C2A65-BA52-45D5-BA1B-44BAE66BF2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08924" y="1685247"/>
            <a:ext cx="3244876" cy="3933231"/>
          </a:xfrm>
          <a:prstGeom prst="rect">
            <a:avLst/>
          </a:prstGeom>
          <a:noFill/>
          <a:ln>
            <a:solidFill>
              <a:schemeClr val="tx1"/>
            </a:solidFill>
          </a:ln>
        </p:spPr>
      </p:pic>
      <p:sp>
        <p:nvSpPr>
          <p:cNvPr id="12" name="Rectangle 10">
            <a:extLst>
              <a:ext uri="{FF2B5EF4-FFF2-40B4-BE49-F238E27FC236}">
                <a16:creationId xmlns:a16="http://schemas.microsoft.com/office/drawing/2014/main" id="{1DC77A81-8E88-4813-82F0-A2CA14AF5DE6}"/>
              </a:ext>
            </a:extLst>
          </p:cNvPr>
          <p:cNvSpPr/>
          <p:nvPr/>
        </p:nvSpPr>
        <p:spPr>
          <a:xfrm>
            <a:off x="8108924" y="5618478"/>
            <a:ext cx="3244876" cy="461665"/>
          </a:xfrm>
          <a:prstGeom prst="rect">
            <a:avLst/>
          </a:prstGeom>
        </p:spPr>
        <p:txBody>
          <a:bodyPr wrap="square">
            <a:spAutoFit/>
          </a:bodyPr>
          <a:lstStyle/>
          <a:p>
            <a:pPr algn="ctr"/>
            <a:r>
              <a:rPr lang="it-IT" sz="2400" i="1" dirty="0" err="1">
                <a:solidFill>
                  <a:srgbClr val="002060"/>
                </a:solidFill>
              </a:rPr>
              <a:t>Var</a:t>
            </a:r>
            <a:r>
              <a:rPr lang="it-IT" sz="2400" i="1" dirty="0">
                <a:solidFill>
                  <a:srgbClr val="002060"/>
                </a:solidFill>
              </a:rPr>
              <a:t> </a:t>
            </a:r>
            <a:r>
              <a:rPr lang="it-IT" sz="2400" i="1" dirty="0" err="1">
                <a:solidFill>
                  <a:srgbClr val="002060"/>
                </a:solidFill>
              </a:rPr>
              <a:t>importance</a:t>
            </a:r>
            <a:endParaRPr lang="it-IT" sz="2400" i="1" dirty="0">
              <a:solidFill>
                <a:srgbClr val="002060"/>
              </a:solidFill>
            </a:endParaRPr>
          </a:p>
        </p:txBody>
      </p:sp>
    </p:spTree>
    <p:extLst>
      <p:ext uri="{BB962C8B-B14F-4D97-AF65-F5344CB8AC3E}">
        <p14:creationId xmlns:p14="http://schemas.microsoft.com/office/powerpoint/2010/main" val="76303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720883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Alberi</a:t>
            </a:r>
            <a:r>
              <a:rPr lang="en-US" sz="3200" dirty="0"/>
              <a:t> </a:t>
            </a:r>
            <a:r>
              <a:rPr lang="en-US" sz="3200" dirty="0" err="1"/>
              <a:t>Decisionali</a:t>
            </a:r>
            <a:r>
              <a:rPr lang="en-US" sz="3200" dirty="0"/>
              <a:t> – </a:t>
            </a:r>
            <a:r>
              <a:rPr lang="en-US" sz="3200" dirty="0" err="1"/>
              <a:t>Problema</a:t>
            </a:r>
            <a:r>
              <a:rPr lang="en-US" sz="3200" dirty="0"/>
              <a:t> Multi-</a:t>
            </a:r>
            <a:r>
              <a:rPr lang="en-US" sz="3200" dirty="0" err="1"/>
              <a:t>Classe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F6841D7C-E4B2-411D-AF4C-525D98AB6508}"/>
              </a:ext>
            </a:extLst>
          </p:cNvPr>
          <p:cNvSpPr/>
          <p:nvPr/>
        </p:nvSpPr>
        <p:spPr>
          <a:xfrm>
            <a:off x="620967" y="5639968"/>
            <a:ext cx="6413239" cy="461665"/>
          </a:xfrm>
          <a:prstGeom prst="rect">
            <a:avLst/>
          </a:prstGeom>
        </p:spPr>
        <p:txBody>
          <a:bodyPr wrap="square">
            <a:spAutoFit/>
          </a:bodyPr>
          <a:lstStyle/>
          <a:p>
            <a:pPr algn="ctr"/>
            <a:r>
              <a:rPr lang="it-IT" sz="2400" i="1" dirty="0">
                <a:solidFill>
                  <a:srgbClr val="002060"/>
                </a:solidFill>
              </a:rPr>
              <a:t>Albero Decisionale su dataset binario</a:t>
            </a:r>
          </a:p>
        </p:txBody>
      </p:sp>
      <p:sp>
        <p:nvSpPr>
          <p:cNvPr id="12" name="Rectangle 10">
            <a:extLst>
              <a:ext uri="{FF2B5EF4-FFF2-40B4-BE49-F238E27FC236}">
                <a16:creationId xmlns:a16="http://schemas.microsoft.com/office/drawing/2014/main" id="{1DC77A81-8E88-4813-82F0-A2CA14AF5DE6}"/>
              </a:ext>
            </a:extLst>
          </p:cNvPr>
          <p:cNvSpPr/>
          <p:nvPr/>
        </p:nvSpPr>
        <p:spPr>
          <a:xfrm>
            <a:off x="7815991" y="5603147"/>
            <a:ext cx="3537809" cy="461665"/>
          </a:xfrm>
          <a:prstGeom prst="rect">
            <a:avLst/>
          </a:prstGeom>
        </p:spPr>
        <p:txBody>
          <a:bodyPr wrap="square">
            <a:spAutoFit/>
          </a:bodyPr>
          <a:lstStyle/>
          <a:p>
            <a:pPr algn="ctr"/>
            <a:r>
              <a:rPr lang="it-IT" sz="2400" i="1" dirty="0" err="1">
                <a:solidFill>
                  <a:srgbClr val="002060"/>
                </a:solidFill>
              </a:rPr>
              <a:t>Var</a:t>
            </a:r>
            <a:r>
              <a:rPr lang="it-IT" sz="2400" i="1" dirty="0">
                <a:solidFill>
                  <a:srgbClr val="002060"/>
                </a:solidFill>
              </a:rPr>
              <a:t> </a:t>
            </a:r>
            <a:r>
              <a:rPr lang="it-IT" sz="2400" i="1" dirty="0" err="1">
                <a:solidFill>
                  <a:srgbClr val="002060"/>
                </a:solidFill>
              </a:rPr>
              <a:t>importance</a:t>
            </a:r>
            <a:endParaRPr lang="it-IT" sz="2400" i="1" dirty="0">
              <a:solidFill>
                <a:srgbClr val="002060"/>
              </a:solidFill>
            </a:endParaRPr>
          </a:p>
        </p:txBody>
      </p:sp>
      <p:pic>
        <p:nvPicPr>
          <p:cNvPr id="13" name="Immagine 12">
            <a:extLst>
              <a:ext uri="{FF2B5EF4-FFF2-40B4-BE49-F238E27FC236}">
                <a16:creationId xmlns:a16="http://schemas.microsoft.com/office/drawing/2014/main" id="{5ECE028D-90A9-4310-A242-E2090149D5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0966" y="1685247"/>
            <a:ext cx="6413240" cy="3895278"/>
          </a:xfrm>
          <a:prstGeom prst="rect">
            <a:avLst/>
          </a:prstGeom>
          <a:noFill/>
          <a:ln>
            <a:solidFill>
              <a:schemeClr val="tx1"/>
            </a:solidFill>
          </a:ln>
        </p:spPr>
      </p:pic>
      <p:pic>
        <p:nvPicPr>
          <p:cNvPr id="14" name="Immagine 2" descr="Immagine che contiene testo&#10;&#10;Descrizione generata automaticamente">
            <a:extLst>
              <a:ext uri="{FF2B5EF4-FFF2-40B4-BE49-F238E27FC236}">
                <a16:creationId xmlns:a16="http://schemas.microsoft.com/office/drawing/2014/main" id="{F79E66EF-F62C-4334-A103-8DB41FB558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5991" y="1655525"/>
            <a:ext cx="3537809" cy="3954721"/>
          </a:xfrm>
          <a:prstGeom prst="rect">
            <a:avLst/>
          </a:prstGeom>
          <a:ln>
            <a:solidFill>
              <a:schemeClr val="tx1"/>
            </a:solidFill>
          </a:ln>
        </p:spPr>
      </p:pic>
    </p:spTree>
    <p:extLst>
      <p:ext uri="{BB962C8B-B14F-4D97-AF65-F5344CB8AC3E}">
        <p14:creationId xmlns:p14="http://schemas.microsoft.com/office/powerpoint/2010/main" val="62900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540526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Reti</a:t>
            </a:r>
            <a:r>
              <a:rPr lang="en-US" sz="3200" dirty="0"/>
              <a:t> </a:t>
            </a:r>
            <a:r>
              <a:rPr lang="en-US" sz="3200" dirty="0" err="1"/>
              <a:t>Neurali</a:t>
            </a:r>
            <a:r>
              <a:rPr lang="en-US" sz="3200" dirty="0"/>
              <a:t> – </a:t>
            </a:r>
            <a:r>
              <a:rPr lang="en-US" sz="3200" dirty="0" err="1"/>
              <a:t>Problema</a:t>
            </a:r>
            <a:r>
              <a:rPr lang="en-US" sz="3200" dirty="0"/>
              <a:t> </a:t>
            </a:r>
            <a:r>
              <a:rPr lang="en-US" sz="3200" dirty="0" err="1"/>
              <a:t>Binario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A5BD61B1-7A11-4FD8-B2ED-65ACA2311847}"/>
              </a:ext>
            </a:extLst>
          </p:cNvPr>
          <p:cNvPicPr>
            <a:picLocks noChangeAspect="1"/>
          </p:cNvPicPr>
          <p:nvPr/>
        </p:nvPicPr>
        <p:blipFill rotWithShape="1">
          <a:blip r:embed="rId4"/>
          <a:srcRect l="1100" t="3421" b="1330"/>
          <a:stretch/>
        </p:blipFill>
        <p:spPr bwMode="auto">
          <a:xfrm>
            <a:off x="519989" y="1741755"/>
            <a:ext cx="7273016" cy="2735977"/>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10" name="Picture 9" descr="A picture containing text, receipt&#10;&#10;Description automatically generated">
            <a:extLst>
              <a:ext uri="{FF2B5EF4-FFF2-40B4-BE49-F238E27FC236}">
                <a16:creationId xmlns:a16="http://schemas.microsoft.com/office/drawing/2014/main" id="{11BB941D-4917-4FA5-9E5B-FA592168B8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5905" y="2819066"/>
            <a:ext cx="3227895" cy="3374345"/>
          </a:xfrm>
          <a:prstGeom prst="rect">
            <a:avLst/>
          </a:prstGeom>
          <a:ln>
            <a:solidFill>
              <a:schemeClr val="tx1"/>
            </a:solidFill>
          </a:ln>
        </p:spPr>
      </p:pic>
      <p:sp>
        <p:nvSpPr>
          <p:cNvPr id="11" name="Rectangle 10">
            <a:extLst>
              <a:ext uri="{FF2B5EF4-FFF2-40B4-BE49-F238E27FC236}">
                <a16:creationId xmlns:a16="http://schemas.microsoft.com/office/drawing/2014/main" id="{CFCD3B37-5754-478A-94E4-7556EDBFCC52}"/>
              </a:ext>
            </a:extLst>
          </p:cNvPr>
          <p:cNvSpPr/>
          <p:nvPr/>
        </p:nvSpPr>
        <p:spPr>
          <a:xfrm>
            <a:off x="519989" y="4477732"/>
            <a:ext cx="7273016" cy="461665"/>
          </a:xfrm>
          <a:prstGeom prst="rect">
            <a:avLst/>
          </a:prstGeom>
        </p:spPr>
        <p:txBody>
          <a:bodyPr wrap="square">
            <a:spAutoFit/>
          </a:bodyPr>
          <a:lstStyle/>
          <a:p>
            <a:pPr algn="ctr"/>
            <a:r>
              <a:rPr lang="it-IT" sz="2400" i="1" dirty="0">
                <a:solidFill>
                  <a:srgbClr val="002060"/>
                </a:solidFill>
              </a:rPr>
              <a:t>Rete Neurale su dataset binario</a:t>
            </a:r>
          </a:p>
        </p:txBody>
      </p:sp>
      <p:sp>
        <p:nvSpPr>
          <p:cNvPr id="12" name="Rectangle 11">
            <a:extLst>
              <a:ext uri="{FF2B5EF4-FFF2-40B4-BE49-F238E27FC236}">
                <a16:creationId xmlns:a16="http://schemas.microsoft.com/office/drawing/2014/main" id="{77B338B0-7523-4C32-BC38-F33B808FFAF9}"/>
              </a:ext>
            </a:extLst>
          </p:cNvPr>
          <p:cNvSpPr/>
          <p:nvPr/>
        </p:nvSpPr>
        <p:spPr>
          <a:xfrm>
            <a:off x="8125905" y="2370634"/>
            <a:ext cx="3227895" cy="461665"/>
          </a:xfrm>
          <a:prstGeom prst="rect">
            <a:avLst/>
          </a:prstGeom>
        </p:spPr>
        <p:txBody>
          <a:bodyPr wrap="square">
            <a:spAutoFit/>
          </a:bodyPr>
          <a:lstStyle/>
          <a:p>
            <a:pPr algn="ctr"/>
            <a:r>
              <a:rPr lang="it-IT" sz="2400" i="1" dirty="0" err="1">
                <a:solidFill>
                  <a:srgbClr val="002060"/>
                </a:solidFill>
              </a:rPr>
              <a:t>Var</a:t>
            </a:r>
            <a:r>
              <a:rPr lang="it-IT" sz="2400" i="1" dirty="0">
                <a:solidFill>
                  <a:srgbClr val="002060"/>
                </a:solidFill>
              </a:rPr>
              <a:t> </a:t>
            </a:r>
            <a:r>
              <a:rPr lang="it-IT" sz="2400" i="1" dirty="0" err="1">
                <a:solidFill>
                  <a:srgbClr val="002060"/>
                </a:solidFill>
              </a:rPr>
              <a:t>Importance</a:t>
            </a:r>
            <a:endParaRPr lang="it-IT" sz="2400" i="1" dirty="0">
              <a:solidFill>
                <a:srgbClr val="002060"/>
              </a:solidFill>
            </a:endParaRPr>
          </a:p>
        </p:txBody>
      </p:sp>
    </p:spTree>
    <p:extLst>
      <p:ext uri="{BB962C8B-B14F-4D97-AF65-F5344CB8AC3E}">
        <p14:creationId xmlns:p14="http://schemas.microsoft.com/office/powerpoint/2010/main" val="103129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627569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Reti</a:t>
            </a:r>
            <a:r>
              <a:rPr lang="en-US" sz="3200" dirty="0"/>
              <a:t> </a:t>
            </a:r>
            <a:r>
              <a:rPr lang="en-US" sz="3200" dirty="0" err="1"/>
              <a:t>Neurali</a:t>
            </a:r>
            <a:r>
              <a:rPr lang="en-US" sz="3200" dirty="0"/>
              <a:t> – </a:t>
            </a:r>
            <a:r>
              <a:rPr lang="en-US" sz="3200" dirty="0" err="1"/>
              <a:t>Problema</a:t>
            </a:r>
            <a:r>
              <a:rPr lang="en-US" sz="3200" dirty="0"/>
              <a:t> Multi-</a:t>
            </a:r>
            <a:r>
              <a:rPr lang="en-US" sz="3200" dirty="0" err="1"/>
              <a:t>Classe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FCD3B37-5754-478A-94E4-7556EDBFCC52}"/>
              </a:ext>
            </a:extLst>
          </p:cNvPr>
          <p:cNvSpPr/>
          <p:nvPr/>
        </p:nvSpPr>
        <p:spPr>
          <a:xfrm>
            <a:off x="519990" y="4306301"/>
            <a:ext cx="6832918" cy="461665"/>
          </a:xfrm>
          <a:prstGeom prst="rect">
            <a:avLst/>
          </a:prstGeom>
        </p:spPr>
        <p:txBody>
          <a:bodyPr wrap="square">
            <a:spAutoFit/>
          </a:bodyPr>
          <a:lstStyle/>
          <a:p>
            <a:pPr algn="ctr"/>
            <a:r>
              <a:rPr lang="it-IT" sz="2400" i="1" dirty="0">
                <a:solidFill>
                  <a:srgbClr val="002060"/>
                </a:solidFill>
              </a:rPr>
              <a:t>Rete Neurale su dataset multi-classe</a:t>
            </a:r>
          </a:p>
        </p:txBody>
      </p:sp>
      <p:sp>
        <p:nvSpPr>
          <p:cNvPr id="12" name="Rectangle 11">
            <a:extLst>
              <a:ext uri="{FF2B5EF4-FFF2-40B4-BE49-F238E27FC236}">
                <a16:creationId xmlns:a16="http://schemas.microsoft.com/office/drawing/2014/main" id="{77B338B0-7523-4C32-BC38-F33B808FFAF9}"/>
              </a:ext>
            </a:extLst>
          </p:cNvPr>
          <p:cNvSpPr/>
          <p:nvPr/>
        </p:nvSpPr>
        <p:spPr>
          <a:xfrm>
            <a:off x="7722245" y="3257570"/>
            <a:ext cx="4035214" cy="461665"/>
          </a:xfrm>
          <a:prstGeom prst="rect">
            <a:avLst/>
          </a:prstGeom>
        </p:spPr>
        <p:txBody>
          <a:bodyPr wrap="square">
            <a:spAutoFit/>
          </a:bodyPr>
          <a:lstStyle/>
          <a:p>
            <a:pPr algn="ctr"/>
            <a:r>
              <a:rPr lang="it-IT" sz="2400" i="1" dirty="0" err="1">
                <a:solidFill>
                  <a:srgbClr val="002060"/>
                </a:solidFill>
              </a:rPr>
              <a:t>Var</a:t>
            </a:r>
            <a:r>
              <a:rPr lang="it-IT" sz="2400" i="1" dirty="0">
                <a:solidFill>
                  <a:srgbClr val="002060"/>
                </a:solidFill>
              </a:rPr>
              <a:t> </a:t>
            </a:r>
            <a:r>
              <a:rPr lang="it-IT" sz="2400" i="1" dirty="0" err="1">
                <a:solidFill>
                  <a:srgbClr val="002060"/>
                </a:solidFill>
              </a:rPr>
              <a:t>Importance</a:t>
            </a:r>
            <a:endParaRPr lang="it-IT" sz="2400" i="1" dirty="0">
              <a:solidFill>
                <a:srgbClr val="002060"/>
              </a:solidFill>
            </a:endParaRPr>
          </a:p>
        </p:txBody>
      </p:sp>
      <p:pic>
        <p:nvPicPr>
          <p:cNvPr id="13" name="Picture 12" descr="A picture containing text&#10;&#10;Description automatically generated">
            <a:extLst>
              <a:ext uri="{FF2B5EF4-FFF2-40B4-BE49-F238E27FC236}">
                <a16:creationId xmlns:a16="http://schemas.microsoft.com/office/drawing/2014/main" id="{F8941192-2D0E-4E62-A29D-9E301E44BE53}"/>
              </a:ext>
            </a:extLst>
          </p:cNvPr>
          <p:cNvPicPr>
            <a:picLocks noChangeAspect="1"/>
          </p:cNvPicPr>
          <p:nvPr/>
        </p:nvPicPr>
        <p:blipFill rotWithShape="1">
          <a:blip r:embed="rId4"/>
          <a:srcRect t="-1" b="862"/>
          <a:stretch/>
        </p:blipFill>
        <p:spPr bwMode="auto">
          <a:xfrm>
            <a:off x="519990" y="1741732"/>
            <a:ext cx="6832918" cy="2557237"/>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14" name="Picture 13" descr="Table&#10;&#10;Description automatically generated with low confidence">
            <a:extLst>
              <a:ext uri="{FF2B5EF4-FFF2-40B4-BE49-F238E27FC236}">
                <a16:creationId xmlns:a16="http://schemas.microsoft.com/office/drawing/2014/main" id="{365EC6ED-63E6-4CCB-9DC0-53D2E39BD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2244" y="3719235"/>
            <a:ext cx="4035215" cy="2440324"/>
          </a:xfrm>
          <a:prstGeom prst="rect">
            <a:avLst/>
          </a:prstGeom>
          <a:ln>
            <a:solidFill>
              <a:schemeClr val="tx1"/>
            </a:solidFill>
          </a:ln>
        </p:spPr>
      </p:pic>
    </p:spTree>
    <p:extLst>
      <p:ext uri="{BB962C8B-B14F-4D97-AF65-F5344CB8AC3E}">
        <p14:creationId xmlns:p14="http://schemas.microsoft.com/office/powerpoint/2010/main" val="62022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775943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a:t>
            </a:r>
            <a:r>
              <a:rPr lang="en-US" sz="3200" dirty="0" err="1"/>
              <a:t>tra</a:t>
            </a:r>
            <a:r>
              <a:rPr lang="en-US" sz="3200" dirty="0"/>
              <a:t> </a:t>
            </a:r>
            <a:r>
              <a:rPr lang="en-US" sz="3200" dirty="0" err="1"/>
              <a:t>Modelli</a:t>
            </a:r>
            <a:r>
              <a:rPr lang="en-US" sz="3200" dirty="0"/>
              <a:t> – </a:t>
            </a:r>
            <a:r>
              <a:rPr lang="en-US" sz="3200" dirty="0" err="1"/>
              <a:t>Matrici</a:t>
            </a:r>
            <a:r>
              <a:rPr lang="en-US" sz="3200" dirty="0"/>
              <a:t> di </a:t>
            </a:r>
            <a:r>
              <a:rPr lang="en-US" sz="3200" dirty="0" err="1"/>
              <a:t>Confusione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96">
            <a:extLst>
              <a:ext uri="{FF2B5EF4-FFF2-40B4-BE49-F238E27FC236}">
                <a16:creationId xmlns:a16="http://schemas.microsoft.com/office/drawing/2014/main" id="{57994D74-D0AB-4BD5-8395-1532B8F1D3A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693" y="2323101"/>
            <a:ext cx="4946734" cy="3168000"/>
          </a:xfrm>
          <a:prstGeom prst="rect">
            <a:avLst/>
          </a:prstGeom>
          <a:noFill/>
          <a:ln>
            <a:solidFill>
              <a:schemeClr val="tx1"/>
            </a:solidFill>
          </a:ln>
        </p:spPr>
      </p:pic>
      <p:sp>
        <p:nvSpPr>
          <p:cNvPr id="10" name="Rectangle 9">
            <a:extLst>
              <a:ext uri="{FF2B5EF4-FFF2-40B4-BE49-F238E27FC236}">
                <a16:creationId xmlns:a16="http://schemas.microsoft.com/office/drawing/2014/main" id="{3961E30E-A898-47B5-A34E-B48C34F03C26}"/>
              </a:ext>
            </a:extLst>
          </p:cNvPr>
          <p:cNvSpPr/>
          <p:nvPr/>
        </p:nvSpPr>
        <p:spPr>
          <a:xfrm>
            <a:off x="4409387" y="1531856"/>
            <a:ext cx="3373225" cy="584775"/>
          </a:xfrm>
          <a:prstGeom prst="rect">
            <a:avLst/>
          </a:prstGeom>
        </p:spPr>
        <p:txBody>
          <a:bodyPr wrap="square">
            <a:spAutoFit/>
          </a:bodyPr>
          <a:lstStyle/>
          <a:p>
            <a:pPr algn="ctr"/>
            <a:r>
              <a:rPr lang="it-IT" sz="3200" b="1" dirty="0">
                <a:solidFill>
                  <a:srgbClr val="002060"/>
                </a:solidFill>
              </a:rPr>
              <a:t>Problema Binario</a:t>
            </a:r>
          </a:p>
        </p:txBody>
      </p:sp>
      <p:sp>
        <p:nvSpPr>
          <p:cNvPr id="12" name="Rectangle 11">
            <a:extLst>
              <a:ext uri="{FF2B5EF4-FFF2-40B4-BE49-F238E27FC236}">
                <a16:creationId xmlns:a16="http://schemas.microsoft.com/office/drawing/2014/main" id="{68DD4797-E0D5-4545-AE47-1B60619CD852}"/>
              </a:ext>
            </a:extLst>
          </p:cNvPr>
          <p:cNvSpPr/>
          <p:nvPr/>
        </p:nvSpPr>
        <p:spPr>
          <a:xfrm>
            <a:off x="661693" y="5491101"/>
            <a:ext cx="4946734" cy="830997"/>
          </a:xfrm>
          <a:prstGeom prst="rect">
            <a:avLst/>
          </a:prstGeom>
        </p:spPr>
        <p:txBody>
          <a:bodyPr wrap="square">
            <a:spAutoFit/>
          </a:bodyPr>
          <a:lstStyle/>
          <a:p>
            <a:pPr algn="ctr"/>
            <a:r>
              <a:rPr lang="it-IT" sz="2400" i="1" dirty="0" err="1">
                <a:solidFill>
                  <a:srgbClr val="002060"/>
                </a:solidFill>
              </a:rPr>
              <a:t>Accuracy</a:t>
            </a:r>
            <a:r>
              <a:rPr lang="it-IT" sz="2400" i="1" dirty="0">
                <a:solidFill>
                  <a:srgbClr val="002060"/>
                </a:solidFill>
              </a:rPr>
              <a:t>: 0.7074</a:t>
            </a:r>
          </a:p>
          <a:p>
            <a:pPr algn="ctr"/>
            <a:r>
              <a:rPr lang="it-IT" sz="2400" i="1" dirty="0">
                <a:solidFill>
                  <a:srgbClr val="002060"/>
                </a:solidFill>
              </a:rPr>
              <a:t>Albero Decisionale</a:t>
            </a:r>
          </a:p>
        </p:txBody>
      </p:sp>
      <p:sp>
        <p:nvSpPr>
          <p:cNvPr id="13" name="Rectangle 12">
            <a:extLst>
              <a:ext uri="{FF2B5EF4-FFF2-40B4-BE49-F238E27FC236}">
                <a16:creationId xmlns:a16="http://schemas.microsoft.com/office/drawing/2014/main" id="{45237236-B2E0-4990-91A7-CA723A76BC99}"/>
              </a:ext>
            </a:extLst>
          </p:cNvPr>
          <p:cNvSpPr/>
          <p:nvPr/>
        </p:nvSpPr>
        <p:spPr>
          <a:xfrm>
            <a:off x="6293172" y="5491101"/>
            <a:ext cx="5237135" cy="830997"/>
          </a:xfrm>
          <a:prstGeom prst="rect">
            <a:avLst/>
          </a:prstGeom>
        </p:spPr>
        <p:txBody>
          <a:bodyPr wrap="square">
            <a:spAutoFit/>
          </a:bodyPr>
          <a:lstStyle/>
          <a:p>
            <a:pPr algn="ctr"/>
            <a:r>
              <a:rPr lang="it-IT" sz="2400" i="1" dirty="0" err="1">
                <a:solidFill>
                  <a:srgbClr val="002060"/>
                </a:solidFill>
              </a:rPr>
              <a:t>Accuracy</a:t>
            </a:r>
            <a:r>
              <a:rPr lang="it-IT" sz="2400" i="1" dirty="0">
                <a:solidFill>
                  <a:srgbClr val="002060"/>
                </a:solidFill>
              </a:rPr>
              <a:t>: 0.7101</a:t>
            </a:r>
          </a:p>
          <a:p>
            <a:pPr algn="ctr"/>
            <a:r>
              <a:rPr lang="it-IT" sz="2400" i="1" dirty="0">
                <a:solidFill>
                  <a:srgbClr val="002060"/>
                </a:solidFill>
              </a:rPr>
              <a:t>Rete Neurale </a:t>
            </a:r>
          </a:p>
        </p:txBody>
      </p:sp>
      <p:pic>
        <p:nvPicPr>
          <p:cNvPr id="3" name="Immagine 2">
            <a:extLst>
              <a:ext uri="{FF2B5EF4-FFF2-40B4-BE49-F238E27FC236}">
                <a16:creationId xmlns:a16="http://schemas.microsoft.com/office/drawing/2014/main" id="{BB2C78EE-D4B2-4370-A5C7-9912906409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8785" y="2323101"/>
            <a:ext cx="4961194" cy="3150874"/>
          </a:xfrm>
          <a:prstGeom prst="rect">
            <a:avLst/>
          </a:prstGeom>
          <a:ln>
            <a:solidFill>
              <a:schemeClr val="tx1"/>
            </a:solidFill>
          </a:ln>
        </p:spPr>
      </p:pic>
    </p:spTree>
    <p:extLst>
      <p:ext uri="{BB962C8B-B14F-4D97-AF65-F5344CB8AC3E}">
        <p14:creationId xmlns:p14="http://schemas.microsoft.com/office/powerpoint/2010/main" val="3101199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775943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a:t>
            </a:r>
            <a:r>
              <a:rPr lang="en-US" sz="3200" dirty="0" err="1"/>
              <a:t>tra</a:t>
            </a:r>
            <a:r>
              <a:rPr lang="en-US" sz="3200" dirty="0"/>
              <a:t> </a:t>
            </a:r>
            <a:r>
              <a:rPr lang="en-US" sz="3200" dirty="0" err="1"/>
              <a:t>Modelli</a:t>
            </a:r>
            <a:r>
              <a:rPr lang="en-US" sz="3200" dirty="0"/>
              <a:t> – </a:t>
            </a:r>
            <a:r>
              <a:rPr lang="en-US" sz="3200" dirty="0" err="1"/>
              <a:t>Matrici</a:t>
            </a:r>
            <a:r>
              <a:rPr lang="en-US" sz="3200" dirty="0"/>
              <a:t> di </a:t>
            </a:r>
            <a:r>
              <a:rPr lang="en-US" sz="3200" dirty="0" err="1"/>
              <a:t>Confusione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961E30E-A898-47B5-A34E-B48C34F03C26}"/>
              </a:ext>
            </a:extLst>
          </p:cNvPr>
          <p:cNvSpPr/>
          <p:nvPr/>
        </p:nvSpPr>
        <p:spPr>
          <a:xfrm>
            <a:off x="3995393" y="1521625"/>
            <a:ext cx="4201213" cy="584775"/>
          </a:xfrm>
          <a:prstGeom prst="rect">
            <a:avLst/>
          </a:prstGeom>
        </p:spPr>
        <p:txBody>
          <a:bodyPr wrap="square">
            <a:spAutoFit/>
          </a:bodyPr>
          <a:lstStyle/>
          <a:p>
            <a:pPr algn="ctr"/>
            <a:r>
              <a:rPr lang="it-IT" sz="3200" b="1" dirty="0">
                <a:solidFill>
                  <a:srgbClr val="002060"/>
                </a:solidFill>
              </a:rPr>
              <a:t>Problema Multi-Classe</a:t>
            </a:r>
          </a:p>
        </p:txBody>
      </p:sp>
      <p:sp>
        <p:nvSpPr>
          <p:cNvPr id="12" name="Rectangle 11">
            <a:extLst>
              <a:ext uri="{FF2B5EF4-FFF2-40B4-BE49-F238E27FC236}">
                <a16:creationId xmlns:a16="http://schemas.microsoft.com/office/drawing/2014/main" id="{68DD4797-E0D5-4545-AE47-1B60619CD852}"/>
              </a:ext>
            </a:extLst>
          </p:cNvPr>
          <p:cNvSpPr/>
          <p:nvPr/>
        </p:nvSpPr>
        <p:spPr>
          <a:xfrm>
            <a:off x="661693" y="5491101"/>
            <a:ext cx="4992496" cy="830997"/>
          </a:xfrm>
          <a:prstGeom prst="rect">
            <a:avLst/>
          </a:prstGeom>
        </p:spPr>
        <p:txBody>
          <a:bodyPr wrap="square">
            <a:spAutoFit/>
          </a:bodyPr>
          <a:lstStyle/>
          <a:p>
            <a:pPr algn="ctr"/>
            <a:r>
              <a:rPr lang="it-IT" sz="2400" i="1" dirty="0" err="1">
                <a:solidFill>
                  <a:srgbClr val="002060"/>
                </a:solidFill>
              </a:rPr>
              <a:t>Accuracy</a:t>
            </a:r>
            <a:r>
              <a:rPr lang="it-IT" sz="2400" i="1" dirty="0">
                <a:solidFill>
                  <a:srgbClr val="002060"/>
                </a:solidFill>
              </a:rPr>
              <a:t>: 0.5261</a:t>
            </a:r>
          </a:p>
          <a:p>
            <a:pPr algn="ctr"/>
            <a:r>
              <a:rPr lang="it-IT" sz="2400" i="1" dirty="0">
                <a:solidFill>
                  <a:srgbClr val="002060"/>
                </a:solidFill>
              </a:rPr>
              <a:t>Albero Decisionale</a:t>
            </a:r>
          </a:p>
        </p:txBody>
      </p:sp>
      <p:sp>
        <p:nvSpPr>
          <p:cNvPr id="13" name="Rectangle 12">
            <a:extLst>
              <a:ext uri="{FF2B5EF4-FFF2-40B4-BE49-F238E27FC236}">
                <a16:creationId xmlns:a16="http://schemas.microsoft.com/office/drawing/2014/main" id="{45237236-B2E0-4990-91A7-CA723A76BC99}"/>
              </a:ext>
            </a:extLst>
          </p:cNvPr>
          <p:cNvSpPr/>
          <p:nvPr/>
        </p:nvSpPr>
        <p:spPr>
          <a:xfrm>
            <a:off x="6347349" y="5491101"/>
            <a:ext cx="5182958" cy="830997"/>
          </a:xfrm>
          <a:prstGeom prst="rect">
            <a:avLst/>
          </a:prstGeom>
        </p:spPr>
        <p:txBody>
          <a:bodyPr wrap="square">
            <a:spAutoFit/>
          </a:bodyPr>
          <a:lstStyle/>
          <a:p>
            <a:pPr algn="ctr"/>
            <a:r>
              <a:rPr lang="it-IT" sz="2400" i="1" dirty="0" err="1">
                <a:solidFill>
                  <a:srgbClr val="002060"/>
                </a:solidFill>
              </a:rPr>
              <a:t>Accuracy</a:t>
            </a:r>
            <a:r>
              <a:rPr lang="it-IT" sz="2400" i="1" dirty="0">
                <a:solidFill>
                  <a:srgbClr val="002060"/>
                </a:solidFill>
              </a:rPr>
              <a:t>: 0.5628</a:t>
            </a:r>
          </a:p>
          <a:p>
            <a:pPr algn="ctr"/>
            <a:r>
              <a:rPr lang="it-IT" sz="2400" i="1" dirty="0">
                <a:solidFill>
                  <a:srgbClr val="002060"/>
                </a:solidFill>
              </a:rPr>
              <a:t>Rete Neurale</a:t>
            </a:r>
          </a:p>
        </p:txBody>
      </p:sp>
      <p:pic>
        <p:nvPicPr>
          <p:cNvPr id="14" name="Immagine 98">
            <a:extLst>
              <a:ext uri="{FF2B5EF4-FFF2-40B4-BE49-F238E27FC236}">
                <a16:creationId xmlns:a16="http://schemas.microsoft.com/office/drawing/2014/main" id="{19341BCF-563E-4939-94FA-6254515E8C7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693" y="2320412"/>
            <a:ext cx="4992496" cy="3168000"/>
          </a:xfrm>
          <a:prstGeom prst="rect">
            <a:avLst/>
          </a:prstGeom>
          <a:noFill/>
          <a:ln>
            <a:solidFill>
              <a:schemeClr val="tx1"/>
            </a:solidFill>
          </a:ln>
        </p:spPr>
      </p:pic>
      <p:pic>
        <p:nvPicPr>
          <p:cNvPr id="3" name="Immagine 2">
            <a:extLst>
              <a:ext uri="{FF2B5EF4-FFF2-40B4-BE49-F238E27FC236}">
                <a16:creationId xmlns:a16="http://schemas.microsoft.com/office/drawing/2014/main" id="{DB526B11-287D-45B0-BA1B-9614B597BB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2703" y="2320412"/>
            <a:ext cx="5046761" cy="3205218"/>
          </a:xfrm>
          <a:prstGeom prst="rect">
            <a:avLst/>
          </a:prstGeom>
          <a:ln>
            <a:solidFill>
              <a:schemeClr val="tx1"/>
            </a:solidFill>
          </a:ln>
        </p:spPr>
      </p:pic>
    </p:spTree>
    <p:extLst>
      <p:ext uri="{BB962C8B-B14F-4D97-AF65-F5344CB8AC3E}">
        <p14:creationId xmlns:p14="http://schemas.microsoft.com/office/powerpoint/2010/main" val="196828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633660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a:t>
            </a:r>
            <a:r>
              <a:rPr lang="en-US" sz="3200" dirty="0" err="1"/>
              <a:t>tra</a:t>
            </a:r>
            <a:r>
              <a:rPr lang="en-US" sz="3200" dirty="0"/>
              <a:t> </a:t>
            </a:r>
            <a:r>
              <a:rPr lang="en-US" sz="3200" dirty="0" err="1"/>
              <a:t>Modelli</a:t>
            </a:r>
            <a:r>
              <a:rPr lang="en-US" sz="3200" dirty="0"/>
              <a:t> – Performance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a16="http://schemas.microsoft.com/office/drawing/2014/main" id="{1BD3EDF4-C06B-4B6C-BAC0-91405807820F}"/>
              </a:ext>
            </a:extLst>
          </p:cNvPr>
          <p:cNvGraphicFramePr>
            <a:graphicFrameLocks noGrp="1"/>
          </p:cNvGraphicFramePr>
          <p:nvPr>
            <p:extLst>
              <p:ext uri="{D42A27DB-BD31-4B8C-83A1-F6EECF244321}">
                <p14:modId xmlns:p14="http://schemas.microsoft.com/office/powerpoint/2010/main" val="3777691471"/>
              </p:ext>
            </p:extLst>
          </p:nvPr>
        </p:nvGraphicFramePr>
        <p:xfrm>
          <a:off x="3581401" y="1587756"/>
          <a:ext cx="7936503" cy="4759706"/>
        </p:xfrm>
        <a:graphic>
          <a:graphicData uri="http://schemas.openxmlformats.org/drawingml/2006/table">
            <a:tbl>
              <a:tblPr firstRow="1" firstCol="1" bandRow="1">
                <a:tableStyleId>{5C22544A-7EE6-4342-B048-85BDC9FD1C3A}</a:tableStyleId>
              </a:tblPr>
              <a:tblGrid>
                <a:gridCol w="2822921">
                  <a:extLst>
                    <a:ext uri="{9D8B030D-6E8A-4147-A177-3AD203B41FA5}">
                      <a16:colId xmlns:a16="http://schemas.microsoft.com/office/drawing/2014/main" val="1318924312"/>
                    </a:ext>
                  </a:extLst>
                </a:gridCol>
                <a:gridCol w="2443125">
                  <a:extLst>
                    <a:ext uri="{9D8B030D-6E8A-4147-A177-3AD203B41FA5}">
                      <a16:colId xmlns:a16="http://schemas.microsoft.com/office/drawing/2014/main" val="398371186"/>
                    </a:ext>
                  </a:extLst>
                </a:gridCol>
                <a:gridCol w="2670457">
                  <a:extLst>
                    <a:ext uri="{9D8B030D-6E8A-4147-A177-3AD203B41FA5}">
                      <a16:colId xmlns:a16="http://schemas.microsoft.com/office/drawing/2014/main" val="1672035762"/>
                    </a:ext>
                  </a:extLst>
                </a:gridCol>
              </a:tblGrid>
              <a:tr h="288479">
                <a:tc>
                  <a:txBody>
                    <a:bodyPr/>
                    <a:lstStyle/>
                    <a:p>
                      <a:pPr algn="ctr">
                        <a:lnSpc>
                          <a:spcPct val="115000"/>
                        </a:lnSpc>
                        <a:spcAft>
                          <a:spcPts val="0"/>
                        </a:spcAft>
                      </a:pPr>
                      <a:r>
                        <a:rPr lang="it-IT" sz="2000" dirty="0">
                          <a:effectLst/>
                        </a:rPr>
                        <a:t> </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DT binario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NN binario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7730603"/>
                  </a:ext>
                </a:extLst>
              </a:tr>
              <a:tr h="288479">
                <a:tc>
                  <a:txBody>
                    <a:bodyPr/>
                    <a:lstStyle/>
                    <a:p>
                      <a:pPr algn="ctr">
                        <a:lnSpc>
                          <a:spcPct val="115000"/>
                        </a:lnSpc>
                        <a:spcAft>
                          <a:spcPts val="0"/>
                        </a:spcAft>
                      </a:pPr>
                      <a:r>
                        <a:rPr lang="it-IT" sz="2000" dirty="0" err="1">
                          <a:effectLst/>
                        </a:rPr>
                        <a:t>Accuracy</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0.7074 ± 0.0231 </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0.7101 ± 0.0231</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289882"/>
                  </a:ext>
                </a:extLst>
              </a:tr>
              <a:tr h="288479">
                <a:tc>
                  <a:txBody>
                    <a:bodyPr/>
                    <a:lstStyle/>
                    <a:p>
                      <a:pPr algn="ctr">
                        <a:lnSpc>
                          <a:spcPct val="115000"/>
                        </a:lnSpc>
                        <a:spcAft>
                          <a:spcPts val="0"/>
                        </a:spcAft>
                      </a:pPr>
                      <a:r>
                        <a:rPr lang="it-IT" sz="2000" dirty="0">
                          <a:effectLst/>
                        </a:rPr>
                        <a:t>Precision No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0.7281106</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0.7186147</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448656"/>
                  </a:ext>
                </a:extLst>
              </a:tr>
              <a:tr h="288479">
                <a:tc>
                  <a:txBody>
                    <a:bodyPr/>
                    <a:lstStyle/>
                    <a:p>
                      <a:pPr algn="ctr">
                        <a:lnSpc>
                          <a:spcPct val="115000"/>
                        </a:lnSpc>
                        <a:spcAft>
                          <a:spcPts val="0"/>
                        </a:spcAft>
                      </a:pPr>
                      <a:r>
                        <a:rPr lang="it-IT" sz="2000" dirty="0">
                          <a:effectLst/>
                        </a:rPr>
                        <a:t>Precision Yes</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0.6987488</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0.7062315</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0873900"/>
                  </a:ext>
                </a:extLst>
              </a:tr>
              <a:tr h="594945">
                <a:tc>
                  <a:txBody>
                    <a:bodyPr/>
                    <a:lstStyle/>
                    <a:p>
                      <a:pPr algn="ctr">
                        <a:lnSpc>
                          <a:spcPct val="115000"/>
                        </a:lnSpc>
                        <a:spcAft>
                          <a:spcPts val="0"/>
                        </a:spcAft>
                      </a:pPr>
                      <a:r>
                        <a:rPr lang="it-IT" sz="2000" dirty="0">
                          <a:effectLst/>
                        </a:rPr>
                        <a:t>Precision</a:t>
                      </a:r>
                    </a:p>
                    <a:p>
                      <a:pPr algn="ctr">
                        <a:lnSpc>
                          <a:spcPct val="115000"/>
                        </a:lnSpc>
                        <a:spcAft>
                          <a:spcPts val="0"/>
                        </a:spcAft>
                      </a:pPr>
                      <a:r>
                        <a:rPr lang="it-IT" sz="2000" dirty="0">
                          <a:effectLst/>
                        </a:rPr>
                        <a:t>Macro Average</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0.7134297</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0.7124231</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1493132"/>
                  </a:ext>
                </a:extLst>
              </a:tr>
              <a:tr h="288479">
                <a:tc>
                  <a:txBody>
                    <a:bodyPr/>
                    <a:lstStyle/>
                    <a:p>
                      <a:pPr algn="ctr">
                        <a:lnSpc>
                          <a:spcPct val="115000"/>
                        </a:lnSpc>
                        <a:spcAft>
                          <a:spcPts val="0"/>
                        </a:spcAft>
                      </a:pPr>
                      <a:r>
                        <a:rPr lang="it-IT" sz="2000" dirty="0">
                          <a:effectLst/>
                        </a:rPr>
                        <a:t>Recall No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0.5023847</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0.5278219</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3372312"/>
                  </a:ext>
                </a:extLst>
              </a:tr>
              <a:tr h="288479">
                <a:tc>
                  <a:txBody>
                    <a:bodyPr/>
                    <a:lstStyle/>
                    <a:p>
                      <a:pPr algn="ctr">
                        <a:lnSpc>
                          <a:spcPct val="115000"/>
                        </a:lnSpc>
                        <a:spcAft>
                          <a:spcPts val="0"/>
                        </a:spcAft>
                      </a:pPr>
                      <a:r>
                        <a:rPr lang="it-IT" sz="2000" dirty="0">
                          <a:effectLst/>
                        </a:rPr>
                        <a:t>Recall Yes</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0.8601896</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0.8459716</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0417357"/>
                  </a:ext>
                </a:extLst>
              </a:tr>
              <a:tr h="594945">
                <a:tc>
                  <a:txBody>
                    <a:bodyPr/>
                    <a:lstStyle/>
                    <a:p>
                      <a:pPr algn="ctr">
                        <a:lnSpc>
                          <a:spcPct val="115000"/>
                        </a:lnSpc>
                        <a:spcAft>
                          <a:spcPts val="0"/>
                        </a:spcAft>
                      </a:pPr>
                      <a:r>
                        <a:rPr lang="it-IT" sz="2000" dirty="0">
                          <a:effectLst/>
                        </a:rPr>
                        <a:t>Recall</a:t>
                      </a:r>
                    </a:p>
                    <a:p>
                      <a:pPr algn="ctr">
                        <a:lnSpc>
                          <a:spcPct val="115000"/>
                        </a:lnSpc>
                        <a:spcAft>
                          <a:spcPts val="0"/>
                        </a:spcAft>
                      </a:pPr>
                      <a:r>
                        <a:rPr lang="it-IT" sz="2000" dirty="0">
                          <a:effectLst/>
                        </a:rPr>
                        <a:t>Macro Average</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0.6812872</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0.6868968</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78753319"/>
                  </a:ext>
                </a:extLst>
              </a:tr>
              <a:tr h="369316">
                <a:tc>
                  <a:txBody>
                    <a:bodyPr/>
                    <a:lstStyle/>
                    <a:p>
                      <a:pPr algn="ctr">
                        <a:lnSpc>
                          <a:spcPct val="115000"/>
                        </a:lnSpc>
                        <a:spcAft>
                          <a:spcPts val="0"/>
                        </a:spcAft>
                      </a:pPr>
                      <a:r>
                        <a:rPr lang="it-IT" sz="2000" dirty="0">
                          <a:effectLst/>
                        </a:rPr>
                        <a:t>F1-Measure No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0.5945437</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0.6086159</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0493509"/>
                  </a:ext>
                </a:extLst>
              </a:tr>
              <a:tr h="369316">
                <a:tc>
                  <a:txBody>
                    <a:bodyPr/>
                    <a:lstStyle/>
                    <a:p>
                      <a:pPr algn="ctr">
                        <a:lnSpc>
                          <a:spcPct val="115000"/>
                        </a:lnSpc>
                        <a:spcAft>
                          <a:spcPts val="0"/>
                        </a:spcAft>
                      </a:pPr>
                      <a:r>
                        <a:rPr lang="it-IT" sz="2000" dirty="0">
                          <a:effectLst/>
                        </a:rPr>
                        <a:t>F1-Measure Yes</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0.7711099</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0.7698113</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1404437"/>
                  </a:ext>
                </a:extLst>
              </a:tr>
              <a:tr h="594945">
                <a:tc>
                  <a:txBody>
                    <a:bodyPr/>
                    <a:lstStyle/>
                    <a:p>
                      <a:pPr algn="ctr">
                        <a:lnSpc>
                          <a:spcPct val="115000"/>
                        </a:lnSpc>
                        <a:spcAft>
                          <a:spcPts val="0"/>
                        </a:spcAft>
                      </a:pPr>
                      <a:r>
                        <a:rPr lang="it-IT" sz="2000" dirty="0">
                          <a:effectLst/>
                        </a:rPr>
                        <a:t>F1-Measure</a:t>
                      </a:r>
                    </a:p>
                    <a:p>
                      <a:pPr algn="ctr">
                        <a:lnSpc>
                          <a:spcPct val="115000"/>
                        </a:lnSpc>
                        <a:spcAft>
                          <a:spcPts val="0"/>
                        </a:spcAft>
                      </a:pPr>
                      <a:r>
                        <a:rPr lang="it-IT" sz="2000" dirty="0">
                          <a:effectLst/>
                        </a:rPr>
                        <a:t>Macro Average</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0.6828268</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0.6892136</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9850289"/>
                  </a:ext>
                </a:extLst>
              </a:tr>
            </a:tbl>
          </a:graphicData>
        </a:graphic>
      </p:graphicFrame>
      <p:sp>
        <p:nvSpPr>
          <p:cNvPr id="16" name="Rectangle 15">
            <a:extLst>
              <a:ext uri="{FF2B5EF4-FFF2-40B4-BE49-F238E27FC236}">
                <a16:creationId xmlns:a16="http://schemas.microsoft.com/office/drawing/2014/main" id="{A0AA851E-A77B-4801-BA70-5B674470068D}"/>
              </a:ext>
            </a:extLst>
          </p:cNvPr>
          <p:cNvSpPr/>
          <p:nvPr/>
        </p:nvSpPr>
        <p:spPr>
          <a:xfrm>
            <a:off x="53583" y="2890391"/>
            <a:ext cx="3373225" cy="1077218"/>
          </a:xfrm>
          <a:prstGeom prst="rect">
            <a:avLst/>
          </a:prstGeom>
        </p:spPr>
        <p:txBody>
          <a:bodyPr wrap="square">
            <a:spAutoFit/>
          </a:bodyPr>
          <a:lstStyle/>
          <a:p>
            <a:pPr algn="ctr"/>
            <a:r>
              <a:rPr lang="it-IT" sz="3200" b="1" dirty="0">
                <a:solidFill>
                  <a:srgbClr val="002060"/>
                </a:solidFill>
              </a:rPr>
              <a:t>Problema</a:t>
            </a:r>
            <a:br>
              <a:rPr lang="it-IT" sz="3200" b="1" dirty="0">
                <a:solidFill>
                  <a:srgbClr val="002060"/>
                </a:solidFill>
              </a:rPr>
            </a:br>
            <a:r>
              <a:rPr lang="it-IT" sz="3200" b="1" dirty="0">
                <a:solidFill>
                  <a:srgbClr val="002060"/>
                </a:solidFill>
              </a:rPr>
              <a:t>Binario</a:t>
            </a:r>
          </a:p>
        </p:txBody>
      </p:sp>
    </p:spTree>
    <p:extLst>
      <p:ext uri="{BB962C8B-B14F-4D97-AF65-F5344CB8AC3E}">
        <p14:creationId xmlns:p14="http://schemas.microsoft.com/office/powerpoint/2010/main" val="223184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633660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a:t>
            </a:r>
            <a:r>
              <a:rPr lang="en-US" sz="3200" dirty="0" err="1"/>
              <a:t>tra</a:t>
            </a:r>
            <a:r>
              <a:rPr lang="en-US" sz="3200" dirty="0"/>
              <a:t> </a:t>
            </a:r>
            <a:r>
              <a:rPr lang="en-US" sz="3200" dirty="0" err="1"/>
              <a:t>Modelli</a:t>
            </a:r>
            <a:r>
              <a:rPr lang="en-US" sz="3200" dirty="0"/>
              <a:t> – Performance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A0AA851E-A77B-4801-BA70-5B674470068D}"/>
              </a:ext>
            </a:extLst>
          </p:cNvPr>
          <p:cNvSpPr/>
          <p:nvPr/>
        </p:nvSpPr>
        <p:spPr>
          <a:xfrm>
            <a:off x="53583" y="2890391"/>
            <a:ext cx="3373225" cy="1077218"/>
          </a:xfrm>
          <a:prstGeom prst="rect">
            <a:avLst/>
          </a:prstGeom>
        </p:spPr>
        <p:txBody>
          <a:bodyPr wrap="square">
            <a:spAutoFit/>
          </a:bodyPr>
          <a:lstStyle/>
          <a:p>
            <a:pPr algn="ctr"/>
            <a:r>
              <a:rPr lang="it-IT" sz="3200" b="1" dirty="0">
                <a:solidFill>
                  <a:srgbClr val="002060"/>
                </a:solidFill>
              </a:rPr>
              <a:t>Problema</a:t>
            </a:r>
            <a:br>
              <a:rPr lang="it-IT" sz="3200" b="1" dirty="0">
                <a:solidFill>
                  <a:srgbClr val="002060"/>
                </a:solidFill>
              </a:rPr>
            </a:br>
            <a:r>
              <a:rPr lang="it-IT" sz="3200" b="1" dirty="0">
                <a:solidFill>
                  <a:srgbClr val="002060"/>
                </a:solidFill>
              </a:rPr>
              <a:t>Multi-Classe</a:t>
            </a:r>
          </a:p>
        </p:txBody>
      </p:sp>
      <p:graphicFrame>
        <p:nvGraphicFramePr>
          <p:cNvPr id="2" name="Table 1">
            <a:extLst>
              <a:ext uri="{FF2B5EF4-FFF2-40B4-BE49-F238E27FC236}">
                <a16:creationId xmlns:a16="http://schemas.microsoft.com/office/drawing/2014/main" id="{66174861-9273-4E83-8032-EA898F5CE815}"/>
              </a:ext>
            </a:extLst>
          </p:cNvPr>
          <p:cNvGraphicFramePr>
            <a:graphicFrameLocks noGrp="1"/>
          </p:cNvGraphicFramePr>
          <p:nvPr>
            <p:extLst>
              <p:ext uri="{D42A27DB-BD31-4B8C-83A1-F6EECF244321}">
                <p14:modId xmlns:p14="http://schemas.microsoft.com/office/powerpoint/2010/main" val="2313266981"/>
              </p:ext>
            </p:extLst>
          </p:nvPr>
        </p:nvGraphicFramePr>
        <p:xfrm>
          <a:off x="3085030" y="1491234"/>
          <a:ext cx="8773890" cy="5103368"/>
        </p:xfrm>
        <a:graphic>
          <a:graphicData uri="http://schemas.openxmlformats.org/drawingml/2006/table">
            <a:tbl>
              <a:tblPr firstRow="1" firstCol="1" bandRow="1">
                <a:tableStyleId>{5C22544A-7EE6-4342-B048-85BDC9FD1C3A}</a:tableStyleId>
              </a:tblPr>
              <a:tblGrid>
                <a:gridCol w="2733779">
                  <a:extLst>
                    <a:ext uri="{9D8B030D-6E8A-4147-A177-3AD203B41FA5}">
                      <a16:colId xmlns:a16="http://schemas.microsoft.com/office/drawing/2014/main" val="3573149354"/>
                    </a:ext>
                  </a:extLst>
                </a:gridCol>
                <a:gridCol w="3019540">
                  <a:extLst>
                    <a:ext uri="{9D8B030D-6E8A-4147-A177-3AD203B41FA5}">
                      <a16:colId xmlns:a16="http://schemas.microsoft.com/office/drawing/2014/main" val="3961032659"/>
                    </a:ext>
                  </a:extLst>
                </a:gridCol>
                <a:gridCol w="3020571">
                  <a:extLst>
                    <a:ext uri="{9D8B030D-6E8A-4147-A177-3AD203B41FA5}">
                      <a16:colId xmlns:a16="http://schemas.microsoft.com/office/drawing/2014/main" val="2166751501"/>
                    </a:ext>
                  </a:extLst>
                </a:gridCol>
              </a:tblGrid>
              <a:tr h="274617">
                <a:tc>
                  <a:txBody>
                    <a:bodyPr/>
                    <a:lstStyle/>
                    <a:p>
                      <a:pPr algn="ctr">
                        <a:lnSpc>
                          <a:spcPct val="115000"/>
                        </a:lnSpc>
                        <a:spcAft>
                          <a:spcPts val="0"/>
                        </a:spcAft>
                      </a:pPr>
                      <a:r>
                        <a:rPr lang="it-IT" sz="900" dirty="0">
                          <a:effectLst/>
                        </a:rPr>
                        <a:t> </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681" marR="58681" marT="0" marB="0" anchor="ctr"/>
                </a:tc>
                <a:tc>
                  <a:txBody>
                    <a:bodyPr/>
                    <a:lstStyle/>
                    <a:p>
                      <a:pPr algn="ctr">
                        <a:lnSpc>
                          <a:spcPct val="115000"/>
                        </a:lnSpc>
                        <a:spcAft>
                          <a:spcPts val="0"/>
                        </a:spcAft>
                      </a:pPr>
                      <a:r>
                        <a:rPr lang="it-IT" sz="1800" b="1" kern="1200" dirty="0">
                          <a:solidFill>
                            <a:schemeClr val="lt1"/>
                          </a:solidFill>
                          <a:effectLst/>
                          <a:latin typeface="+mn-lt"/>
                          <a:ea typeface="+mn-ea"/>
                          <a:cs typeface="+mn-cs"/>
                        </a:rPr>
                        <a:t>DT multi-classe</a:t>
                      </a:r>
                    </a:p>
                  </a:txBody>
                  <a:tcPr marL="58681" marR="58681" marT="0" marB="0" anchor="ctr"/>
                </a:tc>
                <a:tc>
                  <a:txBody>
                    <a:bodyPr/>
                    <a:lstStyle/>
                    <a:p>
                      <a:pPr algn="ctr">
                        <a:lnSpc>
                          <a:spcPct val="115000"/>
                        </a:lnSpc>
                        <a:spcAft>
                          <a:spcPts val="0"/>
                        </a:spcAft>
                      </a:pPr>
                      <a:r>
                        <a:rPr lang="it-IT" sz="1800" b="1" kern="1200" dirty="0">
                          <a:solidFill>
                            <a:schemeClr val="lt1"/>
                          </a:solidFill>
                          <a:effectLst/>
                          <a:latin typeface="+mn-lt"/>
                          <a:ea typeface="+mn-ea"/>
                          <a:cs typeface="+mn-cs"/>
                        </a:rPr>
                        <a:t>NN multi-classe</a:t>
                      </a:r>
                    </a:p>
                  </a:txBody>
                  <a:tcPr marL="58681" marR="58681" marT="0" marB="0" anchor="ctr"/>
                </a:tc>
                <a:extLst>
                  <a:ext uri="{0D108BD9-81ED-4DB2-BD59-A6C34878D82A}">
                    <a16:rowId xmlns:a16="http://schemas.microsoft.com/office/drawing/2014/main" val="4144101101"/>
                  </a:ext>
                </a:extLst>
              </a:tr>
              <a:tr h="274617">
                <a:tc>
                  <a:txBody>
                    <a:bodyPr/>
                    <a:lstStyle/>
                    <a:p>
                      <a:pPr algn="ctr">
                        <a:lnSpc>
                          <a:spcPct val="115000"/>
                        </a:lnSpc>
                        <a:spcAft>
                          <a:spcPts val="0"/>
                        </a:spcAft>
                      </a:pPr>
                      <a:r>
                        <a:rPr lang="it-IT" sz="1800" b="1" kern="1200" dirty="0" err="1">
                          <a:solidFill>
                            <a:schemeClr val="lt1"/>
                          </a:solidFill>
                          <a:effectLst/>
                          <a:latin typeface="+mn-lt"/>
                          <a:ea typeface="+mn-ea"/>
                          <a:cs typeface="+mn-cs"/>
                        </a:rPr>
                        <a:t>Accuracy</a:t>
                      </a:r>
                      <a:endParaRPr lang="it-IT" sz="1800" b="1" kern="1200" dirty="0">
                        <a:solidFill>
                          <a:schemeClr val="lt1"/>
                        </a:solidFill>
                        <a:effectLst/>
                        <a:latin typeface="+mn-lt"/>
                        <a:ea typeface="+mn-ea"/>
                        <a:cs typeface="+mn-cs"/>
                      </a:endParaRP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0.5261 ± 0.0258</a:t>
                      </a:r>
                    </a:p>
                  </a:txBody>
                  <a:tcPr marL="58681" marR="58681" marT="0" marB="0" anchor="ctr"/>
                </a:tc>
                <a:tc>
                  <a:txBody>
                    <a:bodyPr/>
                    <a:lstStyle/>
                    <a:p>
                      <a:pPr marL="0" algn="ctr" defTabSz="914400" rtl="0" eaLnBrk="1" latinLnBrk="0" hangingPunct="1">
                        <a:lnSpc>
                          <a:spcPct val="115000"/>
                        </a:lnSpc>
                        <a:spcAft>
                          <a:spcPts val="0"/>
                        </a:spcAft>
                      </a:pPr>
                      <a:r>
                        <a:rPr lang="it-IT" sz="1800" kern="1200">
                          <a:solidFill>
                            <a:schemeClr val="dk1"/>
                          </a:solidFill>
                          <a:effectLst/>
                          <a:latin typeface="+mn-lt"/>
                          <a:ea typeface="+mn-ea"/>
                          <a:cs typeface="+mn-cs"/>
                        </a:rPr>
                        <a:t>0.5628 ± 0.0255</a:t>
                      </a:r>
                    </a:p>
                  </a:txBody>
                  <a:tcPr marL="58681" marR="58681" marT="0" marB="0" anchor="ctr"/>
                </a:tc>
                <a:extLst>
                  <a:ext uri="{0D108BD9-81ED-4DB2-BD59-A6C34878D82A}">
                    <a16:rowId xmlns:a16="http://schemas.microsoft.com/office/drawing/2014/main" val="2969920762"/>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Precision No Use</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0.6457143</a:t>
                      </a:r>
                    </a:p>
                  </a:txBody>
                  <a:tcPr marL="58681" marR="58681" marT="0" marB="0" anchor="ctr"/>
                </a:tc>
                <a:tc>
                  <a:txBody>
                    <a:bodyPr/>
                    <a:lstStyle/>
                    <a:p>
                      <a:pPr marL="0" algn="ctr" defTabSz="914400" rtl="0" eaLnBrk="1" latinLnBrk="0" hangingPunct="1">
                        <a:lnSpc>
                          <a:spcPct val="115000"/>
                        </a:lnSpc>
                        <a:spcAft>
                          <a:spcPts val="0"/>
                        </a:spcAft>
                      </a:pPr>
                      <a:r>
                        <a:rPr lang="it-IT" sz="1800" kern="1200">
                          <a:solidFill>
                            <a:schemeClr val="dk1"/>
                          </a:solidFill>
                          <a:effectLst/>
                          <a:latin typeface="+mn-lt"/>
                          <a:ea typeface="+mn-ea"/>
                          <a:cs typeface="+mn-cs"/>
                        </a:rPr>
                        <a:t>0.6677909</a:t>
                      </a:r>
                    </a:p>
                  </a:txBody>
                  <a:tcPr marL="58681" marR="58681" marT="0" marB="0" anchor="ctr"/>
                </a:tc>
                <a:extLst>
                  <a:ext uri="{0D108BD9-81ED-4DB2-BD59-A6C34878D82A}">
                    <a16:rowId xmlns:a16="http://schemas.microsoft.com/office/drawing/2014/main" val="1628940241"/>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Precision Long Term</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0.4974874</a:t>
                      </a:r>
                    </a:p>
                  </a:txBody>
                  <a:tcPr marL="58681" marR="58681" marT="0" marB="0" anchor="ctr"/>
                </a:tc>
                <a:tc>
                  <a:txBody>
                    <a:bodyPr/>
                    <a:lstStyle/>
                    <a:p>
                      <a:pPr marL="0" algn="ctr" defTabSz="914400" rtl="0" eaLnBrk="1" latinLnBrk="0" hangingPunct="1">
                        <a:lnSpc>
                          <a:spcPct val="115000"/>
                        </a:lnSpc>
                        <a:spcAft>
                          <a:spcPts val="0"/>
                        </a:spcAft>
                      </a:pPr>
                      <a:r>
                        <a:rPr lang="it-IT" sz="1800" kern="1200">
                          <a:solidFill>
                            <a:schemeClr val="dk1"/>
                          </a:solidFill>
                          <a:effectLst/>
                          <a:latin typeface="+mn-lt"/>
                          <a:ea typeface="+mn-ea"/>
                          <a:cs typeface="+mn-cs"/>
                        </a:rPr>
                        <a:t>0.4460641</a:t>
                      </a:r>
                    </a:p>
                  </a:txBody>
                  <a:tcPr marL="58681" marR="58681" marT="0" marB="0" anchor="ctr"/>
                </a:tc>
                <a:extLst>
                  <a:ext uri="{0D108BD9-81ED-4DB2-BD59-A6C34878D82A}">
                    <a16:rowId xmlns:a16="http://schemas.microsoft.com/office/drawing/2014/main" val="2819997686"/>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Precision Short Term</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0.4499332</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0.5214153</a:t>
                      </a:r>
                    </a:p>
                  </a:txBody>
                  <a:tcPr marL="58681" marR="58681" marT="0" marB="0" anchor="ctr"/>
                </a:tc>
                <a:extLst>
                  <a:ext uri="{0D108BD9-81ED-4DB2-BD59-A6C34878D82A}">
                    <a16:rowId xmlns:a16="http://schemas.microsoft.com/office/drawing/2014/main" val="396105064"/>
                  </a:ext>
                </a:extLst>
              </a:tr>
              <a:tr h="566358">
                <a:tc>
                  <a:txBody>
                    <a:bodyPr/>
                    <a:lstStyle/>
                    <a:p>
                      <a:pPr algn="ctr">
                        <a:lnSpc>
                          <a:spcPct val="115000"/>
                        </a:lnSpc>
                        <a:spcAft>
                          <a:spcPts val="0"/>
                        </a:spcAft>
                      </a:pPr>
                      <a:r>
                        <a:rPr lang="it-IT" sz="1800" b="1" kern="1200" dirty="0">
                          <a:solidFill>
                            <a:schemeClr val="lt1"/>
                          </a:solidFill>
                          <a:effectLst/>
                          <a:latin typeface="+mn-lt"/>
                          <a:ea typeface="+mn-ea"/>
                          <a:cs typeface="+mn-cs"/>
                        </a:rPr>
                        <a:t>Precision</a:t>
                      </a:r>
                    </a:p>
                    <a:p>
                      <a:pPr algn="ctr">
                        <a:lnSpc>
                          <a:spcPct val="115000"/>
                        </a:lnSpc>
                        <a:spcAft>
                          <a:spcPts val="0"/>
                        </a:spcAft>
                      </a:pPr>
                      <a:r>
                        <a:rPr lang="it-IT" sz="1800" b="1" kern="1200" dirty="0">
                          <a:solidFill>
                            <a:schemeClr val="lt1"/>
                          </a:solidFill>
                          <a:effectLst/>
                          <a:latin typeface="+mn-lt"/>
                          <a:ea typeface="+mn-ea"/>
                          <a:cs typeface="+mn-cs"/>
                        </a:rPr>
                        <a:t>Macro Average</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0.531045</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0.5450901</a:t>
                      </a:r>
                    </a:p>
                  </a:txBody>
                  <a:tcPr marL="58681" marR="58681" marT="0" marB="0" anchor="ctr"/>
                </a:tc>
                <a:extLst>
                  <a:ext uri="{0D108BD9-81ED-4DB2-BD59-A6C34878D82A}">
                    <a16:rowId xmlns:a16="http://schemas.microsoft.com/office/drawing/2014/main" val="191720044"/>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Recall No Use</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0.5389507</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0.6295707</a:t>
                      </a:r>
                    </a:p>
                  </a:txBody>
                  <a:tcPr marL="58681" marR="58681" marT="0" marB="0" anchor="ctr"/>
                </a:tc>
                <a:extLst>
                  <a:ext uri="{0D108BD9-81ED-4DB2-BD59-A6C34878D82A}">
                    <a16:rowId xmlns:a16="http://schemas.microsoft.com/office/drawing/2014/main" val="1536283959"/>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Recall Long Term</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0.2972973</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0.4594595</a:t>
                      </a:r>
                    </a:p>
                  </a:txBody>
                  <a:tcPr marL="58681" marR="58681" marT="0" marB="0" anchor="ctr"/>
                </a:tc>
                <a:extLst>
                  <a:ext uri="{0D108BD9-81ED-4DB2-BD59-A6C34878D82A}">
                    <a16:rowId xmlns:a16="http://schemas.microsoft.com/office/drawing/2014/main" val="1204355677"/>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Recall Short Term</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0.6594912</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0.5479452</a:t>
                      </a:r>
                    </a:p>
                  </a:txBody>
                  <a:tcPr marL="58681" marR="58681" marT="0" marB="0" anchor="ctr"/>
                </a:tc>
                <a:extLst>
                  <a:ext uri="{0D108BD9-81ED-4DB2-BD59-A6C34878D82A}">
                    <a16:rowId xmlns:a16="http://schemas.microsoft.com/office/drawing/2014/main" val="487429771"/>
                  </a:ext>
                </a:extLst>
              </a:tr>
              <a:tr h="566358">
                <a:tc>
                  <a:txBody>
                    <a:bodyPr/>
                    <a:lstStyle/>
                    <a:p>
                      <a:pPr algn="ctr">
                        <a:lnSpc>
                          <a:spcPct val="115000"/>
                        </a:lnSpc>
                        <a:spcAft>
                          <a:spcPts val="0"/>
                        </a:spcAft>
                      </a:pPr>
                      <a:r>
                        <a:rPr lang="it-IT" sz="1800" b="1" kern="1200" dirty="0">
                          <a:solidFill>
                            <a:schemeClr val="lt1"/>
                          </a:solidFill>
                          <a:effectLst/>
                          <a:latin typeface="+mn-lt"/>
                          <a:ea typeface="+mn-ea"/>
                          <a:cs typeface="+mn-cs"/>
                        </a:rPr>
                        <a:t>Recall</a:t>
                      </a:r>
                    </a:p>
                    <a:p>
                      <a:pPr algn="ctr">
                        <a:lnSpc>
                          <a:spcPct val="115000"/>
                        </a:lnSpc>
                        <a:spcAft>
                          <a:spcPts val="0"/>
                        </a:spcAft>
                      </a:pPr>
                      <a:r>
                        <a:rPr lang="it-IT" sz="1800" b="1" kern="1200" dirty="0">
                          <a:solidFill>
                            <a:schemeClr val="lt1"/>
                          </a:solidFill>
                          <a:effectLst/>
                          <a:latin typeface="+mn-lt"/>
                          <a:ea typeface="+mn-ea"/>
                          <a:cs typeface="+mn-cs"/>
                        </a:rPr>
                        <a:t>Macro Average</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0.4985797</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0.5456585</a:t>
                      </a:r>
                    </a:p>
                  </a:txBody>
                  <a:tcPr marL="58681" marR="58681" marT="0" marB="0" anchor="ctr"/>
                </a:tc>
                <a:extLst>
                  <a:ext uri="{0D108BD9-81ED-4DB2-BD59-A6C34878D82A}">
                    <a16:rowId xmlns:a16="http://schemas.microsoft.com/office/drawing/2014/main" val="237565108"/>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F1-Measure No Use</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0.5875217</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0.6481178</a:t>
                      </a:r>
                    </a:p>
                  </a:txBody>
                  <a:tcPr marL="58681" marR="58681" marT="0" marB="0" anchor="ctr"/>
                </a:tc>
                <a:extLst>
                  <a:ext uri="{0D108BD9-81ED-4DB2-BD59-A6C34878D82A}">
                    <a16:rowId xmlns:a16="http://schemas.microsoft.com/office/drawing/2014/main" val="2163091593"/>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F1-Measure Long Term</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0.3721805</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0.4526627</a:t>
                      </a:r>
                    </a:p>
                  </a:txBody>
                  <a:tcPr marL="58681" marR="58681" marT="0" marB="0" anchor="ctr"/>
                </a:tc>
                <a:extLst>
                  <a:ext uri="{0D108BD9-81ED-4DB2-BD59-A6C34878D82A}">
                    <a16:rowId xmlns:a16="http://schemas.microsoft.com/office/drawing/2014/main" val="1100374723"/>
                  </a:ext>
                </a:extLst>
              </a:tr>
              <a:tr h="274617">
                <a:tc>
                  <a:txBody>
                    <a:bodyPr/>
                    <a:lstStyle/>
                    <a:p>
                      <a:pPr algn="ctr">
                        <a:lnSpc>
                          <a:spcPct val="115000"/>
                        </a:lnSpc>
                        <a:spcAft>
                          <a:spcPts val="0"/>
                        </a:spcAft>
                      </a:pPr>
                      <a:r>
                        <a:rPr lang="it-IT" sz="1800" b="1" kern="1200" dirty="0">
                          <a:solidFill>
                            <a:schemeClr val="lt1"/>
                          </a:solidFill>
                          <a:effectLst/>
                          <a:latin typeface="+mn-lt"/>
                          <a:ea typeface="+mn-ea"/>
                          <a:cs typeface="+mn-cs"/>
                        </a:rPr>
                        <a:t>F1-Measure Short Term</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0.5349206</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0.5343511</a:t>
                      </a:r>
                    </a:p>
                  </a:txBody>
                  <a:tcPr marL="58681" marR="58681" marT="0" marB="0" anchor="ctr"/>
                </a:tc>
                <a:extLst>
                  <a:ext uri="{0D108BD9-81ED-4DB2-BD59-A6C34878D82A}">
                    <a16:rowId xmlns:a16="http://schemas.microsoft.com/office/drawing/2014/main" val="2176719218"/>
                  </a:ext>
                </a:extLst>
              </a:tr>
              <a:tr h="566358">
                <a:tc>
                  <a:txBody>
                    <a:bodyPr/>
                    <a:lstStyle/>
                    <a:p>
                      <a:pPr algn="ctr">
                        <a:lnSpc>
                          <a:spcPct val="115000"/>
                        </a:lnSpc>
                        <a:spcAft>
                          <a:spcPts val="0"/>
                        </a:spcAft>
                      </a:pPr>
                      <a:r>
                        <a:rPr lang="it-IT" sz="1800" b="1" kern="1200" dirty="0">
                          <a:solidFill>
                            <a:schemeClr val="lt1"/>
                          </a:solidFill>
                          <a:effectLst/>
                          <a:latin typeface="+mn-lt"/>
                          <a:ea typeface="+mn-ea"/>
                          <a:cs typeface="+mn-cs"/>
                        </a:rPr>
                        <a:t>F1-Measure</a:t>
                      </a:r>
                    </a:p>
                    <a:p>
                      <a:pPr algn="ctr">
                        <a:lnSpc>
                          <a:spcPct val="115000"/>
                        </a:lnSpc>
                        <a:spcAft>
                          <a:spcPts val="0"/>
                        </a:spcAft>
                      </a:pPr>
                      <a:r>
                        <a:rPr lang="it-IT" sz="1800" b="1" kern="1200" dirty="0">
                          <a:solidFill>
                            <a:schemeClr val="lt1"/>
                          </a:solidFill>
                          <a:effectLst/>
                          <a:latin typeface="+mn-lt"/>
                          <a:ea typeface="+mn-ea"/>
                          <a:cs typeface="+mn-cs"/>
                        </a:rPr>
                        <a:t>Macro Average</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0.4982076</a:t>
                      </a:r>
                    </a:p>
                  </a:txBody>
                  <a:tcPr marL="58681" marR="58681" marT="0" marB="0" anchor="ctr"/>
                </a:tc>
                <a:tc>
                  <a:txBody>
                    <a:bodyPr/>
                    <a:lstStyle/>
                    <a:p>
                      <a:pPr marL="0" algn="ctr" defTabSz="914400" rtl="0" eaLnBrk="1" latinLnBrk="0" hangingPunct="1">
                        <a:lnSpc>
                          <a:spcPct val="115000"/>
                        </a:lnSpc>
                        <a:spcAft>
                          <a:spcPts val="0"/>
                        </a:spcAft>
                      </a:pPr>
                      <a:r>
                        <a:rPr lang="it-IT" sz="1800" kern="1200" dirty="0">
                          <a:solidFill>
                            <a:schemeClr val="dk1"/>
                          </a:solidFill>
                          <a:effectLst/>
                          <a:latin typeface="+mn-lt"/>
                          <a:ea typeface="+mn-ea"/>
                          <a:cs typeface="+mn-cs"/>
                        </a:rPr>
                        <a:t>0.5450439</a:t>
                      </a:r>
                    </a:p>
                  </a:txBody>
                  <a:tcPr marL="58681" marR="58681" marT="0" marB="0" anchor="ctr"/>
                </a:tc>
                <a:extLst>
                  <a:ext uri="{0D108BD9-81ED-4DB2-BD59-A6C34878D82A}">
                    <a16:rowId xmlns:a16="http://schemas.microsoft.com/office/drawing/2014/main" val="947846511"/>
                  </a:ext>
                </a:extLst>
              </a:tr>
            </a:tbl>
          </a:graphicData>
        </a:graphic>
      </p:graphicFrame>
    </p:spTree>
    <p:extLst>
      <p:ext uri="{BB962C8B-B14F-4D97-AF65-F5344CB8AC3E}">
        <p14:creationId xmlns:p14="http://schemas.microsoft.com/office/powerpoint/2010/main" val="205455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58653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Analisi</a:t>
            </a:r>
            <a:r>
              <a:rPr lang="en-US" sz="3200" dirty="0"/>
              <a:t> del </a:t>
            </a:r>
            <a:r>
              <a:rPr lang="en-US" sz="3200" dirty="0" err="1"/>
              <a:t>Dominio</a:t>
            </a:r>
            <a:r>
              <a:rPr lang="en-US" sz="3200" dirty="0"/>
              <a:t> di </a:t>
            </a:r>
            <a:r>
              <a:rPr lang="en-US" sz="3200" dirty="0" err="1"/>
              <a:t>Riferimento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e the source image">
            <a:extLst>
              <a:ext uri="{FF2B5EF4-FFF2-40B4-BE49-F238E27FC236}">
                <a16:creationId xmlns:a16="http://schemas.microsoft.com/office/drawing/2014/main" id="{3C6A259D-E98B-41A2-8AEA-1CC2EEC37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165" y="3429000"/>
            <a:ext cx="3072854" cy="22614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7BDC1E-2652-49C5-9799-E397C89B2598}"/>
                  </a:ext>
                </a:extLst>
              </p:cNvPr>
              <p:cNvSpPr txBox="1"/>
              <p:nvPr/>
            </p:nvSpPr>
            <p:spPr>
              <a:xfrm>
                <a:off x="1066800" y="1558434"/>
                <a:ext cx="5162375" cy="1569660"/>
              </a:xfrm>
              <a:prstGeom prst="rect">
                <a:avLst/>
              </a:prstGeom>
              <a:noFill/>
            </p:spPr>
            <p:txBody>
              <a:bodyPr wrap="none" rtlCol="0">
                <a:spAutoFit/>
              </a:bodyPr>
              <a:lstStyle/>
              <a:p>
                <a:pPr algn="just"/>
                <a:r>
                  <a:rPr lang="it-IT" sz="2400" dirty="0">
                    <a:solidFill>
                      <a:srgbClr val="002060"/>
                    </a:solidFill>
                  </a:rPr>
                  <a:t>Target </a:t>
                </a:r>
                <a14:m>
                  <m:oMath xmlns:m="http://schemas.openxmlformats.org/officeDocument/2006/math">
                    <m:r>
                      <a:rPr lang="it-IT" sz="2400" b="0" i="1" smtClean="0">
                        <a:solidFill>
                          <a:srgbClr val="002060"/>
                        </a:solidFill>
                        <a:latin typeface="Cambria Math" panose="02040503050406030204" pitchFamily="18" charset="0"/>
                      </a:rPr>
                      <m:t>→</m:t>
                    </m:r>
                  </m:oMath>
                </a14:m>
                <a:r>
                  <a:rPr lang="it-IT" sz="2400" dirty="0">
                    <a:solidFill>
                      <a:srgbClr val="002060"/>
                    </a:solidFill>
                  </a:rPr>
                  <a:t> </a:t>
                </a:r>
                <a:r>
                  <a:rPr lang="it-IT" sz="2400" dirty="0" err="1">
                    <a:solidFill>
                      <a:srgbClr val="002060"/>
                    </a:solidFill>
                  </a:rPr>
                  <a:t>Contraceptive</a:t>
                </a:r>
                <a:r>
                  <a:rPr lang="it-IT" sz="2400" dirty="0">
                    <a:solidFill>
                      <a:srgbClr val="002060"/>
                    </a:solidFill>
                  </a:rPr>
                  <a:t> Method Choice:</a:t>
                </a:r>
              </a:p>
              <a:p>
                <a:pPr marL="342900" indent="-342900" algn="just">
                  <a:buFont typeface="Arial" panose="020B0604020202020204" pitchFamily="34" charset="0"/>
                  <a:buChar char="•"/>
                </a:pPr>
                <a:r>
                  <a:rPr lang="it-IT" sz="2400" i="1" dirty="0">
                    <a:solidFill>
                      <a:srgbClr val="002060"/>
                    </a:solidFill>
                  </a:rPr>
                  <a:t>No Use</a:t>
                </a:r>
              </a:p>
              <a:p>
                <a:pPr marL="342900" indent="-342900" algn="just">
                  <a:buFont typeface="Arial" panose="020B0604020202020204" pitchFamily="34" charset="0"/>
                  <a:buChar char="•"/>
                </a:pPr>
                <a:r>
                  <a:rPr lang="it-IT" sz="2400" i="1" dirty="0">
                    <a:solidFill>
                      <a:srgbClr val="002060"/>
                    </a:solidFill>
                  </a:rPr>
                  <a:t>Short Term</a:t>
                </a:r>
              </a:p>
              <a:p>
                <a:pPr marL="342900" indent="-342900" algn="just">
                  <a:buFont typeface="Arial" panose="020B0604020202020204" pitchFamily="34" charset="0"/>
                  <a:buChar char="•"/>
                </a:pPr>
                <a:r>
                  <a:rPr lang="it-IT" sz="2400" i="1" dirty="0">
                    <a:solidFill>
                      <a:srgbClr val="002060"/>
                    </a:solidFill>
                  </a:rPr>
                  <a:t>Long Term</a:t>
                </a:r>
              </a:p>
            </p:txBody>
          </p:sp>
        </mc:Choice>
        <mc:Fallback xmlns="">
          <p:sp>
            <p:nvSpPr>
              <p:cNvPr id="2" name="TextBox 1">
                <a:extLst>
                  <a:ext uri="{FF2B5EF4-FFF2-40B4-BE49-F238E27FC236}">
                    <a16:creationId xmlns:a16="http://schemas.microsoft.com/office/drawing/2014/main" id="{B67BDC1E-2652-49C5-9799-E397C89B2598}"/>
                  </a:ext>
                </a:extLst>
              </p:cNvPr>
              <p:cNvSpPr txBox="1">
                <a:spLocks noRot="1" noChangeAspect="1" noMove="1" noResize="1" noEditPoints="1" noAdjustHandles="1" noChangeArrowheads="1" noChangeShapeType="1" noTextEdit="1"/>
              </p:cNvSpPr>
              <p:nvPr/>
            </p:nvSpPr>
            <p:spPr>
              <a:xfrm>
                <a:off x="1066800" y="1558434"/>
                <a:ext cx="5162375" cy="1569660"/>
              </a:xfrm>
              <a:prstGeom prst="rect">
                <a:avLst/>
              </a:prstGeom>
              <a:blipFill>
                <a:blip r:embed="rId5"/>
                <a:stretch>
                  <a:fillRect l="-1771" t="-3113" r="-708" b="-817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139487-B5CD-4469-9950-779B7380EF15}"/>
                  </a:ext>
                </a:extLst>
              </p:cNvPr>
              <p:cNvSpPr txBox="1"/>
              <p:nvPr/>
            </p:nvSpPr>
            <p:spPr>
              <a:xfrm>
                <a:off x="4588998" y="2963929"/>
                <a:ext cx="7442746" cy="4708981"/>
              </a:xfrm>
              <a:prstGeom prst="rect">
                <a:avLst/>
              </a:prstGeom>
              <a:noFill/>
            </p:spPr>
            <p:txBody>
              <a:bodyPr wrap="square" rtlCol="0">
                <a:spAutoFit/>
              </a:bodyPr>
              <a:lstStyle/>
              <a:p>
                <a:pPr algn="just"/>
                <a:r>
                  <a:rPr lang="it-IT" sz="2000" dirty="0">
                    <a:solidFill>
                      <a:srgbClr val="002060"/>
                    </a:solidFill>
                  </a:rPr>
                  <a:t>Covariate di riferimento:</a:t>
                </a:r>
              </a:p>
              <a:p>
                <a:pPr marL="342900" indent="-342900" algn="just">
                  <a:buFont typeface="Arial" panose="020B0604020202020204" pitchFamily="34" charset="0"/>
                  <a:buChar char="•"/>
                </a:pPr>
                <a:r>
                  <a:rPr lang="it-IT" sz="2000" i="1" dirty="0" err="1">
                    <a:solidFill>
                      <a:srgbClr val="002060"/>
                    </a:solidFill>
                  </a:rPr>
                  <a:t>Wife</a:t>
                </a:r>
                <a:r>
                  <a:rPr lang="it-IT" sz="2000" i="1" dirty="0">
                    <a:solidFill>
                      <a:srgbClr val="002060"/>
                    </a:solidFill>
                  </a:rPr>
                  <a:t> Age </a:t>
                </a:r>
                <a14:m>
                  <m:oMath xmlns:m="http://schemas.openxmlformats.org/officeDocument/2006/math">
                    <m:r>
                      <a:rPr lang="it-IT" sz="2000" b="0" i="1" smtClean="0">
                        <a:solidFill>
                          <a:srgbClr val="002060"/>
                        </a:solidFill>
                        <a:latin typeface="Cambria Math" panose="02040503050406030204" pitchFamily="18" charset="0"/>
                      </a:rPr>
                      <m:t>→</m:t>
                    </m:r>
                  </m:oMath>
                </a14:m>
                <a:r>
                  <a:rPr lang="it-IT" sz="2000" i="1" dirty="0">
                    <a:solidFill>
                      <a:srgbClr val="002060"/>
                    </a:solidFill>
                  </a:rPr>
                  <a:t> numeric</a:t>
                </a:r>
              </a:p>
              <a:p>
                <a:pPr marL="342900" indent="-342900" algn="just">
                  <a:buFont typeface="Arial" panose="020B0604020202020204" pitchFamily="34" charset="0"/>
                  <a:buChar char="•"/>
                </a:pPr>
                <a:r>
                  <a:rPr lang="it-IT" sz="2000" i="1" dirty="0" err="1">
                    <a:solidFill>
                      <a:srgbClr val="002060"/>
                    </a:solidFill>
                  </a:rPr>
                  <a:t>Wife</a:t>
                </a:r>
                <a:r>
                  <a:rPr lang="it-IT" sz="2000" i="1" dirty="0">
                    <a:solidFill>
                      <a:srgbClr val="002060"/>
                    </a:solidFill>
                  </a:rPr>
                  <a:t> </a:t>
                </a:r>
                <a:r>
                  <a:rPr lang="it-IT" sz="2000" i="1" dirty="0" err="1">
                    <a:solidFill>
                      <a:srgbClr val="002060"/>
                    </a:solidFill>
                  </a:rPr>
                  <a:t>Education</a:t>
                </a:r>
                <a:r>
                  <a:rPr lang="it-IT" sz="2000" i="1" dirty="0">
                    <a:solidFill>
                      <a:srgbClr val="002060"/>
                    </a:solidFill>
                  </a:rPr>
                  <a:t> </a:t>
                </a:r>
                <a14:m>
                  <m:oMath xmlns:m="http://schemas.openxmlformats.org/officeDocument/2006/math">
                    <m:r>
                      <a:rPr lang="it-IT" sz="2000" i="1">
                        <a:solidFill>
                          <a:srgbClr val="002060"/>
                        </a:solidFill>
                        <a:latin typeface="Cambria Math" panose="02040503050406030204" pitchFamily="18" charset="0"/>
                      </a:rPr>
                      <m:t>→</m:t>
                    </m:r>
                  </m:oMath>
                </a14:m>
                <a:r>
                  <a:rPr lang="it-IT" sz="2000" i="1" dirty="0">
                    <a:solidFill>
                      <a:srgbClr val="002060"/>
                    </a:solidFill>
                  </a:rPr>
                  <a:t> factor (High, </a:t>
                </a:r>
                <a:r>
                  <a:rPr lang="it-IT" sz="2000" i="1" dirty="0" err="1">
                    <a:solidFill>
                      <a:srgbClr val="002060"/>
                    </a:solidFill>
                  </a:rPr>
                  <a:t>Mid</a:t>
                </a:r>
                <a:r>
                  <a:rPr lang="it-IT" sz="2000" i="1" dirty="0">
                    <a:solidFill>
                      <a:srgbClr val="002060"/>
                    </a:solidFill>
                  </a:rPr>
                  <a:t>-High, </a:t>
                </a:r>
                <a:r>
                  <a:rPr lang="it-IT" sz="2000" i="1" dirty="0" err="1">
                    <a:solidFill>
                      <a:srgbClr val="002060"/>
                    </a:solidFill>
                  </a:rPr>
                  <a:t>Mid</a:t>
                </a:r>
                <a:r>
                  <a:rPr lang="it-IT" sz="2000" i="1" dirty="0">
                    <a:solidFill>
                      <a:srgbClr val="002060"/>
                    </a:solidFill>
                  </a:rPr>
                  <a:t>-Low, Low)</a:t>
                </a:r>
              </a:p>
              <a:p>
                <a:pPr marL="342900" indent="-342900" algn="just">
                  <a:buFont typeface="Arial" panose="020B0604020202020204" pitchFamily="34" charset="0"/>
                  <a:buChar char="•"/>
                </a:pPr>
                <a:r>
                  <a:rPr lang="it-IT" sz="2000" i="1" dirty="0" err="1">
                    <a:solidFill>
                      <a:srgbClr val="002060"/>
                    </a:solidFill>
                  </a:rPr>
                  <a:t>Husband</a:t>
                </a:r>
                <a:r>
                  <a:rPr lang="it-IT" sz="2000" i="1" dirty="0">
                    <a:solidFill>
                      <a:srgbClr val="002060"/>
                    </a:solidFill>
                  </a:rPr>
                  <a:t> </a:t>
                </a:r>
                <a:r>
                  <a:rPr lang="it-IT" sz="2000" i="1" dirty="0" err="1">
                    <a:solidFill>
                      <a:srgbClr val="002060"/>
                    </a:solidFill>
                  </a:rPr>
                  <a:t>Education</a:t>
                </a:r>
                <a:r>
                  <a:rPr lang="it-IT" sz="2000" i="1" dirty="0">
                    <a:solidFill>
                      <a:srgbClr val="002060"/>
                    </a:solidFill>
                  </a:rPr>
                  <a:t> </a:t>
                </a:r>
                <a14:m>
                  <m:oMath xmlns:m="http://schemas.openxmlformats.org/officeDocument/2006/math">
                    <m:r>
                      <a:rPr lang="it-IT" sz="2000" i="1">
                        <a:solidFill>
                          <a:srgbClr val="002060"/>
                        </a:solidFill>
                        <a:latin typeface="Cambria Math" panose="02040503050406030204" pitchFamily="18" charset="0"/>
                      </a:rPr>
                      <m:t>→</m:t>
                    </m:r>
                  </m:oMath>
                </a14:m>
                <a:r>
                  <a:rPr lang="it-IT" sz="2000" i="1" dirty="0">
                    <a:solidFill>
                      <a:srgbClr val="002060"/>
                    </a:solidFill>
                  </a:rPr>
                  <a:t> factor (High, </a:t>
                </a:r>
                <a:r>
                  <a:rPr lang="it-IT" sz="2000" i="1" dirty="0" err="1">
                    <a:solidFill>
                      <a:srgbClr val="002060"/>
                    </a:solidFill>
                  </a:rPr>
                  <a:t>Mid</a:t>
                </a:r>
                <a:r>
                  <a:rPr lang="it-IT" sz="2000" i="1" dirty="0">
                    <a:solidFill>
                      <a:srgbClr val="002060"/>
                    </a:solidFill>
                  </a:rPr>
                  <a:t>-High, </a:t>
                </a:r>
                <a:r>
                  <a:rPr lang="it-IT" sz="2000" i="1" dirty="0" err="1">
                    <a:solidFill>
                      <a:srgbClr val="002060"/>
                    </a:solidFill>
                  </a:rPr>
                  <a:t>Mid</a:t>
                </a:r>
                <a:r>
                  <a:rPr lang="it-IT" sz="2000" i="1" dirty="0">
                    <a:solidFill>
                      <a:srgbClr val="002060"/>
                    </a:solidFill>
                  </a:rPr>
                  <a:t>-Low, Low)</a:t>
                </a:r>
              </a:p>
              <a:p>
                <a:pPr marL="342900" indent="-342900" algn="just">
                  <a:buFont typeface="Arial" panose="020B0604020202020204" pitchFamily="34" charset="0"/>
                  <a:buChar char="•"/>
                </a:pPr>
                <a:r>
                  <a:rPr lang="it-IT" sz="2000" i="1" dirty="0" err="1">
                    <a:solidFill>
                      <a:srgbClr val="002060"/>
                    </a:solidFill>
                  </a:rPr>
                  <a:t>Number</a:t>
                </a:r>
                <a:r>
                  <a:rPr lang="it-IT" sz="2000" i="1" dirty="0">
                    <a:solidFill>
                      <a:srgbClr val="002060"/>
                    </a:solidFill>
                  </a:rPr>
                  <a:t> of Children </a:t>
                </a:r>
                <a14:m>
                  <m:oMath xmlns:m="http://schemas.openxmlformats.org/officeDocument/2006/math">
                    <m:r>
                      <a:rPr lang="it-IT" sz="2000" i="1">
                        <a:solidFill>
                          <a:srgbClr val="002060"/>
                        </a:solidFill>
                        <a:latin typeface="Cambria Math" panose="02040503050406030204" pitchFamily="18" charset="0"/>
                      </a:rPr>
                      <m:t>→</m:t>
                    </m:r>
                  </m:oMath>
                </a14:m>
                <a:r>
                  <a:rPr lang="it-IT" sz="2000" i="1" dirty="0">
                    <a:solidFill>
                      <a:srgbClr val="002060"/>
                    </a:solidFill>
                  </a:rPr>
                  <a:t> numeric</a:t>
                </a:r>
              </a:p>
              <a:p>
                <a:pPr marL="342900" indent="-342900" algn="just">
                  <a:buFont typeface="Arial" panose="020B0604020202020204" pitchFamily="34" charset="0"/>
                  <a:buChar char="•"/>
                </a:pPr>
                <a:r>
                  <a:rPr lang="it-IT" sz="2000" i="1" dirty="0" err="1">
                    <a:solidFill>
                      <a:srgbClr val="002060"/>
                    </a:solidFill>
                  </a:rPr>
                  <a:t>Wife</a:t>
                </a:r>
                <a:r>
                  <a:rPr lang="it-IT" sz="2000" i="1" dirty="0">
                    <a:solidFill>
                      <a:srgbClr val="002060"/>
                    </a:solidFill>
                  </a:rPr>
                  <a:t> </a:t>
                </a:r>
                <a:r>
                  <a:rPr lang="it-IT" sz="2000" i="1" dirty="0" err="1">
                    <a:solidFill>
                      <a:srgbClr val="002060"/>
                    </a:solidFill>
                  </a:rPr>
                  <a:t>Religion</a:t>
                </a:r>
                <a:r>
                  <a:rPr lang="it-IT" sz="2000" i="1" dirty="0">
                    <a:solidFill>
                      <a:srgbClr val="002060"/>
                    </a:solidFill>
                  </a:rPr>
                  <a:t> </a:t>
                </a:r>
                <a14:m>
                  <m:oMath xmlns:m="http://schemas.openxmlformats.org/officeDocument/2006/math">
                    <m:r>
                      <a:rPr lang="it-IT" sz="2000" i="1">
                        <a:solidFill>
                          <a:srgbClr val="002060"/>
                        </a:solidFill>
                        <a:latin typeface="Cambria Math" panose="02040503050406030204" pitchFamily="18" charset="0"/>
                      </a:rPr>
                      <m:t>→</m:t>
                    </m:r>
                  </m:oMath>
                </a14:m>
                <a:r>
                  <a:rPr lang="it-IT" sz="2000" i="1" dirty="0">
                    <a:solidFill>
                      <a:srgbClr val="002060"/>
                    </a:solidFill>
                  </a:rPr>
                  <a:t> factor (Islam, Non-Islam)</a:t>
                </a:r>
              </a:p>
              <a:p>
                <a:pPr marL="342900" indent="-342900" algn="just">
                  <a:buFont typeface="Arial" panose="020B0604020202020204" pitchFamily="34" charset="0"/>
                  <a:buChar char="•"/>
                </a:pPr>
                <a:r>
                  <a:rPr lang="it-IT" sz="2000" i="1" dirty="0" err="1">
                    <a:solidFill>
                      <a:srgbClr val="002060"/>
                    </a:solidFill>
                  </a:rPr>
                  <a:t>Wife</a:t>
                </a:r>
                <a:r>
                  <a:rPr lang="it-IT" sz="2000" i="1" dirty="0">
                    <a:solidFill>
                      <a:srgbClr val="002060"/>
                    </a:solidFill>
                  </a:rPr>
                  <a:t> </a:t>
                </a:r>
                <a:r>
                  <a:rPr lang="it-IT" sz="2000" i="1" dirty="0" err="1">
                    <a:solidFill>
                      <a:srgbClr val="002060"/>
                    </a:solidFill>
                  </a:rPr>
                  <a:t>is</a:t>
                </a:r>
                <a:r>
                  <a:rPr lang="it-IT" sz="2000" i="1" dirty="0">
                    <a:solidFill>
                      <a:srgbClr val="002060"/>
                    </a:solidFill>
                  </a:rPr>
                  <a:t> Working </a:t>
                </a:r>
                <a14:m>
                  <m:oMath xmlns:m="http://schemas.openxmlformats.org/officeDocument/2006/math">
                    <m:r>
                      <a:rPr lang="it-IT" sz="2000" i="1">
                        <a:solidFill>
                          <a:srgbClr val="002060"/>
                        </a:solidFill>
                        <a:latin typeface="Cambria Math" panose="02040503050406030204" pitchFamily="18" charset="0"/>
                      </a:rPr>
                      <m:t>→</m:t>
                    </m:r>
                  </m:oMath>
                </a14:m>
                <a:r>
                  <a:rPr lang="it-IT" sz="2000" i="1" dirty="0">
                    <a:solidFill>
                      <a:srgbClr val="002060"/>
                    </a:solidFill>
                  </a:rPr>
                  <a:t> factor (Yes, No)</a:t>
                </a:r>
              </a:p>
              <a:p>
                <a:pPr marL="342900" indent="-342900" algn="just">
                  <a:buFont typeface="Arial" panose="020B0604020202020204" pitchFamily="34" charset="0"/>
                  <a:buChar char="•"/>
                </a:pPr>
                <a:r>
                  <a:rPr lang="it-IT" sz="2000" i="1" dirty="0" err="1">
                    <a:solidFill>
                      <a:srgbClr val="002060"/>
                    </a:solidFill>
                  </a:rPr>
                  <a:t>Husband</a:t>
                </a:r>
                <a:r>
                  <a:rPr lang="it-IT" sz="2000" i="1" dirty="0">
                    <a:solidFill>
                      <a:srgbClr val="002060"/>
                    </a:solidFill>
                  </a:rPr>
                  <a:t> </a:t>
                </a:r>
                <a:r>
                  <a:rPr lang="it-IT" sz="2000" i="1" dirty="0" err="1">
                    <a:solidFill>
                      <a:srgbClr val="002060"/>
                    </a:solidFill>
                  </a:rPr>
                  <a:t>Occupation</a:t>
                </a:r>
                <a:r>
                  <a:rPr lang="it-IT" sz="2000" i="1" dirty="0">
                    <a:solidFill>
                      <a:srgbClr val="002060"/>
                    </a:solidFill>
                  </a:rPr>
                  <a:t> </a:t>
                </a:r>
                <a14:m>
                  <m:oMath xmlns:m="http://schemas.openxmlformats.org/officeDocument/2006/math">
                    <m:r>
                      <a:rPr lang="it-IT" sz="2000" i="1">
                        <a:solidFill>
                          <a:srgbClr val="002060"/>
                        </a:solidFill>
                        <a:latin typeface="Cambria Math" panose="02040503050406030204" pitchFamily="18" charset="0"/>
                      </a:rPr>
                      <m:t>→</m:t>
                    </m:r>
                  </m:oMath>
                </a14:m>
                <a:r>
                  <a:rPr lang="it-IT" sz="2000" i="1" dirty="0">
                    <a:solidFill>
                      <a:srgbClr val="002060"/>
                    </a:solidFill>
                  </a:rPr>
                  <a:t> factor (High, </a:t>
                </a:r>
                <a:r>
                  <a:rPr lang="it-IT" sz="2000" i="1" dirty="0" err="1">
                    <a:solidFill>
                      <a:srgbClr val="002060"/>
                    </a:solidFill>
                  </a:rPr>
                  <a:t>Mid</a:t>
                </a:r>
                <a:r>
                  <a:rPr lang="it-IT" sz="2000" i="1" dirty="0">
                    <a:solidFill>
                      <a:srgbClr val="002060"/>
                    </a:solidFill>
                  </a:rPr>
                  <a:t>-High, </a:t>
                </a:r>
                <a:r>
                  <a:rPr lang="it-IT" sz="2000" i="1" dirty="0" err="1">
                    <a:solidFill>
                      <a:srgbClr val="002060"/>
                    </a:solidFill>
                  </a:rPr>
                  <a:t>Mid</a:t>
                </a:r>
                <a:r>
                  <a:rPr lang="it-IT" sz="2000" i="1" dirty="0">
                    <a:solidFill>
                      <a:srgbClr val="002060"/>
                    </a:solidFill>
                  </a:rPr>
                  <a:t>-Low, Low)</a:t>
                </a:r>
              </a:p>
              <a:p>
                <a:pPr marL="342900" indent="-342900" algn="just">
                  <a:buFont typeface="Arial" panose="020B0604020202020204" pitchFamily="34" charset="0"/>
                  <a:buChar char="•"/>
                </a:pPr>
                <a:r>
                  <a:rPr lang="it-IT" sz="2000" i="1" dirty="0">
                    <a:solidFill>
                      <a:srgbClr val="002060"/>
                    </a:solidFill>
                  </a:rPr>
                  <a:t>Living Index </a:t>
                </a:r>
                <a14:m>
                  <m:oMath xmlns:m="http://schemas.openxmlformats.org/officeDocument/2006/math">
                    <m:r>
                      <a:rPr lang="it-IT" sz="2000" i="1">
                        <a:solidFill>
                          <a:srgbClr val="002060"/>
                        </a:solidFill>
                        <a:latin typeface="Cambria Math" panose="02040503050406030204" pitchFamily="18" charset="0"/>
                      </a:rPr>
                      <m:t>→</m:t>
                    </m:r>
                  </m:oMath>
                </a14:m>
                <a:r>
                  <a:rPr lang="it-IT" sz="2000" i="1" dirty="0">
                    <a:solidFill>
                      <a:srgbClr val="002060"/>
                    </a:solidFill>
                  </a:rPr>
                  <a:t> factor (High, </a:t>
                </a:r>
                <a:r>
                  <a:rPr lang="it-IT" sz="2000" i="1" dirty="0" err="1">
                    <a:solidFill>
                      <a:srgbClr val="002060"/>
                    </a:solidFill>
                  </a:rPr>
                  <a:t>Mid</a:t>
                </a:r>
                <a:r>
                  <a:rPr lang="it-IT" sz="2000" i="1" dirty="0">
                    <a:solidFill>
                      <a:srgbClr val="002060"/>
                    </a:solidFill>
                  </a:rPr>
                  <a:t>-High, </a:t>
                </a:r>
                <a:r>
                  <a:rPr lang="it-IT" sz="2000" i="1" dirty="0" err="1">
                    <a:solidFill>
                      <a:srgbClr val="002060"/>
                    </a:solidFill>
                  </a:rPr>
                  <a:t>Mid</a:t>
                </a:r>
                <a:r>
                  <a:rPr lang="it-IT" sz="2000" i="1" dirty="0">
                    <a:solidFill>
                      <a:srgbClr val="002060"/>
                    </a:solidFill>
                  </a:rPr>
                  <a:t>-Low, Low)</a:t>
                </a:r>
              </a:p>
              <a:p>
                <a:pPr marL="342900" indent="-342900" algn="just">
                  <a:buFont typeface="Arial" panose="020B0604020202020204" pitchFamily="34" charset="0"/>
                  <a:buChar char="•"/>
                </a:pPr>
                <a:r>
                  <a:rPr lang="it-IT" sz="2000" i="1" dirty="0">
                    <a:solidFill>
                      <a:srgbClr val="002060"/>
                    </a:solidFill>
                  </a:rPr>
                  <a:t>Media Exposure </a:t>
                </a:r>
                <a14:m>
                  <m:oMath xmlns:m="http://schemas.openxmlformats.org/officeDocument/2006/math">
                    <m:r>
                      <a:rPr lang="it-IT" sz="2000" i="1">
                        <a:solidFill>
                          <a:srgbClr val="002060"/>
                        </a:solidFill>
                        <a:latin typeface="Cambria Math" panose="02040503050406030204" pitchFamily="18" charset="0"/>
                      </a:rPr>
                      <m:t>→</m:t>
                    </m:r>
                  </m:oMath>
                </a14:m>
                <a:r>
                  <a:rPr lang="it-IT" sz="2000" i="1" dirty="0">
                    <a:solidFill>
                      <a:srgbClr val="002060"/>
                    </a:solidFill>
                  </a:rPr>
                  <a:t> factor (</a:t>
                </a:r>
                <a:r>
                  <a:rPr lang="it-IT" sz="2000" i="1" dirty="0" err="1">
                    <a:solidFill>
                      <a:srgbClr val="002060"/>
                    </a:solidFill>
                  </a:rPr>
                  <a:t>Good</a:t>
                </a:r>
                <a:r>
                  <a:rPr lang="it-IT" sz="2000" i="1" dirty="0">
                    <a:solidFill>
                      <a:srgbClr val="002060"/>
                    </a:solidFill>
                  </a:rPr>
                  <a:t>, </a:t>
                </a:r>
                <a:r>
                  <a:rPr lang="it-IT" sz="2000" i="1" dirty="0" err="1">
                    <a:solidFill>
                      <a:srgbClr val="002060"/>
                    </a:solidFill>
                  </a:rPr>
                  <a:t>Not-Good</a:t>
                </a:r>
                <a:r>
                  <a:rPr lang="it-IT" sz="2000" i="1" dirty="0">
                    <a:solidFill>
                      <a:srgbClr val="002060"/>
                    </a:solidFill>
                  </a:rPr>
                  <a:t>)</a:t>
                </a:r>
              </a:p>
              <a:p>
                <a:pPr marL="342900" indent="-342900" algn="just">
                  <a:buFont typeface="Arial" panose="020B0604020202020204" pitchFamily="34" charset="0"/>
                  <a:buChar char="•"/>
                </a:pPr>
                <a:endParaRPr lang="it-IT" sz="2000" i="1"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mc:Choice>
        <mc:Fallback xmlns="">
          <p:sp>
            <p:nvSpPr>
              <p:cNvPr id="10" name="TextBox 9">
                <a:extLst>
                  <a:ext uri="{FF2B5EF4-FFF2-40B4-BE49-F238E27FC236}">
                    <a16:creationId xmlns:a16="http://schemas.microsoft.com/office/drawing/2014/main" id="{1F139487-B5CD-4469-9950-779B7380EF15}"/>
                  </a:ext>
                </a:extLst>
              </p:cNvPr>
              <p:cNvSpPr txBox="1">
                <a:spLocks noRot="1" noChangeAspect="1" noMove="1" noResize="1" noEditPoints="1" noAdjustHandles="1" noChangeArrowheads="1" noChangeShapeType="1" noTextEdit="1"/>
              </p:cNvSpPr>
              <p:nvPr/>
            </p:nvSpPr>
            <p:spPr>
              <a:xfrm>
                <a:off x="4588998" y="2963929"/>
                <a:ext cx="7442746" cy="4708981"/>
              </a:xfrm>
              <a:prstGeom prst="rect">
                <a:avLst/>
              </a:prstGeom>
              <a:blipFill>
                <a:blip r:embed="rId6"/>
                <a:stretch>
                  <a:fillRect l="-901" t="-647"/>
                </a:stretch>
              </a:blipFill>
            </p:spPr>
            <p:txBody>
              <a:bodyPr/>
              <a:lstStyle/>
              <a:p>
                <a:r>
                  <a:rPr lang="it-IT">
                    <a:noFill/>
                  </a:rPr>
                  <a:t> </a:t>
                </a:r>
              </a:p>
            </p:txBody>
          </p:sp>
        </mc:Fallback>
      </mc:AlternateContent>
    </p:spTree>
    <p:extLst>
      <p:ext uri="{BB962C8B-B14F-4D97-AF65-F5344CB8AC3E}">
        <p14:creationId xmlns:p14="http://schemas.microsoft.com/office/powerpoint/2010/main" val="188778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6734792" cy="46166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2400" dirty="0" err="1"/>
              <a:t>Confronto</a:t>
            </a:r>
            <a:r>
              <a:rPr lang="en-US" sz="2400" dirty="0"/>
              <a:t> </a:t>
            </a:r>
            <a:r>
              <a:rPr lang="en-US" sz="2400" dirty="0" err="1"/>
              <a:t>tra</a:t>
            </a:r>
            <a:r>
              <a:rPr lang="en-US" sz="2400" dirty="0"/>
              <a:t> </a:t>
            </a:r>
            <a:r>
              <a:rPr lang="en-US" sz="2400" dirty="0" err="1"/>
              <a:t>Modelli</a:t>
            </a:r>
            <a:r>
              <a:rPr lang="en-US" sz="2400" dirty="0"/>
              <a:t> – Curve ROC </a:t>
            </a:r>
            <a:r>
              <a:rPr lang="en-US" sz="2400" dirty="0" err="1"/>
              <a:t>Problema</a:t>
            </a:r>
            <a:r>
              <a:rPr lang="en-US" sz="2400" dirty="0"/>
              <a:t> </a:t>
            </a:r>
            <a:r>
              <a:rPr lang="en-US" sz="2400" dirty="0" err="1"/>
              <a:t>Binario</a:t>
            </a:r>
            <a:endParaRPr lang="it-IT" sz="24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7" name="Immagine 6">
            <a:extLst>
              <a:ext uri="{FF2B5EF4-FFF2-40B4-BE49-F238E27FC236}">
                <a16:creationId xmlns:a16="http://schemas.microsoft.com/office/drawing/2014/main" id="{7D395122-9EF5-4511-805D-7B2B3BF534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8408" y="1805871"/>
            <a:ext cx="6449280" cy="4092229"/>
          </a:xfrm>
          <a:prstGeom prst="rect">
            <a:avLst/>
          </a:prstGeom>
          <a:noFill/>
          <a:ln>
            <a:solidFill>
              <a:schemeClr val="tx1"/>
            </a:solidFill>
          </a:ln>
        </p:spPr>
      </p:pic>
      <p:sp>
        <p:nvSpPr>
          <p:cNvPr id="10" name="Rectangle 11">
            <a:extLst>
              <a:ext uri="{FF2B5EF4-FFF2-40B4-BE49-F238E27FC236}">
                <a16:creationId xmlns:a16="http://schemas.microsoft.com/office/drawing/2014/main" id="{66C0F6D9-C8C6-4588-952F-3EB6F50E2A62}"/>
              </a:ext>
            </a:extLst>
          </p:cNvPr>
          <p:cNvSpPr/>
          <p:nvPr/>
        </p:nvSpPr>
        <p:spPr>
          <a:xfrm>
            <a:off x="338408" y="5898100"/>
            <a:ext cx="6449280" cy="461665"/>
          </a:xfrm>
          <a:prstGeom prst="rect">
            <a:avLst/>
          </a:prstGeom>
        </p:spPr>
        <p:txBody>
          <a:bodyPr wrap="square">
            <a:spAutoFit/>
          </a:bodyPr>
          <a:lstStyle/>
          <a:p>
            <a:pPr algn="ctr"/>
            <a:r>
              <a:rPr lang="it-IT" sz="2400" i="1" dirty="0">
                <a:solidFill>
                  <a:srgbClr val="002060"/>
                </a:solidFill>
              </a:rPr>
              <a:t>Curve ROC classe Yes</a:t>
            </a:r>
          </a:p>
        </p:txBody>
      </p:sp>
      <p:pic>
        <p:nvPicPr>
          <p:cNvPr id="11" name="Immagine 10">
            <a:extLst>
              <a:ext uri="{FF2B5EF4-FFF2-40B4-BE49-F238E27FC236}">
                <a16:creationId xmlns:a16="http://schemas.microsoft.com/office/drawing/2014/main" id="{89A912D7-CB03-49D3-9516-8CD1992C095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57376" y="1533391"/>
            <a:ext cx="3792968" cy="2370223"/>
          </a:xfrm>
          <a:prstGeom prst="rect">
            <a:avLst/>
          </a:prstGeom>
          <a:noFill/>
          <a:ln>
            <a:solidFill>
              <a:schemeClr val="tx1"/>
            </a:solidFill>
          </a:ln>
        </p:spPr>
      </p:pic>
      <p:pic>
        <p:nvPicPr>
          <p:cNvPr id="13" name="Immagine 12">
            <a:extLst>
              <a:ext uri="{FF2B5EF4-FFF2-40B4-BE49-F238E27FC236}">
                <a16:creationId xmlns:a16="http://schemas.microsoft.com/office/drawing/2014/main" id="{1C6716C5-0F7F-4F11-9718-1AB4F657F44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65236" y="4005214"/>
            <a:ext cx="3792968" cy="2406733"/>
          </a:xfrm>
          <a:prstGeom prst="rect">
            <a:avLst/>
          </a:prstGeom>
          <a:noFill/>
          <a:ln>
            <a:solidFill>
              <a:schemeClr val="tx1"/>
            </a:solidFill>
          </a:ln>
        </p:spPr>
      </p:pic>
    </p:spTree>
    <p:extLst>
      <p:ext uri="{BB962C8B-B14F-4D97-AF65-F5344CB8AC3E}">
        <p14:creationId xmlns:p14="http://schemas.microsoft.com/office/powerpoint/2010/main" val="228385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7387215" cy="46166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2400" dirty="0" err="1"/>
              <a:t>Confronto</a:t>
            </a:r>
            <a:r>
              <a:rPr lang="en-US" sz="2400" dirty="0"/>
              <a:t> </a:t>
            </a:r>
            <a:r>
              <a:rPr lang="en-US" sz="2400" dirty="0" err="1"/>
              <a:t>tra</a:t>
            </a:r>
            <a:r>
              <a:rPr lang="en-US" sz="2400" dirty="0"/>
              <a:t> </a:t>
            </a:r>
            <a:r>
              <a:rPr lang="en-US" sz="2400" dirty="0" err="1"/>
              <a:t>Modelli</a:t>
            </a:r>
            <a:r>
              <a:rPr lang="en-US" sz="2400" dirty="0"/>
              <a:t> – Curve ROC </a:t>
            </a:r>
            <a:r>
              <a:rPr lang="en-US" sz="2400" dirty="0" err="1"/>
              <a:t>Problema</a:t>
            </a:r>
            <a:r>
              <a:rPr lang="en-US" sz="2400" dirty="0"/>
              <a:t> Multi-</a:t>
            </a:r>
            <a:r>
              <a:rPr lang="en-US" sz="2400" dirty="0" err="1"/>
              <a:t>Classe</a:t>
            </a:r>
            <a:endParaRPr lang="it-IT" sz="24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636D6B82-9AE3-4799-88A6-AE44CB4DBD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0805" y="2001882"/>
            <a:ext cx="5397427" cy="3424808"/>
          </a:xfrm>
          <a:prstGeom prst="rect">
            <a:avLst/>
          </a:prstGeom>
          <a:noFill/>
          <a:ln>
            <a:solidFill>
              <a:schemeClr val="tx1"/>
            </a:solidFill>
          </a:ln>
        </p:spPr>
      </p:pic>
      <p:pic>
        <p:nvPicPr>
          <p:cNvPr id="12" name="Immagine 11">
            <a:extLst>
              <a:ext uri="{FF2B5EF4-FFF2-40B4-BE49-F238E27FC236}">
                <a16:creationId xmlns:a16="http://schemas.microsoft.com/office/drawing/2014/main" id="{E704CD75-8C4F-43F9-936E-EFF1B9DDF27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56626" y="2001882"/>
            <a:ext cx="5397501" cy="3424807"/>
          </a:xfrm>
          <a:prstGeom prst="rect">
            <a:avLst/>
          </a:prstGeom>
          <a:noFill/>
          <a:ln>
            <a:solidFill>
              <a:schemeClr val="tx1"/>
            </a:solidFill>
          </a:ln>
        </p:spPr>
      </p:pic>
    </p:spTree>
    <p:extLst>
      <p:ext uri="{BB962C8B-B14F-4D97-AF65-F5344CB8AC3E}">
        <p14:creationId xmlns:p14="http://schemas.microsoft.com/office/powerpoint/2010/main" val="12825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490589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a:t>
            </a:r>
            <a:r>
              <a:rPr lang="en-US" sz="3200" dirty="0" err="1"/>
              <a:t>tra</a:t>
            </a:r>
            <a:r>
              <a:rPr lang="en-US" sz="3200" dirty="0"/>
              <a:t> </a:t>
            </a:r>
            <a:r>
              <a:rPr lang="en-US" sz="3200" dirty="0" err="1"/>
              <a:t>Modelli</a:t>
            </a:r>
            <a:r>
              <a:rPr lang="en-US" sz="3200" dirty="0"/>
              <a:t> – AUC</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5">
            <a:extLst>
              <a:ext uri="{FF2B5EF4-FFF2-40B4-BE49-F238E27FC236}">
                <a16:creationId xmlns:a16="http://schemas.microsoft.com/office/drawing/2014/main" id="{F4D8096B-5AA4-4CBC-8B38-F47135F4F491}"/>
              </a:ext>
            </a:extLst>
          </p:cNvPr>
          <p:cNvSpPr/>
          <p:nvPr/>
        </p:nvSpPr>
        <p:spPr>
          <a:xfrm>
            <a:off x="141500" y="2193112"/>
            <a:ext cx="3373225" cy="1077218"/>
          </a:xfrm>
          <a:prstGeom prst="rect">
            <a:avLst/>
          </a:prstGeom>
        </p:spPr>
        <p:txBody>
          <a:bodyPr wrap="square">
            <a:spAutoFit/>
          </a:bodyPr>
          <a:lstStyle/>
          <a:p>
            <a:pPr algn="ctr"/>
            <a:r>
              <a:rPr lang="it-IT" sz="3200" b="1" dirty="0">
                <a:solidFill>
                  <a:srgbClr val="002060"/>
                </a:solidFill>
              </a:rPr>
              <a:t>Problema</a:t>
            </a:r>
            <a:br>
              <a:rPr lang="it-IT" sz="3200" b="1" dirty="0">
                <a:solidFill>
                  <a:srgbClr val="002060"/>
                </a:solidFill>
              </a:rPr>
            </a:br>
            <a:r>
              <a:rPr lang="it-IT" sz="3200" b="1" dirty="0">
                <a:solidFill>
                  <a:srgbClr val="002060"/>
                </a:solidFill>
              </a:rPr>
              <a:t>Binario</a:t>
            </a:r>
          </a:p>
        </p:txBody>
      </p:sp>
      <p:graphicFrame>
        <p:nvGraphicFramePr>
          <p:cNvPr id="10" name="Table 10">
            <a:extLst>
              <a:ext uri="{FF2B5EF4-FFF2-40B4-BE49-F238E27FC236}">
                <a16:creationId xmlns:a16="http://schemas.microsoft.com/office/drawing/2014/main" id="{133DDE8D-C166-423F-819E-3052018C8D7F}"/>
              </a:ext>
            </a:extLst>
          </p:cNvPr>
          <p:cNvGraphicFramePr>
            <a:graphicFrameLocks noGrp="1"/>
          </p:cNvGraphicFramePr>
          <p:nvPr>
            <p:extLst>
              <p:ext uri="{D42A27DB-BD31-4B8C-83A1-F6EECF244321}">
                <p14:modId xmlns:p14="http://schemas.microsoft.com/office/powerpoint/2010/main" val="290317195"/>
              </p:ext>
            </p:extLst>
          </p:nvPr>
        </p:nvGraphicFramePr>
        <p:xfrm>
          <a:off x="3514726" y="2236802"/>
          <a:ext cx="7936503" cy="989838"/>
        </p:xfrm>
        <a:graphic>
          <a:graphicData uri="http://schemas.openxmlformats.org/drawingml/2006/table">
            <a:tbl>
              <a:tblPr firstRow="1" firstCol="1" bandRow="1">
                <a:tableStyleId>{5C22544A-7EE6-4342-B048-85BDC9FD1C3A}</a:tableStyleId>
              </a:tblPr>
              <a:tblGrid>
                <a:gridCol w="2822921">
                  <a:extLst>
                    <a:ext uri="{9D8B030D-6E8A-4147-A177-3AD203B41FA5}">
                      <a16:colId xmlns:a16="http://schemas.microsoft.com/office/drawing/2014/main" val="1318924312"/>
                    </a:ext>
                  </a:extLst>
                </a:gridCol>
                <a:gridCol w="2443125">
                  <a:extLst>
                    <a:ext uri="{9D8B030D-6E8A-4147-A177-3AD203B41FA5}">
                      <a16:colId xmlns:a16="http://schemas.microsoft.com/office/drawing/2014/main" val="398371186"/>
                    </a:ext>
                  </a:extLst>
                </a:gridCol>
                <a:gridCol w="2670457">
                  <a:extLst>
                    <a:ext uri="{9D8B030D-6E8A-4147-A177-3AD203B41FA5}">
                      <a16:colId xmlns:a16="http://schemas.microsoft.com/office/drawing/2014/main" val="1672035762"/>
                    </a:ext>
                  </a:extLst>
                </a:gridCol>
              </a:tblGrid>
              <a:tr h="322623">
                <a:tc>
                  <a:txBody>
                    <a:bodyPr/>
                    <a:lstStyle/>
                    <a:p>
                      <a:pPr algn="ctr">
                        <a:lnSpc>
                          <a:spcPct val="115000"/>
                        </a:lnSpc>
                        <a:spcAft>
                          <a:spcPts val="0"/>
                        </a:spcAft>
                      </a:pPr>
                      <a:r>
                        <a:rPr lang="it-IT" sz="2000" dirty="0">
                          <a:effectLst/>
                        </a:rPr>
                        <a:t> </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DT binario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NN binario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7730603"/>
                  </a:ext>
                </a:extLst>
              </a:tr>
              <a:tr h="322623">
                <a:tc>
                  <a:txBody>
                    <a:bodyPr/>
                    <a:lstStyle/>
                    <a:p>
                      <a:pPr algn="ctr">
                        <a:lnSpc>
                          <a:spcPct val="115000"/>
                        </a:lnSpc>
                        <a:spcAft>
                          <a:spcPts val="0"/>
                        </a:spcAft>
                      </a:pPr>
                      <a:r>
                        <a:rPr lang="it-IT" sz="2000" dirty="0">
                          <a:effectLst/>
                        </a:rPr>
                        <a:t>AUC No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0.7301</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0.7343</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289882"/>
                  </a:ext>
                </a:extLst>
              </a:tr>
              <a:tr h="322623">
                <a:tc>
                  <a:txBody>
                    <a:bodyPr/>
                    <a:lstStyle/>
                    <a:p>
                      <a:pPr algn="ctr">
                        <a:lnSpc>
                          <a:spcPct val="115000"/>
                        </a:lnSpc>
                        <a:spcAft>
                          <a:spcPts val="0"/>
                        </a:spcAft>
                      </a:pPr>
                      <a:r>
                        <a:rPr lang="it-IT" sz="2000" dirty="0">
                          <a:effectLst/>
                        </a:rPr>
                        <a:t>AUC Yes</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0.7301</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0.7343</a:t>
                      </a:r>
                    </a:p>
                  </a:txBody>
                  <a:tcPr marL="68580" marR="68580" marT="0" marB="0" anchor="ctr"/>
                </a:tc>
                <a:extLst>
                  <a:ext uri="{0D108BD9-81ED-4DB2-BD59-A6C34878D82A}">
                    <a16:rowId xmlns:a16="http://schemas.microsoft.com/office/drawing/2014/main" val="71448656"/>
                  </a:ext>
                </a:extLst>
              </a:tr>
            </a:tbl>
          </a:graphicData>
        </a:graphic>
      </p:graphicFrame>
      <p:sp>
        <p:nvSpPr>
          <p:cNvPr id="11" name="Rectangle 15">
            <a:extLst>
              <a:ext uri="{FF2B5EF4-FFF2-40B4-BE49-F238E27FC236}">
                <a16:creationId xmlns:a16="http://schemas.microsoft.com/office/drawing/2014/main" id="{D43AF872-DE7B-4DAA-84E8-A87226C8690F}"/>
              </a:ext>
            </a:extLst>
          </p:cNvPr>
          <p:cNvSpPr/>
          <p:nvPr/>
        </p:nvSpPr>
        <p:spPr>
          <a:xfrm>
            <a:off x="141500" y="4434590"/>
            <a:ext cx="3373225" cy="1077218"/>
          </a:xfrm>
          <a:prstGeom prst="rect">
            <a:avLst/>
          </a:prstGeom>
        </p:spPr>
        <p:txBody>
          <a:bodyPr wrap="square">
            <a:spAutoFit/>
          </a:bodyPr>
          <a:lstStyle/>
          <a:p>
            <a:pPr algn="ctr"/>
            <a:r>
              <a:rPr lang="it-IT" sz="3200" b="1" dirty="0">
                <a:solidFill>
                  <a:srgbClr val="002060"/>
                </a:solidFill>
              </a:rPr>
              <a:t>Problema</a:t>
            </a:r>
            <a:br>
              <a:rPr lang="it-IT" sz="3200" b="1" dirty="0">
                <a:solidFill>
                  <a:srgbClr val="002060"/>
                </a:solidFill>
              </a:rPr>
            </a:br>
            <a:r>
              <a:rPr lang="it-IT" sz="3200" b="1" dirty="0">
                <a:solidFill>
                  <a:srgbClr val="002060"/>
                </a:solidFill>
              </a:rPr>
              <a:t>Multi-Classe</a:t>
            </a:r>
          </a:p>
        </p:txBody>
      </p:sp>
      <p:graphicFrame>
        <p:nvGraphicFramePr>
          <p:cNvPr id="13" name="Table 10">
            <a:extLst>
              <a:ext uri="{FF2B5EF4-FFF2-40B4-BE49-F238E27FC236}">
                <a16:creationId xmlns:a16="http://schemas.microsoft.com/office/drawing/2014/main" id="{7D905D96-0BD4-4E45-9C54-FE3AAD57A2B5}"/>
              </a:ext>
            </a:extLst>
          </p:cNvPr>
          <p:cNvGraphicFramePr>
            <a:graphicFrameLocks noGrp="1"/>
          </p:cNvGraphicFramePr>
          <p:nvPr>
            <p:extLst>
              <p:ext uri="{D42A27DB-BD31-4B8C-83A1-F6EECF244321}">
                <p14:modId xmlns:p14="http://schemas.microsoft.com/office/powerpoint/2010/main" val="2646206379"/>
              </p:ext>
            </p:extLst>
          </p:nvPr>
        </p:nvGraphicFramePr>
        <p:xfrm>
          <a:off x="3514726" y="3983361"/>
          <a:ext cx="7936503" cy="1979676"/>
        </p:xfrm>
        <a:graphic>
          <a:graphicData uri="http://schemas.openxmlformats.org/drawingml/2006/table">
            <a:tbl>
              <a:tblPr firstRow="1" firstCol="1" bandRow="1">
                <a:tableStyleId>{5C22544A-7EE6-4342-B048-85BDC9FD1C3A}</a:tableStyleId>
              </a:tblPr>
              <a:tblGrid>
                <a:gridCol w="2822921">
                  <a:extLst>
                    <a:ext uri="{9D8B030D-6E8A-4147-A177-3AD203B41FA5}">
                      <a16:colId xmlns:a16="http://schemas.microsoft.com/office/drawing/2014/main" val="1318924312"/>
                    </a:ext>
                  </a:extLst>
                </a:gridCol>
                <a:gridCol w="2443125">
                  <a:extLst>
                    <a:ext uri="{9D8B030D-6E8A-4147-A177-3AD203B41FA5}">
                      <a16:colId xmlns:a16="http://schemas.microsoft.com/office/drawing/2014/main" val="398371186"/>
                    </a:ext>
                  </a:extLst>
                </a:gridCol>
                <a:gridCol w="2670457">
                  <a:extLst>
                    <a:ext uri="{9D8B030D-6E8A-4147-A177-3AD203B41FA5}">
                      <a16:colId xmlns:a16="http://schemas.microsoft.com/office/drawing/2014/main" val="1672035762"/>
                    </a:ext>
                  </a:extLst>
                </a:gridCol>
              </a:tblGrid>
              <a:tr h="322623">
                <a:tc>
                  <a:txBody>
                    <a:bodyPr/>
                    <a:lstStyle/>
                    <a:p>
                      <a:pPr algn="ctr">
                        <a:lnSpc>
                          <a:spcPct val="115000"/>
                        </a:lnSpc>
                        <a:spcAft>
                          <a:spcPts val="0"/>
                        </a:spcAft>
                      </a:pPr>
                      <a:r>
                        <a:rPr lang="it-IT" sz="2000" dirty="0">
                          <a:effectLst/>
                        </a:rPr>
                        <a:t> </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DT multi-classe</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NN multi-classe</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7730603"/>
                  </a:ext>
                </a:extLst>
              </a:tr>
              <a:tr h="322623">
                <a:tc>
                  <a:txBody>
                    <a:bodyPr/>
                    <a:lstStyle/>
                    <a:p>
                      <a:pPr algn="ctr">
                        <a:lnSpc>
                          <a:spcPct val="115000"/>
                        </a:lnSpc>
                        <a:spcAft>
                          <a:spcPts val="0"/>
                        </a:spcAft>
                      </a:pPr>
                      <a:r>
                        <a:rPr lang="it-IT" sz="2000" dirty="0">
                          <a:effectLst/>
                        </a:rPr>
                        <a:t>AUC No Use</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0.717548</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0.7549032</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7289882"/>
                  </a:ext>
                </a:extLst>
              </a:tr>
              <a:tr h="322623">
                <a:tc>
                  <a:txBody>
                    <a:bodyPr/>
                    <a:lstStyle/>
                    <a:p>
                      <a:pPr algn="ctr">
                        <a:lnSpc>
                          <a:spcPct val="115000"/>
                        </a:lnSpc>
                        <a:spcAft>
                          <a:spcPts val="0"/>
                        </a:spcAft>
                      </a:pPr>
                      <a:r>
                        <a:rPr lang="it-IT" sz="2000" dirty="0">
                          <a:effectLst/>
                        </a:rPr>
                        <a:t>AUC Long Term</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0.6654286</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0.7409646</a:t>
                      </a:r>
                    </a:p>
                  </a:txBody>
                  <a:tcPr marL="68580" marR="68580" marT="0" marB="0" anchor="ctr"/>
                </a:tc>
                <a:extLst>
                  <a:ext uri="{0D108BD9-81ED-4DB2-BD59-A6C34878D82A}">
                    <a16:rowId xmlns:a16="http://schemas.microsoft.com/office/drawing/2014/main" val="71448656"/>
                  </a:ext>
                </a:extLst>
              </a:tr>
              <a:tr h="322623">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AUC Short Term</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0.6614156</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0.7004345</a:t>
                      </a:r>
                    </a:p>
                  </a:txBody>
                  <a:tcPr marL="68580" marR="68580" marT="0" marB="0" anchor="ctr"/>
                </a:tc>
                <a:extLst>
                  <a:ext uri="{0D108BD9-81ED-4DB2-BD59-A6C34878D82A}">
                    <a16:rowId xmlns:a16="http://schemas.microsoft.com/office/drawing/2014/main" val="3992009414"/>
                  </a:ext>
                </a:extLst>
              </a:tr>
              <a:tr h="322623">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AUC Macro </a:t>
                      </a:r>
                      <a:r>
                        <a:rPr lang="it-IT" sz="2000" dirty="0" err="1">
                          <a:effectLst/>
                          <a:latin typeface="Calibri" panose="020F0502020204030204" pitchFamily="34" charset="0"/>
                          <a:ea typeface="Calibri" panose="020F0502020204030204" pitchFamily="34" charset="0"/>
                          <a:cs typeface="Times New Roman" panose="02020603050405020304" pitchFamily="18" charset="0"/>
                        </a:rPr>
                        <a:t>Average</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0.6814631</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0.7320958</a:t>
                      </a:r>
                    </a:p>
                  </a:txBody>
                  <a:tcPr marL="68580" marR="68580" marT="0" marB="0" anchor="ctr"/>
                </a:tc>
                <a:extLst>
                  <a:ext uri="{0D108BD9-81ED-4DB2-BD59-A6C34878D82A}">
                    <a16:rowId xmlns:a16="http://schemas.microsoft.com/office/drawing/2014/main" val="3152349416"/>
                  </a:ext>
                </a:extLst>
              </a:tr>
              <a:tr h="322623">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AUC Micro </a:t>
                      </a:r>
                      <a:r>
                        <a:rPr lang="it-IT" sz="2000" dirty="0" err="1">
                          <a:effectLst/>
                          <a:latin typeface="Calibri" panose="020F0502020204030204" pitchFamily="34" charset="0"/>
                          <a:ea typeface="Calibri" panose="020F0502020204030204" pitchFamily="34" charset="0"/>
                          <a:cs typeface="Times New Roman" panose="02020603050405020304" pitchFamily="18" charset="0"/>
                        </a:rPr>
                        <a:t>Average</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0.7169151</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0.7480347</a:t>
                      </a:r>
                    </a:p>
                  </a:txBody>
                  <a:tcPr marL="68580" marR="68580" marT="0" marB="0" anchor="ctr"/>
                </a:tc>
                <a:extLst>
                  <a:ext uri="{0D108BD9-81ED-4DB2-BD59-A6C34878D82A}">
                    <a16:rowId xmlns:a16="http://schemas.microsoft.com/office/drawing/2014/main" val="2337091501"/>
                  </a:ext>
                </a:extLst>
              </a:tr>
            </a:tbl>
          </a:graphicData>
        </a:graphic>
      </p:graphicFrame>
    </p:spTree>
    <p:extLst>
      <p:ext uri="{BB962C8B-B14F-4D97-AF65-F5344CB8AC3E}">
        <p14:creationId xmlns:p14="http://schemas.microsoft.com/office/powerpoint/2010/main" val="873703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77129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a:t>
            </a:r>
            <a:r>
              <a:rPr lang="en-US" sz="3200" dirty="0" err="1"/>
              <a:t>tra</a:t>
            </a:r>
            <a:r>
              <a:rPr lang="en-US" sz="3200" dirty="0"/>
              <a:t> </a:t>
            </a:r>
            <a:r>
              <a:rPr lang="en-US" sz="3200" dirty="0" err="1"/>
              <a:t>Modelli</a:t>
            </a:r>
            <a:r>
              <a:rPr lang="en-US" sz="3200" dirty="0"/>
              <a:t> – Tempi </a:t>
            </a:r>
            <a:r>
              <a:rPr lang="en-US" sz="3200" dirty="0" err="1"/>
              <a:t>Computazione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10">
            <a:extLst>
              <a:ext uri="{FF2B5EF4-FFF2-40B4-BE49-F238E27FC236}">
                <a16:creationId xmlns:a16="http://schemas.microsoft.com/office/drawing/2014/main" id="{C87F9FC3-6A49-4E8C-9665-CA04CEF6FBE4}"/>
              </a:ext>
            </a:extLst>
          </p:cNvPr>
          <p:cNvGraphicFramePr>
            <a:graphicFrameLocks noGrp="1"/>
          </p:cNvGraphicFramePr>
          <p:nvPr>
            <p:extLst>
              <p:ext uri="{D42A27DB-BD31-4B8C-83A1-F6EECF244321}">
                <p14:modId xmlns:p14="http://schemas.microsoft.com/office/powerpoint/2010/main" val="2372023468"/>
              </p:ext>
            </p:extLst>
          </p:nvPr>
        </p:nvGraphicFramePr>
        <p:xfrm>
          <a:off x="1146340" y="2709920"/>
          <a:ext cx="10058400" cy="2368300"/>
        </p:xfrm>
        <a:graphic>
          <a:graphicData uri="http://schemas.openxmlformats.org/drawingml/2006/table">
            <a:tbl>
              <a:tblPr firstRow="1" firstCol="1" bandRow="1">
                <a:tableStyleId>{5C22544A-7EE6-4342-B048-85BDC9FD1C3A}</a:tableStyleId>
              </a:tblPr>
              <a:tblGrid>
                <a:gridCol w="2275311">
                  <a:extLst>
                    <a:ext uri="{9D8B030D-6E8A-4147-A177-3AD203B41FA5}">
                      <a16:colId xmlns:a16="http://schemas.microsoft.com/office/drawing/2014/main" val="1318924312"/>
                    </a:ext>
                  </a:extLst>
                </a:gridCol>
                <a:gridCol w="2601532">
                  <a:extLst>
                    <a:ext uri="{9D8B030D-6E8A-4147-A177-3AD203B41FA5}">
                      <a16:colId xmlns:a16="http://schemas.microsoft.com/office/drawing/2014/main" val="398371186"/>
                    </a:ext>
                  </a:extLst>
                </a:gridCol>
                <a:gridCol w="2654370">
                  <a:extLst>
                    <a:ext uri="{9D8B030D-6E8A-4147-A177-3AD203B41FA5}">
                      <a16:colId xmlns:a16="http://schemas.microsoft.com/office/drawing/2014/main" val="1672035762"/>
                    </a:ext>
                  </a:extLst>
                </a:gridCol>
                <a:gridCol w="2527187">
                  <a:extLst>
                    <a:ext uri="{9D8B030D-6E8A-4147-A177-3AD203B41FA5}">
                      <a16:colId xmlns:a16="http://schemas.microsoft.com/office/drawing/2014/main" val="2237024852"/>
                    </a:ext>
                  </a:extLst>
                </a:gridCol>
              </a:tblGrid>
              <a:tr h="473660">
                <a:tc>
                  <a:txBody>
                    <a:bodyPr/>
                    <a:lstStyle/>
                    <a:p>
                      <a:pPr algn="ctr">
                        <a:lnSpc>
                          <a:spcPct val="115000"/>
                        </a:lnSpc>
                        <a:spcAft>
                          <a:spcPts val="0"/>
                        </a:spcAft>
                      </a:pPr>
                      <a:r>
                        <a:rPr lang="it-IT" sz="2000" dirty="0">
                          <a:effectLst/>
                        </a:rPr>
                        <a:t> </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err="1">
                          <a:effectLst/>
                        </a:rPr>
                        <a:t>Everything</a:t>
                      </a:r>
                      <a:r>
                        <a:rPr lang="it-IT" sz="2000" dirty="0">
                          <a:effectLst/>
                        </a:rPr>
                        <a:t> (s)</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err="1">
                          <a:effectLst/>
                        </a:rPr>
                        <a:t>Final</a:t>
                      </a:r>
                      <a:r>
                        <a:rPr lang="it-IT" sz="2000">
                          <a:effectLst/>
                        </a:rPr>
                        <a:t> (s)</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err="1">
                          <a:effectLst/>
                          <a:latin typeface="Calibri" panose="020F0502020204030204" pitchFamily="34" charset="0"/>
                          <a:ea typeface="Calibri" panose="020F0502020204030204" pitchFamily="34" charset="0"/>
                          <a:cs typeface="Times New Roman" panose="02020603050405020304" pitchFamily="18" charset="0"/>
                        </a:rPr>
                        <a:t>Prediction</a:t>
                      </a:r>
                      <a:r>
                        <a:rPr lang="it-IT" sz="2000">
                          <a:effectLst/>
                          <a:latin typeface="Calibri" panose="020F0502020204030204" pitchFamily="34" charset="0"/>
                          <a:ea typeface="Calibri" panose="020F0502020204030204" pitchFamily="34" charset="0"/>
                          <a:cs typeface="Times New Roman" panose="02020603050405020304" pitchFamily="18" charset="0"/>
                        </a:rPr>
                        <a:t> (s)</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7730603"/>
                  </a:ext>
                </a:extLst>
              </a:tr>
              <a:tr h="473660">
                <a:tc>
                  <a:txBody>
                    <a:bodyPr/>
                    <a:lstStyle/>
                    <a:p>
                      <a:pPr algn="ctr">
                        <a:lnSpc>
                          <a:spcPct val="115000"/>
                        </a:lnSpc>
                        <a:spcAft>
                          <a:spcPts val="0"/>
                        </a:spcAft>
                      </a:pPr>
                      <a:r>
                        <a:rPr lang="it-IT" sz="2000" dirty="0">
                          <a:effectLst/>
                        </a:rPr>
                        <a:t>DT binario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0.76</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0.01</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nchor="ctr"/>
                </a:tc>
                <a:extLst>
                  <a:ext uri="{0D108BD9-81ED-4DB2-BD59-A6C34878D82A}">
                    <a16:rowId xmlns:a16="http://schemas.microsoft.com/office/drawing/2014/main" val="2077289882"/>
                  </a:ext>
                </a:extLst>
              </a:tr>
              <a:tr h="473660">
                <a:tc>
                  <a:txBody>
                    <a:bodyPr/>
                    <a:lstStyle/>
                    <a:p>
                      <a:pPr algn="ctr">
                        <a:lnSpc>
                          <a:spcPct val="115000"/>
                        </a:lnSpc>
                        <a:spcAft>
                          <a:spcPts val="0"/>
                        </a:spcAft>
                      </a:pPr>
                      <a:r>
                        <a:rPr lang="it-IT" sz="2000" dirty="0">
                          <a:effectLst/>
                        </a:rPr>
                        <a:t>NN binario</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rPr>
                        <a:t>8.76</a:t>
                      </a:r>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0.17</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nchor="ctr"/>
                </a:tc>
                <a:extLst>
                  <a:ext uri="{0D108BD9-81ED-4DB2-BD59-A6C34878D82A}">
                    <a16:rowId xmlns:a16="http://schemas.microsoft.com/office/drawing/2014/main" val="71448656"/>
                  </a:ext>
                </a:extLst>
              </a:tr>
              <a:tr h="473660">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DT multi-classe</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1.02</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0.02</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nchor="ctr"/>
                </a:tc>
                <a:extLst>
                  <a:ext uri="{0D108BD9-81ED-4DB2-BD59-A6C34878D82A}">
                    <a16:rowId xmlns:a16="http://schemas.microsoft.com/office/drawing/2014/main" val="3992009414"/>
                  </a:ext>
                </a:extLst>
              </a:tr>
              <a:tr h="473660">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NN multi-classe</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14.89</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0.59</a:t>
                      </a:r>
                    </a:p>
                  </a:txBody>
                  <a:tcPr marL="68580" marR="68580" marT="0" marB="0" anchor="ctr"/>
                </a:tc>
                <a:tc>
                  <a:txBody>
                    <a:bodyPr/>
                    <a:lstStyle/>
                    <a:p>
                      <a:pPr algn="ctr">
                        <a:lnSpc>
                          <a:spcPct val="115000"/>
                        </a:lnSpc>
                        <a:spcAft>
                          <a:spcPts val="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nchor="ctr"/>
                </a:tc>
                <a:extLst>
                  <a:ext uri="{0D108BD9-81ED-4DB2-BD59-A6C34878D82A}">
                    <a16:rowId xmlns:a16="http://schemas.microsoft.com/office/drawing/2014/main" val="3152349416"/>
                  </a:ext>
                </a:extLst>
              </a:tr>
            </a:tbl>
          </a:graphicData>
        </a:graphic>
      </p:graphicFrame>
    </p:spTree>
    <p:extLst>
      <p:ext uri="{BB962C8B-B14F-4D97-AF65-F5344CB8AC3E}">
        <p14:creationId xmlns:p14="http://schemas.microsoft.com/office/powerpoint/2010/main" val="59928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dirty="0"/>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210346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Conclusioni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CF7B5ACB-35EA-4058-827D-167D3165D90F}"/>
              </a:ext>
            </a:extLst>
          </p:cNvPr>
          <p:cNvSpPr/>
          <p:nvPr/>
        </p:nvSpPr>
        <p:spPr>
          <a:xfrm>
            <a:off x="1743075" y="1708880"/>
            <a:ext cx="8705850" cy="5170646"/>
          </a:xfrm>
          <a:prstGeom prst="rect">
            <a:avLst/>
          </a:prstGeom>
        </p:spPr>
        <p:txBody>
          <a:bodyPr wrap="square">
            <a:spAutoFit/>
          </a:bodyPr>
          <a:lstStyle/>
          <a:p>
            <a:pPr marL="342900" indent="-342900" algn="just">
              <a:buFont typeface="Arial" panose="020B0604020202020204" pitchFamily="34" charset="0"/>
              <a:buChar char="•"/>
            </a:pPr>
            <a:r>
              <a:rPr lang="it-IT" sz="2200" dirty="0">
                <a:solidFill>
                  <a:srgbClr val="002060"/>
                </a:solidFill>
              </a:rPr>
              <a:t>Le Reti Neurali hanno registrato performance predittive migliori</a:t>
            </a:r>
          </a:p>
          <a:p>
            <a:pPr marL="342900" indent="-342900" algn="just">
              <a:buFont typeface="Arial" panose="020B0604020202020204" pitchFamily="34" charset="0"/>
              <a:buChar char="•"/>
            </a:pPr>
            <a:endParaRPr lang="it-IT" sz="2200" dirty="0">
              <a:solidFill>
                <a:srgbClr val="002060"/>
              </a:solidFill>
            </a:endParaRPr>
          </a:p>
          <a:p>
            <a:pPr marL="342900" indent="-342900" algn="just">
              <a:buFont typeface="Arial" panose="020B0604020202020204" pitchFamily="34" charset="0"/>
              <a:buChar char="•"/>
            </a:pPr>
            <a:r>
              <a:rPr lang="it-IT" sz="2200" dirty="0">
                <a:solidFill>
                  <a:srgbClr val="002060"/>
                </a:solidFill>
              </a:rPr>
              <a:t>Gli Alberi Decisionali hanno beneficiato di tempi di computazione migliori</a:t>
            </a:r>
          </a:p>
          <a:p>
            <a:pPr marL="342900" indent="-342900" algn="just">
              <a:buFont typeface="Arial" panose="020B0604020202020204" pitchFamily="34" charset="0"/>
              <a:buChar char="•"/>
            </a:pPr>
            <a:endParaRPr lang="it-IT" sz="2200" dirty="0">
              <a:solidFill>
                <a:srgbClr val="002060"/>
              </a:solidFill>
            </a:endParaRPr>
          </a:p>
          <a:p>
            <a:pPr marL="342900" indent="-342900" algn="just">
              <a:buFont typeface="Arial" panose="020B0604020202020204" pitchFamily="34" charset="0"/>
              <a:buChar char="•"/>
            </a:pPr>
            <a:r>
              <a:rPr lang="it-IT" sz="2200" dirty="0">
                <a:solidFill>
                  <a:srgbClr val="002060"/>
                </a:solidFill>
              </a:rPr>
              <a:t>Le performance predittive dei modelli sono complessivamente modeste:</a:t>
            </a:r>
          </a:p>
          <a:p>
            <a:pPr marL="800100" lvl="1" indent="-342900" algn="just">
              <a:buFont typeface="Courier New" panose="02070309020205020404" pitchFamily="49" charset="0"/>
              <a:buChar char="o"/>
            </a:pPr>
            <a:r>
              <a:rPr lang="it-IT" sz="2200" dirty="0">
                <a:solidFill>
                  <a:srgbClr val="002060"/>
                </a:solidFill>
              </a:rPr>
              <a:t>Dataset sbilanciato</a:t>
            </a:r>
          </a:p>
          <a:p>
            <a:pPr marL="800100" lvl="1" indent="-342900" algn="just">
              <a:buFont typeface="Courier New" panose="02070309020205020404" pitchFamily="49" charset="0"/>
              <a:buChar char="o"/>
            </a:pPr>
            <a:r>
              <a:rPr lang="it-IT" sz="2200" dirty="0">
                <a:solidFill>
                  <a:srgbClr val="002060"/>
                </a:solidFill>
              </a:rPr>
              <a:t>Poche istanze</a:t>
            </a:r>
          </a:p>
          <a:p>
            <a:pPr marL="342900" indent="-342900" algn="just">
              <a:buFont typeface="Arial" panose="020B0604020202020204" pitchFamily="34" charset="0"/>
              <a:buChar char="•"/>
            </a:pPr>
            <a:endParaRPr lang="it-IT" sz="2200" dirty="0">
              <a:solidFill>
                <a:srgbClr val="002060"/>
              </a:solidFill>
            </a:endParaRPr>
          </a:p>
          <a:p>
            <a:pPr marL="342900" indent="-342900" algn="just">
              <a:buFont typeface="Arial" panose="020B0604020202020204" pitchFamily="34" charset="0"/>
              <a:buChar char="•"/>
            </a:pPr>
            <a:r>
              <a:rPr lang="it-IT" sz="2200" dirty="0">
                <a:solidFill>
                  <a:srgbClr val="002060"/>
                </a:solidFill>
              </a:rPr>
              <a:t>Possibili rimedi:</a:t>
            </a:r>
          </a:p>
          <a:p>
            <a:pPr marL="800100" lvl="1" indent="-342900" algn="just">
              <a:buFont typeface="Courier New" panose="02070309020205020404" pitchFamily="49" charset="0"/>
              <a:buChar char="o"/>
            </a:pPr>
            <a:r>
              <a:rPr lang="it-IT" sz="2200" dirty="0">
                <a:solidFill>
                  <a:srgbClr val="002060"/>
                </a:solidFill>
              </a:rPr>
              <a:t>Aumentare il numero di istanze</a:t>
            </a:r>
          </a:p>
          <a:p>
            <a:pPr marL="800100" lvl="1" indent="-342900" algn="just">
              <a:buFont typeface="Courier New" panose="02070309020205020404" pitchFamily="49" charset="0"/>
              <a:buChar char="o"/>
            </a:pPr>
            <a:r>
              <a:rPr lang="it-IT" sz="2200" dirty="0">
                <a:solidFill>
                  <a:srgbClr val="002060"/>
                </a:solidFill>
              </a:rPr>
              <a:t>Aggiungere ulteriori attributi quantitativi e qualitativi</a:t>
            </a:r>
          </a:p>
          <a:p>
            <a:pPr marL="342900" indent="-342900" algn="just">
              <a:buFont typeface="Arial" panose="020B0604020202020204" pitchFamily="34" charset="0"/>
              <a:buChar char="•"/>
            </a:pPr>
            <a:endParaRPr lang="it-IT" sz="2400"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1875066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GRAZIE PER </a:t>
            </a:r>
          </a:p>
          <a:p>
            <a:pPr algn="ctr"/>
            <a:r>
              <a:rPr lang="it-IT" sz="9600" dirty="0">
                <a:solidFill>
                  <a:srgbClr val="002060"/>
                </a:solidFill>
              </a:rPr>
              <a:t>L’ATTENZIONE</a:t>
            </a: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6033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402206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Obiettivi</a:t>
            </a:r>
            <a:r>
              <a:rPr lang="en-US" sz="3200" dirty="0"/>
              <a:t> </a:t>
            </a:r>
            <a:r>
              <a:rPr lang="en-US" sz="3200" dirty="0" err="1"/>
              <a:t>dell’Elaborato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a:extLst>
              <a:ext uri="{FF2B5EF4-FFF2-40B4-BE49-F238E27FC236}">
                <a16:creationId xmlns:a16="http://schemas.microsoft.com/office/drawing/2014/main" id="{EB3D9A8D-CC38-4426-A9EE-4C94724A0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095" y="1514865"/>
            <a:ext cx="3780499"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7F5E9611-9CF4-4BE2-9E77-345A5A7F7E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0600" y="2626690"/>
            <a:ext cx="2160000" cy="216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BEE547C-DF5B-43C7-A5AB-7AF6C21FF943}"/>
              </a:ext>
            </a:extLst>
          </p:cNvPr>
          <p:cNvSpPr/>
          <p:nvPr/>
        </p:nvSpPr>
        <p:spPr>
          <a:xfrm>
            <a:off x="1475236" y="3706690"/>
            <a:ext cx="4338377" cy="1200329"/>
          </a:xfrm>
          <a:prstGeom prst="rect">
            <a:avLst/>
          </a:prstGeom>
        </p:spPr>
        <p:txBody>
          <a:bodyPr wrap="square">
            <a:spAutoFit/>
          </a:bodyPr>
          <a:lstStyle/>
          <a:p>
            <a:pPr algn="just"/>
            <a:r>
              <a:rPr lang="it-IT" sz="2400" dirty="0">
                <a:solidFill>
                  <a:srgbClr val="002060"/>
                </a:solidFill>
              </a:rPr>
              <a:t>Problema binario:</a:t>
            </a:r>
          </a:p>
          <a:p>
            <a:pPr marL="342900" indent="-342900" algn="just">
              <a:buFont typeface="Arial" panose="020B0604020202020204" pitchFamily="34" charset="0"/>
              <a:buChar char="•"/>
            </a:pPr>
            <a:r>
              <a:rPr lang="it-IT" sz="2400" i="1" dirty="0">
                <a:solidFill>
                  <a:srgbClr val="002060"/>
                </a:solidFill>
              </a:rPr>
              <a:t>No Use</a:t>
            </a:r>
          </a:p>
          <a:p>
            <a:pPr marL="342900" indent="-342900" algn="just">
              <a:buFont typeface="Arial" panose="020B0604020202020204" pitchFamily="34" charset="0"/>
              <a:buChar char="•"/>
            </a:pPr>
            <a:r>
              <a:rPr lang="it-IT" sz="2400" i="1" dirty="0">
                <a:solidFill>
                  <a:srgbClr val="002060"/>
                </a:solidFill>
              </a:rPr>
              <a:t>Use (Short Term o Long Term)</a:t>
            </a:r>
          </a:p>
        </p:txBody>
      </p:sp>
      <p:sp>
        <p:nvSpPr>
          <p:cNvPr id="13" name="Rectangle 12">
            <a:extLst>
              <a:ext uri="{FF2B5EF4-FFF2-40B4-BE49-F238E27FC236}">
                <a16:creationId xmlns:a16="http://schemas.microsoft.com/office/drawing/2014/main" id="{6A905448-293A-4648-B421-2E1A1D3133C1}"/>
              </a:ext>
            </a:extLst>
          </p:cNvPr>
          <p:cNvSpPr/>
          <p:nvPr/>
        </p:nvSpPr>
        <p:spPr>
          <a:xfrm>
            <a:off x="7111501" y="4786690"/>
            <a:ext cx="3092468" cy="1569660"/>
          </a:xfrm>
          <a:prstGeom prst="rect">
            <a:avLst/>
          </a:prstGeom>
        </p:spPr>
        <p:txBody>
          <a:bodyPr wrap="square">
            <a:spAutoFit/>
          </a:bodyPr>
          <a:lstStyle/>
          <a:p>
            <a:pPr algn="just"/>
            <a:r>
              <a:rPr lang="it-IT" sz="2400" dirty="0">
                <a:solidFill>
                  <a:srgbClr val="002060"/>
                </a:solidFill>
              </a:rPr>
              <a:t>Problema multi-classe:</a:t>
            </a:r>
          </a:p>
          <a:p>
            <a:pPr marL="342900" indent="-342900" algn="just">
              <a:buFont typeface="Arial" panose="020B0604020202020204" pitchFamily="34" charset="0"/>
              <a:buChar char="•"/>
            </a:pPr>
            <a:r>
              <a:rPr lang="it-IT" sz="2400" i="1" dirty="0">
                <a:solidFill>
                  <a:srgbClr val="002060"/>
                </a:solidFill>
              </a:rPr>
              <a:t>No Use</a:t>
            </a:r>
          </a:p>
          <a:p>
            <a:pPr marL="342900" indent="-342900" algn="just">
              <a:buFont typeface="Arial" panose="020B0604020202020204" pitchFamily="34" charset="0"/>
              <a:buChar char="•"/>
            </a:pPr>
            <a:r>
              <a:rPr lang="it-IT" sz="2400" i="1" dirty="0">
                <a:solidFill>
                  <a:srgbClr val="002060"/>
                </a:solidFill>
              </a:rPr>
              <a:t>Short Term </a:t>
            </a:r>
          </a:p>
          <a:p>
            <a:pPr marL="342900" indent="-342900" algn="just">
              <a:buFont typeface="Arial" panose="020B0604020202020204" pitchFamily="34" charset="0"/>
              <a:buChar char="•"/>
            </a:pPr>
            <a:r>
              <a:rPr lang="it-IT" sz="2400" i="1" dirty="0">
                <a:solidFill>
                  <a:srgbClr val="002060"/>
                </a:solidFill>
              </a:rPr>
              <a:t>Long Term</a:t>
            </a:r>
          </a:p>
        </p:txBody>
      </p:sp>
    </p:spTree>
    <p:extLst>
      <p:ext uri="{BB962C8B-B14F-4D97-AF65-F5344CB8AC3E}">
        <p14:creationId xmlns:p14="http://schemas.microsoft.com/office/powerpoint/2010/main" val="153515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319773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Analisi</a:t>
            </a:r>
            <a:r>
              <a:rPr lang="en-US" sz="3200" dirty="0"/>
              <a:t> </a:t>
            </a:r>
            <a:r>
              <a:rPr lang="en-US" sz="3200" dirty="0" err="1"/>
              <a:t>Esplorativa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C4A60CC-7AE3-4700-96E9-4255EDE94D1D}"/>
                  </a:ext>
                </a:extLst>
              </p:cNvPr>
              <p:cNvSpPr/>
              <p:nvPr/>
            </p:nvSpPr>
            <p:spPr>
              <a:xfrm>
                <a:off x="1066800" y="1753800"/>
                <a:ext cx="4822410" cy="830997"/>
              </a:xfrm>
              <a:prstGeom prst="rect">
                <a:avLst/>
              </a:prstGeom>
            </p:spPr>
            <p:txBody>
              <a:bodyPr wrap="none">
                <a:spAutoFit/>
              </a:bodyPr>
              <a:lstStyle/>
              <a:p>
                <a:pPr algn="just"/>
                <a:r>
                  <a:rPr lang="it-IT" sz="2400" dirty="0">
                    <a:solidFill>
                      <a:srgbClr val="002060"/>
                    </a:solidFill>
                  </a:rPr>
                  <a:t>Dataset </a:t>
                </a:r>
                <a14:m>
                  <m:oMath xmlns:m="http://schemas.openxmlformats.org/officeDocument/2006/math">
                    <m:r>
                      <a:rPr lang="it-IT" sz="2400" b="0" i="1" smtClean="0">
                        <a:solidFill>
                          <a:srgbClr val="002060"/>
                        </a:solidFill>
                        <a:latin typeface="Cambria Math" panose="02040503050406030204" pitchFamily="18" charset="0"/>
                      </a:rPr>
                      <m:t>→</m:t>
                    </m:r>
                  </m:oMath>
                </a14:m>
                <a:r>
                  <a:rPr lang="it-IT" sz="2400" dirty="0">
                    <a:solidFill>
                      <a:srgbClr val="002060"/>
                    </a:solidFill>
                  </a:rPr>
                  <a:t> 1473 istanze in 10 variabili</a:t>
                </a:r>
              </a:p>
              <a:p>
                <a:pPr algn="just"/>
                <a:r>
                  <a:rPr lang="it-IT" sz="2400" dirty="0">
                    <a:solidFill>
                      <a:srgbClr val="002060"/>
                    </a:solidFill>
                  </a:rPr>
                  <a:t>Target </a:t>
                </a:r>
                <a14:m>
                  <m:oMath xmlns:m="http://schemas.openxmlformats.org/officeDocument/2006/math">
                    <m:r>
                      <a:rPr lang="it-IT" sz="2400" b="0" i="1" smtClean="0">
                        <a:solidFill>
                          <a:srgbClr val="002060"/>
                        </a:solidFill>
                        <a:latin typeface="Cambria Math" panose="02040503050406030204" pitchFamily="18" charset="0"/>
                      </a:rPr>
                      <m:t>→</m:t>
                    </m:r>
                  </m:oMath>
                </a14:m>
                <a:r>
                  <a:rPr lang="it-IT" sz="2400" dirty="0">
                    <a:solidFill>
                      <a:srgbClr val="002060"/>
                    </a:solidFill>
                  </a:rPr>
                  <a:t> </a:t>
                </a:r>
                <a:r>
                  <a:rPr lang="it-IT" sz="2400" dirty="0" err="1">
                    <a:solidFill>
                      <a:srgbClr val="002060"/>
                    </a:solidFill>
                  </a:rPr>
                  <a:t>Contraceptive_Is_Used</a:t>
                </a:r>
                <a:r>
                  <a:rPr lang="it-IT" sz="2400" dirty="0">
                    <a:solidFill>
                      <a:srgbClr val="002060"/>
                    </a:solidFill>
                  </a:rPr>
                  <a:t> </a:t>
                </a:r>
              </a:p>
            </p:txBody>
          </p:sp>
        </mc:Choice>
        <mc:Fallback xmlns="">
          <p:sp>
            <p:nvSpPr>
              <p:cNvPr id="2" name="Rectangle 1">
                <a:extLst>
                  <a:ext uri="{FF2B5EF4-FFF2-40B4-BE49-F238E27FC236}">
                    <a16:creationId xmlns:a16="http://schemas.microsoft.com/office/drawing/2014/main" id="{BC4A60CC-7AE3-4700-96E9-4255EDE94D1D}"/>
                  </a:ext>
                </a:extLst>
              </p:cNvPr>
              <p:cNvSpPr>
                <a:spLocks noRot="1" noChangeAspect="1" noMove="1" noResize="1" noEditPoints="1" noAdjustHandles="1" noChangeArrowheads="1" noChangeShapeType="1" noTextEdit="1"/>
              </p:cNvSpPr>
              <p:nvPr/>
            </p:nvSpPr>
            <p:spPr>
              <a:xfrm>
                <a:off x="1066800" y="1753800"/>
                <a:ext cx="4822410" cy="830997"/>
              </a:xfrm>
              <a:prstGeom prst="rect">
                <a:avLst/>
              </a:prstGeom>
              <a:blipFill>
                <a:blip r:embed="rId4"/>
                <a:stretch>
                  <a:fillRect l="-1896" t="-5882" r="-632" b="-16176"/>
                </a:stretch>
              </a:blipFill>
            </p:spPr>
            <p:txBody>
              <a:bodyPr/>
              <a:lstStyle/>
              <a:p>
                <a:r>
                  <a:rPr lang="it-IT">
                    <a:noFill/>
                  </a:rPr>
                  <a:t> </a:t>
                </a:r>
              </a:p>
            </p:txBody>
          </p:sp>
        </mc:Fallback>
      </mc:AlternateContent>
      <p:pic>
        <p:nvPicPr>
          <p:cNvPr id="11" name="Picture 10" descr="Shape&#10;&#10;Description automatically generated">
            <a:extLst>
              <a:ext uri="{FF2B5EF4-FFF2-40B4-BE49-F238E27FC236}">
                <a16:creationId xmlns:a16="http://schemas.microsoft.com/office/drawing/2014/main" id="{15D10F9B-5615-4232-98A4-8ECDF852F9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800" y="2847363"/>
            <a:ext cx="5050612" cy="2664000"/>
          </a:xfrm>
          <a:prstGeom prst="rect">
            <a:avLst/>
          </a:prstGeom>
          <a:ln>
            <a:solidFill>
              <a:schemeClr val="tx1"/>
            </a:solidFill>
          </a:ln>
        </p:spPr>
      </p:pic>
      <p:pic>
        <p:nvPicPr>
          <p:cNvPr id="5" name="Picture 4">
            <a:extLst>
              <a:ext uri="{FF2B5EF4-FFF2-40B4-BE49-F238E27FC236}">
                <a16:creationId xmlns:a16="http://schemas.microsoft.com/office/drawing/2014/main" id="{AC77AD1A-50AF-4CAD-9A5A-32FEDE64CA48}"/>
              </a:ext>
            </a:extLst>
          </p:cNvPr>
          <p:cNvPicPr>
            <a:picLocks noChangeAspect="1"/>
          </p:cNvPicPr>
          <p:nvPr/>
        </p:nvPicPr>
        <p:blipFill rotWithShape="1">
          <a:blip r:embed="rId6"/>
          <a:srcRect l="2800" t="13344" r="6078" b="14776"/>
          <a:stretch/>
        </p:blipFill>
        <p:spPr>
          <a:xfrm>
            <a:off x="7013375" y="3209879"/>
            <a:ext cx="4111825" cy="2664000"/>
          </a:xfrm>
          <a:prstGeom prst="rect">
            <a:avLst/>
          </a:prstGeom>
          <a:ln>
            <a:solidFill>
              <a:schemeClr val="tx1"/>
            </a:solidFill>
          </a:ln>
        </p:spPr>
      </p:pic>
    </p:spTree>
    <p:extLst>
      <p:ext uri="{BB962C8B-B14F-4D97-AF65-F5344CB8AC3E}">
        <p14:creationId xmlns:p14="http://schemas.microsoft.com/office/powerpoint/2010/main" val="265506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686662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Analisi</a:t>
            </a:r>
            <a:r>
              <a:rPr lang="en-US" sz="3200" dirty="0"/>
              <a:t> </a:t>
            </a:r>
            <a:r>
              <a:rPr lang="en-US" sz="3200" dirty="0" err="1"/>
              <a:t>Esplorativa</a:t>
            </a:r>
            <a:r>
              <a:rPr lang="en-US" sz="3200" dirty="0"/>
              <a:t> – </a:t>
            </a:r>
            <a:r>
              <a:rPr lang="en-US" sz="3200" dirty="0" err="1"/>
              <a:t>Variabili</a:t>
            </a:r>
            <a:r>
              <a:rPr lang="en-US" sz="3200" dirty="0"/>
              <a:t> </a:t>
            </a:r>
            <a:r>
              <a:rPr lang="en-US" sz="3200" dirty="0" err="1"/>
              <a:t>Numeriche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0E5C2E5-DE1A-47AF-8A06-54DF123F9713}"/>
              </a:ext>
            </a:extLst>
          </p:cNvPr>
          <p:cNvPicPr>
            <a:picLocks noChangeAspect="1"/>
          </p:cNvPicPr>
          <p:nvPr/>
        </p:nvPicPr>
        <p:blipFill>
          <a:blip r:embed="rId4"/>
          <a:stretch>
            <a:fillRect/>
          </a:stretch>
        </p:blipFill>
        <p:spPr>
          <a:xfrm>
            <a:off x="350364" y="1641302"/>
            <a:ext cx="4569480" cy="2448207"/>
          </a:xfrm>
          <a:prstGeom prst="rect">
            <a:avLst/>
          </a:prstGeom>
          <a:ln>
            <a:solidFill>
              <a:schemeClr val="tx1"/>
            </a:solidFill>
          </a:ln>
        </p:spPr>
      </p:pic>
      <p:pic>
        <p:nvPicPr>
          <p:cNvPr id="14" name="Picture 13" descr="Chart, line chart&#10;&#10;Description automatically generated">
            <a:extLst>
              <a:ext uri="{FF2B5EF4-FFF2-40B4-BE49-F238E27FC236}">
                <a16:creationId xmlns:a16="http://schemas.microsoft.com/office/drawing/2014/main" id="{ED6A2A20-25CD-4A37-9A8C-6F3ADC8BC19B}"/>
              </a:ext>
            </a:extLst>
          </p:cNvPr>
          <p:cNvPicPr/>
          <p:nvPr/>
        </p:nvPicPr>
        <p:blipFill>
          <a:blip r:embed="rId5"/>
          <a:stretch>
            <a:fillRect/>
          </a:stretch>
        </p:blipFill>
        <p:spPr>
          <a:xfrm>
            <a:off x="5269584" y="2724346"/>
            <a:ext cx="6572052" cy="3503339"/>
          </a:xfrm>
          <a:prstGeom prst="rect">
            <a:avLst/>
          </a:prstGeom>
          <a:ln>
            <a:solidFill>
              <a:schemeClr val="tx1"/>
            </a:solidFill>
          </a:ln>
        </p:spPr>
      </p:pic>
      <p:sp>
        <p:nvSpPr>
          <p:cNvPr id="15" name="Rectangle 14">
            <a:extLst>
              <a:ext uri="{FF2B5EF4-FFF2-40B4-BE49-F238E27FC236}">
                <a16:creationId xmlns:a16="http://schemas.microsoft.com/office/drawing/2014/main" id="{0913480B-0C6E-4224-A217-3767029B262C}"/>
              </a:ext>
            </a:extLst>
          </p:cNvPr>
          <p:cNvSpPr/>
          <p:nvPr/>
        </p:nvSpPr>
        <p:spPr>
          <a:xfrm>
            <a:off x="2066487" y="4089509"/>
            <a:ext cx="1137234" cy="461665"/>
          </a:xfrm>
          <a:prstGeom prst="rect">
            <a:avLst/>
          </a:prstGeom>
        </p:spPr>
        <p:txBody>
          <a:bodyPr wrap="none">
            <a:spAutoFit/>
          </a:bodyPr>
          <a:lstStyle/>
          <a:p>
            <a:pPr algn="just"/>
            <a:r>
              <a:rPr lang="it-IT" sz="2400" i="1" dirty="0" err="1">
                <a:solidFill>
                  <a:srgbClr val="002060"/>
                </a:solidFill>
              </a:rPr>
              <a:t>Boxplot</a:t>
            </a:r>
            <a:endParaRPr lang="it-IT" sz="2400" i="1" dirty="0">
              <a:solidFill>
                <a:srgbClr val="002060"/>
              </a:solidFill>
            </a:endParaRPr>
          </a:p>
        </p:txBody>
      </p:sp>
      <p:sp>
        <p:nvSpPr>
          <p:cNvPr id="16" name="Rectangle 15">
            <a:extLst>
              <a:ext uri="{FF2B5EF4-FFF2-40B4-BE49-F238E27FC236}">
                <a16:creationId xmlns:a16="http://schemas.microsoft.com/office/drawing/2014/main" id="{7C368365-0E9B-42A8-A498-47892B354C2A}"/>
              </a:ext>
            </a:extLst>
          </p:cNvPr>
          <p:cNvSpPr/>
          <p:nvPr/>
        </p:nvSpPr>
        <p:spPr>
          <a:xfrm>
            <a:off x="7103548" y="2198348"/>
            <a:ext cx="2904128" cy="461665"/>
          </a:xfrm>
          <a:prstGeom prst="rect">
            <a:avLst/>
          </a:prstGeom>
        </p:spPr>
        <p:txBody>
          <a:bodyPr wrap="none">
            <a:spAutoFit/>
          </a:bodyPr>
          <a:lstStyle/>
          <a:p>
            <a:pPr algn="just"/>
            <a:r>
              <a:rPr lang="it-IT" sz="2400" i="1" dirty="0">
                <a:solidFill>
                  <a:srgbClr val="002060"/>
                </a:solidFill>
              </a:rPr>
              <a:t>Feature plot </a:t>
            </a:r>
            <a:r>
              <a:rPr lang="it-IT" sz="2400" i="1" dirty="0" err="1">
                <a:solidFill>
                  <a:srgbClr val="002060"/>
                </a:solidFill>
              </a:rPr>
              <a:t>Wife</a:t>
            </a:r>
            <a:r>
              <a:rPr lang="it-IT" sz="2400" i="1" dirty="0">
                <a:solidFill>
                  <a:srgbClr val="002060"/>
                </a:solidFill>
              </a:rPr>
              <a:t> Age</a:t>
            </a:r>
          </a:p>
        </p:txBody>
      </p:sp>
    </p:spTree>
    <p:extLst>
      <p:ext uri="{BB962C8B-B14F-4D97-AF65-F5344CB8AC3E}">
        <p14:creationId xmlns:p14="http://schemas.microsoft.com/office/powerpoint/2010/main" val="83905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686662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Analisi</a:t>
            </a:r>
            <a:r>
              <a:rPr lang="en-US" sz="3200" dirty="0"/>
              <a:t> </a:t>
            </a:r>
            <a:r>
              <a:rPr lang="en-US" sz="3200" dirty="0" err="1"/>
              <a:t>Esplorativa</a:t>
            </a:r>
            <a:r>
              <a:rPr lang="en-US" sz="3200" dirty="0"/>
              <a:t> – </a:t>
            </a:r>
            <a:r>
              <a:rPr lang="en-US" sz="3200" dirty="0" err="1"/>
              <a:t>Variabili</a:t>
            </a:r>
            <a:r>
              <a:rPr lang="en-US" sz="3200" dirty="0"/>
              <a:t> </a:t>
            </a:r>
            <a:r>
              <a:rPr lang="en-US" sz="3200" dirty="0" err="1"/>
              <a:t>Numeriche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Graphical user interface, chart, histogram&#10;&#10;Description automatically generated">
            <a:extLst>
              <a:ext uri="{FF2B5EF4-FFF2-40B4-BE49-F238E27FC236}">
                <a16:creationId xmlns:a16="http://schemas.microsoft.com/office/drawing/2014/main" id="{74222868-7D9D-4BF8-9845-0D09FD4A2479}"/>
              </a:ext>
            </a:extLst>
          </p:cNvPr>
          <p:cNvPicPr>
            <a:picLocks noChangeAspect="1"/>
          </p:cNvPicPr>
          <p:nvPr/>
        </p:nvPicPr>
        <p:blipFill>
          <a:blip r:embed="rId4"/>
          <a:stretch>
            <a:fillRect/>
          </a:stretch>
        </p:blipFill>
        <p:spPr>
          <a:xfrm>
            <a:off x="349562" y="1901950"/>
            <a:ext cx="7578380" cy="3783522"/>
          </a:xfrm>
          <a:prstGeom prst="rect">
            <a:avLst/>
          </a:prstGeom>
          <a:ln>
            <a:solidFill>
              <a:schemeClr val="tx1"/>
            </a:solidFill>
          </a:ln>
        </p:spPr>
      </p:pic>
      <p:pic>
        <p:nvPicPr>
          <p:cNvPr id="14" name="Picture 13" descr="Text&#10;&#10;Description automatically generated">
            <a:extLst>
              <a:ext uri="{FF2B5EF4-FFF2-40B4-BE49-F238E27FC236}">
                <a16:creationId xmlns:a16="http://schemas.microsoft.com/office/drawing/2014/main" id="{DEF71EA1-5351-46DC-AAD8-29664B0611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9220" y="3439560"/>
            <a:ext cx="3725960" cy="708301"/>
          </a:xfrm>
          <a:prstGeom prst="rect">
            <a:avLst/>
          </a:prstGeom>
          <a:ln>
            <a:solidFill>
              <a:schemeClr val="tx1"/>
            </a:solidFill>
          </a:ln>
        </p:spPr>
      </p:pic>
      <p:sp>
        <p:nvSpPr>
          <p:cNvPr id="15" name="Rectangle 14">
            <a:extLst>
              <a:ext uri="{FF2B5EF4-FFF2-40B4-BE49-F238E27FC236}">
                <a16:creationId xmlns:a16="http://schemas.microsoft.com/office/drawing/2014/main" id="{429516A1-7FB3-4A9D-8C12-DBE9F429014A}"/>
              </a:ext>
            </a:extLst>
          </p:cNvPr>
          <p:cNvSpPr/>
          <p:nvPr/>
        </p:nvSpPr>
        <p:spPr>
          <a:xfrm>
            <a:off x="2036192" y="5634523"/>
            <a:ext cx="4205126" cy="461665"/>
          </a:xfrm>
          <a:prstGeom prst="rect">
            <a:avLst/>
          </a:prstGeom>
        </p:spPr>
        <p:txBody>
          <a:bodyPr wrap="none">
            <a:spAutoFit/>
          </a:bodyPr>
          <a:lstStyle/>
          <a:p>
            <a:pPr algn="just"/>
            <a:r>
              <a:rPr lang="it-IT" sz="2400" i="1" dirty="0">
                <a:solidFill>
                  <a:srgbClr val="002060"/>
                </a:solidFill>
              </a:rPr>
              <a:t>Feature plot </a:t>
            </a:r>
            <a:r>
              <a:rPr lang="it-IT" sz="2400" i="1" dirty="0" err="1">
                <a:solidFill>
                  <a:srgbClr val="002060"/>
                </a:solidFill>
              </a:rPr>
              <a:t>Number</a:t>
            </a:r>
            <a:r>
              <a:rPr lang="it-IT" sz="2400" i="1" dirty="0">
                <a:solidFill>
                  <a:srgbClr val="002060"/>
                </a:solidFill>
              </a:rPr>
              <a:t> of Children</a:t>
            </a:r>
          </a:p>
        </p:txBody>
      </p:sp>
    </p:spTree>
    <p:extLst>
      <p:ext uri="{BB962C8B-B14F-4D97-AF65-F5344CB8AC3E}">
        <p14:creationId xmlns:p14="http://schemas.microsoft.com/office/powerpoint/2010/main" val="266716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70110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Analisi</a:t>
            </a:r>
            <a:r>
              <a:rPr lang="en-US" sz="3200" dirty="0"/>
              <a:t> </a:t>
            </a:r>
            <a:r>
              <a:rPr lang="en-US" sz="3200" dirty="0" err="1"/>
              <a:t>Esplorativa</a:t>
            </a:r>
            <a:r>
              <a:rPr lang="en-US" sz="3200" dirty="0"/>
              <a:t> – </a:t>
            </a:r>
            <a:r>
              <a:rPr lang="en-US" sz="3200" dirty="0" err="1"/>
              <a:t>Variabili</a:t>
            </a:r>
            <a:r>
              <a:rPr lang="en-US" sz="3200" dirty="0"/>
              <a:t> </a:t>
            </a:r>
            <a:r>
              <a:rPr lang="en-US" sz="3200" dirty="0" err="1"/>
              <a:t>Categoriche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hart, pie chart&#10;&#10;Description automatically generated">
            <a:extLst>
              <a:ext uri="{FF2B5EF4-FFF2-40B4-BE49-F238E27FC236}">
                <a16:creationId xmlns:a16="http://schemas.microsoft.com/office/drawing/2014/main" id="{C03682D4-41D4-46B5-B66B-9678DE86A08E}"/>
              </a:ext>
            </a:extLst>
          </p:cNvPr>
          <p:cNvPicPr>
            <a:picLocks noChangeAspect="1"/>
          </p:cNvPicPr>
          <p:nvPr/>
        </p:nvPicPr>
        <p:blipFill rotWithShape="1">
          <a:blip r:embed="rId4">
            <a:extLst>
              <a:ext uri="{28A0092B-C50C-407E-A947-70E740481C1C}">
                <a14:useLocalDpi xmlns:a14="http://schemas.microsoft.com/office/drawing/2010/main" val="0"/>
              </a:ext>
            </a:extLst>
          </a:blip>
          <a:srcRect l="9747" t="7911" r="7626" b="7302"/>
          <a:stretch/>
        </p:blipFill>
        <p:spPr bwMode="auto">
          <a:xfrm>
            <a:off x="1740196" y="1811488"/>
            <a:ext cx="2856377" cy="306000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B8384470-F65F-45CD-AF0E-A2B5BACF394E}"/>
              </a:ext>
            </a:extLst>
          </p:cNvPr>
          <p:cNvSpPr/>
          <p:nvPr/>
        </p:nvSpPr>
        <p:spPr>
          <a:xfrm>
            <a:off x="1214043" y="4871488"/>
            <a:ext cx="3883980" cy="1224000"/>
          </a:xfrm>
          <a:prstGeom prst="rect">
            <a:avLst/>
          </a:prstGeom>
        </p:spPr>
        <p:txBody>
          <a:bodyPr wrap="square">
            <a:spAutoFit/>
          </a:bodyPr>
          <a:lstStyle/>
          <a:p>
            <a:pPr algn="ctr"/>
            <a:r>
              <a:rPr lang="it-IT" sz="2400" dirty="0">
                <a:solidFill>
                  <a:srgbClr val="002060"/>
                </a:solidFill>
              </a:rPr>
              <a:t>Utilizzo del contraccettivo da parte di mogli con medio alto o alto livello di educazione</a:t>
            </a:r>
          </a:p>
        </p:txBody>
      </p:sp>
      <p:sp>
        <p:nvSpPr>
          <p:cNvPr id="18" name="Rectangle 17">
            <a:extLst>
              <a:ext uri="{FF2B5EF4-FFF2-40B4-BE49-F238E27FC236}">
                <a16:creationId xmlns:a16="http://schemas.microsoft.com/office/drawing/2014/main" id="{B4D84A6D-F73B-41AF-AB36-F7B940B82562}"/>
              </a:ext>
            </a:extLst>
          </p:cNvPr>
          <p:cNvSpPr/>
          <p:nvPr/>
        </p:nvSpPr>
        <p:spPr>
          <a:xfrm>
            <a:off x="6871564" y="4837400"/>
            <a:ext cx="3883980" cy="1200329"/>
          </a:xfrm>
          <a:prstGeom prst="rect">
            <a:avLst/>
          </a:prstGeom>
        </p:spPr>
        <p:txBody>
          <a:bodyPr wrap="square">
            <a:spAutoFit/>
          </a:bodyPr>
          <a:lstStyle/>
          <a:p>
            <a:pPr algn="ctr"/>
            <a:r>
              <a:rPr lang="it-IT" sz="2400" dirty="0">
                <a:solidFill>
                  <a:srgbClr val="002060"/>
                </a:solidFill>
              </a:rPr>
              <a:t>Utilizzo del contraccettivo da parte di coppie con alto o medio alto livello di vita</a:t>
            </a:r>
          </a:p>
        </p:txBody>
      </p:sp>
      <p:pic>
        <p:nvPicPr>
          <p:cNvPr id="20" name="Picture 19" descr="Chart, pie chart&#10;&#10;Description automatically generated">
            <a:extLst>
              <a:ext uri="{FF2B5EF4-FFF2-40B4-BE49-F238E27FC236}">
                <a16:creationId xmlns:a16="http://schemas.microsoft.com/office/drawing/2014/main" id="{33A902BB-315C-4E80-9514-551337009FA6}"/>
              </a:ext>
            </a:extLst>
          </p:cNvPr>
          <p:cNvPicPr>
            <a:picLocks noChangeAspect="1"/>
          </p:cNvPicPr>
          <p:nvPr/>
        </p:nvPicPr>
        <p:blipFill rotWithShape="1">
          <a:blip r:embed="rId5">
            <a:extLst>
              <a:ext uri="{28A0092B-C50C-407E-A947-70E740481C1C}">
                <a14:useLocalDpi xmlns:a14="http://schemas.microsoft.com/office/drawing/2010/main" val="0"/>
              </a:ext>
            </a:extLst>
          </a:blip>
          <a:srcRect l="12298" t="6369" r="9073" b="4459"/>
          <a:stretch/>
        </p:blipFill>
        <p:spPr bwMode="auto">
          <a:xfrm>
            <a:off x="7392839" y="1811488"/>
            <a:ext cx="2841429" cy="306000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8934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70110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Analisi</a:t>
            </a:r>
            <a:r>
              <a:rPr lang="en-US" sz="3200" dirty="0"/>
              <a:t> </a:t>
            </a:r>
            <a:r>
              <a:rPr lang="en-US" sz="3200" dirty="0" err="1"/>
              <a:t>Esplorativa</a:t>
            </a:r>
            <a:r>
              <a:rPr lang="en-US" sz="3200" dirty="0"/>
              <a:t> – </a:t>
            </a:r>
            <a:r>
              <a:rPr lang="en-US" sz="3200" dirty="0" err="1"/>
              <a:t>Variabili</a:t>
            </a:r>
            <a:r>
              <a:rPr lang="en-US" sz="3200" dirty="0"/>
              <a:t> </a:t>
            </a:r>
            <a:r>
              <a:rPr lang="en-US" sz="3200" dirty="0" err="1"/>
              <a:t>Categoriche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8384470-F65F-45CD-AF0E-A2B5BACF394E}"/>
              </a:ext>
            </a:extLst>
          </p:cNvPr>
          <p:cNvSpPr/>
          <p:nvPr/>
        </p:nvSpPr>
        <p:spPr>
          <a:xfrm>
            <a:off x="1097202" y="5032911"/>
            <a:ext cx="3883980" cy="1323439"/>
          </a:xfrm>
          <a:prstGeom prst="rect">
            <a:avLst/>
          </a:prstGeom>
        </p:spPr>
        <p:txBody>
          <a:bodyPr wrap="square">
            <a:spAutoFit/>
          </a:bodyPr>
          <a:lstStyle/>
          <a:p>
            <a:pPr algn="ctr"/>
            <a:r>
              <a:rPr lang="it-IT" sz="2000" dirty="0">
                <a:solidFill>
                  <a:srgbClr val="002060"/>
                </a:solidFill>
              </a:rPr>
              <a:t>Utilizzo del contraccettivo da parte di mogli con basso o medio basso livello di educazione, e basso o medio basso standard di vita</a:t>
            </a:r>
          </a:p>
        </p:txBody>
      </p:sp>
      <p:pic>
        <p:nvPicPr>
          <p:cNvPr id="12" name="Picture 11" descr="Chart, pie chart&#10;&#10;Description automatically generated">
            <a:extLst>
              <a:ext uri="{FF2B5EF4-FFF2-40B4-BE49-F238E27FC236}">
                <a16:creationId xmlns:a16="http://schemas.microsoft.com/office/drawing/2014/main" id="{4DA435A6-8C44-417E-898B-47A44AD51AEB}"/>
              </a:ext>
            </a:extLst>
          </p:cNvPr>
          <p:cNvPicPr>
            <a:picLocks noChangeAspect="1"/>
          </p:cNvPicPr>
          <p:nvPr/>
        </p:nvPicPr>
        <p:blipFill rotWithShape="1">
          <a:blip r:embed="rId4">
            <a:extLst>
              <a:ext uri="{28A0092B-C50C-407E-A947-70E740481C1C}">
                <a14:useLocalDpi xmlns:a14="http://schemas.microsoft.com/office/drawing/2010/main" val="0"/>
              </a:ext>
            </a:extLst>
          </a:blip>
          <a:srcRect l="3883" t="4435" r="2427" b="5542"/>
          <a:stretch/>
        </p:blipFill>
        <p:spPr bwMode="auto">
          <a:xfrm>
            <a:off x="1584915" y="1984018"/>
            <a:ext cx="2908553" cy="306000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14" name="Picture 13" descr="Chart, pie chart&#10;&#10;Description automatically generated">
            <a:extLst>
              <a:ext uri="{FF2B5EF4-FFF2-40B4-BE49-F238E27FC236}">
                <a16:creationId xmlns:a16="http://schemas.microsoft.com/office/drawing/2014/main" id="{B1FF3B0E-39A0-4149-A804-80D83D6081DB}"/>
              </a:ext>
            </a:extLst>
          </p:cNvPr>
          <p:cNvPicPr>
            <a:picLocks noChangeAspect="1"/>
          </p:cNvPicPr>
          <p:nvPr/>
        </p:nvPicPr>
        <p:blipFill rotWithShape="1">
          <a:blip r:embed="rId5">
            <a:extLst>
              <a:ext uri="{28A0092B-C50C-407E-A947-70E740481C1C}">
                <a14:useLocalDpi xmlns:a14="http://schemas.microsoft.com/office/drawing/2010/main" val="0"/>
              </a:ext>
            </a:extLst>
          </a:blip>
          <a:srcRect l="7692" t="8044" r="3846" b="4348"/>
          <a:stretch/>
        </p:blipFill>
        <p:spPr bwMode="auto">
          <a:xfrm>
            <a:off x="7845476" y="1984018"/>
            <a:ext cx="2969356" cy="306000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15" name="Rectangle 14">
            <a:extLst>
              <a:ext uri="{FF2B5EF4-FFF2-40B4-BE49-F238E27FC236}">
                <a16:creationId xmlns:a16="http://schemas.microsoft.com/office/drawing/2014/main" id="{5729283B-48FE-4CAC-9CF4-ECEBA3C9E07D}"/>
              </a:ext>
            </a:extLst>
          </p:cNvPr>
          <p:cNvSpPr/>
          <p:nvPr/>
        </p:nvSpPr>
        <p:spPr>
          <a:xfrm>
            <a:off x="7388164" y="5044018"/>
            <a:ext cx="3883980" cy="1323439"/>
          </a:xfrm>
          <a:prstGeom prst="rect">
            <a:avLst/>
          </a:prstGeom>
        </p:spPr>
        <p:txBody>
          <a:bodyPr wrap="square">
            <a:spAutoFit/>
          </a:bodyPr>
          <a:lstStyle/>
          <a:p>
            <a:pPr algn="ctr"/>
            <a:r>
              <a:rPr lang="it-IT" sz="2000" dirty="0">
                <a:solidFill>
                  <a:srgbClr val="002060"/>
                </a:solidFill>
              </a:rPr>
              <a:t>Utilizzo del contraccettivo da parte di mogli con alto o medio alto livello di educazione, e alto o medio alto standard di vita</a:t>
            </a:r>
          </a:p>
        </p:txBody>
      </p:sp>
      <p:sp>
        <p:nvSpPr>
          <p:cNvPr id="17" name="Rectangle 16">
            <a:extLst>
              <a:ext uri="{FF2B5EF4-FFF2-40B4-BE49-F238E27FC236}">
                <a16:creationId xmlns:a16="http://schemas.microsoft.com/office/drawing/2014/main" id="{D4928918-4567-4482-B163-2B13D417F77E}"/>
              </a:ext>
            </a:extLst>
          </p:cNvPr>
          <p:cNvSpPr/>
          <p:nvPr/>
        </p:nvSpPr>
        <p:spPr>
          <a:xfrm>
            <a:off x="4196511" y="2371992"/>
            <a:ext cx="3883980" cy="830997"/>
          </a:xfrm>
          <a:prstGeom prst="rect">
            <a:avLst/>
          </a:prstGeom>
        </p:spPr>
        <p:txBody>
          <a:bodyPr wrap="square">
            <a:spAutoFit/>
          </a:bodyPr>
          <a:lstStyle/>
          <a:p>
            <a:pPr algn="ctr"/>
            <a:r>
              <a:rPr lang="it-IT" sz="2400" dirty="0">
                <a:solidFill>
                  <a:srgbClr val="002060"/>
                </a:solidFill>
              </a:rPr>
              <a:t>1017 istanze</a:t>
            </a:r>
            <a:br>
              <a:rPr lang="it-IT" sz="2400" dirty="0">
                <a:solidFill>
                  <a:srgbClr val="002060"/>
                </a:solidFill>
              </a:rPr>
            </a:br>
            <a:r>
              <a:rPr lang="it-IT" sz="2400" dirty="0">
                <a:solidFill>
                  <a:srgbClr val="002060"/>
                </a:solidFill>
              </a:rPr>
              <a:t>analizzate</a:t>
            </a:r>
          </a:p>
        </p:txBody>
      </p:sp>
    </p:spTree>
    <p:extLst>
      <p:ext uri="{BB962C8B-B14F-4D97-AF65-F5344CB8AC3E}">
        <p14:creationId xmlns:p14="http://schemas.microsoft.com/office/powerpoint/2010/main" val="33721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1423" b="12551"/>
          <a:stretch/>
        </p:blipFill>
        <p:spPr>
          <a:xfrm>
            <a:off x="1066800" y="136525"/>
            <a:ext cx="1005840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319068" y="630315"/>
            <a:ext cx="61338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Principal Component Analysis (PCA)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D4928918-4567-4482-B163-2B13D417F77E}"/>
              </a:ext>
            </a:extLst>
          </p:cNvPr>
          <p:cNvSpPr/>
          <p:nvPr/>
        </p:nvSpPr>
        <p:spPr>
          <a:xfrm>
            <a:off x="1066800" y="5327596"/>
            <a:ext cx="6276382" cy="461665"/>
          </a:xfrm>
          <a:prstGeom prst="rect">
            <a:avLst/>
          </a:prstGeom>
        </p:spPr>
        <p:txBody>
          <a:bodyPr wrap="square">
            <a:spAutoFit/>
          </a:bodyPr>
          <a:lstStyle/>
          <a:p>
            <a:pPr algn="ctr"/>
            <a:r>
              <a:rPr lang="it-IT" sz="2400" i="1" dirty="0">
                <a:solidFill>
                  <a:srgbClr val="002060"/>
                </a:solidFill>
              </a:rPr>
              <a:t>Percentuale di varianza spiegata</a:t>
            </a:r>
          </a:p>
        </p:txBody>
      </p:sp>
      <p:pic>
        <p:nvPicPr>
          <p:cNvPr id="13" name="Picture 12" descr="Chart&#10;&#10;Description automatically generated">
            <a:extLst>
              <a:ext uri="{FF2B5EF4-FFF2-40B4-BE49-F238E27FC236}">
                <a16:creationId xmlns:a16="http://schemas.microsoft.com/office/drawing/2014/main" id="{6FBBDDD8-A6F8-48DC-98FE-CB482795E481}"/>
              </a:ext>
            </a:extLst>
          </p:cNvPr>
          <p:cNvPicPr>
            <a:picLocks noChangeAspect="1"/>
          </p:cNvPicPr>
          <p:nvPr/>
        </p:nvPicPr>
        <p:blipFill>
          <a:blip r:embed="rId4"/>
          <a:stretch>
            <a:fillRect/>
          </a:stretch>
        </p:blipFill>
        <p:spPr>
          <a:xfrm>
            <a:off x="1066800" y="1901950"/>
            <a:ext cx="6276382" cy="3397250"/>
          </a:xfrm>
          <a:prstGeom prst="rect">
            <a:avLst/>
          </a:prstGeom>
          <a:ln>
            <a:solidFill>
              <a:schemeClr val="tx1"/>
            </a:solidFill>
          </a:ln>
        </p:spPr>
      </p:pic>
      <p:pic>
        <p:nvPicPr>
          <p:cNvPr id="16" name="Picture 15" descr="Text&#10;&#10;Description automatically generated">
            <a:extLst>
              <a:ext uri="{FF2B5EF4-FFF2-40B4-BE49-F238E27FC236}">
                <a16:creationId xmlns:a16="http://schemas.microsoft.com/office/drawing/2014/main" id="{F0038098-34CE-436F-9B46-CE2EBE7124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7508" y="3187662"/>
            <a:ext cx="3883139" cy="825826"/>
          </a:xfrm>
          <a:prstGeom prst="rect">
            <a:avLst/>
          </a:prstGeom>
          <a:ln>
            <a:solidFill>
              <a:schemeClr val="tx1"/>
            </a:solidFill>
          </a:ln>
        </p:spPr>
      </p:pic>
      <p:sp>
        <p:nvSpPr>
          <p:cNvPr id="18" name="Rectangle 17">
            <a:extLst>
              <a:ext uri="{FF2B5EF4-FFF2-40B4-BE49-F238E27FC236}">
                <a16:creationId xmlns:a16="http://schemas.microsoft.com/office/drawing/2014/main" id="{A8BCDB5D-05FB-417C-AAAD-7B1C2625FB89}"/>
              </a:ext>
            </a:extLst>
          </p:cNvPr>
          <p:cNvSpPr/>
          <p:nvPr/>
        </p:nvSpPr>
        <p:spPr>
          <a:xfrm>
            <a:off x="7737508" y="2340575"/>
            <a:ext cx="3883138" cy="830997"/>
          </a:xfrm>
          <a:prstGeom prst="rect">
            <a:avLst/>
          </a:prstGeom>
        </p:spPr>
        <p:txBody>
          <a:bodyPr wrap="square">
            <a:spAutoFit/>
          </a:bodyPr>
          <a:lstStyle/>
          <a:p>
            <a:pPr algn="ctr"/>
            <a:r>
              <a:rPr lang="it-IT" sz="2400" i="1" dirty="0">
                <a:solidFill>
                  <a:srgbClr val="002060"/>
                </a:solidFill>
              </a:rPr>
              <a:t>Correlazione tra dimensioni e variabili originali</a:t>
            </a:r>
          </a:p>
        </p:txBody>
      </p:sp>
    </p:spTree>
    <p:extLst>
      <p:ext uri="{BB962C8B-B14F-4D97-AF65-F5344CB8AC3E}">
        <p14:creationId xmlns:p14="http://schemas.microsoft.com/office/powerpoint/2010/main" val="25239178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842</Words>
  <Application>Microsoft Office PowerPoint</Application>
  <PresentationFormat>Widescreen</PresentationFormat>
  <Paragraphs>274</Paragraphs>
  <Slides>25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25</vt:i4>
      </vt:variant>
    </vt:vector>
  </HeadingPairs>
  <TitlesOfParts>
    <vt:vector size="31" baseType="lpstr">
      <vt:lpstr>Arial</vt:lpstr>
      <vt:lpstr>Calibri</vt:lpstr>
      <vt:lpstr>Calibri Light</vt:lpstr>
      <vt:lpstr>Cambria Math</vt:lpstr>
      <vt:lpstr>Courier New</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RC</cp:lastModifiedBy>
  <cp:revision>61</cp:revision>
  <dcterms:created xsi:type="dcterms:W3CDTF">2021-06-28T08:25:19Z</dcterms:created>
  <dcterms:modified xsi:type="dcterms:W3CDTF">2022-02-20T22:43:07Z</dcterms:modified>
</cp:coreProperties>
</file>