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9"/>
  </p:notesMasterIdLst>
  <p:sldIdLst>
    <p:sldId id="467" r:id="rId2"/>
    <p:sldId id="359" r:id="rId3"/>
    <p:sldId id="466" r:id="rId4"/>
    <p:sldId id="398" r:id="rId5"/>
    <p:sldId id="470" r:id="rId6"/>
    <p:sldId id="468" r:id="rId7"/>
    <p:sldId id="469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F1EEC8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7" autoAdjust="0"/>
    <p:restoredTop sz="82967" autoAdjust="0"/>
  </p:normalViewPr>
  <p:slideViewPr>
    <p:cSldViewPr>
      <p:cViewPr>
        <p:scale>
          <a:sx n="69" d="100"/>
          <a:sy n="69" d="100"/>
        </p:scale>
        <p:origin x="2166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F7DF-78E5-416E-9CFC-6444109AD54B}" type="datetimeFigureOut">
              <a:rPr lang="pt-BR" smtClean="0"/>
              <a:pPr/>
              <a:t>07/06/2016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6768D-756A-4A93-AFB3-3AF6428EC1F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72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Hello, my name is</a:t>
            </a:r>
            <a:r>
              <a:rPr lang="pt-BR" baseline="0" dirty="0" smtClean="0"/>
              <a:t> João Felipe and I have a poster about fine-grained provenance collection over scripts through program slicing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6768D-756A-4A93-AFB3-3AF6428EC1FC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78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In the last decade, many approaches have been proposed to capture provenance from scripts</a:t>
            </a: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6768D-756A-4A93-AFB3-3AF6428EC1F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406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However, most of them work at coarse grain, capturing files and functions</a:t>
            </a: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6768D-756A-4A93-AFB3-3AF6428EC1F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48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 this</a:t>
            </a:r>
            <a:r>
              <a:rPr lang="pt-BR" baseline="0" dirty="0" smtClean="0"/>
              <a:t> script, we attribute the result of process to “final” variable. </a:t>
            </a:r>
          </a:p>
          <a:p>
            <a:r>
              <a:rPr lang="pt-BR" baseline="0" dirty="0" smtClean="0"/>
              <a:t>Then, if DRY_RUN is True, we replace the final variable.</a:t>
            </a:r>
          </a:p>
          <a:p>
            <a:r>
              <a:rPr lang="pt-BR" baseline="0" dirty="0" smtClean="0"/>
              <a:t>Finally, we pass “final” as parameter to show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6768D-756A-4A93-AFB3-3AF6428EC1F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98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A coarse-grained provenance would indicate that show depends on process, because it were called after it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6768D-756A-4A93-AFB3-3AF6428EC1F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32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However,</a:t>
            </a:r>
            <a:r>
              <a:rPr lang="pt-BR" baseline="0" dirty="0" smtClean="0"/>
              <a:t> with fine-grained provenance, we would be able to say that these call are independent should DRY_RUN be True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6768D-756A-4A93-AFB3-3AF6428EC1FC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80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 invite you to see our poster and understand how we perform fine</a:t>
            </a:r>
            <a:r>
              <a:rPr lang="pt-BR" baseline="0" dirty="0" smtClean="0"/>
              <a:t>-grained provenance </a:t>
            </a:r>
            <a:r>
              <a:rPr lang="pt-BR" baseline="0" smtClean="0"/>
              <a:t>collection on python </a:t>
            </a:r>
            <a:r>
              <a:rPr lang="pt-BR" baseline="0" dirty="0" smtClean="0"/>
              <a:t>scripts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6768D-756A-4A93-AFB3-3AF6428EC1FC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45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4"/>
          <p:cNvSpPr>
            <a:spLocks noGrp="1"/>
          </p:cNvSpPr>
          <p:nvPr userDrawn="1">
            <p:ph type="ctrTitle"/>
          </p:nvPr>
        </p:nvSpPr>
        <p:spPr>
          <a:xfrm>
            <a:off x="0" y="0"/>
            <a:ext cx="9144000" cy="2214577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4" descr="http://www.ic.uff.br/~leomurta/images/IC-logo2.jp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778000"/>
            <a:ext cx="1496509" cy="1080000"/>
          </a:xfrm>
          <a:prstGeom prst="rect">
            <a:avLst/>
          </a:prstGeom>
          <a:noFill/>
        </p:spPr>
      </p:pic>
      <p:sp>
        <p:nvSpPr>
          <p:cNvPr id="11" name="Retângulo 10"/>
          <p:cNvSpPr/>
          <p:nvPr userDrawn="1"/>
        </p:nvSpPr>
        <p:spPr>
          <a:xfrm>
            <a:off x="1475656" y="5758544"/>
            <a:ext cx="7668344" cy="109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0" y="5759382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ubtítulo 5"/>
          <p:cNvSpPr>
            <a:spLocks noGrp="1"/>
          </p:cNvSpPr>
          <p:nvPr userDrawn="1">
            <p:ph type="subTitle" idx="1"/>
          </p:nvPr>
        </p:nvSpPr>
        <p:spPr>
          <a:xfrm>
            <a:off x="1475656" y="5778000"/>
            <a:ext cx="7668344" cy="1080000"/>
          </a:xfrm>
          <a:noFill/>
          <a:ln w="38100">
            <a:noFill/>
          </a:ln>
        </p:spPr>
        <p:txBody>
          <a:bodyPr anchor="ctr">
            <a:normAutofit lnSpcReduction="10000"/>
          </a:bodyPr>
          <a:lstStyle>
            <a:lvl1pPr algn="ctr">
              <a:buNone/>
              <a:defRPr/>
            </a:lvl1pPr>
          </a:lstStyle>
          <a:p>
            <a:r>
              <a:rPr lang="en-US" smtClean="0">
                <a:solidFill>
                  <a:schemeClr val="tx1"/>
                </a:solidFill>
              </a:rPr>
              <a:t>Click to edit Master subtitle style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João Felipe Nicolaci Pimentel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Fine-grained Provenance Collection over Scripts Through Program Slicing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João Felipe Nicolaci Pimentel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Fine-grained Provenance Collection over Scripts Through Program Slicing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João Felipe Nicolaci Pimentel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Fine-grained Provenance Collection over Scripts Through Program Slicing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João Felipe Nicolaci Pimentel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Fine-grained Provenance Collection over Scripts Through Program Slicing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João Felipe Nicolaci Pimentel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Fine-grained Provenance Collection over Scripts Through Program Slicing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João Felipe Nicolaci Pimentel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Fine-grained Provenance Collection over Scripts Through Program Slicing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João Felipe Nicolaci Pimentel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Fine-grained Provenance Collection over Scripts Through Program Slicing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João Felipe Nicolaci Pimentel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Fine-grained Provenance Collection over Scripts Through Program Slicing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João Felipe Nicolaci Pimentel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Fine-grained Provenance Collection over Scripts Through Program Slicing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João Felipe Nicolaci Pimentel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Fine-grained Provenance Collection over Scripts Through Program Slicing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5000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2844" y="1714488"/>
            <a:ext cx="8858312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-32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João Felipe Nicolaci Pimentel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49289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Fine-grained Provenance Collection over Scripts Through Program Slicing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10432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AAA623A-5D3C-471A-939B-3DC944CAB218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78962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210550" y="0"/>
            <a:ext cx="9334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5028161" cy="221457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Fine-grained Provenance Collection over Scripts Through Program Slicing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5778000"/>
            <a:ext cx="5915744" cy="1080000"/>
          </a:xfrm>
        </p:spPr>
        <p:txBody>
          <a:bodyPr lIns="0" rIns="0">
            <a:noAutofit/>
          </a:bodyPr>
          <a:lstStyle/>
          <a:p>
            <a:pPr marL="0" indent="0"/>
            <a:r>
              <a:rPr lang="pt-BR" sz="2400" b="1" dirty="0"/>
              <a:t>João Felipe </a:t>
            </a:r>
            <a:r>
              <a:rPr lang="pt-BR" sz="2400" b="1" dirty="0" smtClean="0"/>
              <a:t>Nicolaci Pimentel </a:t>
            </a:r>
            <a:r>
              <a:rPr lang="pt-BR" sz="2400" b="1" dirty="0"/>
              <a:t>(UFF),</a:t>
            </a:r>
            <a:br>
              <a:rPr lang="pt-BR" sz="2400" b="1" dirty="0"/>
            </a:br>
            <a:r>
              <a:rPr lang="pt-BR" sz="2400" dirty="0"/>
              <a:t>Juliana Freire (NYU), </a:t>
            </a:r>
            <a:r>
              <a:rPr lang="pt-BR" sz="2400" dirty="0" smtClean="0"/>
              <a:t>Leonardo </a:t>
            </a:r>
            <a:r>
              <a:rPr lang="pt-BR" sz="2400" dirty="0"/>
              <a:t>Murta (UFF</a:t>
            </a:r>
            <a:r>
              <a:rPr lang="pt-BR" sz="2400" dirty="0" smtClean="0"/>
              <a:t>),</a:t>
            </a:r>
          </a:p>
          <a:p>
            <a:pPr marL="0" indent="0"/>
            <a:r>
              <a:rPr lang="pt-BR" sz="2400" dirty="0"/>
              <a:t>Vanessa Braganholo (UFF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030" y="5836052"/>
            <a:ext cx="1574666" cy="9566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161" y="228600"/>
            <a:ext cx="4033899" cy="5378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204936"/>
            <a:ext cx="44972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>
                <a:solidFill>
                  <a:schemeClr val="bg1"/>
                </a:solidFill>
              </a:rPr>
              <a:t>github.com/gems-</a:t>
            </a:r>
            <a:r>
              <a:rPr lang="en-US" sz="2400" dirty="0" err="1" smtClean="0">
                <a:solidFill>
                  <a:schemeClr val="bg1"/>
                </a:solidFill>
              </a:rPr>
              <a:t>uff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noworkflow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750272"/>
            <a:ext cx="3407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3200" dirty="0" smtClean="0">
                <a:solidFill>
                  <a:schemeClr val="bg1"/>
                </a:solidFill>
              </a:rPr>
              <a:t>jpimentel@ic.uff.br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509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Provenance of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YesWorkflow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McPhillips </a:t>
            </a:r>
            <a:r>
              <a:rPr lang="en-US" dirty="0"/>
              <a:t>et al., </a:t>
            </a:r>
            <a:r>
              <a:rPr lang="en-US" dirty="0" smtClean="0"/>
              <a:t>2015</a:t>
            </a:r>
            <a:endParaRPr lang="en-US" dirty="0"/>
          </a:p>
          <a:p>
            <a:r>
              <a:rPr lang="en-US" dirty="0" smtClean="0"/>
              <a:t>API </a:t>
            </a:r>
            <a:endParaRPr lang="en-US" dirty="0"/>
          </a:p>
          <a:p>
            <a:pPr lvl="1"/>
            <a:r>
              <a:rPr lang="en-US" dirty="0" err="1" smtClean="0"/>
              <a:t>Bochner</a:t>
            </a:r>
            <a:r>
              <a:rPr lang="en-US" dirty="0"/>
              <a:t>; </a:t>
            </a:r>
            <a:r>
              <a:rPr lang="en-US" dirty="0" err="1"/>
              <a:t>Gude</a:t>
            </a:r>
            <a:r>
              <a:rPr lang="en-US" dirty="0"/>
              <a:t>; Schreiber, </a:t>
            </a:r>
            <a:r>
              <a:rPr lang="en-US" dirty="0" smtClean="0"/>
              <a:t>2008</a:t>
            </a:r>
            <a:endParaRPr lang="en-US" dirty="0"/>
          </a:p>
          <a:p>
            <a:r>
              <a:rPr lang="en-US" dirty="0" err="1" smtClean="0"/>
              <a:t>StarFlow</a:t>
            </a:r>
            <a:endParaRPr lang="en-US" dirty="0"/>
          </a:p>
          <a:p>
            <a:pPr lvl="1"/>
            <a:r>
              <a:rPr lang="en-US" dirty="0" smtClean="0"/>
              <a:t>Angelino</a:t>
            </a:r>
            <a:r>
              <a:rPr lang="en-US" dirty="0"/>
              <a:t>; </a:t>
            </a:r>
            <a:r>
              <a:rPr lang="en-US" dirty="0" err="1"/>
              <a:t>Yamins</a:t>
            </a:r>
            <a:r>
              <a:rPr lang="en-US" dirty="0"/>
              <a:t>; Seltzer, </a:t>
            </a:r>
            <a:r>
              <a:rPr lang="en-US" dirty="0" smtClean="0"/>
              <a:t>2010</a:t>
            </a:r>
          </a:p>
          <a:p>
            <a:r>
              <a:rPr lang="en-US" dirty="0" err="1" smtClean="0"/>
              <a:t>RDataTracker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Lerner and </a:t>
            </a:r>
            <a:r>
              <a:rPr lang="en-US" dirty="0" err="1"/>
              <a:t>Boose</a:t>
            </a:r>
            <a:r>
              <a:rPr lang="en-US" dirty="0"/>
              <a:t>, </a:t>
            </a:r>
            <a:r>
              <a:rPr lang="en-US" dirty="0" smtClean="0"/>
              <a:t>2014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noWorkflow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Murta</a:t>
            </a:r>
            <a:r>
              <a:rPr lang="en-US" dirty="0"/>
              <a:t> et al., 2014</a:t>
            </a:r>
          </a:p>
          <a:p>
            <a:r>
              <a:rPr lang="en-US" dirty="0"/>
              <a:t>Sumatra </a:t>
            </a:r>
          </a:p>
          <a:p>
            <a:pPr lvl="1"/>
            <a:r>
              <a:rPr lang="en-US" dirty="0"/>
              <a:t>Davison, 2012</a:t>
            </a:r>
          </a:p>
          <a:p>
            <a:r>
              <a:rPr lang="en-US" dirty="0"/>
              <a:t>LLVM compiler </a:t>
            </a:r>
          </a:p>
          <a:p>
            <a:pPr lvl="1"/>
            <a:r>
              <a:rPr lang="en-US" dirty="0"/>
              <a:t>Tariq et al., 2012</a:t>
            </a:r>
          </a:p>
          <a:p>
            <a:r>
              <a:rPr lang="en-US" dirty="0" err="1"/>
              <a:t>DataTracker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Stamatogiannakis</a:t>
            </a:r>
            <a:r>
              <a:rPr lang="en-US" dirty="0"/>
              <a:t> et al., </a:t>
            </a:r>
            <a:r>
              <a:rPr lang="en-US" dirty="0" smtClean="0"/>
              <a:t>2014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João Felipe Nicolaci Pimentel</a:t>
            </a:r>
            <a:endParaRPr lang="pt-B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Fine-grained Provenance Collection over Scripts Through Program Slicing</a:t>
            </a:r>
            <a:endParaRPr lang="pt-BR" dirty="0">
              <a:effectLst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717386"/>
            <a:ext cx="826009" cy="50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Provenance of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YesWorkflow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McPhillips </a:t>
            </a:r>
            <a:r>
              <a:rPr lang="en-US" dirty="0"/>
              <a:t>et al., </a:t>
            </a:r>
            <a:r>
              <a:rPr lang="en-US" dirty="0" smtClean="0"/>
              <a:t>2015</a:t>
            </a:r>
            <a:endParaRPr lang="en-US" dirty="0"/>
          </a:p>
          <a:p>
            <a:r>
              <a:rPr lang="en-US" dirty="0" smtClean="0"/>
              <a:t>API </a:t>
            </a:r>
            <a:endParaRPr lang="en-US" dirty="0"/>
          </a:p>
          <a:p>
            <a:pPr lvl="1"/>
            <a:r>
              <a:rPr lang="en-US" dirty="0" err="1" smtClean="0"/>
              <a:t>Bochner</a:t>
            </a:r>
            <a:r>
              <a:rPr lang="en-US" dirty="0"/>
              <a:t>; </a:t>
            </a:r>
            <a:r>
              <a:rPr lang="en-US" dirty="0" err="1"/>
              <a:t>Gude</a:t>
            </a:r>
            <a:r>
              <a:rPr lang="en-US" dirty="0"/>
              <a:t>; Schreiber, </a:t>
            </a:r>
            <a:r>
              <a:rPr lang="en-US" dirty="0" smtClean="0"/>
              <a:t>2008</a:t>
            </a:r>
            <a:endParaRPr lang="en-US" dirty="0"/>
          </a:p>
          <a:p>
            <a:r>
              <a:rPr lang="en-US" dirty="0" err="1" smtClean="0"/>
              <a:t>StarFlow</a:t>
            </a:r>
            <a:endParaRPr lang="en-US" dirty="0"/>
          </a:p>
          <a:p>
            <a:pPr lvl="1"/>
            <a:r>
              <a:rPr lang="en-US" dirty="0" smtClean="0"/>
              <a:t>Angelino</a:t>
            </a:r>
            <a:r>
              <a:rPr lang="en-US" dirty="0"/>
              <a:t>; </a:t>
            </a:r>
            <a:r>
              <a:rPr lang="en-US" dirty="0" err="1"/>
              <a:t>Yamins</a:t>
            </a:r>
            <a:r>
              <a:rPr lang="en-US" dirty="0"/>
              <a:t>; Seltzer, </a:t>
            </a:r>
            <a:r>
              <a:rPr lang="en-US" dirty="0" smtClean="0"/>
              <a:t>2010</a:t>
            </a:r>
          </a:p>
          <a:p>
            <a:r>
              <a:rPr lang="en-US" dirty="0" err="1" smtClean="0"/>
              <a:t>RDataTracker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Lerner and </a:t>
            </a:r>
            <a:r>
              <a:rPr lang="en-US" dirty="0" err="1"/>
              <a:t>Boose</a:t>
            </a:r>
            <a:r>
              <a:rPr lang="en-US" dirty="0"/>
              <a:t>, </a:t>
            </a:r>
            <a:r>
              <a:rPr lang="en-US" dirty="0" smtClean="0"/>
              <a:t>2014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noWorkflow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Murta</a:t>
            </a:r>
            <a:r>
              <a:rPr lang="en-US" dirty="0"/>
              <a:t> et al., </a:t>
            </a:r>
            <a:r>
              <a:rPr lang="en-US" dirty="0" smtClean="0"/>
              <a:t>2014</a:t>
            </a:r>
          </a:p>
          <a:p>
            <a:r>
              <a:rPr lang="en-US" dirty="0" smtClean="0"/>
              <a:t>Sumatra </a:t>
            </a:r>
            <a:endParaRPr lang="en-US" dirty="0"/>
          </a:p>
          <a:p>
            <a:pPr lvl="1"/>
            <a:r>
              <a:rPr lang="en-US" dirty="0"/>
              <a:t>Davison, </a:t>
            </a:r>
            <a:r>
              <a:rPr lang="en-US" dirty="0" smtClean="0"/>
              <a:t>2012</a:t>
            </a:r>
            <a:endParaRPr lang="en-US" dirty="0"/>
          </a:p>
          <a:p>
            <a:r>
              <a:rPr lang="en-US" dirty="0" smtClean="0"/>
              <a:t>LLVM </a:t>
            </a:r>
            <a:r>
              <a:rPr lang="en-US" dirty="0"/>
              <a:t>compiler </a:t>
            </a:r>
          </a:p>
          <a:p>
            <a:pPr lvl="1"/>
            <a:r>
              <a:rPr lang="en-US" dirty="0"/>
              <a:t>Tariq et al., 2012</a:t>
            </a:r>
          </a:p>
          <a:p>
            <a:r>
              <a:rPr lang="en-US" dirty="0" err="1"/>
              <a:t>DataTracker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Stamatogiannakis</a:t>
            </a:r>
            <a:r>
              <a:rPr lang="en-US" dirty="0"/>
              <a:t> et al., 2014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João Felipe Nicolaci Pimentel</a:t>
            </a:r>
            <a:endParaRPr lang="pt-BR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Fine-grained Provenance Collection over Scripts Through Program Slicing</a:t>
            </a:r>
            <a:endParaRPr lang="pt-BR" dirty="0">
              <a:effectLst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717386"/>
            <a:ext cx="826009" cy="501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6300" y="2288262"/>
            <a:ext cx="7391400" cy="22814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Coarse-grained Provenance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84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1300" y="6492899"/>
            <a:ext cx="3581400" cy="365125"/>
          </a:xfrm>
        </p:spPr>
        <p:txBody>
          <a:bodyPr/>
          <a:lstStyle/>
          <a:p>
            <a:r>
              <a:rPr lang="en-US" smtClean="0">
                <a:effectLst/>
              </a:rPr>
              <a:t>Fine-grained Provenance Collection over Scripts Through Program Slicing</a:t>
            </a:r>
            <a:endParaRPr lang="pt-BR" dirty="0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João Felipe Nicolaci Pimentel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717386"/>
            <a:ext cx="826009" cy="50181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-32" y="762000"/>
            <a:ext cx="8980895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1|</a:t>
            </a:r>
            <a:r>
              <a:rPr lang="pt-B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DRY_RUN = ...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2|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3| </a:t>
            </a:r>
            <a:r>
              <a:rPr lang="pt-B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process(number):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4|     ...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10|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11| </a:t>
            </a:r>
            <a:r>
              <a:rPr lang="pt-B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show(number):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12|     ...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15|</a:t>
            </a:r>
            <a:endParaRPr lang="pt-BR" sz="2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16| n = 10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17| final = process(n)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18| </a:t>
            </a:r>
            <a:r>
              <a:rPr lang="pt-B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DRY_RUN: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19|    final = 7</a:t>
            </a:r>
            <a:endParaRPr lang="pt-BR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20| print(show(final))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1300" y="6492899"/>
            <a:ext cx="3581400" cy="365125"/>
          </a:xfrm>
        </p:spPr>
        <p:txBody>
          <a:bodyPr/>
          <a:lstStyle/>
          <a:p>
            <a:r>
              <a:rPr lang="en-US" smtClean="0">
                <a:effectLst/>
              </a:rPr>
              <a:t>Fine-grained Provenance Collection over Scripts Through Program Slicing</a:t>
            </a:r>
            <a:endParaRPr lang="pt-BR" dirty="0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João Felipe Nicolaci Pimentel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717386"/>
            <a:ext cx="826009" cy="50181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-32" y="762000"/>
            <a:ext cx="8980895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1|</a:t>
            </a:r>
            <a:r>
              <a:rPr lang="pt-B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DRY_RUN = ...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2|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3| </a:t>
            </a:r>
            <a:r>
              <a:rPr lang="pt-B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process(number):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4|     ...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10|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11| </a:t>
            </a:r>
            <a:r>
              <a:rPr lang="pt-B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show(number):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12|     ...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15|</a:t>
            </a:r>
            <a:endParaRPr lang="pt-BR" sz="2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16| n = 10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17| final = process(n)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18| </a:t>
            </a:r>
            <a:r>
              <a:rPr lang="pt-B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DRY_RUN: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19|    final = 7</a:t>
            </a:r>
            <a:endParaRPr lang="pt-BR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20| print(show(final))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371600"/>
            <a:ext cx="4466910" cy="222502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903629" y="1249424"/>
            <a:ext cx="344771" cy="350776"/>
          </a:xfrm>
          <a:prstGeom prst="straightConnector1">
            <a:avLst/>
          </a:prstGeom>
          <a:ln w="38100">
            <a:solidFill>
              <a:srgbClr val="64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642409">
            <a:off x="6086689" y="1361882"/>
            <a:ext cx="171429" cy="3809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77236" y="1219200"/>
            <a:ext cx="10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appy.py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1300" y="6492899"/>
            <a:ext cx="3581400" cy="365125"/>
          </a:xfrm>
        </p:spPr>
        <p:txBody>
          <a:bodyPr/>
          <a:lstStyle/>
          <a:p>
            <a:r>
              <a:rPr lang="en-US" smtClean="0">
                <a:effectLst/>
              </a:rPr>
              <a:t>Fine-grained Provenance Collection over Scripts Through Program Slicing</a:t>
            </a:r>
            <a:endParaRPr lang="pt-BR" dirty="0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João Felipe Nicolaci Pimentel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717386"/>
            <a:ext cx="826009" cy="50181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-32" y="762000"/>
            <a:ext cx="8980895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1|</a:t>
            </a:r>
            <a:r>
              <a:rPr lang="pt-B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DRY_RUN = </a:t>
            </a:r>
            <a:r>
              <a:rPr lang="pt-B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2|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3| </a:t>
            </a:r>
            <a:r>
              <a:rPr lang="pt-B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process(number):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4|     ...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10|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11| </a:t>
            </a:r>
            <a:r>
              <a:rPr lang="pt-B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show(number):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12|     ...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15|</a:t>
            </a:r>
            <a:endParaRPr lang="pt-BR" sz="2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16| n = 10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17| final = process(n)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18| </a:t>
            </a:r>
            <a:r>
              <a:rPr lang="pt-B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DRY_RUN: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19|    final = 7</a:t>
            </a:r>
            <a:endParaRPr lang="pt-BR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20| print(show(final))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371600"/>
            <a:ext cx="4466910" cy="222502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903629" y="1249424"/>
            <a:ext cx="344771" cy="350776"/>
          </a:xfrm>
          <a:prstGeom prst="straightConnector1">
            <a:avLst/>
          </a:prstGeom>
          <a:ln w="38100">
            <a:solidFill>
              <a:srgbClr val="64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642409">
            <a:off x="6086689" y="1361882"/>
            <a:ext cx="171429" cy="3809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77236" y="1219200"/>
            <a:ext cx="10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appy.py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055" y="4177714"/>
            <a:ext cx="5095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5028161" cy="221457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Fine-grained Provenance Collection over Scripts Through Program Slicing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5778000"/>
            <a:ext cx="5915744" cy="1080000"/>
          </a:xfrm>
        </p:spPr>
        <p:txBody>
          <a:bodyPr lIns="0" rIns="0">
            <a:noAutofit/>
          </a:bodyPr>
          <a:lstStyle/>
          <a:p>
            <a:pPr marL="0" indent="0"/>
            <a:r>
              <a:rPr lang="pt-BR" sz="2400" b="1" dirty="0"/>
              <a:t>João Felipe </a:t>
            </a:r>
            <a:r>
              <a:rPr lang="pt-BR" sz="2400" b="1" dirty="0" smtClean="0"/>
              <a:t>Nicolaci Pimentel </a:t>
            </a:r>
            <a:r>
              <a:rPr lang="pt-BR" sz="2400" b="1" dirty="0"/>
              <a:t>(UFF),</a:t>
            </a:r>
            <a:br>
              <a:rPr lang="pt-BR" sz="2400" b="1" dirty="0"/>
            </a:br>
            <a:r>
              <a:rPr lang="pt-BR" sz="2400" dirty="0"/>
              <a:t>Juliana Freire (NYU), </a:t>
            </a:r>
            <a:r>
              <a:rPr lang="pt-BR" sz="2400" dirty="0" smtClean="0"/>
              <a:t>Leonardo </a:t>
            </a:r>
            <a:r>
              <a:rPr lang="pt-BR" sz="2400" dirty="0"/>
              <a:t>Murta (UFF</a:t>
            </a:r>
            <a:r>
              <a:rPr lang="pt-BR" sz="2400" dirty="0" smtClean="0"/>
              <a:t>),</a:t>
            </a:r>
          </a:p>
          <a:p>
            <a:pPr marL="0" indent="0"/>
            <a:r>
              <a:rPr lang="pt-BR" sz="2400" dirty="0"/>
              <a:t>Vanessa Braganholo (UFF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030" y="5836052"/>
            <a:ext cx="1574666" cy="9566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161" y="228600"/>
            <a:ext cx="4033899" cy="5378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204936"/>
            <a:ext cx="44972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>
                <a:solidFill>
                  <a:schemeClr val="bg1"/>
                </a:solidFill>
              </a:rPr>
              <a:t>github.com/gems-</a:t>
            </a:r>
            <a:r>
              <a:rPr lang="en-US" sz="2400" dirty="0" err="1" smtClean="0">
                <a:solidFill>
                  <a:schemeClr val="bg1"/>
                </a:solidFill>
              </a:rPr>
              <a:t>uff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noworkflow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750272"/>
            <a:ext cx="3407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3200" dirty="0" smtClean="0">
                <a:solidFill>
                  <a:schemeClr val="bg1"/>
                </a:solidFill>
              </a:rPr>
              <a:t>jpimentel@ic.uff.br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608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ff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uff</Template>
  <TotalTime>6787</TotalTime>
  <Words>537</Words>
  <Application>Microsoft Office PowerPoint</Application>
  <PresentationFormat>On-screen Show (4:3)</PresentationFormat>
  <Paragraphs>130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uff</vt:lpstr>
      <vt:lpstr>Fine-grained Provenance Collection over Scripts Through Program Slicing</vt:lpstr>
      <vt:lpstr>Provenance of Scripts</vt:lpstr>
      <vt:lpstr>Provenance of Scripts</vt:lpstr>
      <vt:lpstr>PowerPoint Presentation</vt:lpstr>
      <vt:lpstr>PowerPoint Presentation</vt:lpstr>
      <vt:lpstr>PowerPoint Presentation</vt:lpstr>
      <vt:lpstr>Fine-grained Provenance Collection over Scripts Through Program Slicing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and Analyzing the Evolution of Provenance from Scripts</dc:title>
  <dc:creator>João Felipe Nicolaci Pimentel</dc:creator>
  <cp:lastModifiedBy>João Felipe Nicolaci Pimentel</cp:lastModifiedBy>
  <cp:revision>505</cp:revision>
  <dcterms:created xsi:type="dcterms:W3CDTF">2014-08-23T03:12:29Z</dcterms:created>
  <dcterms:modified xsi:type="dcterms:W3CDTF">2016-06-07T19:26:23Z</dcterms:modified>
</cp:coreProperties>
</file>