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728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457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185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912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641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8369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8096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825" algn="l" defTabSz="4319457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o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016" autoAdjust="0"/>
  </p:normalViewPr>
  <p:slideViewPr>
    <p:cSldViewPr>
      <p:cViewPr>
        <p:scale>
          <a:sx n="53" d="100"/>
          <a:sy n="53" d="100"/>
        </p:scale>
        <p:origin x="78" y="-1986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A3F6-3FBA-4415-AAEF-C5E3E2F0046E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C5B9D-AE4F-47C5-BCD9-65F6C788C0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22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2857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5714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8572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91429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64286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37143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0001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2858" algn="l" defTabSz="945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C5B9D-AE4F-47C5-BCD9-65F6C788C0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7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5" y="13421682"/>
            <a:ext cx="27543443" cy="926115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9" y="24483060"/>
            <a:ext cx="22682836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8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66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797851" y="10801350"/>
            <a:ext cx="24139890" cy="230108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66923" y="10801350"/>
            <a:ext cx="71890862" cy="23010876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6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5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8" y="27763474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8" y="18312295"/>
            <a:ext cx="27543443" cy="9451178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728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45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18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9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64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836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809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82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66925" y="62927866"/>
            <a:ext cx="48015377" cy="177982245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22367" y="62927866"/>
            <a:ext cx="48015374" cy="177982245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6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3"/>
            <a:ext cx="14317416" cy="403050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59728" indent="0">
              <a:buNone/>
              <a:defRPr sz="9400" b="1"/>
            </a:lvl2pPr>
            <a:lvl3pPr marL="4319457" indent="0">
              <a:buNone/>
              <a:defRPr sz="8500" b="1"/>
            </a:lvl3pPr>
            <a:lvl4pPr marL="6479185" indent="0">
              <a:buNone/>
              <a:defRPr sz="7600" b="1"/>
            </a:lvl4pPr>
            <a:lvl5pPr marL="8638912" indent="0">
              <a:buNone/>
              <a:defRPr sz="7600" b="1"/>
            </a:lvl5pPr>
            <a:lvl6pPr marL="10798641" indent="0">
              <a:buNone/>
              <a:defRPr sz="7600" b="1"/>
            </a:lvl6pPr>
            <a:lvl7pPr marL="12958369" indent="0">
              <a:buNone/>
              <a:defRPr sz="7600" b="1"/>
            </a:lvl7pPr>
            <a:lvl8pPr marL="15118096" indent="0">
              <a:buNone/>
              <a:defRPr sz="7600" b="1"/>
            </a:lvl8pPr>
            <a:lvl9pPr marL="17277825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4"/>
            <a:ext cx="14317416" cy="24893115"/>
          </a:xfrm>
        </p:spPr>
        <p:txBody>
          <a:bodyPr/>
          <a:lstStyle>
            <a:lvl1pPr>
              <a:defRPr sz="114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10" y="9671213"/>
            <a:ext cx="14323041" cy="403050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59728" indent="0">
              <a:buNone/>
              <a:defRPr sz="9400" b="1"/>
            </a:lvl2pPr>
            <a:lvl3pPr marL="4319457" indent="0">
              <a:buNone/>
              <a:defRPr sz="8500" b="1"/>
            </a:lvl3pPr>
            <a:lvl4pPr marL="6479185" indent="0">
              <a:buNone/>
              <a:defRPr sz="7600" b="1"/>
            </a:lvl4pPr>
            <a:lvl5pPr marL="8638912" indent="0">
              <a:buNone/>
              <a:defRPr sz="7600" b="1"/>
            </a:lvl5pPr>
            <a:lvl6pPr marL="10798641" indent="0">
              <a:buNone/>
              <a:defRPr sz="7600" b="1"/>
            </a:lvl6pPr>
            <a:lvl7pPr marL="12958369" indent="0">
              <a:buNone/>
              <a:defRPr sz="7600" b="1"/>
            </a:lvl7pPr>
            <a:lvl8pPr marL="15118096" indent="0">
              <a:buNone/>
              <a:defRPr sz="7600" b="1"/>
            </a:lvl8pPr>
            <a:lvl9pPr marL="17277825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10" y="13701714"/>
            <a:ext cx="14323041" cy="24893115"/>
          </a:xfrm>
        </p:spPr>
        <p:txBody>
          <a:bodyPr/>
          <a:lstStyle>
            <a:lvl1pPr>
              <a:defRPr sz="114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0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7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88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5" y="1720216"/>
            <a:ext cx="10660709" cy="7320915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5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5" y="9041135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59728" indent="0">
              <a:buNone/>
              <a:defRPr sz="5700"/>
            </a:lvl2pPr>
            <a:lvl3pPr marL="4319457" indent="0">
              <a:buNone/>
              <a:defRPr sz="4800"/>
            </a:lvl3pPr>
            <a:lvl4pPr marL="6479185" indent="0">
              <a:buNone/>
              <a:defRPr sz="4200"/>
            </a:lvl4pPr>
            <a:lvl5pPr marL="8638912" indent="0">
              <a:buNone/>
              <a:defRPr sz="4200"/>
            </a:lvl5pPr>
            <a:lvl6pPr marL="10798641" indent="0">
              <a:buNone/>
              <a:defRPr sz="4200"/>
            </a:lvl6pPr>
            <a:lvl7pPr marL="12958369" indent="0">
              <a:buNone/>
              <a:defRPr sz="4200"/>
            </a:lvl7pPr>
            <a:lvl8pPr marL="15118096" indent="0">
              <a:buNone/>
              <a:defRPr sz="4200"/>
            </a:lvl8pPr>
            <a:lvl9pPr marL="17277825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2"/>
            <a:ext cx="19442430" cy="3570449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59728" indent="0">
              <a:buNone/>
              <a:defRPr sz="13200"/>
            </a:lvl2pPr>
            <a:lvl3pPr marL="4319457" indent="0">
              <a:buNone/>
              <a:defRPr sz="11400"/>
            </a:lvl3pPr>
            <a:lvl4pPr marL="6479185" indent="0">
              <a:buNone/>
              <a:defRPr sz="9400"/>
            </a:lvl4pPr>
            <a:lvl5pPr marL="8638912" indent="0">
              <a:buNone/>
              <a:defRPr sz="9400"/>
            </a:lvl5pPr>
            <a:lvl6pPr marL="10798641" indent="0">
              <a:buNone/>
              <a:defRPr sz="9400"/>
            </a:lvl6pPr>
            <a:lvl7pPr marL="12958369" indent="0">
              <a:buNone/>
              <a:defRPr sz="9400"/>
            </a:lvl7pPr>
            <a:lvl8pPr marL="15118096" indent="0">
              <a:buNone/>
              <a:defRPr sz="9400"/>
            </a:lvl8pPr>
            <a:lvl9pPr marL="17277825" indent="0">
              <a:buNone/>
              <a:defRPr sz="94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31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59728" indent="0">
              <a:buNone/>
              <a:defRPr sz="5700"/>
            </a:lvl2pPr>
            <a:lvl3pPr marL="4319457" indent="0">
              <a:buNone/>
              <a:defRPr sz="4800"/>
            </a:lvl3pPr>
            <a:lvl4pPr marL="6479185" indent="0">
              <a:buNone/>
              <a:defRPr sz="4200"/>
            </a:lvl4pPr>
            <a:lvl5pPr marL="8638912" indent="0">
              <a:buNone/>
              <a:defRPr sz="4200"/>
            </a:lvl5pPr>
            <a:lvl6pPr marL="10798641" indent="0">
              <a:buNone/>
              <a:defRPr sz="4200"/>
            </a:lvl6pPr>
            <a:lvl7pPr marL="12958369" indent="0">
              <a:buNone/>
              <a:defRPr sz="4200"/>
            </a:lvl7pPr>
            <a:lvl8pPr marL="15118096" indent="0">
              <a:buNone/>
              <a:defRPr sz="4200"/>
            </a:lvl8pPr>
            <a:lvl9pPr marL="17277825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9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89000"/>
              </a:schemeClr>
            </a:gs>
            <a:gs pos="59000">
              <a:schemeClr val="accent1">
                <a:tint val="44500"/>
                <a:satMod val="160000"/>
              </a:schemeClr>
            </a:gs>
            <a:gs pos="79000">
              <a:schemeClr val="accent1">
                <a:tint val="23500"/>
                <a:satMod val="160000"/>
                <a:alpha val="0"/>
                <a:lumMod val="96000"/>
                <a:lumOff val="4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</p:spPr>
        <p:txBody>
          <a:bodyPr vert="horz" lIns="431946" tIns="215972" rIns="431946" bIns="21597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6" cy="28513567"/>
          </a:xfrm>
          <a:prstGeom prst="rect">
            <a:avLst/>
          </a:prstGeom>
        </p:spPr>
        <p:txBody>
          <a:bodyPr vert="horz" lIns="431946" tIns="215972" rIns="431946" bIns="21597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6" cy="2300288"/>
          </a:xfrm>
          <a:prstGeom prst="rect">
            <a:avLst/>
          </a:prstGeom>
        </p:spPr>
        <p:txBody>
          <a:bodyPr vert="horz" lIns="431946" tIns="215972" rIns="431946" bIns="215972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A695-834F-45BB-8E42-59A5A63F84A3}" type="datetimeFigureOut">
              <a:rPr lang="pt-BR" smtClean="0"/>
              <a:t>29/06/2015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5" y="40045008"/>
            <a:ext cx="10261283" cy="2300288"/>
          </a:xfrm>
          <a:prstGeom prst="rect">
            <a:avLst/>
          </a:prstGeom>
        </p:spPr>
        <p:txBody>
          <a:bodyPr vert="horz" lIns="431946" tIns="215972" rIns="431946" bIns="215972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6" cy="2300288"/>
          </a:xfrm>
          <a:prstGeom prst="rect">
            <a:avLst/>
          </a:prstGeom>
        </p:spPr>
        <p:txBody>
          <a:bodyPr vert="horz" lIns="431946" tIns="215972" rIns="431946" bIns="215972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06F8-97BF-4802-9720-0467115F6F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457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96" indent="-1619796" algn="l" defTabSz="4319457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558" indent="-1349831" algn="l" defTabSz="4319457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321" indent="-1079864" algn="l" defTabSz="4319457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048" indent="-1079864" algn="l" defTabSz="4319457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777" indent="-1079864" algn="l" defTabSz="4319457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504" indent="-1079864" algn="l" defTabSz="4319457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232" indent="-1079864" algn="l" defTabSz="4319457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961" indent="-1079864" algn="l" defTabSz="4319457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7689" indent="-1079864" algn="l" defTabSz="4319457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728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457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185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912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641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369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096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825" algn="l" defTabSz="4319457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de cantos arredondados 10"/>
          <p:cNvSpPr/>
          <p:nvPr/>
        </p:nvSpPr>
        <p:spPr>
          <a:xfrm>
            <a:off x="344367" y="33653557"/>
            <a:ext cx="10699946" cy="9311866"/>
          </a:xfrm>
          <a:prstGeom prst="roundRect">
            <a:avLst>
              <a:gd name="adj" fmla="val 154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smtClean="0"/>
              <a:t>Provenance visualization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endParaRPr lang="pt-BR" sz="3600" dirty="0"/>
          </a:p>
        </p:txBody>
      </p:sp>
      <p:sp>
        <p:nvSpPr>
          <p:cNvPr id="65" name="Retângulo de cantos arredondados 10"/>
          <p:cNvSpPr/>
          <p:nvPr/>
        </p:nvSpPr>
        <p:spPr>
          <a:xfrm>
            <a:off x="21357893" y="6914395"/>
            <a:ext cx="10748630" cy="11279721"/>
          </a:xfrm>
          <a:prstGeom prst="roundRect">
            <a:avLst>
              <a:gd name="adj" fmla="val 13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endParaRPr lang="en-US" sz="3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3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3600" dirty="0" smtClean="0"/>
          </a:p>
          <a:p>
            <a:pPr algn="just"/>
            <a:endParaRPr lang="pt-BR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333" y="288332"/>
            <a:ext cx="4800600" cy="381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84139" y="613992"/>
            <a:ext cx="22270111" cy="3481038"/>
          </a:xfrm>
          <a:prstGeom prst="rect">
            <a:avLst/>
          </a:prstGeom>
          <a:noFill/>
        </p:spPr>
        <p:txBody>
          <a:bodyPr wrap="square" lIns="94572" tIns="47286" rIns="94572" bIns="47286">
            <a:spAutoFit/>
            <a:scene3d>
              <a:camera prst="orthographicFront">
                <a:rot lat="0" lon="0" rev="0"/>
              </a:camera>
              <a:lightRig rig="flood" dir="t"/>
            </a:scene3d>
            <a:sp3d contourW="6350" prstMaterial="matte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t-BR" sz="110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Collecting</a:t>
            </a:r>
            <a:r>
              <a:rPr lang="pt-BR" sz="110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110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and</a:t>
            </a:r>
            <a:r>
              <a:rPr lang="pt-BR" sz="110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110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Analyzing</a:t>
            </a:r>
            <a:r>
              <a:rPr lang="pt-BR" sz="110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110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Provenance</a:t>
            </a:r>
            <a:r>
              <a:rPr lang="pt-BR" sz="110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110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on</a:t>
            </a:r>
            <a:r>
              <a:rPr lang="pt-BR" sz="110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pt-BR" sz="110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Interactive</a:t>
            </a:r>
            <a:r>
              <a:rPr lang="pt-BR" sz="110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Notebooks</a:t>
            </a:r>
            <a:endParaRPr lang="pt-BR" sz="110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4139" y="3847241"/>
            <a:ext cx="16709974" cy="1049603"/>
          </a:xfrm>
          <a:prstGeom prst="rect">
            <a:avLst/>
          </a:prstGeom>
          <a:noFill/>
        </p:spPr>
        <p:txBody>
          <a:bodyPr wrap="square" lIns="94572" tIns="47286" rIns="94572" bIns="47286">
            <a:spAutoFit/>
          </a:bodyPr>
          <a:lstStyle/>
          <a:p>
            <a:r>
              <a:rPr lang="en-US" sz="6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When </a:t>
            </a:r>
            <a:r>
              <a:rPr lang="en-US" sz="6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IPython</a:t>
            </a:r>
            <a:r>
              <a:rPr lang="en-US" sz="6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meets </a:t>
            </a:r>
            <a:r>
              <a:rPr lang="en-US" sz="6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noWorkflow</a:t>
            </a:r>
            <a:endParaRPr lang="en-US" sz="6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191" y="5029552"/>
            <a:ext cx="18581740" cy="803396"/>
          </a:xfrm>
          <a:prstGeom prst="rect">
            <a:avLst/>
          </a:prstGeom>
          <a:noFill/>
        </p:spPr>
        <p:txBody>
          <a:bodyPr wrap="square" lIns="94572" tIns="47286" rIns="94572" bIns="47286" rtlCol="0">
            <a:spAutoFit/>
          </a:bodyPr>
          <a:lstStyle/>
          <a:p>
            <a:r>
              <a:rPr lang="pt-BR" sz="4600" dirty="0"/>
              <a:t>https://github.com/gems-uff/noworkflow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4569" y="6914395"/>
            <a:ext cx="9615102" cy="4893447"/>
          </a:xfrm>
          <a:prstGeom prst="roundRect">
            <a:avLst>
              <a:gd name="adj" fmla="val 275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smtClean="0"/>
              <a:t>Motivation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600" dirty="0" smtClean="0"/>
              <a:t>Interactive Notebooks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3300" dirty="0" smtClean="0"/>
              <a:t>Documents with code, text, plots and rich media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3300" dirty="0" smtClean="0"/>
              <a:t>Exploratory research</a:t>
            </a:r>
          </a:p>
          <a:p>
            <a:pPr marL="471488" indent="-471488" defTabSz="3038475">
              <a:buFont typeface="Arial" pitchFamily="34" charset="0"/>
              <a:buChar char="•"/>
              <a:tabLst>
                <a:tab pos="1887538" algn="l"/>
              </a:tabLst>
            </a:pPr>
            <a:r>
              <a:rPr lang="en-US" sz="3600" dirty="0" smtClean="0"/>
              <a:t>Lack of provenance support. </a:t>
            </a:r>
            <a:r>
              <a:rPr lang="en-US" sz="3600" dirty="0" smtClean="0"/>
              <a:t>Interactive notebook documents do </a:t>
            </a:r>
            <a:r>
              <a:rPr lang="en-US" sz="3600" dirty="0" smtClean="0"/>
              <a:t>not capture </a:t>
            </a:r>
            <a:r>
              <a:rPr lang="en-US" sz="3600" dirty="0" smtClean="0"/>
              <a:t>history, environment</a:t>
            </a:r>
            <a:r>
              <a:rPr lang="en-US" sz="3600" dirty="0" smtClean="0"/>
              <a:t>, intermediate </a:t>
            </a:r>
            <a:r>
              <a:rPr lang="en-US" sz="3600" dirty="0" smtClean="0"/>
              <a:t>results, </a:t>
            </a:r>
            <a:r>
              <a:rPr lang="en-US" sz="3600" dirty="0" smtClean="0"/>
              <a:t>and inputs</a:t>
            </a:r>
          </a:p>
          <a:p>
            <a:pPr marL="471488" indent="-471488" algn="just" defTabSz="3038475">
              <a:buFont typeface="Arial" pitchFamily="34" charset="0"/>
              <a:buChar char="•"/>
              <a:tabLst>
                <a:tab pos="1887538" algn="l"/>
              </a:tabLst>
            </a:pPr>
            <a:r>
              <a:rPr lang="en-US" sz="3600" dirty="0" smtClean="0"/>
              <a:t>Reproducibility of results is compromised</a:t>
            </a:r>
          </a:p>
          <a:p>
            <a:pPr marL="914400" lvl="1" indent="-450850" algn="just" defTabSz="3038475">
              <a:buFont typeface="Arial" pitchFamily="34" charset="0"/>
              <a:buChar char="•"/>
              <a:tabLst>
                <a:tab pos="1887538" algn="l"/>
              </a:tabLst>
            </a:pPr>
            <a:endParaRPr lang="en-US" sz="3600" dirty="0" smtClean="0"/>
          </a:p>
          <a:p>
            <a:pPr marL="914400" lvl="1" indent="-450850" algn="just" defTabSz="3038475">
              <a:buFont typeface="Arial" pitchFamily="34" charset="0"/>
              <a:buChar char="•"/>
              <a:tabLst>
                <a:tab pos="1887538" algn="l"/>
              </a:tabLst>
            </a:pPr>
            <a:endParaRPr lang="en-US" sz="3600" dirty="0"/>
          </a:p>
          <a:p>
            <a:pPr marL="914400" lvl="1" indent="-457200" algn="just">
              <a:buFont typeface="Arial" pitchFamily="34" charset="0"/>
              <a:buChar char="•"/>
            </a:pPr>
            <a:endParaRPr lang="en-US" sz="3600" dirty="0" smtClean="0"/>
          </a:p>
        </p:txBody>
      </p:sp>
      <p:sp>
        <p:nvSpPr>
          <p:cNvPr id="58" name="Retângulo de cantos arredondados 10"/>
          <p:cNvSpPr/>
          <p:nvPr/>
        </p:nvSpPr>
        <p:spPr>
          <a:xfrm>
            <a:off x="10166538" y="6914395"/>
            <a:ext cx="10954488" cy="11279721"/>
          </a:xfrm>
          <a:prstGeom prst="roundRect">
            <a:avLst>
              <a:gd name="adj" fmla="val 135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err="1" smtClean="0"/>
              <a:t>noWorkflow</a:t>
            </a:r>
            <a:endParaRPr lang="en-US" sz="4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600" b="1" dirty="0" smtClean="0"/>
              <a:t>Transparently</a:t>
            </a:r>
            <a:r>
              <a:rPr lang="en-US" sz="3600" dirty="0" smtClean="0"/>
              <a:t> captures provenance of Python scripts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3600" dirty="0" smtClean="0"/>
              <a:t>no changes required!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600" dirty="0" smtClean="0"/>
              <a:t>Allows users to analyze provenance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600" dirty="0" smtClean="0"/>
              <a:t>Install: </a:t>
            </a:r>
            <a:r>
              <a:rPr lang="en-US" sz="3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pip install </a:t>
            </a:r>
            <a:r>
              <a:rPr lang="en-US" sz="3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noworkflow</a:t>
            </a:r>
            <a:r>
              <a:rPr lang="en-US" sz="3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[all]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3600" dirty="0" smtClean="0">
                <a:cs typeface="Consolas" panose="020B0609020204030204" pitchFamily="49" charset="0"/>
              </a:rPr>
              <a:t>Installs </a:t>
            </a:r>
            <a:r>
              <a:rPr lang="en-US" sz="3600" dirty="0" err="1" smtClean="0">
                <a:cs typeface="Consolas" panose="020B0609020204030204" pitchFamily="49" charset="0"/>
              </a:rPr>
              <a:t>noWorkflow</a:t>
            </a:r>
            <a:r>
              <a:rPr lang="en-US" sz="3600" dirty="0" smtClean="0">
                <a:cs typeface="Consolas" panose="020B0609020204030204" pitchFamily="49" charset="0"/>
              </a:rPr>
              <a:t>, </a:t>
            </a:r>
            <a:r>
              <a:rPr lang="en-US" sz="3600" dirty="0" err="1" smtClean="0">
                <a:cs typeface="Consolas" panose="020B0609020204030204" pitchFamily="49" charset="0"/>
              </a:rPr>
              <a:t>PyPosAST</a:t>
            </a:r>
            <a:r>
              <a:rPr lang="en-US" sz="3600" dirty="0" smtClean="0">
                <a:cs typeface="Consolas" panose="020B0609020204030204" pitchFamily="49" charset="0"/>
              </a:rPr>
              <a:t>, Flask, </a:t>
            </a:r>
          </a:p>
          <a:p>
            <a:pPr marL="457200" lvl="1" algn="just"/>
            <a:r>
              <a:rPr lang="en-US" sz="3600" dirty="0" err="1" smtClean="0">
                <a:cs typeface="Consolas" panose="020B0609020204030204" pitchFamily="49" charset="0"/>
              </a:rPr>
              <a:t>IPython</a:t>
            </a:r>
            <a:r>
              <a:rPr lang="en-US" sz="3600" dirty="0" smtClean="0">
                <a:cs typeface="Consolas" panose="020B0609020204030204" pitchFamily="49" charset="0"/>
              </a:rPr>
              <a:t> Notebook, </a:t>
            </a:r>
            <a:r>
              <a:rPr lang="en-US" sz="3600" dirty="0" err="1" smtClean="0">
                <a:cs typeface="Consolas" panose="020B0609020204030204" pitchFamily="49" charset="0"/>
              </a:rPr>
              <a:t>PySWIP</a:t>
            </a:r>
            <a:endParaRPr lang="en-US" sz="3600" dirty="0" smtClean="0">
              <a:cs typeface="Consolas" panose="020B0609020204030204" pitchFamily="49" charset="0"/>
            </a:endParaRPr>
          </a:p>
          <a:p>
            <a:pPr marL="463550" indent="-46355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Run: </a:t>
            </a:r>
            <a:r>
              <a:rPr lang="en-US" sz="3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now run script.py 0 1</a:t>
            </a:r>
          </a:p>
          <a:p>
            <a:pPr algn="just"/>
            <a:endParaRPr lang="en-US" sz="3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3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3600" dirty="0" smtClean="0"/>
          </a:p>
          <a:p>
            <a:pPr algn="just"/>
            <a:endParaRPr lang="pt-BR" sz="3600" dirty="0"/>
          </a:p>
        </p:txBody>
      </p:sp>
      <p:sp>
        <p:nvSpPr>
          <p:cNvPr id="62" name="CaixaDeTexto 6"/>
          <p:cNvSpPr txBox="1"/>
          <p:nvPr/>
        </p:nvSpPr>
        <p:spPr>
          <a:xfrm>
            <a:off x="271274" y="5934893"/>
            <a:ext cx="31791955" cy="834159"/>
          </a:xfrm>
          <a:prstGeom prst="rect">
            <a:avLst/>
          </a:prstGeom>
          <a:noFill/>
        </p:spPr>
        <p:txBody>
          <a:bodyPr wrap="square" lIns="94572" tIns="47286" rIns="94572" bIns="47286" rtlCol="0">
            <a:spAutoFit/>
          </a:bodyPr>
          <a:lstStyle/>
          <a:p>
            <a:r>
              <a:rPr lang="pt-BR" sz="4800" b="1" dirty="0" smtClean="0"/>
              <a:t>João Felipe Nicolaci Pimentel (UFF)</a:t>
            </a:r>
            <a:r>
              <a:rPr lang="pt-BR" sz="4800" dirty="0" smtClean="0"/>
              <a:t>,</a:t>
            </a:r>
            <a:r>
              <a:rPr lang="pt-BR" sz="4800" b="1" dirty="0" smtClean="0"/>
              <a:t> </a:t>
            </a:r>
            <a:r>
              <a:rPr lang="pt-BR" sz="4800" dirty="0" smtClean="0"/>
              <a:t>Juliana Freire (NYU), Leonardo Murta (UFF</a:t>
            </a:r>
            <a:r>
              <a:rPr lang="pt-BR" sz="4800" dirty="0"/>
              <a:t>), Vanessa </a:t>
            </a:r>
            <a:r>
              <a:rPr lang="pt-BR" sz="4800" dirty="0" err="1"/>
              <a:t>Braganholo</a:t>
            </a:r>
            <a:r>
              <a:rPr lang="pt-BR" sz="4800" dirty="0"/>
              <a:t> (UFF</a:t>
            </a:r>
            <a:r>
              <a:rPr lang="pt-BR" sz="4800" dirty="0" smtClean="0"/>
              <a:t>)</a:t>
            </a:r>
            <a:endParaRPr lang="pt-BR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1563399" y="7085888"/>
            <a:ext cx="10363672" cy="51706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1|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script2 </a:t>
            </a:r>
            <a:r>
              <a:rPr lang="pt-B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y,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2|</a:t>
            </a: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x(i):</a:t>
            </a: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% 2: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5|         z(i)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6|        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y(i)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7|    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z(i)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8|    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range(3):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10| 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x(i)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11|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z(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361727" y="11696222"/>
            <a:ext cx="10564110" cy="6288528"/>
            <a:chOff x="10489027" y="10162250"/>
            <a:chExt cx="8570371" cy="6288528"/>
          </a:xfrm>
        </p:grpSpPr>
        <p:sp>
          <p:nvSpPr>
            <p:cNvPr id="27" name="Rectangle 26"/>
            <p:cNvSpPr/>
            <p:nvPr/>
          </p:nvSpPr>
          <p:spPr>
            <a:xfrm>
              <a:off x="10489027" y="10162250"/>
              <a:ext cx="8570371" cy="62885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US" sz="3200" dirty="0" smtClean="0"/>
                <a:t>Provenance</a:t>
              </a:r>
              <a:endParaRPr lang="en-US" sz="3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195996" y="10162250"/>
              <a:ext cx="7863371" cy="157683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pPr algn="ctr"/>
              <a:r>
                <a:rPr lang="pt-BR" sz="3200" dirty="0" smtClean="0"/>
                <a:t>Deployment</a:t>
              </a:r>
              <a:endParaRPr lang="pt-BR" sz="3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195995" y="11845495"/>
              <a:ext cx="7863371" cy="159108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pPr algn="ctr"/>
              <a:r>
                <a:rPr lang="en-US" sz="3200" dirty="0" smtClean="0"/>
                <a:t>Definition</a:t>
              </a:r>
              <a:endParaRPr lang="en-US" sz="3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195994" y="13542985"/>
              <a:ext cx="7863371" cy="290779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pPr algn="ctr"/>
              <a:r>
                <a:rPr lang="en-US" sz="3200" dirty="0" smtClean="0"/>
                <a:t>Execution</a:t>
              </a:r>
              <a:endParaRPr lang="en-US" sz="3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364753" y="10730491"/>
              <a:ext cx="3672046" cy="86393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/>
                <a:t>Environment Variables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PATH, PWD, …</a:t>
              </a:r>
              <a:endParaRPr lang="en-US" sz="2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237547" y="10730491"/>
              <a:ext cx="3672046" cy="86393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/>
                <a:t>Imported Modules &amp; dependencies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</a:t>
              </a:r>
              <a:r>
                <a:rPr lang="en-US" sz="2000" dirty="0" smtClean="0"/>
                <a:t>cript2: 1.0.2; random: 2.7.6; …</a:t>
              </a:r>
              <a:endParaRPr lang="en-US" sz="2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364753" y="12401498"/>
              <a:ext cx="3672046" cy="86393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/>
                <a:t>Global Variables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5237547" y="12396349"/>
              <a:ext cx="3672046" cy="868680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/>
                <a:t>Function definitions with arguments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i="1" dirty="0"/>
                <a:t>x</a:t>
              </a:r>
              <a:r>
                <a:rPr lang="en-US" sz="2000" i="1" dirty="0" smtClean="0"/>
                <a:t>(</a:t>
              </a:r>
              <a:r>
                <a:rPr lang="en-US" sz="2000" i="1" dirty="0" err="1" smtClean="0"/>
                <a:t>i</a:t>
              </a:r>
              <a:r>
                <a:rPr lang="en-US" sz="2000" i="1" dirty="0" smtClean="0"/>
                <a:t>)</a:t>
              </a:r>
              <a:endParaRPr lang="en-US" sz="2000" i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368155" y="14146980"/>
              <a:ext cx="7541439" cy="1102210"/>
            </a:xfrm>
            <a:prstGeom prst="roundRect">
              <a:avLst>
                <a:gd name="adj" fmla="val 10174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/>
                <a:t>Function Calls (activations) with parameter values and return values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i="1" dirty="0" smtClean="0"/>
                <a:t>range(3) =&gt; [0, 1, 2]; x(0) =&gt; None;  z(0) =&gt; None; x(1) =&gt; None; z(</a:t>
              </a:r>
              <a:r>
                <a:rPr lang="en-US" sz="2000" i="1" dirty="0"/>
                <a:t>1</a:t>
              </a:r>
              <a:r>
                <a:rPr lang="en-US" sz="2000" i="1" dirty="0" smtClean="0"/>
                <a:t>) =&gt; None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i="1" dirty="0" smtClean="0"/>
                <a:t>y(1) =&gt; None; x(2) =&gt; None; z(2) =&gt; None; z(2) =&gt; None</a:t>
              </a:r>
              <a:endParaRPr lang="en-US" sz="2000" i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364409" y="15457323"/>
              <a:ext cx="3672046" cy="86393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/>
                <a:t>File content before and after each open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‘in.dat’, ‘out.dat’</a:t>
              </a:r>
              <a:endParaRPr lang="en-US" sz="20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237547" y="15451985"/>
              <a:ext cx="3672046" cy="86393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smtClean="0"/>
                <a:t>Program arguments and </a:t>
              </a:r>
              <a:r>
                <a:rPr lang="en-US" sz="2000" dirty="0" err="1" smtClean="0"/>
                <a:t>globals</a:t>
              </a:r>
              <a:endParaRPr lang="en-US" sz="20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err="1" smtClean="0"/>
                <a:t>Args</a:t>
              </a:r>
              <a:r>
                <a:rPr lang="en-US" sz="2000" dirty="0" smtClean="0"/>
                <a:t> = “0 1”</a:t>
              </a:r>
              <a:endParaRPr lang="en-US" sz="20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14953" y="7085888"/>
            <a:ext cx="2278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script1.py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4989" y="904282"/>
            <a:ext cx="5224780" cy="282194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1563399" y="12408600"/>
            <a:ext cx="10363672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2|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pt-B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endParaRPr lang="pt-BR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3| </a:t>
            </a:r>
            <a:r>
              <a:rPr lang="pt-B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y(i):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4|     </a:t>
            </a:r>
            <a:r>
              <a:rPr lang="pt-B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(.01)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open('y.txt', 'a') </a:t>
            </a:r>
            <a:r>
              <a:rPr lang="pt-B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f: 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       </a:t>
            </a:r>
            <a:r>
              <a:rPr lang="pt-B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('- {}\n').</a:t>
            </a:r>
            <a:r>
              <a:rPr lang="pt-B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(i))    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z(i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8|     </a:t>
            </a:r>
            <a:r>
              <a:rPr lang="pt-BR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(.1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9|     </a:t>
            </a:r>
            <a:r>
              <a:rPr lang="pt-B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('z.txt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'w') </a:t>
            </a:r>
            <a:r>
              <a:rPr lang="pt-B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10|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f.write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('- {}\n').</a:t>
            </a:r>
            <a:r>
              <a:rPr lang="pt-BR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11|</a:t>
            </a:r>
          </a:p>
          <a:p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12| __</a:t>
            </a:r>
            <a:r>
              <a:rPr lang="pt-B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 = '1.0.2'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614953" y="12434704"/>
            <a:ext cx="2278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script2.py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tângulo de cantos arredondados 10"/>
          <p:cNvSpPr/>
          <p:nvPr/>
        </p:nvSpPr>
        <p:spPr>
          <a:xfrm>
            <a:off x="311536" y="12087821"/>
            <a:ext cx="9618135" cy="6106296"/>
          </a:xfrm>
          <a:prstGeom prst="roundRect">
            <a:avLst>
              <a:gd name="adj" fmla="val 275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err="1" smtClean="0"/>
              <a:t>IPython</a:t>
            </a:r>
            <a:endParaRPr lang="en-US" sz="48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600" dirty="0" smtClean="0"/>
              <a:t>Shell that interactively executes cells of code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3600" dirty="0"/>
          </a:p>
          <a:p>
            <a:pPr algn="just"/>
            <a:endParaRPr lang="en-US" sz="3600" dirty="0" smtClean="0"/>
          </a:p>
          <a:p>
            <a:pPr marL="457200" indent="-457200" algn="just">
              <a:buFont typeface="Arial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600" dirty="0" smtClean="0"/>
              <a:t>Superset of Python: line magic, cell magic, bang</a:t>
            </a:r>
            <a:endParaRPr lang="en-US" sz="36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600" dirty="0" err="1" smtClean="0"/>
              <a:t>IPython</a:t>
            </a:r>
            <a:r>
              <a:rPr lang="en-US" sz="3600" dirty="0" smtClean="0"/>
              <a:t> Notebook: interactive notebook with more than 500,000 active users</a:t>
            </a:r>
          </a:p>
        </p:txBody>
      </p:sp>
      <p:sp>
        <p:nvSpPr>
          <p:cNvPr id="72" name="Retângulo de cantos arredondados 10"/>
          <p:cNvSpPr/>
          <p:nvPr/>
        </p:nvSpPr>
        <p:spPr>
          <a:xfrm>
            <a:off x="327434" y="18425757"/>
            <a:ext cx="10699946" cy="14996160"/>
          </a:xfrm>
          <a:prstGeom prst="roundRect">
            <a:avLst>
              <a:gd name="adj" fmla="val 154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smtClean="0"/>
              <a:t>Provenance collection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endParaRPr lang="pt-BR" sz="3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/>
          <a:srcRect l="7026" r="-327"/>
          <a:stretch/>
        </p:blipFill>
        <p:spPr>
          <a:xfrm>
            <a:off x="420339" y="19202228"/>
            <a:ext cx="10515600" cy="1412670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/>
          <a:srcRect l="8492" r="912"/>
          <a:stretch/>
        </p:blipFill>
        <p:spPr>
          <a:xfrm>
            <a:off x="11395755" y="19194185"/>
            <a:ext cx="9385342" cy="2046163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7"/>
          <a:srcRect l="5995" r="563"/>
          <a:stretch/>
        </p:blipFill>
        <p:spPr>
          <a:xfrm>
            <a:off x="409489" y="34570474"/>
            <a:ext cx="10424160" cy="180568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8"/>
          <a:srcRect l="6690" r="-875"/>
          <a:stretch/>
        </p:blipFill>
        <p:spPr>
          <a:xfrm>
            <a:off x="472663" y="36384980"/>
            <a:ext cx="10463275" cy="1685919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0406" y="37381049"/>
            <a:ext cx="4250990" cy="488794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37589" y="37718782"/>
            <a:ext cx="525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/home/joao/projects/tapp15/script1.py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9578" y="38691270"/>
            <a:ext cx="1212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range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62772" y="39993729"/>
            <a:ext cx="67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44590" y="40828346"/>
            <a:ext cx="67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23359" y="38987375"/>
            <a:ext cx="67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47294" y="40972852"/>
            <a:ext cx="67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73811" y="41796878"/>
            <a:ext cx="67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23017" y="40486276"/>
            <a:ext cx="67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76284" y="37930191"/>
            <a:ext cx="381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Trial 1. Double-click to toggle nodes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Retângulo de cantos arredondados 10"/>
          <p:cNvSpPr/>
          <p:nvPr/>
        </p:nvSpPr>
        <p:spPr>
          <a:xfrm>
            <a:off x="21121026" y="18434576"/>
            <a:ext cx="10985497" cy="21396985"/>
          </a:xfrm>
          <a:prstGeom prst="roundRect">
            <a:avLst>
              <a:gd name="adj" fmla="val 154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smtClean="0"/>
              <a:t>Advanced Analysis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Use </a:t>
            </a:r>
            <a:r>
              <a:rPr lang="en-US" sz="3600" b="1" dirty="0" smtClean="0">
                <a:solidFill>
                  <a:prstClr val="black"/>
                </a:solidFill>
              </a:rPr>
              <a:t>Python</a:t>
            </a:r>
            <a:r>
              <a:rPr lang="en-US" sz="3600" dirty="0" smtClean="0">
                <a:solidFill>
                  <a:prstClr val="black"/>
                </a:solidFill>
              </a:rPr>
              <a:t> to combine </a:t>
            </a:r>
            <a:r>
              <a:rPr lang="en-US" sz="3600" b="1" dirty="0" smtClean="0">
                <a:solidFill>
                  <a:prstClr val="black"/>
                </a:solidFill>
              </a:rPr>
              <a:t>SQL</a:t>
            </a:r>
            <a:r>
              <a:rPr lang="en-US" sz="3600" dirty="0" smtClean="0">
                <a:solidFill>
                  <a:prstClr val="black"/>
                </a:solidFill>
              </a:rPr>
              <a:t> queries, </a:t>
            </a:r>
            <a:r>
              <a:rPr lang="en-US" sz="3600" b="1" dirty="0" smtClean="0">
                <a:solidFill>
                  <a:prstClr val="black"/>
                </a:solidFill>
              </a:rPr>
              <a:t>Prolog</a:t>
            </a:r>
            <a:r>
              <a:rPr lang="en-US" sz="3600" dirty="0" smtClean="0">
                <a:solidFill>
                  <a:prstClr val="black"/>
                </a:solidFill>
              </a:rPr>
              <a:t> queries, </a:t>
            </a:r>
            <a:r>
              <a:rPr lang="en-US" sz="3600" b="1" dirty="0" smtClean="0">
                <a:solidFill>
                  <a:prstClr val="black"/>
                </a:solidFill>
              </a:rPr>
              <a:t>intermediate file content</a:t>
            </a:r>
            <a:r>
              <a:rPr lang="en-US" sz="3600" dirty="0" smtClean="0">
                <a:solidFill>
                  <a:prstClr val="black"/>
                </a:solidFill>
              </a:rPr>
              <a:t>,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r>
              <a:rPr lang="en-US" sz="3600" dirty="0" smtClean="0">
                <a:solidFill>
                  <a:prstClr val="black"/>
                </a:solidFill>
              </a:rPr>
              <a:t>and </a:t>
            </a:r>
            <a:r>
              <a:rPr lang="en-US" sz="3600" b="1" dirty="0" smtClean="0">
                <a:solidFill>
                  <a:prstClr val="black"/>
                </a:solidFill>
              </a:rPr>
              <a:t>program invocations</a:t>
            </a:r>
            <a:endParaRPr lang="en-US" sz="3600" dirty="0">
              <a:solidFill>
                <a:prstClr val="black"/>
              </a:solidFill>
            </a:endParaRPr>
          </a:p>
          <a:p>
            <a:pPr algn="just"/>
            <a:endParaRPr lang="en-US" sz="48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endParaRPr lang="pt-BR" sz="360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0"/>
          <a:srcRect l="7653" r="-86"/>
          <a:stretch/>
        </p:blipFill>
        <p:spPr>
          <a:xfrm>
            <a:off x="21365809" y="20353277"/>
            <a:ext cx="10607040" cy="1939131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741849" y="20503076"/>
            <a:ext cx="398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Line Magic </a:t>
            </a:r>
            <a:r>
              <a:rPr lang="en-US" sz="3600" dirty="0" err="1" smtClean="0">
                <a:solidFill>
                  <a:srgbClr val="FF0000"/>
                </a:solidFill>
              </a:rPr>
              <a:t>now_run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6" name="Right Brace 125"/>
          <p:cNvSpPr/>
          <p:nvPr/>
        </p:nvSpPr>
        <p:spPr>
          <a:xfrm rot="16200000">
            <a:off x="6423775" y="17961296"/>
            <a:ext cx="559914" cy="6925615"/>
          </a:xfrm>
          <a:prstGeom prst="rightBrace">
            <a:avLst>
              <a:gd name="adj1" fmla="val 11048"/>
              <a:gd name="adj2" fmla="val 7933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ight Brace 129"/>
          <p:cNvSpPr/>
          <p:nvPr/>
        </p:nvSpPr>
        <p:spPr>
          <a:xfrm rot="16200000">
            <a:off x="5811643" y="20209780"/>
            <a:ext cx="541339" cy="9092771"/>
          </a:xfrm>
          <a:prstGeom prst="rightBrace">
            <a:avLst>
              <a:gd name="adj1" fmla="val 11048"/>
              <a:gd name="adj2" fmla="val 7915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TextBox 130"/>
          <p:cNvSpPr txBox="1"/>
          <p:nvPr/>
        </p:nvSpPr>
        <p:spPr>
          <a:xfrm>
            <a:off x="6783526" y="23809676"/>
            <a:ext cx="390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Cell Magic </a:t>
            </a:r>
            <a:r>
              <a:rPr lang="en-US" sz="3600" dirty="0" err="1" smtClean="0">
                <a:solidFill>
                  <a:srgbClr val="FF0000"/>
                </a:solidFill>
              </a:rPr>
              <a:t>now_run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4" name="Right Brace 133"/>
          <p:cNvSpPr/>
          <p:nvPr/>
        </p:nvSpPr>
        <p:spPr>
          <a:xfrm rot="16200000">
            <a:off x="16082663" y="17704904"/>
            <a:ext cx="541339" cy="4680519"/>
          </a:xfrm>
          <a:prstGeom prst="rightBrace">
            <a:avLst>
              <a:gd name="adj1" fmla="val 11048"/>
              <a:gd name="adj2" fmla="val 8314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TextBox 134"/>
          <p:cNvSpPr txBox="1"/>
          <p:nvPr/>
        </p:nvSpPr>
        <p:spPr>
          <a:xfrm>
            <a:off x="15898468" y="19137558"/>
            <a:ext cx="4003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Trial object attribute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6" name="Right Brace 135"/>
          <p:cNvSpPr/>
          <p:nvPr/>
        </p:nvSpPr>
        <p:spPr>
          <a:xfrm rot="16200000">
            <a:off x="16299871" y="28781070"/>
            <a:ext cx="541339" cy="8046720"/>
          </a:xfrm>
          <a:prstGeom prst="rightBrace">
            <a:avLst>
              <a:gd name="adj1" fmla="val 11048"/>
              <a:gd name="adj2" fmla="val 718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TextBox 136"/>
          <p:cNvSpPr txBox="1"/>
          <p:nvPr/>
        </p:nvSpPr>
        <p:spPr>
          <a:xfrm>
            <a:off x="16048964" y="26418919"/>
            <a:ext cx="446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Cell Magic </a:t>
            </a:r>
            <a:r>
              <a:rPr lang="en-US" sz="3600" dirty="0" err="1" smtClean="0">
                <a:solidFill>
                  <a:srgbClr val="FF0000"/>
                </a:solidFill>
              </a:rPr>
              <a:t>now_prolog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8" name="Right Brace 137"/>
          <p:cNvSpPr/>
          <p:nvPr/>
        </p:nvSpPr>
        <p:spPr>
          <a:xfrm rot="16200000">
            <a:off x="16299871" y="23312560"/>
            <a:ext cx="541339" cy="8046720"/>
          </a:xfrm>
          <a:prstGeom prst="rightBrace">
            <a:avLst>
              <a:gd name="adj1" fmla="val 11048"/>
              <a:gd name="adj2" fmla="val 7116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TextBox 138"/>
          <p:cNvSpPr txBox="1"/>
          <p:nvPr/>
        </p:nvSpPr>
        <p:spPr>
          <a:xfrm>
            <a:off x="16446486" y="31866273"/>
            <a:ext cx="378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Cell Magic </a:t>
            </a:r>
            <a:r>
              <a:rPr lang="en-US" sz="3600" dirty="0" err="1" smtClean="0">
                <a:solidFill>
                  <a:srgbClr val="FF0000"/>
                </a:solidFill>
              </a:rPr>
              <a:t>now_sql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6071" y="13605588"/>
            <a:ext cx="7919352" cy="2438619"/>
          </a:xfrm>
          <a:prstGeom prst="rect">
            <a:avLst/>
          </a:prstGeom>
        </p:spPr>
      </p:pic>
      <p:sp>
        <p:nvSpPr>
          <p:cNvPr id="66" name="Retângulo de cantos arredondados 10"/>
          <p:cNvSpPr/>
          <p:nvPr/>
        </p:nvSpPr>
        <p:spPr>
          <a:xfrm>
            <a:off x="11272163" y="40103894"/>
            <a:ext cx="20834360" cy="2861529"/>
          </a:xfrm>
          <a:prstGeom prst="roundRect">
            <a:avLst>
              <a:gd name="adj" fmla="val 4634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smtClean="0"/>
              <a:t>Conclusion</a:t>
            </a:r>
            <a:endParaRPr lang="en-US" sz="3600" dirty="0" smtClean="0">
              <a:solidFill>
                <a:prstClr val="black"/>
              </a:solidFill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Mechanism to collect and analyze provenance for </a:t>
            </a:r>
            <a:r>
              <a:rPr lang="en-US" sz="3600" dirty="0" err="1" smtClean="0">
                <a:solidFill>
                  <a:prstClr val="black"/>
                </a:solidFill>
              </a:rPr>
              <a:t>IPython</a:t>
            </a:r>
            <a:r>
              <a:rPr lang="en-US" sz="3600" dirty="0" smtClean="0">
                <a:solidFill>
                  <a:prstClr val="black"/>
                </a:solidFill>
              </a:rPr>
              <a:t> Notebooks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Collection method: invoke </a:t>
            </a:r>
            <a:r>
              <a:rPr lang="en-US" sz="3600" dirty="0" err="1">
                <a:solidFill>
                  <a:prstClr val="black"/>
                </a:solidFill>
              </a:rPr>
              <a:t>noWorkflow</a:t>
            </a:r>
            <a:r>
              <a:rPr lang="en-US" sz="3600" dirty="0">
                <a:solidFill>
                  <a:prstClr val="black"/>
                </a:solidFill>
              </a:rPr>
              <a:t> through </a:t>
            </a:r>
            <a:r>
              <a:rPr lang="en-US" sz="3600" dirty="0" err="1">
                <a:solidFill>
                  <a:prstClr val="black"/>
                </a:solidFill>
              </a:rPr>
              <a:t>IPython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magics</a:t>
            </a:r>
            <a:endParaRPr lang="en-US" sz="3600" dirty="0">
              <a:solidFill>
                <a:prstClr val="black"/>
              </a:solidFill>
            </a:endParaRP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Analytic tools: SQL queries, Prolog queries, object properties, graphs</a:t>
            </a:r>
          </a:p>
          <a:p>
            <a:pPr marL="914400" lvl="1" indent="-457200" algn="just">
              <a:buFont typeface="Arial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marL="914400" lvl="0" indent="-457200" algn="just">
              <a:buFont typeface="Arial" pitchFamily="34" charset="0"/>
              <a:buChar char="•"/>
            </a:pPr>
            <a:endParaRPr lang="en-US" sz="3600" dirty="0" smtClean="0">
              <a:solidFill>
                <a:prstClr val="black"/>
              </a:solidFill>
            </a:endParaRPr>
          </a:p>
          <a:p>
            <a:pPr algn="just"/>
            <a:endParaRPr lang="en-US" sz="4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endParaRPr lang="pt-BR" sz="3600" dirty="0"/>
          </a:p>
        </p:txBody>
      </p:sp>
      <p:sp>
        <p:nvSpPr>
          <p:cNvPr id="76" name="Right Brace 75"/>
          <p:cNvSpPr/>
          <p:nvPr/>
        </p:nvSpPr>
        <p:spPr>
          <a:xfrm>
            <a:off x="25284545" y="40220521"/>
            <a:ext cx="422020" cy="2540249"/>
          </a:xfrm>
          <a:prstGeom prst="rightBrace">
            <a:avLst>
              <a:gd name="adj1" fmla="val 13383"/>
              <a:gd name="adj2" fmla="val 49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5824350" y="40317310"/>
            <a:ext cx="6068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noWorkflow</a:t>
            </a:r>
            <a:r>
              <a:rPr lang="en-US" sz="3600" dirty="0" smtClean="0"/>
              <a:t> tracks history,     environment and intermediate results</a:t>
            </a:r>
          </a:p>
          <a:p>
            <a:r>
              <a:rPr lang="en-US" sz="3600" dirty="0" smtClean="0"/>
              <a:t>-&gt; Reproducible notebooks</a:t>
            </a:r>
          </a:p>
          <a:p>
            <a:endParaRPr lang="en-US" sz="3600" dirty="0"/>
          </a:p>
        </p:txBody>
      </p:sp>
      <p:sp>
        <p:nvSpPr>
          <p:cNvPr id="77" name="Retângulo de cantos arredondados 10"/>
          <p:cNvSpPr/>
          <p:nvPr/>
        </p:nvSpPr>
        <p:spPr>
          <a:xfrm>
            <a:off x="11272163" y="18435357"/>
            <a:ext cx="9653633" cy="21427296"/>
          </a:xfrm>
          <a:prstGeom prst="roundRect">
            <a:avLst>
              <a:gd name="adj" fmla="val 154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4572" tIns="47286" rIns="94572" bIns="47286" numCol="1" rtlCol="0" anchor="t"/>
          <a:lstStyle/>
          <a:p>
            <a:pPr algn="just"/>
            <a:r>
              <a:rPr lang="en-US" sz="4800" dirty="0" smtClean="0"/>
              <a:t>Provenance Analysis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96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521</Words>
  <Application>Microsoft Office PowerPoint</Application>
  <PresentationFormat>Custom</PresentationFormat>
  <Paragraphs>266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Verdana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</dc:title>
  <dc:creator>Joao</dc:creator>
  <cp:lastModifiedBy>João Felipe Nicolaci Pimentel</cp:lastModifiedBy>
  <cp:revision>159</cp:revision>
  <dcterms:created xsi:type="dcterms:W3CDTF">2011-09-20T20:05:14Z</dcterms:created>
  <dcterms:modified xsi:type="dcterms:W3CDTF">2015-06-29T23:28:19Z</dcterms:modified>
</cp:coreProperties>
</file>