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248"/>
    <a:srgbClr val="FF8787"/>
    <a:srgbClr val="ED9595"/>
    <a:srgbClr val="EB021D"/>
    <a:srgbClr val="FA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91332-6ED8-4EB7-985A-39D3582F67ED}" v="1" dt="2025-01-17T15:11:46.195"/>
    <p1510:client id="{8D821FCA-CA60-0203-2D8E-FE00C7932962}" v="4" dt="2025-01-17T15:17:09.140"/>
    <p1510:client id="{DCD1BA5B-4C21-1C18-CD89-777437D04971}" v="15" dt="2025-01-19T09:24:55.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63" y="-3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11132"/>
            <a:ext cx="25733931" cy="14914762"/>
          </a:xfrm>
        </p:spPr>
        <p:txBody>
          <a:bodyPr anchor="b"/>
          <a:lstStyle>
            <a:lvl1pPr algn="ctr">
              <a:defRPr sz="19865"/>
            </a:lvl1pPr>
          </a:lstStyle>
          <a:p>
            <a:r>
              <a:rPr lang="de-DE"/>
              <a:t>Mastertitelformat bearbeiten</a:t>
            </a:r>
            <a:endParaRPr lang="en-US"/>
          </a:p>
        </p:txBody>
      </p:sp>
      <p:sp>
        <p:nvSpPr>
          <p:cNvPr id="3" name="Subtitle 2"/>
          <p:cNvSpPr>
            <a:spLocks noGrp="1"/>
          </p:cNvSpPr>
          <p:nvPr>
            <p:ph type="subTitle" idx="1"/>
          </p:nvPr>
        </p:nvSpPr>
        <p:spPr>
          <a:xfrm>
            <a:off x="3784402" y="22501064"/>
            <a:ext cx="22706410" cy="10343147"/>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a:p>
        </p:txBody>
      </p:sp>
      <p:sp>
        <p:nvSpPr>
          <p:cNvPr id="4" name="Date Placeholder 3"/>
          <p:cNvSpPr>
            <a:spLocks noGrp="1"/>
          </p:cNvSpPr>
          <p:nvPr>
            <p:ph type="dt" sz="half" idx="10"/>
          </p:nvPr>
        </p:nvSpPr>
        <p:spPr/>
        <p:txBody>
          <a:bodyPr/>
          <a:lstStyle/>
          <a:p>
            <a:pPr>
              <a:defRPr/>
            </a:pPr>
            <a:fld id="{8FDEBCC5-0DCA-4EE0-A2E9-69634F216B9C}" type="datetimeFigureOut">
              <a:rPr lang="de-DE" smtClean="0"/>
              <a:pPr>
                <a:defRPr/>
              </a:pPr>
              <a:t>19.01.2025</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fld id="{85529429-A6B3-48B0-8423-3E7126E7F8E9}" type="slidenum">
              <a:rPr lang="de-DE" altLang="en-US" smtClean="0"/>
              <a:pPr/>
              <a:t>‹Nr.›</a:t>
            </a:fld>
            <a:endParaRPr lang="de-DE" altLang="en-US"/>
          </a:p>
        </p:txBody>
      </p:sp>
    </p:spTree>
    <p:extLst>
      <p:ext uri="{BB962C8B-B14F-4D97-AF65-F5344CB8AC3E}">
        <p14:creationId xmlns:p14="http://schemas.microsoft.com/office/powerpoint/2010/main" val="133763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defRPr/>
            </a:pPr>
            <a:fld id="{935CC4D9-BB4E-472A-A0C9-C21A88A58343}" type="datetimeFigureOut">
              <a:rPr lang="de-DE" smtClean="0"/>
              <a:pPr>
                <a:defRPr/>
              </a:pPr>
              <a:t>19.01.2025</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fld id="{8A42F864-C6C3-4A14-83F7-5CC2FB71B7B3}" type="slidenum">
              <a:rPr lang="de-DE" altLang="en-US" smtClean="0"/>
              <a:pPr/>
              <a:t>‹Nr.›</a:t>
            </a:fld>
            <a:endParaRPr lang="de-DE" altLang="en-US"/>
          </a:p>
        </p:txBody>
      </p:sp>
    </p:spTree>
    <p:extLst>
      <p:ext uri="{BB962C8B-B14F-4D97-AF65-F5344CB8AC3E}">
        <p14:creationId xmlns:p14="http://schemas.microsoft.com/office/powerpoint/2010/main" val="8215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80848"/>
            <a:ext cx="6528093" cy="36305153"/>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2081423" y="2280848"/>
            <a:ext cx="19205838" cy="3630515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defRPr/>
            </a:pPr>
            <a:fld id="{AECA803A-CB32-439B-A8D4-DD6C40496668}" type="datetimeFigureOut">
              <a:rPr lang="de-DE" smtClean="0"/>
              <a:pPr>
                <a:defRPr/>
              </a:pPr>
              <a:t>19.01.2025</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fld id="{83486FE4-6888-4298-AD08-345633C0F5EC}" type="slidenum">
              <a:rPr lang="de-DE" altLang="en-US" smtClean="0"/>
              <a:pPr/>
              <a:t>‹Nr.›</a:t>
            </a:fld>
            <a:endParaRPr lang="de-DE" altLang="en-US"/>
          </a:p>
        </p:txBody>
      </p:sp>
    </p:spTree>
    <p:extLst>
      <p:ext uri="{BB962C8B-B14F-4D97-AF65-F5344CB8AC3E}">
        <p14:creationId xmlns:p14="http://schemas.microsoft.com/office/powerpoint/2010/main" val="199583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defRPr/>
            </a:pPr>
            <a:fld id="{C2750CA9-7627-42BE-8A7B-6B666AC010EF}" type="datetimeFigureOut">
              <a:rPr lang="de-DE" smtClean="0"/>
              <a:pPr>
                <a:defRPr/>
              </a:pPr>
              <a:t>19.01.2025</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fld id="{4224F0B5-099B-4FEA-90DF-8CBA4B5835AB}" type="slidenum">
              <a:rPr lang="de-DE" altLang="en-US" smtClean="0"/>
              <a:pPr/>
              <a:t>‹Nr.›</a:t>
            </a:fld>
            <a:endParaRPr lang="de-DE" altLang="en-US"/>
          </a:p>
        </p:txBody>
      </p:sp>
    </p:spTree>
    <p:extLst>
      <p:ext uri="{BB962C8B-B14F-4D97-AF65-F5344CB8AC3E}">
        <p14:creationId xmlns:p14="http://schemas.microsoft.com/office/powerpoint/2010/main" val="215529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80331"/>
            <a:ext cx="26112371" cy="17820361"/>
          </a:xfrm>
        </p:spPr>
        <p:txBody>
          <a:bodyPr anchor="b"/>
          <a:lstStyle>
            <a:lvl1pPr>
              <a:defRPr sz="19865"/>
            </a:lvl1pPr>
          </a:lstStyle>
          <a:p>
            <a:r>
              <a:rPr lang="de-DE"/>
              <a:t>Mastertitelformat bearbeiten</a:t>
            </a:r>
            <a:endParaRPr lang="en-US"/>
          </a:p>
        </p:txBody>
      </p:sp>
      <p:sp>
        <p:nvSpPr>
          <p:cNvPr id="3" name="Text Placeholder 2"/>
          <p:cNvSpPr>
            <a:spLocks noGrp="1"/>
          </p:cNvSpPr>
          <p:nvPr>
            <p:ph type="body" idx="1"/>
          </p:nvPr>
        </p:nvSpPr>
        <p:spPr>
          <a:xfrm>
            <a:off x="2065654" y="28669280"/>
            <a:ext cx="26112371" cy="9371307"/>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a:defRPr/>
            </a:pPr>
            <a:fld id="{7234A556-38B7-47B3-98B4-26ECE4A3CC78}" type="datetimeFigureOut">
              <a:rPr lang="de-DE" smtClean="0"/>
              <a:pPr>
                <a:defRPr/>
              </a:pPr>
              <a:t>19.01.2025</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fld id="{498A7E3C-EB62-4E24-B79F-2532F05147EB}" type="slidenum">
              <a:rPr lang="de-DE" altLang="en-US" smtClean="0"/>
              <a:pPr/>
              <a:t>‹Nr.›</a:t>
            </a:fld>
            <a:endParaRPr lang="de-DE" altLang="en-US"/>
          </a:p>
        </p:txBody>
      </p:sp>
    </p:spTree>
    <p:extLst>
      <p:ext uri="{BB962C8B-B14F-4D97-AF65-F5344CB8AC3E}">
        <p14:creationId xmlns:p14="http://schemas.microsoft.com/office/powerpoint/2010/main" val="200246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2081421" y="11404240"/>
            <a:ext cx="12866966" cy="2718176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15326826" y="11404240"/>
            <a:ext cx="12866966" cy="2718176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pPr>
              <a:defRPr/>
            </a:pPr>
            <a:fld id="{26E645F6-AF5A-47B0-B10C-D7D56EDC2602}" type="datetimeFigureOut">
              <a:rPr lang="de-DE" smtClean="0"/>
              <a:pPr>
                <a:defRPr/>
              </a:pPr>
              <a:t>19.01.2025</a:t>
            </a:fld>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fld id="{FCE3B500-6500-46BA-BFB8-D4D950D7F40E}" type="slidenum">
              <a:rPr lang="de-DE" altLang="en-US" smtClean="0"/>
              <a:pPr/>
              <a:t>‹Nr.›</a:t>
            </a:fld>
            <a:endParaRPr lang="de-DE" altLang="en-US"/>
          </a:p>
        </p:txBody>
      </p:sp>
    </p:spTree>
    <p:extLst>
      <p:ext uri="{BB962C8B-B14F-4D97-AF65-F5344CB8AC3E}">
        <p14:creationId xmlns:p14="http://schemas.microsoft.com/office/powerpoint/2010/main" val="368209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80857"/>
            <a:ext cx="26112371" cy="8280473"/>
          </a:xfrm>
        </p:spPr>
        <p:txBody>
          <a:bodyPr/>
          <a:lstStyle/>
          <a:p>
            <a:r>
              <a:rPr lang="de-DE"/>
              <a:t>Mastertitelformat bearbeiten</a:t>
            </a:r>
            <a:endParaRPr lang="en-US"/>
          </a:p>
        </p:txBody>
      </p:sp>
      <p:sp>
        <p:nvSpPr>
          <p:cNvPr id="3" name="Text Placeholder 2"/>
          <p:cNvSpPr>
            <a:spLocks noGrp="1"/>
          </p:cNvSpPr>
          <p:nvPr>
            <p:ph type="body" idx="1"/>
          </p:nvPr>
        </p:nvSpPr>
        <p:spPr>
          <a:xfrm>
            <a:off x="2085368" y="10501820"/>
            <a:ext cx="12807832" cy="5146780"/>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48601"/>
            <a:ext cx="12807832" cy="230167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15326828" y="10501820"/>
            <a:ext cx="12870909" cy="5146780"/>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48601"/>
            <a:ext cx="12870909" cy="230167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pPr>
              <a:defRPr/>
            </a:pPr>
            <a:fld id="{A9284215-DFE3-4852-9C99-10338A23CD23}" type="datetimeFigureOut">
              <a:rPr lang="de-DE" smtClean="0"/>
              <a:pPr>
                <a:defRPr/>
              </a:pPr>
              <a:t>19.01.2025</a:t>
            </a:fld>
            <a:endParaRPr lang="de-DE"/>
          </a:p>
        </p:txBody>
      </p:sp>
      <p:sp>
        <p:nvSpPr>
          <p:cNvPr id="8" name="Footer Placeholder 7"/>
          <p:cNvSpPr>
            <a:spLocks noGrp="1"/>
          </p:cNvSpPr>
          <p:nvPr>
            <p:ph type="ftr" sz="quarter" idx="11"/>
          </p:nvPr>
        </p:nvSpPr>
        <p:spPr/>
        <p:txBody>
          <a:bodyPr/>
          <a:lstStyle/>
          <a:p>
            <a:pPr>
              <a:defRPr/>
            </a:pPr>
            <a:endParaRPr lang="de-DE"/>
          </a:p>
        </p:txBody>
      </p:sp>
      <p:sp>
        <p:nvSpPr>
          <p:cNvPr id="9" name="Slide Number Placeholder 8"/>
          <p:cNvSpPr>
            <a:spLocks noGrp="1"/>
          </p:cNvSpPr>
          <p:nvPr>
            <p:ph type="sldNum" sz="quarter" idx="12"/>
          </p:nvPr>
        </p:nvSpPr>
        <p:spPr/>
        <p:txBody>
          <a:bodyPr/>
          <a:lstStyle/>
          <a:p>
            <a:fld id="{93E2C733-C222-4751-AF42-9CB66711C074}" type="slidenum">
              <a:rPr lang="de-DE" altLang="en-US" smtClean="0"/>
              <a:pPr/>
              <a:t>‹Nr.›</a:t>
            </a:fld>
            <a:endParaRPr lang="de-DE" altLang="en-US"/>
          </a:p>
        </p:txBody>
      </p:sp>
    </p:spTree>
    <p:extLst>
      <p:ext uri="{BB962C8B-B14F-4D97-AF65-F5344CB8AC3E}">
        <p14:creationId xmlns:p14="http://schemas.microsoft.com/office/powerpoint/2010/main" val="276281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pPr>
              <a:defRPr/>
            </a:pPr>
            <a:fld id="{600AAD7E-A7D3-4416-AD4B-191A25579687}" type="datetimeFigureOut">
              <a:rPr lang="de-DE" smtClean="0"/>
              <a:pPr>
                <a:defRPr/>
              </a:pPr>
              <a:t>19.01.2025</a:t>
            </a:fld>
            <a:endParaRPr lang="de-DE"/>
          </a:p>
        </p:txBody>
      </p:sp>
      <p:sp>
        <p:nvSpPr>
          <p:cNvPr id="4" name="Footer Placeholder 3"/>
          <p:cNvSpPr>
            <a:spLocks noGrp="1"/>
          </p:cNvSpPr>
          <p:nvPr>
            <p:ph type="ftr" sz="quarter" idx="11"/>
          </p:nvPr>
        </p:nvSpPr>
        <p:spPr/>
        <p:txBody>
          <a:bodyPr/>
          <a:lstStyle/>
          <a:p>
            <a:pPr>
              <a:defRPr/>
            </a:pPr>
            <a:endParaRPr lang="de-DE"/>
          </a:p>
        </p:txBody>
      </p:sp>
      <p:sp>
        <p:nvSpPr>
          <p:cNvPr id="5" name="Slide Number Placeholder 4"/>
          <p:cNvSpPr>
            <a:spLocks noGrp="1"/>
          </p:cNvSpPr>
          <p:nvPr>
            <p:ph type="sldNum" sz="quarter" idx="12"/>
          </p:nvPr>
        </p:nvSpPr>
        <p:spPr/>
        <p:txBody>
          <a:bodyPr/>
          <a:lstStyle/>
          <a:p>
            <a:fld id="{12327A0A-172F-431A-B921-63064D376EDB}" type="slidenum">
              <a:rPr lang="de-DE" altLang="en-US" smtClean="0"/>
              <a:pPr/>
              <a:t>‹Nr.›</a:t>
            </a:fld>
            <a:endParaRPr lang="de-DE" altLang="en-US"/>
          </a:p>
        </p:txBody>
      </p:sp>
    </p:spTree>
    <p:extLst>
      <p:ext uri="{BB962C8B-B14F-4D97-AF65-F5344CB8AC3E}">
        <p14:creationId xmlns:p14="http://schemas.microsoft.com/office/powerpoint/2010/main" val="426237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EB412A5-3477-4F69-9915-0477334E3C19}" type="datetimeFigureOut">
              <a:rPr lang="de-DE" smtClean="0"/>
              <a:pPr>
                <a:defRPr/>
              </a:pPr>
              <a:t>19.01.2025</a:t>
            </a:fld>
            <a:endParaRPr lang="de-DE"/>
          </a:p>
        </p:txBody>
      </p:sp>
      <p:sp>
        <p:nvSpPr>
          <p:cNvPr id="3" name="Footer Placeholder 2"/>
          <p:cNvSpPr>
            <a:spLocks noGrp="1"/>
          </p:cNvSpPr>
          <p:nvPr>
            <p:ph type="ftr" sz="quarter" idx="11"/>
          </p:nvPr>
        </p:nvSpPr>
        <p:spPr/>
        <p:txBody>
          <a:bodyPr/>
          <a:lstStyle/>
          <a:p>
            <a:pPr>
              <a:defRPr/>
            </a:pPr>
            <a:endParaRPr lang="de-DE"/>
          </a:p>
        </p:txBody>
      </p:sp>
      <p:sp>
        <p:nvSpPr>
          <p:cNvPr id="4" name="Slide Number Placeholder 3"/>
          <p:cNvSpPr>
            <a:spLocks noGrp="1"/>
          </p:cNvSpPr>
          <p:nvPr>
            <p:ph type="sldNum" sz="quarter" idx="12"/>
          </p:nvPr>
        </p:nvSpPr>
        <p:spPr/>
        <p:txBody>
          <a:bodyPr/>
          <a:lstStyle/>
          <a:p>
            <a:fld id="{8AAE2479-2122-4BDC-85E9-17258DADD6EC}" type="slidenum">
              <a:rPr lang="de-DE" altLang="en-US" smtClean="0"/>
              <a:pPr/>
              <a:t>‹Nr.›</a:t>
            </a:fld>
            <a:endParaRPr lang="de-DE" altLang="en-US"/>
          </a:p>
        </p:txBody>
      </p:sp>
    </p:spTree>
    <p:extLst>
      <p:ext uri="{BB962C8B-B14F-4D97-AF65-F5344CB8AC3E}">
        <p14:creationId xmlns:p14="http://schemas.microsoft.com/office/powerpoint/2010/main" val="30719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6018"/>
            <a:ext cx="9764544" cy="9996064"/>
          </a:xfrm>
        </p:spPr>
        <p:txBody>
          <a:bodyPr anchor="b"/>
          <a:lstStyle>
            <a:lvl1pPr>
              <a:defRPr sz="10595"/>
            </a:lvl1pPr>
          </a:lstStyle>
          <a:p>
            <a:r>
              <a:rPr lang="de-DE"/>
              <a:t>Mastertitelformat bearbeiten</a:t>
            </a:r>
            <a:endParaRPr lang="en-US"/>
          </a:p>
        </p:txBody>
      </p:sp>
      <p:sp>
        <p:nvSpPr>
          <p:cNvPr id="3" name="Content Placeholder 2"/>
          <p:cNvSpPr>
            <a:spLocks noGrp="1"/>
          </p:cNvSpPr>
          <p:nvPr>
            <p:ph idx="1"/>
          </p:nvPr>
        </p:nvSpPr>
        <p:spPr>
          <a:xfrm>
            <a:off x="12870909" y="6168216"/>
            <a:ext cx="15326827" cy="30444362"/>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2085364" y="12852082"/>
            <a:ext cx="9764544" cy="23810073"/>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pPr>
              <a:defRPr/>
            </a:pPr>
            <a:fld id="{B88F7FB1-BFD1-4995-B418-11F55DC46C49}" type="datetimeFigureOut">
              <a:rPr lang="de-DE" smtClean="0"/>
              <a:pPr>
                <a:defRPr/>
              </a:pPr>
              <a:t>19.01.2025</a:t>
            </a:fld>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fld id="{34230FC8-75D1-482E-893F-0BDCD2918328}" type="slidenum">
              <a:rPr lang="de-DE" altLang="en-US" smtClean="0"/>
              <a:pPr/>
              <a:t>‹Nr.›</a:t>
            </a:fld>
            <a:endParaRPr lang="de-DE" altLang="en-US"/>
          </a:p>
        </p:txBody>
      </p:sp>
    </p:spTree>
    <p:extLst>
      <p:ext uri="{BB962C8B-B14F-4D97-AF65-F5344CB8AC3E}">
        <p14:creationId xmlns:p14="http://schemas.microsoft.com/office/powerpoint/2010/main" val="117572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6018"/>
            <a:ext cx="9764544" cy="9996064"/>
          </a:xfrm>
        </p:spPr>
        <p:txBody>
          <a:bodyPr anchor="b"/>
          <a:lstStyle>
            <a:lvl1pPr>
              <a:defRPr sz="10595"/>
            </a:lvl1pPr>
          </a:lstStyle>
          <a:p>
            <a:r>
              <a:rPr lang="de-DE"/>
              <a:t>Mastertitelformat bearbeiten</a:t>
            </a:r>
            <a:endParaRPr lang="en-US"/>
          </a:p>
        </p:txBody>
      </p:sp>
      <p:sp>
        <p:nvSpPr>
          <p:cNvPr id="3" name="Picture Placeholder 2"/>
          <p:cNvSpPr>
            <a:spLocks noGrp="1" noChangeAspect="1"/>
          </p:cNvSpPr>
          <p:nvPr>
            <p:ph type="pic" idx="1"/>
          </p:nvPr>
        </p:nvSpPr>
        <p:spPr>
          <a:xfrm>
            <a:off x="12870909" y="6168216"/>
            <a:ext cx="15326827" cy="30444362"/>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a:p>
        </p:txBody>
      </p:sp>
      <p:sp>
        <p:nvSpPr>
          <p:cNvPr id="4" name="Text Placeholder 3"/>
          <p:cNvSpPr>
            <a:spLocks noGrp="1"/>
          </p:cNvSpPr>
          <p:nvPr>
            <p:ph type="body" sz="half" idx="2"/>
          </p:nvPr>
        </p:nvSpPr>
        <p:spPr>
          <a:xfrm>
            <a:off x="2085364" y="12852082"/>
            <a:ext cx="9764544" cy="23810073"/>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pPr>
              <a:defRPr/>
            </a:pPr>
            <a:fld id="{3CECC704-0C2D-45F3-9426-49A00EDE0274}" type="datetimeFigureOut">
              <a:rPr lang="de-DE" smtClean="0"/>
              <a:pPr>
                <a:defRPr/>
              </a:pPr>
              <a:t>19.01.2025</a:t>
            </a:fld>
            <a:endParaRPr lang="de-DE"/>
          </a:p>
        </p:txBody>
      </p:sp>
      <p:sp>
        <p:nvSpPr>
          <p:cNvPr id="6" name="Footer Placeholder 5"/>
          <p:cNvSpPr>
            <a:spLocks noGrp="1"/>
          </p:cNvSpPr>
          <p:nvPr>
            <p:ph type="ftr" sz="quarter" idx="11"/>
          </p:nvPr>
        </p:nvSpPr>
        <p:spPr/>
        <p:txBody>
          <a:bodyPr/>
          <a:lstStyle/>
          <a:p>
            <a:pPr>
              <a:defRPr/>
            </a:pPr>
            <a:endParaRPr lang="de-DE"/>
          </a:p>
        </p:txBody>
      </p:sp>
      <p:sp>
        <p:nvSpPr>
          <p:cNvPr id="7" name="Slide Number Placeholder 6"/>
          <p:cNvSpPr>
            <a:spLocks noGrp="1"/>
          </p:cNvSpPr>
          <p:nvPr>
            <p:ph type="sldNum" sz="quarter" idx="12"/>
          </p:nvPr>
        </p:nvSpPr>
        <p:spPr/>
        <p:txBody>
          <a:bodyPr/>
          <a:lstStyle/>
          <a:p>
            <a:fld id="{7A7D834A-BE00-4EE7-B7FE-F5D295715F60}" type="slidenum">
              <a:rPr lang="de-DE" altLang="en-US" smtClean="0"/>
              <a:pPr/>
              <a:t>‹Nr.›</a:t>
            </a:fld>
            <a:endParaRPr lang="de-DE" altLang="en-US"/>
          </a:p>
        </p:txBody>
      </p:sp>
    </p:spTree>
    <p:extLst>
      <p:ext uri="{BB962C8B-B14F-4D97-AF65-F5344CB8AC3E}">
        <p14:creationId xmlns:p14="http://schemas.microsoft.com/office/powerpoint/2010/main" val="355489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80857"/>
            <a:ext cx="26112371" cy="828047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2081421" y="11404240"/>
            <a:ext cx="26112371" cy="2718176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2081421" y="39706598"/>
            <a:ext cx="6811923" cy="2280848"/>
          </a:xfrm>
          <a:prstGeom prst="rect">
            <a:avLst/>
          </a:prstGeom>
        </p:spPr>
        <p:txBody>
          <a:bodyPr vert="horz" lIns="91440" tIns="45720" rIns="91440" bIns="45720" rtlCol="0" anchor="ctr"/>
          <a:lstStyle>
            <a:lvl1pPr algn="l">
              <a:defRPr sz="3973">
                <a:solidFill>
                  <a:schemeClr val="tx1">
                    <a:tint val="75000"/>
                  </a:schemeClr>
                </a:solidFill>
              </a:defRPr>
            </a:lvl1pPr>
          </a:lstStyle>
          <a:p>
            <a:pPr>
              <a:defRPr/>
            </a:pPr>
            <a:fld id="{2C124045-8828-4F26-84CF-40C164BCCBFC}" type="datetimeFigureOut">
              <a:rPr lang="de-DE" smtClean="0"/>
              <a:pPr>
                <a:defRPr/>
              </a:pPr>
              <a:t>19.01.2025</a:t>
            </a:fld>
            <a:endParaRPr lang="de-DE"/>
          </a:p>
        </p:txBody>
      </p:sp>
      <p:sp>
        <p:nvSpPr>
          <p:cNvPr id="5" name="Footer Placeholder 4"/>
          <p:cNvSpPr>
            <a:spLocks noGrp="1"/>
          </p:cNvSpPr>
          <p:nvPr>
            <p:ph type="ftr" sz="quarter" idx="3"/>
          </p:nvPr>
        </p:nvSpPr>
        <p:spPr>
          <a:xfrm>
            <a:off x="10028665" y="39706598"/>
            <a:ext cx="10217884" cy="2280848"/>
          </a:xfrm>
          <a:prstGeom prst="rect">
            <a:avLst/>
          </a:prstGeom>
        </p:spPr>
        <p:txBody>
          <a:bodyPr vert="horz" lIns="91440" tIns="45720" rIns="91440" bIns="45720" rtlCol="0" anchor="ctr"/>
          <a:lstStyle>
            <a:lvl1pPr algn="ctr">
              <a:defRPr sz="3973">
                <a:solidFill>
                  <a:schemeClr val="tx1">
                    <a:tint val="75000"/>
                  </a:schemeClr>
                </a:solidFill>
              </a:defRPr>
            </a:lvl1pPr>
          </a:lstStyle>
          <a:p>
            <a:pPr>
              <a:defRPr/>
            </a:pPr>
            <a:endParaRPr lang="de-DE"/>
          </a:p>
        </p:txBody>
      </p:sp>
      <p:sp>
        <p:nvSpPr>
          <p:cNvPr id="6" name="Slide Number Placeholder 5"/>
          <p:cNvSpPr>
            <a:spLocks noGrp="1"/>
          </p:cNvSpPr>
          <p:nvPr>
            <p:ph type="sldNum" sz="quarter" idx="4"/>
          </p:nvPr>
        </p:nvSpPr>
        <p:spPr>
          <a:xfrm>
            <a:off x="21381869" y="39706598"/>
            <a:ext cx="6811923" cy="2280848"/>
          </a:xfrm>
          <a:prstGeom prst="rect">
            <a:avLst/>
          </a:prstGeom>
        </p:spPr>
        <p:txBody>
          <a:bodyPr vert="horz" lIns="91440" tIns="45720" rIns="91440" bIns="45720" rtlCol="0" anchor="ctr"/>
          <a:lstStyle>
            <a:lvl1pPr algn="r">
              <a:defRPr sz="3973">
                <a:solidFill>
                  <a:schemeClr val="tx1">
                    <a:tint val="75000"/>
                  </a:schemeClr>
                </a:solidFill>
              </a:defRPr>
            </a:lvl1pPr>
          </a:lstStyle>
          <a:p>
            <a:fld id="{226E0C0F-0BAD-4CA2-B51E-68499B42FA8C}" type="slidenum">
              <a:rPr lang="de-DE" altLang="en-US" smtClean="0"/>
              <a:pPr/>
              <a:t>‹Nr.›</a:t>
            </a:fld>
            <a:endParaRPr lang="de-DE" altLang="en-US"/>
          </a:p>
        </p:txBody>
      </p:sp>
    </p:spTree>
    <p:extLst>
      <p:ext uri="{BB962C8B-B14F-4D97-AF65-F5344CB8AC3E}">
        <p14:creationId xmlns:p14="http://schemas.microsoft.com/office/powerpoint/2010/main" val="20050258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extBox 8">
            <a:extLst>
              <a:ext uri="{FF2B5EF4-FFF2-40B4-BE49-F238E27FC236}">
                <a16:creationId xmlns:a16="http://schemas.microsoft.com/office/drawing/2014/main" id="{B4C23612-74DC-1A01-6D7D-97C5EBFF55D2}"/>
              </a:ext>
            </a:extLst>
          </p:cNvPr>
          <p:cNvSpPr txBox="1">
            <a:spLocks noChangeArrowheads="1"/>
          </p:cNvSpPr>
          <p:nvPr/>
        </p:nvSpPr>
        <p:spPr bwMode="auto">
          <a:xfrm>
            <a:off x="6972288" y="646188"/>
            <a:ext cx="16878164" cy="14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9194" b="1">
                <a:latin typeface="Calibri"/>
                <a:ea typeface="Helvetica Neue" pitchFamily="2" charset="0"/>
                <a:cs typeface="Calibri"/>
              </a:rPr>
              <a:t>Research Poster – Group 9</a:t>
            </a:r>
          </a:p>
        </p:txBody>
      </p:sp>
      <p:sp>
        <p:nvSpPr>
          <p:cNvPr id="13315" name="TextBox 14">
            <a:extLst>
              <a:ext uri="{FF2B5EF4-FFF2-40B4-BE49-F238E27FC236}">
                <a16:creationId xmlns:a16="http://schemas.microsoft.com/office/drawing/2014/main" id="{D7EA84AE-D060-0549-B93A-9E01CBD8D1BD}"/>
              </a:ext>
            </a:extLst>
          </p:cNvPr>
          <p:cNvSpPr txBox="1">
            <a:spLocks noChangeArrowheads="1"/>
          </p:cNvSpPr>
          <p:nvPr/>
        </p:nvSpPr>
        <p:spPr bwMode="auto">
          <a:xfrm>
            <a:off x="5133004" y="1790672"/>
            <a:ext cx="20823214" cy="65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819" b="1">
                <a:latin typeface="Calibri"/>
                <a:ea typeface="Inter" pitchFamily="2" charset="0"/>
                <a:cs typeface="Calibri"/>
              </a:rPr>
              <a:t>Bojan </a:t>
            </a:r>
            <a:r>
              <a:rPr lang="en-US" altLang="en-US" sz="3819" b="1" err="1">
                <a:latin typeface="Calibri"/>
                <a:ea typeface="Inter" pitchFamily="2" charset="0"/>
                <a:cs typeface="Calibri"/>
              </a:rPr>
              <a:t>Bozunovic</a:t>
            </a:r>
            <a:r>
              <a:rPr lang="en-US" altLang="en-US" sz="3819" b="1">
                <a:latin typeface="Calibri"/>
                <a:ea typeface="Inter" pitchFamily="2" charset="0"/>
                <a:cs typeface="Calibri"/>
              </a:rPr>
              <a:t>, Florian </a:t>
            </a:r>
            <a:r>
              <a:rPr lang="en-US" altLang="en-US" sz="3819" b="1" err="1">
                <a:latin typeface="Calibri"/>
                <a:ea typeface="Inter" pitchFamily="2" charset="0"/>
                <a:cs typeface="Calibri"/>
              </a:rPr>
              <a:t>Habersatter</a:t>
            </a:r>
            <a:r>
              <a:rPr lang="en-US" altLang="en-US" sz="3819" b="1">
                <a:latin typeface="Calibri"/>
                <a:ea typeface="Inter" pitchFamily="2" charset="0"/>
                <a:cs typeface="Calibri"/>
              </a:rPr>
              <a:t>, Raffael Alexander Kern, Sebastian Wolf</a:t>
            </a:r>
          </a:p>
        </p:txBody>
      </p:sp>
      <p:pic>
        <p:nvPicPr>
          <p:cNvPr id="2" name="Grafik 1" descr="Datei:TU Graz.svg – Wikipedia">
            <a:extLst>
              <a:ext uri="{FF2B5EF4-FFF2-40B4-BE49-F238E27FC236}">
                <a16:creationId xmlns:a16="http://schemas.microsoft.com/office/drawing/2014/main" id="{7B61462D-62B4-616C-0488-7756E5543DE3}"/>
              </a:ext>
            </a:extLst>
          </p:cNvPr>
          <p:cNvPicPr>
            <a:picLocks noChangeAspect="1"/>
          </p:cNvPicPr>
          <p:nvPr/>
        </p:nvPicPr>
        <p:blipFill>
          <a:blip r:embed="rId2"/>
          <a:stretch>
            <a:fillRect/>
          </a:stretch>
        </p:blipFill>
        <p:spPr>
          <a:xfrm>
            <a:off x="25729691" y="405975"/>
            <a:ext cx="3666305" cy="1982434"/>
          </a:xfrm>
          <a:prstGeom prst="rect">
            <a:avLst/>
          </a:prstGeom>
        </p:spPr>
      </p:pic>
      <p:sp>
        <p:nvSpPr>
          <p:cNvPr id="4" name="Textfeld 3">
            <a:extLst>
              <a:ext uri="{FF2B5EF4-FFF2-40B4-BE49-F238E27FC236}">
                <a16:creationId xmlns:a16="http://schemas.microsoft.com/office/drawing/2014/main" id="{9AD6C9E0-A95F-EA1E-7776-8113B5ABEF0C}"/>
              </a:ext>
            </a:extLst>
          </p:cNvPr>
          <p:cNvSpPr txBox="1"/>
          <p:nvPr/>
        </p:nvSpPr>
        <p:spPr>
          <a:xfrm>
            <a:off x="22483836" y="42193280"/>
            <a:ext cx="7791377" cy="646995"/>
          </a:xfrm>
          <a:prstGeom prst="rect">
            <a:avLst/>
          </a:prstGeom>
          <a:noFill/>
        </p:spPr>
        <p:txBody>
          <a:bodyPr rot="0" spcFirstLastPara="0" vertOverflow="overflow" horzOverflow="overflow" vert="horz" wrap="square" lIns="64666" tIns="32333" rIns="64666" bIns="32333" numCol="1" spcCol="0" rtlCol="0" fromWordArt="0" anchor="t" anchorCtr="0" forceAA="0" compatLnSpc="1">
            <a:prstTxWarp prst="textNoShape">
              <a:avLst/>
            </a:prstTxWarp>
            <a:spAutoFit/>
          </a:bodyPr>
          <a:lstStyle/>
          <a:p>
            <a:r>
              <a:rPr lang="de-DE" sz="1980" b="1">
                <a:solidFill>
                  <a:srgbClr val="1D2125"/>
                </a:solidFill>
                <a:latin typeface="Calibri"/>
                <a:ea typeface="Calibri"/>
                <a:cs typeface="Calibri"/>
              </a:rPr>
              <a:t>LV - 706025 Foundations </a:t>
            </a:r>
            <a:r>
              <a:rPr lang="de-DE" sz="1980" b="1" err="1">
                <a:solidFill>
                  <a:srgbClr val="1D2125"/>
                </a:solidFill>
                <a:latin typeface="Calibri"/>
                <a:ea typeface="Calibri"/>
                <a:cs typeface="Calibri"/>
              </a:rPr>
              <a:t>of</a:t>
            </a:r>
            <a:r>
              <a:rPr lang="de-DE" sz="1980" b="1">
                <a:solidFill>
                  <a:srgbClr val="1D2125"/>
                </a:solidFill>
                <a:latin typeface="Calibri"/>
                <a:ea typeface="Calibri"/>
                <a:cs typeface="Calibri"/>
              </a:rPr>
              <a:t> Computational </a:t>
            </a:r>
            <a:r>
              <a:rPr lang="de-DE" sz="1980" b="1" err="1">
                <a:solidFill>
                  <a:srgbClr val="1D2125"/>
                </a:solidFill>
                <a:latin typeface="Calibri"/>
                <a:ea typeface="Calibri"/>
                <a:cs typeface="Calibri"/>
              </a:rPr>
              <a:t>Social</a:t>
            </a:r>
            <a:r>
              <a:rPr lang="de-DE" sz="1980" b="1">
                <a:solidFill>
                  <a:srgbClr val="1D2125"/>
                </a:solidFill>
                <a:latin typeface="Calibri"/>
                <a:ea typeface="Calibri"/>
                <a:cs typeface="Calibri"/>
              </a:rPr>
              <a:t> Systems WS 2024/25</a:t>
            </a:r>
            <a:endParaRPr lang="de-DE" sz="1980">
              <a:latin typeface="Calibri"/>
              <a:ea typeface="Calibri"/>
              <a:cs typeface="Calibri"/>
            </a:endParaRPr>
          </a:p>
          <a:p>
            <a:pPr algn="l"/>
            <a:endParaRPr lang="de-DE">
              <a:ea typeface="Calibri"/>
              <a:cs typeface="Calibri"/>
            </a:endParaRPr>
          </a:p>
        </p:txBody>
      </p:sp>
      <p:grpSp>
        <p:nvGrpSpPr>
          <p:cNvPr id="8" name="Group 12">
            <a:extLst>
              <a:ext uri="{FF2B5EF4-FFF2-40B4-BE49-F238E27FC236}">
                <a16:creationId xmlns:a16="http://schemas.microsoft.com/office/drawing/2014/main" id="{B5C185F8-89CB-B9EA-5BB8-2014F8405741}"/>
              </a:ext>
            </a:extLst>
          </p:cNvPr>
          <p:cNvGrpSpPr>
            <a:grpSpLocks/>
          </p:cNvGrpSpPr>
          <p:nvPr/>
        </p:nvGrpSpPr>
        <p:grpSpPr bwMode="auto">
          <a:xfrm>
            <a:off x="17321396" y="4376209"/>
            <a:ext cx="11683060" cy="9710313"/>
            <a:chOff x="1498027" y="5407109"/>
            <a:chExt cx="12317631" cy="9581322"/>
          </a:xfrm>
        </p:grpSpPr>
        <p:sp>
          <p:nvSpPr>
            <p:cNvPr id="9" name="Rectangle 28">
              <a:extLst>
                <a:ext uri="{FF2B5EF4-FFF2-40B4-BE49-F238E27FC236}">
                  <a16:creationId xmlns:a16="http://schemas.microsoft.com/office/drawing/2014/main" id="{7715C1F6-FED1-8CAE-C5F3-52CBA5888412}"/>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r>
                <a:rPr lang="en-US" dirty="0"/>
                <a:t> </a:t>
              </a: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3500" dirty="0">
                <a:solidFill>
                  <a:srgbClr val="000000"/>
                </a:solidFill>
                <a:ea typeface="Calibri"/>
                <a:cs typeface="Calibri"/>
              </a:endParaRPr>
            </a:p>
            <a:p>
              <a:pPr algn="ctr">
                <a:defRPr/>
              </a:pPr>
              <a:r>
                <a:rPr lang="en-US" sz="3500" dirty="0">
                  <a:solidFill>
                    <a:srgbClr val="000000"/>
                  </a:solidFill>
                  <a:ea typeface="Calibri"/>
                  <a:cs typeface="Calibri"/>
                </a:rPr>
                <a:t>“How do social and economic factors such as GDP, social spending, and education influence unemployment rates across countries, and to what extent do unemployment rates impact Google search trends and user behavior in Austria?”</a:t>
              </a:r>
            </a:p>
            <a:p>
              <a:pPr algn="ctr">
                <a:lnSpc>
                  <a:spcPts val="5516"/>
                </a:lnSpc>
                <a:defRPr/>
              </a:pPr>
              <a:endParaRPr lang="en-US" sz="2263" dirty="0">
                <a:solidFill>
                  <a:srgbClr val="000000"/>
                </a:solidFill>
                <a:ea typeface="Calibri"/>
                <a:cs typeface="Calibri"/>
              </a:endParaRPr>
            </a:p>
            <a:p>
              <a:pPr marL="201930" indent="-201930">
                <a:buFont typeface="Arial,Sans-Serif"/>
                <a:buChar char="•"/>
                <a:defRPr/>
              </a:pPr>
              <a:r>
                <a:rPr lang="en-US" sz="2800" b="1" u="sng" dirty="0">
                  <a:solidFill>
                    <a:srgbClr val="0D0D0D"/>
                  </a:solidFill>
                  <a:ea typeface="Calibri"/>
                  <a:cs typeface="Calibri"/>
                </a:rPr>
                <a:t>Economic Insights:</a:t>
              </a:r>
              <a:endParaRPr lang="en-US" sz="2800" u="sng" dirty="0">
                <a:solidFill>
                  <a:srgbClr val="000000"/>
                </a:solidFill>
                <a:ea typeface="Calibri"/>
                <a:cs typeface="Calibri"/>
              </a:endParaRPr>
            </a:p>
            <a:p>
              <a:pPr marL="525145" lvl="1" indent="-201930">
                <a:buFont typeface="Arial,Sans-Serif"/>
                <a:buChar char="•"/>
                <a:defRPr/>
              </a:pPr>
              <a:r>
                <a:rPr lang="en-US" sz="2500" dirty="0">
                  <a:solidFill>
                    <a:srgbClr val="0D0D0D"/>
                  </a:solidFill>
                  <a:ea typeface="Calibri"/>
                  <a:cs typeface="Calibri"/>
                </a:rPr>
                <a:t>Understand impact of GDP, social spending, education on unemployment rates in Europe</a:t>
              </a:r>
              <a:endParaRPr lang="en-US" sz="2500" dirty="0">
                <a:solidFill>
                  <a:srgbClr val="000000"/>
                </a:solidFill>
                <a:ea typeface="Calibri"/>
                <a:cs typeface="Calibri"/>
              </a:endParaRPr>
            </a:p>
            <a:p>
              <a:pPr marL="525145" lvl="1" indent="-201930">
                <a:buFont typeface="Arial,Sans-Serif"/>
                <a:buChar char="•"/>
                <a:defRPr/>
              </a:pPr>
              <a:r>
                <a:rPr lang="en-US" sz="2500" dirty="0">
                  <a:solidFill>
                    <a:srgbClr val="0D0D0D"/>
                  </a:solidFill>
                  <a:ea typeface="Calibri"/>
                  <a:cs typeface="Calibri"/>
                </a:rPr>
                <a:t>Valuable for policymakers and economists</a:t>
              </a:r>
              <a:endParaRPr lang="en-US" sz="2500" dirty="0">
                <a:solidFill>
                  <a:srgbClr val="000000"/>
                </a:solidFill>
                <a:ea typeface="Calibri"/>
                <a:cs typeface="Calibri"/>
              </a:endParaRPr>
            </a:p>
            <a:p>
              <a:pPr marL="201930" indent="-201930">
                <a:buFont typeface="Arial,Sans-Serif"/>
                <a:buChar char="•"/>
                <a:defRPr/>
              </a:pPr>
              <a:endParaRPr lang="en-US" sz="2800" b="1" dirty="0">
                <a:solidFill>
                  <a:srgbClr val="0D0D0D"/>
                </a:solidFill>
                <a:ea typeface="Calibri"/>
                <a:cs typeface="Calibri"/>
              </a:endParaRPr>
            </a:p>
            <a:p>
              <a:pPr marL="201930" indent="-201930">
                <a:buFont typeface="Arial,Sans-Serif"/>
                <a:buChar char="•"/>
                <a:defRPr/>
              </a:pPr>
              <a:endParaRPr lang="en-US" sz="2800" b="1" dirty="0">
                <a:solidFill>
                  <a:srgbClr val="0D0D0D"/>
                </a:solidFill>
                <a:ea typeface="Calibri"/>
                <a:cs typeface="Calibri"/>
              </a:endParaRPr>
            </a:p>
            <a:p>
              <a:pPr marL="201930" indent="-201930">
                <a:buFont typeface="Arial,Sans-Serif"/>
                <a:buChar char="•"/>
                <a:defRPr/>
              </a:pPr>
              <a:r>
                <a:rPr lang="en-US" sz="2800" b="1" u="sng" dirty="0">
                  <a:solidFill>
                    <a:srgbClr val="0D0D0D"/>
                  </a:solidFill>
                  <a:ea typeface="Calibri"/>
                  <a:cs typeface="Calibri"/>
                </a:rPr>
                <a:t>Behavioral Patterns:</a:t>
              </a:r>
              <a:endParaRPr lang="en-US" sz="2800" u="sng" dirty="0">
                <a:solidFill>
                  <a:srgbClr val="000000"/>
                </a:solidFill>
                <a:ea typeface="Calibri"/>
                <a:cs typeface="Calibri"/>
              </a:endParaRPr>
            </a:p>
            <a:p>
              <a:pPr marL="525145" lvl="1" indent="-201930">
                <a:buFont typeface="Arial,Sans-Serif"/>
                <a:buChar char="•"/>
                <a:defRPr/>
              </a:pPr>
              <a:r>
                <a:rPr lang="en-US" sz="2500" dirty="0">
                  <a:solidFill>
                    <a:srgbClr val="0D0D0D"/>
                  </a:solidFill>
                  <a:ea typeface="Calibri"/>
                  <a:cs typeface="Calibri"/>
                </a:rPr>
                <a:t>Analyze influence of unemployment rates on Google search trends in Austria</a:t>
              </a:r>
              <a:endParaRPr lang="en-US" sz="2500" dirty="0">
                <a:solidFill>
                  <a:srgbClr val="000000"/>
                </a:solidFill>
                <a:ea typeface="Calibri"/>
                <a:cs typeface="Calibri"/>
              </a:endParaRPr>
            </a:p>
            <a:p>
              <a:pPr marL="525145" lvl="1" indent="-201930">
                <a:buFont typeface="Arial,Sans-Serif"/>
                <a:buChar char="•"/>
                <a:defRPr/>
              </a:pPr>
              <a:r>
                <a:rPr lang="en-US" sz="2500" dirty="0">
                  <a:solidFill>
                    <a:srgbClr val="0D0D0D"/>
                  </a:solidFill>
                  <a:ea typeface="Calibri"/>
                  <a:cs typeface="Calibri"/>
                </a:rPr>
                <a:t>Reveal public sentiment and information-seeking behavior during economic changes</a:t>
              </a:r>
              <a:endParaRPr lang="en-US" sz="2500" dirty="0">
                <a:solidFill>
                  <a:srgbClr val="000000"/>
                </a:solidFill>
                <a:ea typeface="Calibri"/>
                <a:cs typeface="Calibri"/>
              </a:endParaRPr>
            </a:p>
            <a:p>
              <a:pPr marL="323215" indent="-323215">
                <a:lnSpc>
                  <a:spcPts val="5516"/>
                </a:lnSpc>
                <a:buFont typeface="Arial,Sans-Serif"/>
                <a:buChar char="•"/>
                <a:defRPr/>
              </a:pPr>
              <a:endParaRPr lang="en-US" sz="2263" dirty="0">
                <a:solidFill>
                  <a:srgbClr val="000000"/>
                </a:solidFill>
                <a:ea typeface="Calibri"/>
                <a:cs typeface="Calibri"/>
              </a:endParaRPr>
            </a:p>
            <a:p>
              <a:pPr algn="ctr">
                <a:defRPr/>
              </a:pPr>
              <a:endParaRPr lang="en-US" sz="2122" dirty="0">
                <a:solidFill>
                  <a:srgbClr val="000000"/>
                </a:solidFill>
                <a:ea typeface="Calibri"/>
                <a:cs typeface="Calibri"/>
              </a:endParaRPr>
            </a:p>
          </p:txBody>
        </p:sp>
        <p:sp>
          <p:nvSpPr>
            <p:cNvPr id="10" name="Rectangle 29">
              <a:extLst>
                <a:ext uri="{FF2B5EF4-FFF2-40B4-BE49-F238E27FC236}">
                  <a16:creationId xmlns:a16="http://schemas.microsoft.com/office/drawing/2014/main" id="{7EFBFA40-C75E-82CF-00CF-E2192495D287}"/>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11" name="TextBox 47">
            <a:extLst>
              <a:ext uri="{FF2B5EF4-FFF2-40B4-BE49-F238E27FC236}">
                <a16:creationId xmlns:a16="http://schemas.microsoft.com/office/drawing/2014/main" id="{94941821-482B-95DD-9F10-3490B84D86E3}"/>
              </a:ext>
            </a:extLst>
          </p:cNvPr>
          <p:cNvSpPr txBox="1">
            <a:spLocks noChangeArrowheads="1"/>
          </p:cNvSpPr>
          <p:nvPr/>
        </p:nvSpPr>
        <p:spPr bwMode="auto">
          <a:xfrm>
            <a:off x="17298942" y="4647892"/>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68" b="1">
                <a:solidFill>
                  <a:schemeClr val="bg1"/>
                </a:solidFill>
                <a:latin typeface="Calibri"/>
                <a:ea typeface="Inter Medium" pitchFamily="2" charset="0"/>
                <a:cs typeface="Calibri"/>
              </a:rPr>
              <a:t>Research Question &amp; Motivation</a:t>
            </a:r>
            <a:endParaRPr lang="en-US" altLang="en-US" sz="4668" b="1">
              <a:solidFill>
                <a:schemeClr val="bg1"/>
              </a:solidFill>
              <a:ea typeface="Inter Medium" pitchFamily="2" charset="0"/>
              <a:cs typeface="Calibri" panose="020F0502020204030204" pitchFamily="34" charset="0"/>
            </a:endParaRPr>
          </a:p>
        </p:txBody>
      </p:sp>
      <p:pic>
        <p:nvPicPr>
          <p:cNvPr id="31" name="Grafik 30">
            <a:extLst>
              <a:ext uri="{FF2B5EF4-FFF2-40B4-BE49-F238E27FC236}">
                <a16:creationId xmlns:a16="http://schemas.microsoft.com/office/drawing/2014/main" id="{4277EADD-3CAE-8FF4-E198-4EF58D8E6FD0}"/>
              </a:ext>
            </a:extLst>
          </p:cNvPr>
          <p:cNvPicPr>
            <a:picLocks noChangeAspect="1"/>
          </p:cNvPicPr>
          <p:nvPr/>
        </p:nvPicPr>
        <p:blipFill>
          <a:blip r:embed="rId3"/>
          <a:stretch>
            <a:fillRect/>
          </a:stretch>
        </p:blipFill>
        <p:spPr>
          <a:xfrm>
            <a:off x="1181638" y="1115571"/>
            <a:ext cx="4948414" cy="667890"/>
          </a:xfrm>
          <a:prstGeom prst="rect">
            <a:avLst/>
          </a:prstGeom>
        </p:spPr>
      </p:pic>
      <p:grpSp>
        <p:nvGrpSpPr>
          <p:cNvPr id="15" name="Group 12">
            <a:extLst>
              <a:ext uri="{FF2B5EF4-FFF2-40B4-BE49-F238E27FC236}">
                <a16:creationId xmlns:a16="http://schemas.microsoft.com/office/drawing/2014/main" id="{B3C247F8-A058-A467-CC5A-A4EF8C918365}"/>
              </a:ext>
            </a:extLst>
          </p:cNvPr>
          <p:cNvGrpSpPr>
            <a:grpSpLocks/>
          </p:cNvGrpSpPr>
          <p:nvPr/>
        </p:nvGrpSpPr>
        <p:grpSpPr bwMode="auto">
          <a:xfrm>
            <a:off x="1408260" y="4415327"/>
            <a:ext cx="11683060" cy="9710313"/>
            <a:chOff x="1498027" y="5407109"/>
            <a:chExt cx="12317631" cy="9581322"/>
          </a:xfrm>
        </p:grpSpPr>
        <p:sp>
          <p:nvSpPr>
            <p:cNvPr id="22" name="Rectangle 28">
              <a:extLst>
                <a:ext uri="{FF2B5EF4-FFF2-40B4-BE49-F238E27FC236}">
                  <a16:creationId xmlns:a16="http://schemas.microsoft.com/office/drawing/2014/main" id="{E748E8F0-F748-1211-09F8-C0652626270D}"/>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r>
                <a:rPr lang="en-US" dirty="0"/>
                <a:t> </a:t>
              </a: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defRPr/>
              </a:pPr>
              <a:endParaRPr lang="en-US" sz="2122" dirty="0">
                <a:solidFill>
                  <a:srgbClr val="000000"/>
                </a:solidFill>
                <a:ea typeface="Calibri"/>
                <a:cs typeface="Calibri"/>
              </a:endParaRPr>
            </a:p>
            <a:p>
              <a:pPr algn="ctr">
                <a:lnSpc>
                  <a:spcPts val="5516"/>
                </a:lnSpc>
                <a:defRPr/>
              </a:pPr>
              <a:r>
                <a:rPr lang="en-US" sz="5200" dirty="0">
                  <a:solidFill>
                    <a:srgbClr val="000000"/>
                  </a:solidFill>
                  <a:ea typeface="+mn-lt"/>
                  <a:cs typeface="+mn-lt"/>
                </a:rPr>
                <a:t>Economic and Social Drivers of Unemployment and Their Impact on Google Search Trends in Austria</a:t>
              </a:r>
            </a:p>
            <a:p>
              <a:pPr marL="323215" indent="-323215">
                <a:lnSpc>
                  <a:spcPts val="5516"/>
                </a:lnSpc>
                <a:buFont typeface="Arial,Sans-Serif"/>
                <a:buChar char="•"/>
                <a:defRPr/>
              </a:pPr>
              <a:endParaRPr lang="en-US" sz="2250" dirty="0">
                <a:solidFill>
                  <a:srgbClr val="000000"/>
                </a:solidFill>
                <a:ea typeface="Calibri"/>
                <a:cs typeface="Calibri"/>
              </a:endParaRPr>
            </a:p>
            <a:p>
              <a:pPr algn="ctr">
                <a:defRPr/>
              </a:pPr>
              <a:endParaRPr lang="en-US" sz="2122" dirty="0">
                <a:solidFill>
                  <a:srgbClr val="000000"/>
                </a:solidFill>
                <a:ea typeface="Calibri"/>
                <a:cs typeface="Calibri"/>
              </a:endParaRPr>
            </a:p>
          </p:txBody>
        </p:sp>
        <p:sp>
          <p:nvSpPr>
            <p:cNvPr id="25" name="Rectangle 29">
              <a:extLst>
                <a:ext uri="{FF2B5EF4-FFF2-40B4-BE49-F238E27FC236}">
                  <a16:creationId xmlns:a16="http://schemas.microsoft.com/office/drawing/2014/main" id="{1FF172C9-0466-04D9-F1D4-AF0D06480A58}"/>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26" name="TextBox 47">
            <a:extLst>
              <a:ext uri="{FF2B5EF4-FFF2-40B4-BE49-F238E27FC236}">
                <a16:creationId xmlns:a16="http://schemas.microsoft.com/office/drawing/2014/main" id="{979B4DE4-988A-3236-3A43-C251F7336938}"/>
              </a:ext>
            </a:extLst>
          </p:cNvPr>
          <p:cNvSpPr txBox="1">
            <a:spLocks noChangeArrowheads="1"/>
          </p:cNvSpPr>
          <p:nvPr/>
        </p:nvSpPr>
        <p:spPr bwMode="auto">
          <a:xfrm>
            <a:off x="1385802" y="4687010"/>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a:solidFill>
                  <a:schemeClr val="bg1"/>
                </a:solidFill>
                <a:latin typeface="Calibri"/>
                <a:ea typeface="Inter Medium" pitchFamily="2" charset="0"/>
                <a:cs typeface="Calibri"/>
              </a:rPr>
              <a:t>Title</a:t>
            </a:r>
            <a:endParaRPr lang="en-US" altLang="en-US" sz="4650" b="1">
              <a:solidFill>
                <a:schemeClr val="bg1"/>
              </a:solidFill>
              <a:ea typeface="Inter Medium" pitchFamily="2" charset="0"/>
              <a:cs typeface="Calibri" panose="020F0502020204030204" pitchFamily="34" charset="0"/>
            </a:endParaRPr>
          </a:p>
        </p:txBody>
      </p:sp>
      <p:grpSp>
        <p:nvGrpSpPr>
          <p:cNvPr id="28" name="Group 12">
            <a:extLst>
              <a:ext uri="{FF2B5EF4-FFF2-40B4-BE49-F238E27FC236}">
                <a16:creationId xmlns:a16="http://schemas.microsoft.com/office/drawing/2014/main" id="{9F447C76-35F2-ACFC-AABF-AB753BDDCC34}"/>
              </a:ext>
            </a:extLst>
          </p:cNvPr>
          <p:cNvGrpSpPr>
            <a:grpSpLocks/>
          </p:cNvGrpSpPr>
          <p:nvPr/>
        </p:nvGrpSpPr>
        <p:grpSpPr bwMode="auto">
          <a:xfrm>
            <a:off x="17286597" y="14899131"/>
            <a:ext cx="11683060" cy="9710313"/>
            <a:chOff x="1498027" y="5407109"/>
            <a:chExt cx="12317631" cy="9581322"/>
          </a:xfrm>
        </p:grpSpPr>
        <p:sp>
          <p:nvSpPr>
            <p:cNvPr id="34" name="Rectangle 28">
              <a:extLst>
                <a:ext uri="{FF2B5EF4-FFF2-40B4-BE49-F238E27FC236}">
                  <a16:creationId xmlns:a16="http://schemas.microsoft.com/office/drawing/2014/main" id="{68F1DB86-C8E1-F6EA-7DE6-492F54EEE605}"/>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endParaRPr lang="en-US" sz="2250" dirty="0">
                <a:solidFill>
                  <a:srgbClr val="000000"/>
                </a:solidFill>
                <a:latin typeface="Calibri (Textkörper)"/>
                <a:ea typeface="Calibri"/>
                <a:cs typeface="Calibri"/>
              </a:endParaRPr>
            </a:p>
          </p:txBody>
        </p:sp>
        <p:sp>
          <p:nvSpPr>
            <p:cNvPr id="35" name="Rectangle 29">
              <a:extLst>
                <a:ext uri="{FF2B5EF4-FFF2-40B4-BE49-F238E27FC236}">
                  <a16:creationId xmlns:a16="http://schemas.microsoft.com/office/drawing/2014/main" id="{59F556E3-8402-BB69-8D15-6B881961D8A5}"/>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36" name="TextBox 47">
            <a:extLst>
              <a:ext uri="{FF2B5EF4-FFF2-40B4-BE49-F238E27FC236}">
                <a16:creationId xmlns:a16="http://schemas.microsoft.com/office/drawing/2014/main" id="{BB91325C-51E8-EB90-7702-1CED892077E3}"/>
              </a:ext>
            </a:extLst>
          </p:cNvPr>
          <p:cNvSpPr txBox="1">
            <a:spLocks noChangeArrowheads="1"/>
          </p:cNvSpPr>
          <p:nvPr/>
        </p:nvSpPr>
        <p:spPr bwMode="auto">
          <a:xfrm>
            <a:off x="17264138" y="15170814"/>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dirty="0">
                <a:solidFill>
                  <a:schemeClr val="bg1"/>
                </a:solidFill>
                <a:ea typeface="Inter Medium" pitchFamily="2" charset="0"/>
                <a:cs typeface="Calibri" panose="020F0502020204030204" pitchFamily="34" charset="0"/>
              </a:rPr>
              <a:t>Methods</a:t>
            </a:r>
          </a:p>
        </p:txBody>
      </p:sp>
      <p:grpSp>
        <p:nvGrpSpPr>
          <p:cNvPr id="37" name="Group 12">
            <a:extLst>
              <a:ext uri="{FF2B5EF4-FFF2-40B4-BE49-F238E27FC236}">
                <a16:creationId xmlns:a16="http://schemas.microsoft.com/office/drawing/2014/main" id="{546162F0-AB54-08AE-6311-D9865E78DEF5}"/>
              </a:ext>
            </a:extLst>
          </p:cNvPr>
          <p:cNvGrpSpPr>
            <a:grpSpLocks/>
          </p:cNvGrpSpPr>
          <p:nvPr/>
        </p:nvGrpSpPr>
        <p:grpSpPr bwMode="auto">
          <a:xfrm>
            <a:off x="1408337" y="14938250"/>
            <a:ext cx="11683060" cy="9710313"/>
            <a:chOff x="1498027" y="5407109"/>
            <a:chExt cx="12317631" cy="9581322"/>
          </a:xfrm>
        </p:grpSpPr>
        <p:sp>
          <p:nvSpPr>
            <p:cNvPr id="38" name="Rectangle 28">
              <a:extLst>
                <a:ext uri="{FF2B5EF4-FFF2-40B4-BE49-F238E27FC236}">
                  <a16:creationId xmlns:a16="http://schemas.microsoft.com/office/drawing/2014/main" id="{A5142D0E-294E-7978-6400-3AC8D834127F}"/>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endParaRPr lang="en-US" dirty="0">
                <a:ea typeface="Calibri"/>
                <a:cs typeface="Calibri"/>
              </a:endParaRPr>
            </a:p>
            <a:p>
              <a:pPr algn="ctr">
                <a:defRPr/>
              </a:pPr>
              <a:endParaRPr lang="en-US" sz="2263" dirty="0">
                <a:solidFill>
                  <a:srgbClr val="000000"/>
                </a:solidFill>
                <a:ea typeface="Calibri"/>
                <a:cs typeface="Calibri"/>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a:defRPr/>
              </a:pPr>
              <a:endParaRPr lang="en-US" sz="2800" b="1" dirty="0">
                <a:solidFill>
                  <a:srgbClr val="000000"/>
                </a:solidFill>
                <a:ea typeface="+mn-lt"/>
                <a:cs typeface="+mn-lt"/>
              </a:endParaRPr>
            </a:p>
            <a:p>
              <a:pPr marL="457200" indent="-457200">
                <a:buFont typeface="Arial"/>
                <a:buChar char="•"/>
                <a:defRPr/>
              </a:pPr>
              <a:endParaRPr lang="en-US" sz="2800" b="1" u="sng" dirty="0">
                <a:solidFill>
                  <a:srgbClr val="000000"/>
                </a:solidFill>
                <a:ea typeface="+mn-lt"/>
                <a:cs typeface="+mn-lt"/>
              </a:endParaRPr>
            </a:p>
            <a:p>
              <a:pPr marL="457200" indent="-457200">
                <a:buFont typeface="Arial"/>
                <a:buChar char="•"/>
                <a:defRPr/>
              </a:pPr>
              <a:endParaRPr lang="en-US" sz="2800" b="1" u="sng" dirty="0">
                <a:solidFill>
                  <a:srgbClr val="000000"/>
                </a:solidFill>
                <a:ea typeface="+mn-lt"/>
                <a:cs typeface="+mn-lt"/>
              </a:endParaRPr>
            </a:p>
            <a:p>
              <a:pPr marL="457200" indent="-457200">
                <a:buFont typeface="Arial"/>
                <a:buChar char="•"/>
                <a:defRPr/>
              </a:pPr>
              <a:r>
                <a:rPr lang="en-US" sz="2800" b="1" u="sng" dirty="0">
                  <a:solidFill>
                    <a:srgbClr val="000000"/>
                  </a:solidFill>
                  <a:ea typeface="+mn-lt"/>
                  <a:cs typeface="+mn-lt"/>
                </a:rPr>
                <a:t>Eurostat:</a:t>
              </a:r>
              <a:r>
                <a:rPr lang="en-US" sz="2800" b="1" u="sng" dirty="0">
                  <a:solidFill>
                    <a:srgbClr val="000000"/>
                  </a:solidFill>
                  <a:latin typeface="Arial"/>
                  <a:ea typeface="Calibri"/>
                  <a:cs typeface="Arial"/>
                </a:rPr>
                <a:t> </a:t>
              </a:r>
              <a:endParaRPr lang="en-US" sz="2800" b="1" u="sng" dirty="0">
                <a:ea typeface="Calibri" panose="020F0502020204030204"/>
                <a:cs typeface="Calibri" panose="020F0502020204030204"/>
              </a:endParaRPr>
            </a:p>
            <a:p>
              <a:pPr marL="742950" lvl="1" indent="-285750">
                <a:buFont typeface="Arial"/>
                <a:buChar char="•"/>
                <a:defRPr/>
              </a:pPr>
              <a:r>
                <a:rPr lang="en-US" sz="2500" dirty="0">
                  <a:solidFill>
                    <a:srgbClr val="000000"/>
                  </a:solidFill>
                  <a:ea typeface="+mn-lt"/>
                  <a:cs typeface="+mn-lt"/>
                </a:rPr>
                <a:t>Provides detailed statistics on unemployment rates, segmented by age, gender, and education levels.</a:t>
              </a: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r>
                <a:rPr lang="en-US" sz="2800" b="1" u="sng" dirty="0">
                  <a:solidFill>
                    <a:srgbClr val="000000"/>
                  </a:solidFill>
                  <a:ea typeface="+mn-lt"/>
                  <a:cs typeface="+mn-lt"/>
                </a:rPr>
                <a:t>OECD:</a:t>
              </a:r>
              <a:r>
                <a:rPr lang="en-US" sz="2800" u="sng" dirty="0">
                  <a:solidFill>
                    <a:srgbClr val="000000"/>
                  </a:solidFill>
                  <a:latin typeface="Arial"/>
                  <a:ea typeface="Calibri"/>
                  <a:cs typeface="Arial"/>
                </a:rPr>
                <a:t> </a:t>
              </a:r>
              <a:endParaRPr lang="en-US" sz="2800" u="sng" dirty="0">
                <a:ea typeface="Calibri" panose="020F0502020204030204"/>
                <a:cs typeface="Calibri" panose="020F0502020204030204"/>
              </a:endParaRPr>
            </a:p>
            <a:p>
              <a:pPr marL="742950" lvl="1" indent="-285750">
                <a:buFont typeface="Arial"/>
                <a:buChar char="•"/>
                <a:defRPr/>
              </a:pPr>
              <a:r>
                <a:rPr lang="en-US" sz="2500" dirty="0">
                  <a:solidFill>
                    <a:srgbClr val="000000"/>
                  </a:solidFill>
                  <a:ea typeface="+mn-lt"/>
                  <a:cs typeface="+mn-lt"/>
                </a:rPr>
                <a:t>Offers comprehensive insights into unemployment rates and analyzes government spending on social programs aimed at labor market integration.</a:t>
              </a: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r>
                <a:rPr lang="en-US" sz="2800" b="1" u="sng" dirty="0">
                  <a:solidFill>
                    <a:srgbClr val="000000"/>
                  </a:solidFill>
                  <a:ea typeface="+mn-lt"/>
                  <a:cs typeface="+mn-lt"/>
                </a:rPr>
                <a:t>World Bank:</a:t>
              </a:r>
              <a:r>
                <a:rPr lang="en-US" sz="2800" u="sng" dirty="0">
                  <a:solidFill>
                    <a:srgbClr val="000000"/>
                  </a:solidFill>
                  <a:latin typeface="Arial"/>
                  <a:ea typeface="Calibri"/>
                  <a:cs typeface="Arial"/>
                </a:rPr>
                <a:t> </a:t>
              </a:r>
              <a:endParaRPr lang="en-US" sz="2800" u="sng" dirty="0">
                <a:ea typeface="Calibri" panose="020F0502020204030204"/>
                <a:cs typeface="Calibri" panose="020F0502020204030204"/>
              </a:endParaRPr>
            </a:p>
            <a:p>
              <a:pPr marL="742950" lvl="1" indent="-285750">
                <a:buFont typeface="Arial"/>
                <a:buChar char="•"/>
                <a:defRPr/>
              </a:pPr>
              <a:r>
                <a:rPr lang="en-US" sz="2500" dirty="0">
                  <a:solidFill>
                    <a:srgbClr val="000000"/>
                  </a:solidFill>
                  <a:ea typeface="+mn-lt"/>
                  <a:cs typeface="+mn-lt"/>
                </a:rPr>
                <a:t>Supplies historical GDP data for various countries, allowing for an assessment of economic trends and their impact on employment levels.</a:t>
              </a: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r>
                <a:rPr lang="en-US" sz="2800" b="1" u="sng" dirty="0">
                  <a:solidFill>
                    <a:srgbClr val="000000"/>
                  </a:solidFill>
                  <a:ea typeface="+mn-lt"/>
                  <a:cs typeface="+mn-lt"/>
                </a:rPr>
                <a:t>Google Trends Data:</a:t>
              </a:r>
            </a:p>
            <a:p>
              <a:pPr marL="742950" lvl="1" indent="-285750">
                <a:buFont typeface="Arial"/>
                <a:buChar char="•"/>
                <a:defRPr/>
              </a:pPr>
              <a:r>
                <a:rPr lang="en-US" sz="2500" dirty="0">
                  <a:solidFill>
                    <a:schemeClr val="tx1"/>
                  </a:solidFill>
                </a:rPr>
                <a:t>Tracks search interest for the term "</a:t>
              </a:r>
              <a:r>
                <a:rPr lang="en-US" sz="2500" dirty="0" err="1">
                  <a:solidFill>
                    <a:schemeClr val="tx1"/>
                  </a:solidFill>
                </a:rPr>
                <a:t>Arbeitslosengeld</a:t>
              </a:r>
              <a:r>
                <a:rPr lang="en-US" sz="2500" dirty="0">
                  <a:solidFill>
                    <a:schemeClr val="tx1"/>
                  </a:solidFill>
                </a:rPr>
                <a:t>," providing insights into public awareness and concerns about unemployment benefits over time in Austria</a:t>
              </a:r>
              <a:endParaRPr lang="en-US" sz="2500" dirty="0">
                <a:solidFill>
                  <a:srgbClr val="000000"/>
                </a:solidFill>
                <a:ea typeface="Calibri"/>
                <a:cs typeface="Calibri"/>
              </a:endParaRPr>
            </a:p>
            <a:p>
              <a:pPr marL="323215" indent="-323215">
                <a:lnSpc>
                  <a:spcPts val="5516"/>
                </a:lnSpc>
                <a:buFont typeface="Arial"/>
                <a:buChar char="•"/>
                <a:defRPr/>
              </a:pPr>
              <a:endParaRPr lang="en-US" sz="2263" dirty="0">
                <a:solidFill>
                  <a:srgbClr val="000000"/>
                </a:solidFill>
                <a:ea typeface="Calibri"/>
                <a:cs typeface="Calibri"/>
              </a:endParaRPr>
            </a:p>
            <a:p>
              <a:pPr algn="ctr">
                <a:defRPr/>
              </a:pPr>
              <a:endParaRPr lang="en-US" sz="2122" dirty="0">
                <a:solidFill>
                  <a:srgbClr val="000000"/>
                </a:solidFill>
                <a:ea typeface="Calibri"/>
                <a:cs typeface="Calibri"/>
              </a:endParaRPr>
            </a:p>
          </p:txBody>
        </p:sp>
        <p:sp>
          <p:nvSpPr>
            <p:cNvPr id="39" name="Rectangle 29">
              <a:extLst>
                <a:ext uri="{FF2B5EF4-FFF2-40B4-BE49-F238E27FC236}">
                  <a16:creationId xmlns:a16="http://schemas.microsoft.com/office/drawing/2014/main" id="{828D29C7-8BD9-BA5C-F286-069A392B24E3}"/>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42" name="TextBox 47">
            <a:extLst>
              <a:ext uri="{FF2B5EF4-FFF2-40B4-BE49-F238E27FC236}">
                <a16:creationId xmlns:a16="http://schemas.microsoft.com/office/drawing/2014/main" id="{C361AA97-CE3C-846D-0C84-D5D0E053700E}"/>
              </a:ext>
            </a:extLst>
          </p:cNvPr>
          <p:cNvSpPr txBox="1">
            <a:spLocks noChangeArrowheads="1"/>
          </p:cNvSpPr>
          <p:nvPr/>
        </p:nvSpPr>
        <p:spPr bwMode="auto">
          <a:xfrm>
            <a:off x="1390107" y="15209933"/>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a:solidFill>
                  <a:schemeClr val="bg1"/>
                </a:solidFill>
                <a:latin typeface="Calibri"/>
                <a:ea typeface="Inter Medium" pitchFamily="2" charset="0"/>
                <a:cs typeface="Calibri"/>
              </a:rPr>
              <a:t>Data</a:t>
            </a:r>
          </a:p>
        </p:txBody>
      </p:sp>
      <p:sp>
        <p:nvSpPr>
          <p:cNvPr id="20" name="Pfeil: nach rechts 19">
            <a:extLst>
              <a:ext uri="{FF2B5EF4-FFF2-40B4-BE49-F238E27FC236}">
                <a16:creationId xmlns:a16="http://schemas.microsoft.com/office/drawing/2014/main" id="{5D17F983-7CDD-FE8A-752A-D71DBA1A0849}"/>
              </a:ext>
            </a:extLst>
          </p:cNvPr>
          <p:cNvSpPr/>
          <p:nvPr/>
        </p:nvSpPr>
        <p:spPr>
          <a:xfrm>
            <a:off x="14174358" y="8057883"/>
            <a:ext cx="2629851" cy="2045439"/>
          </a:xfrm>
          <a:prstGeom prst="rightArrow">
            <a:avLst/>
          </a:prstGeom>
          <a:solidFill>
            <a:srgbClr val="EB02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11A26F9E-BB70-FE1C-49A8-B1D132FFB796}"/>
              </a:ext>
            </a:extLst>
          </p:cNvPr>
          <p:cNvSpPr/>
          <p:nvPr/>
        </p:nvSpPr>
        <p:spPr>
          <a:xfrm>
            <a:off x="13904097" y="18737279"/>
            <a:ext cx="2629851" cy="2045439"/>
          </a:xfrm>
          <a:prstGeom prst="rightArrow">
            <a:avLst/>
          </a:prstGeom>
          <a:solidFill>
            <a:srgbClr val="EB02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 name="Group 12">
            <a:extLst>
              <a:ext uri="{FF2B5EF4-FFF2-40B4-BE49-F238E27FC236}">
                <a16:creationId xmlns:a16="http://schemas.microsoft.com/office/drawing/2014/main" id="{C7AA34D5-B6B4-157F-193B-D68E4737FDE9}"/>
              </a:ext>
            </a:extLst>
          </p:cNvPr>
          <p:cNvGrpSpPr>
            <a:grpSpLocks/>
          </p:cNvGrpSpPr>
          <p:nvPr/>
        </p:nvGrpSpPr>
        <p:grpSpPr bwMode="auto">
          <a:xfrm>
            <a:off x="1369610" y="25539409"/>
            <a:ext cx="11683060" cy="9710313"/>
            <a:chOff x="1498027" y="5407109"/>
            <a:chExt cx="12317631" cy="9581322"/>
          </a:xfrm>
        </p:grpSpPr>
        <p:sp>
          <p:nvSpPr>
            <p:cNvPr id="24" name="Rectangle 28">
              <a:extLst>
                <a:ext uri="{FF2B5EF4-FFF2-40B4-BE49-F238E27FC236}">
                  <a16:creationId xmlns:a16="http://schemas.microsoft.com/office/drawing/2014/main" id="{529DA3C7-5682-5AC6-AAE0-36F1C1F6F712}"/>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endParaRPr lang="en-US" dirty="0">
                <a:ea typeface="Calibri"/>
                <a:cs typeface="Calibri"/>
              </a:endParaRPr>
            </a:p>
            <a:p>
              <a:pPr algn="ctr">
                <a:defRPr/>
              </a:pPr>
              <a:endParaRPr lang="en-US" sz="2263" dirty="0">
                <a:solidFill>
                  <a:srgbClr val="000000"/>
                </a:solidFill>
                <a:ea typeface="Calibri"/>
                <a:cs typeface="Calibri"/>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lvl="8">
                <a:defRPr/>
              </a:pPr>
              <a:endParaRPr lang="en-US" sz="2800" b="1" dirty="0">
                <a:solidFill>
                  <a:srgbClr val="000000"/>
                </a:solidFill>
                <a:ea typeface="+mn-lt"/>
                <a:cs typeface="+mn-lt"/>
              </a:endParaRPr>
            </a:p>
            <a:p>
              <a:pPr lvl="8">
                <a:defRPr/>
              </a:pPr>
              <a:endParaRPr lang="en-US" sz="2800" b="1" dirty="0">
                <a:solidFill>
                  <a:srgbClr val="000000"/>
                </a:solidFill>
                <a:ea typeface="+mn-lt"/>
                <a:cs typeface="+mn-lt"/>
              </a:endParaRPr>
            </a:p>
            <a:p>
              <a:pPr lvl="1">
                <a:defRPr/>
              </a:pPr>
              <a:endParaRPr lang="en-US" sz="2800" b="1" dirty="0">
                <a:solidFill>
                  <a:srgbClr val="000000"/>
                </a:solidFill>
                <a:ea typeface="+mn-lt"/>
                <a:cs typeface="+mn-lt"/>
              </a:endParaRPr>
            </a:p>
            <a:p>
              <a:pPr lvl="1">
                <a:defRPr/>
              </a:pPr>
              <a:endParaRPr lang="en-US" sz="2800" b="1" dirty="0">
                <a:solidFill>
                  <a:srgbClr val="000000"/>
                </a:solidFill>
                <a:ea typeface="+mn-lt"/>
                <a:cs typeface="+mn-lt"/>
              </a:endParaRPr>
            </a:p>
            <a:p>
              <a:pPr lvl="1">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a:defRPr/>
              </a:pPr>
              <a:endParaRPr lang="en-US" sz="2800" b="1" dirty="0">
                <a:solidFill>
                  <a:srgbClr val="000000"/>
                </a:solidFill>
                <a:ea typeface="+mn-lt"/>
                <a:cs typeface="+mn-lt"/>
              </a:endParaRPr>
            </a:p>
            <a:p>
              <a:pPr marL="457200" indent="-457200">
                <a:buFont typeface="Arial"/>
                <a:buChar char="•"/>
                <a:defRPr/>
              </a:pPr>
              <a:endParaRPr lang="en-US" sz="2800" dirty="0">
                <a:solidFill>
                  <a:srgbClr val="000000"/>
                </a:solidFill>
                <a:latin typeface="Arial"/>
                <a:ea typeface="Calibri"/>
                <a:cs typeface="Arial"/>
              </a:endParaRPr>
            </a:p>
            <a:p>
              <a:pPr algn="ctr">
                <a:defRPr/>
              </a:pPr>
              <a:endParaRPr lang="en-US" sz="2250" dirty="0">
                <a:solidFill>
                  <a:srgbClr val="000000"/>
                </a:solidFill>
                <a:ea typeface="Calibri"/>
                <a:cs typeface="Calibri"/>
              </a:endParaRPr>
            </a:p>
            <a:p>
              <a:pPr marL="323215" indent="-323215">
                <a:lnSpc>
                  <a:spcPts val="5516"/>
                </a:lnSpc>
                <a:buFont typeface="Arial"/>
                <a:buChar char="•"/>
                <a:defRPr/>
              </a:pPr>
              <a:endParaRPr lang="en-US" sz="2263" dirty="0">
                <a:solidFill>
                  <a:srgbClr val="000000"/>
                </a:solidFill>
                <a:ea typeface="Calibri"/>
                <a:cs typeface="Calibri"/>
              </a:endParaRPr>
            </a:p>
            <a:p>
              <a:pPr algn="ctr">
                <a:defRPr/>
              </a:pPr>
              <a:endParaRPr lang="en-US" sz="2122" dirty="0">
                <a:solidFill>
                  <a:srgbClr val="000000"/>
                </a:solidFill>
                <a:ea typeface="Calibri"/>
                <a:cs typeface="Calibri"/>
              </a:endParaRPr>
            </a:p>
          </p:txBody>
        </p:sp>
        <p:sp>
          <p:nvSpPr>
            <p:cNvPr id="27" name="Rectangle 29">
              <a:extLst>
                <a:ext uri="{FF2B5EF4-FFF2-40B4-BE49-F238E27FC236}">
                  <a16:creationId xmlns:a16="http://schemas.microsoft.com/office/drawing/2014/main" id="{568B910F-641C-04A4-4A7C-2DAD9A4D9EED}"/>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40" name="TextBox 47">
            <a:extLst>
              <a:ext uri="{FF2B5EF4-FFF2-40B4-BE49-F238E27FC236}">
                <a16:creationId xmlns:a16="http://schemas.microsoft.com/office/drawing/2014/main" id="{6300D52A-2CBB-657A-3613-7CC30449C741}"/>
              </a:ext>
            </a:extLst>
          </p:cNvPr>
          <p:cNvSpPr txBox="1">
            <a:spLocks noChangeArrowheads="1"/>
          </p:cNvSpPr>
          <p:nvPr/>
        </p:nvSpPr>
        <p:spPr bwMode="auto">
          <a:xfrm>
            <a:off x="1351375" y="25811092"/>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a:solidFill>
                  <a:schemeClr val="bg1"/>
                </a:solidFill>
                <a:latin typeface="Calibri"/>
                <a:ea typeface="Inter Medium" pitchFamily="2" charset="0"/>
                <a:cs typeface="Calibri"/>
              </a:rPr>
              <a:t>Results 1</a:t>
            </a:r>
          </a:p>
        </p:txBody>
      </p:sp>
      <p:grpSp>
        <p:nvGrpSpPr>
          <p:cNvPr id="41" name="Group 12">
            <a:extLst>
              <a:ext uri="{FF2B5EF4-FFF2-40B4-BE49-F238E27FC236}">
                <a16:creationId xmlns:a16="http://schemas.microsoft.com/office/drawing/2014/main" id="{3BBCE18C-CDE8-CA78-CA8C-B38EDB3C3BD4}"/>
              </a:ext>
            </a:extLst>
          </p:cNvPr>
          <p:cNvGrpSpPr>
            <a:grpSpLocks/>
          </p:cNvGrpSpPr>
          <p:nvPr/>
        </p:nvGrpSpPr>
        <p:grpSpPr bwMode="auto">
          <a:xfrm>
            <a:off x="17264138" y="25470818"/>
            <a:ext cx="11683060" cy="9710313"/>
            <a:chOff x="1498027" y="5407109"/>
            <a:chExt cx="12317631" cy="9581322"/>
          </a:xfrm>
        </p:grpSpPr>
        <p:sp>
          <p:nvSpPr>
            <p:cNvPr id="43" name="Rectangle 28">
              <a:extLst>
                <a:ext uri="{FF2B5EF4-FFF2-40B4-BE49-F238E27FC236}">
                  <a16:creationId xmlns:a16="http://schemas.microsoft.com/office/drawing/2014/main" id="{E4CF5B48-9C7E-125D-F0C1-01280BED03D1}"/>
                </a:ext>
              </a:extLst>
            </p:cNvPr>
            <p:cNvSpPr/>
            <p:nvPr/>
          </p:nvSpPr>
          <p:spPr>
            <a:xfrm>
              <a:off x="1498027" y="5407109"/>
              <a:ext cx="12317631" cy="9581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endParaRPr lang="en-US" dirty="0">
                <a:ea typeface="Calibri"/>
                <a:cs typeface="Calibri"/>
              </a:endParaRPr>
            </a:p>
            <a:p>
              <a:pPr algn="ctr">
                <a:defRPr/>
              </a:pPr>
              <a:endParaRPr lang="en-US" sz="2263" dirty="0">
                <a:solidFill>
                  <a:srgbClr val="000000"/>
                </a:solidFill>
                <a:ea typeface="Calibri"/>
                <a:cs typeface="Calibri"/>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a:defRPr/>
              </a:pPr>
              <a:endParaRPr lang="en-US" sz="2800" dirty="0">
                <a:solidFill>
                  <a:schemeClr val="tx1"/>
                </a:solidFill>
              </a:endParaRPr>
            </a:p>
            <a:p>
              <a:pPr marL="285750" indent="-285750">
                <a:buFont typeface="Arial"/>
                <a:buChar char="•"/>
                <a:defRPr/>
              </a:pPr>
              <a:r>
                <a:rPr lang="en-US" sz="2800" dirty="0">
                  <a:solidFill>
                    <a:schemeClr val="tx1"/>
                  </a:solidFill>
                </a:rPr>
                <a:t>Cross-correlation starts low but </a:t>
              </a:r>
              <a:r>
                <a:rPr lang="en-US" sz="2800" b="1" dirty="0">
                  <a:solidFill>
                    <a:schemeClr val="tx1"/>
                  </a:solidFill>
                </a:rPr>
                <a:t>increases </a:t>
              </a:r>
              <a:r>
                <a:rPr lang="en-US" sz="2800" dirty="0">
                  <a:solidFill>
                    <a:schemeClr val="tx1"/>
                  </a:solidFill>
                </a:rPr>
                <a:t>with time lag</a:t>
              </a:r>
            </a:p>
            <a:p>
              <a:pPr marL="285750" indent="-285750">
                <a:buFont typeface="Arial"/>
                <a:buChar char="•"/>
                <a:defRPr/>
              </a:pPr>
              <a:r>
                <a:rPr lang="en-US" sz="2800" dirty="0">
                  <a:solidFill>
                    <a:schemeClr val="tx1"/>
                  </a:solidFill>
                </a:rPr>
                <a:t>Indicates a </a:t>
              </a:r>
              <a:r>
                <a:rPr lang="en-US" sz="2800" b="1" dirty="0">
                  <a:solidFill>
                    <a:schemeClr val="tx1"/>
                  </a:solidFill>
                </a:rPr>
                <a:t>lagged relationship</a:t>
              </a:r>
              <a:r>
                <a:rPr lang="en-US" sz="2800" dirty="0">
                  <a:solidFill>
                    <a:schemeClr val="tx1"/>
                  </a:solidFill>
                </a:rPr>
                <a:t> between variables</a:t>
              </a:r>
            </a:p>
            <a:p>
              <a:pPr marL="285750" indent="-285750">
                <a:buFont typeface="Arial"/>
                <a:buChar char="•"/>
                <a:defRPr/>
              </a:pPr>
              <a:r>
                <a:rPr lang="en-US" sz="2800" b="1" dirty="0">
                  <a:solidFill>
                    <a:schemeClr val="tx1"/>
                  </a:solidFill>
                </a:rPr>
                <a:t>Unemployment rate leads </a:t>
              </a:r>
              <a:r>
                <a:rPr lang="en-US" sz="2800" dirty="0">
                  <a:solidFill>
                    <a:schemeClr val="tx1"/>
                  </a:solidFill>
                </a:rPr>
                <a:t>to increased search trends after a delay</a:t>
              </a:r>
            </a:p>
            <a:p>
              <a:pPr marL="285750" indent="-285750">
                <a:buFont typeface="Arial"/>
                <a:buChar char="•"/>
                <a:defRPr/>
              </a:pPr>
              <a:r>
                <a:rPr lang="en-US" sz="2800" dirty="0">
                  <a:solidFill>
                    <a:schemeClr val="tx1"/>
                  </a:solidFill>
                  <a:ea typeface="+mn-lt"/>
                  <a:cs typeface="+mn-lt"/>
                </a:rPr>
                <a:t>Graph in Repository</a:t>
              </a: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285750" indent="-285750">
                <a:buFont typeface="Arial"/>
                <a:buChar char="•"/>
                <a:defRPr/>
              </a:pPr>
              <a:endParaRPr lang="en-US" sz="2800" b="1" dirty="0">
                <a:solidFill>
                  <a:srgbClr val="000000"/>
                </a:solidFill>
                <a:ea typeface="+mn-lt"/>
                <a:cs typeface="+mn-lt"/>
              </a:endParaRPr>
            </a:p>
            <a:p>
              <a:pPr marL="457200" indent="-457200">
                <a:buFont typeface="Arial"/>
                <a:buChar char="•"/>
                <a:defRPr/>
              </a:pPr>
              <a:endParaRPr lang="en-US" sz="2800" dirty="0">
                <a:solidFill>
                  <a:srgbClr val="000000"/>
                </a:solidFill>
                <a:latin typeface="Arial"/>
                <a:ea typeface="Calibri"/>
                <a:cs typeface="Arial"/>
              </a:endParaRPr>
            </a:p>
            <a:p>
              <a:pPr algn="ctr">
                <a:defRPr/>
              </a:pPr>
              <a:endParaRPr lang="en-US" sz="2250" dirty="0">
                <a:solidFill>
                  <a:srgbClr val="000000"/>
                </a:solidFill>
                <a:ea typeface="Calibri"/>
                <a:cs typeface="Calibri"/>
              </a:endParaRPr>
            </a:p>
            <a:p>
              <a:pPr marL="323215" indent="-323215">
                <a:lnSpc>
                  <a:spcPts val="5516"/>
                </a:lnSpc>
                <a:buFont typeface="Arial"/>
                <a:buChar char="•"/>
                <a:defRPr/>
              </a:pPr>
              <a:endParaRPr lang="en-US" sz="2263" dirty="0">
                <a:solidFill>
                  <a:srgbClr val="000000"/>
                </a:solidFill>
                <a:ea typeface="Calibri"/>
                <a:cs typeface="Calibri"/>
              </a:endParaRPr>
            </a:p>
            <a:p>
              <a:pPr algn="ctr">
                <a:defRPr/>
              </a:pPr>
              <a:endParaRPr lang="en-US" sz="2122" dirty="0">
                <a:solidFill>
                  <a:srgbClr val="000000"/>
                </a:solidFill>
                <a:ea typeface="Calibri"/>
                <a:cs typeface="Calibri"/>
              </a:endParaRPr>
            </a:p>
          </p:txBody>
        </p:sp>
        <p:sp>
          <p:nvSpPr>
            <p:cNvPr id="44" name="Rectangle 29">
              <a:extLst>
                <a:ext uri="{FF2B5EF4-FFF2-40B4-BE49-F238E27FC236}">
                  <a16:creationId xmlns:a16="http://schemas.microsoft.com/office/drawing/2014/main" id="{EFCB0526-FA0B-039D-B680-5B82FB52BC54}"/>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45" name="TextBox 47">
            <a:extLst>
              <a:ext uri="{FF2B5EF4-FFF2-40B4-BE49-F238E27FC236}">
                <a16:creationId xmlns:a16="http://schemas.microsoft.com/office/drawing/2014/main" id="{78896C57-09FE-89ED-0014-D4DFEA1A99F8}"/>
              </a:ext>
            </a:extLst>
          </p:cNvPr>
          <p:cNvSpPr txBox="1">
            <a:spLocks noChangeArrowheads="1"/>
          </p:cNvSpPr>
          <p:nvPr/>
        </p:nvSpPr>
        <p:spPr bwMode="auto">
          <a:xfrm>
            <a:off x="17347368" y="25771973"/>
            <a:ext cx="11683060" cy="78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a:solidFill>
                  <a:schemeClr val="bg1"/>
                </a:solidFill>
                <a:latin typeface="Calibri"/>
                <a:ea typeface="Inter Medium" pitchFamily="2" charset="0"/>
                <a:cs typeface="Calibri"/>
              </a:rPr>
              <a:t>Results 2</a:t>
            </a:r>
          </a:p>
        </p:txBody>
      </p:sp>
      <p:sp>
        <p:nvSpPr>
          <p:cNvPr id="46" name="Pfeil: nach rechts 45">
            <a:extLst>
              <a:ext uri="{FF2B5EF4-FFF2-40B4-BE49-F238E27FC236}">
                <a16:creationId xmlns:a16="http://schemas.microsoft.com/office/drawing/2014/main" id="{20B9AC0B-1981-F172-E2AE-113555CAA2D3}"/>
              </a:ext>
            </a:extLst>
          </p:cNvPr>
          <p:cNvSpPr/>
          <p:nvPr/>
        </p:nvSpPr>
        <p:spPr>
          <a:xfrm>
            <a:off x="13907534" y="29377557"/>
            <a:ext cx="2629851" cy="2045439"/>
          </a:xfrm>
          <a:prstGeom prst="rightArrow">
            <a:avLst/>
          </a:prstGeom>
          <a:solidFill>
            <a:srgbClr val="EB02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7" name="Group 12">
            <a:extLst>
              <a:ext uri="{FF2B5EF4-FFF2-40B4-BE49-F238E27FC236}">
                <a16:creationId xmlns:a16="http://schemas.microsoft.com/office/drawing/2014/main" id="{64FB3475-53FB-3907-7F9B-3C99A97EE010}"/>
              </a:ext>
            </a:extLst>
          </p:cNvPr>
          <p:cNvGrpSpPr>
            <a:grpSpLocks/>
          </p:cNvGrpSpPr>
          <p:nvPr/>
        </p:nvGrpSpPr>
        <p:grpSpPr bwMode="auto">
          <a:xfrm>
            <a:off x="8995888" y="36062329"/>
            <a:ext cx="12347915" cy="5770745"/>
            <a:chOff x="1498027" y="5407107"/>
            <a:chExt cx="12317631" cy="11289482"/>
          </a:xfrm>
        </p:grpSpPr>
        <p:sp>
          <p:nvSpPr>
            <p:cNvPr id="48" name="Rectangle 28">
              <a:extLst>
                <a:ext uri="{FF2B5EF4-FFF2-40B4-BE49-F238E27FC236}">
                  <a16:creationId xmlns:a16="http://schemas.microsoft.com/office/drawing/2014/main" id="{37A85D68-49FB-3BE6-570B-160B6409D584}"/>
                </a:ext>
              </a:extLst>
            </p:cNvPr>
            <p:cNvSpPr/>
            <p:nvPr/>
          </p:nvSpPr>
          <p:spPr>
            <a:xfrm>
              <a:off x="1498027" y="5407107"/>
              <a:ext cx="12317631" cy="11289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4666" tIns="32333" rIns="64666" bIns="32333" anchor="ctr"/>
            <a:lstStyle/>
            <a:p>
              <a:pPr algn="ctr">
                <a:defRPr/>
              </a:pPr>
              <a:endParaRPr lang="en-US" dirty="0">
                <a:solidFill>
                  <a:schemeClr val="tx1"/>
                </a:solidFill>
                <a:ea typeface="Calibri"/>
                <a:cs typeface="Calibri"/>
              </a:endParaRPr>
            </a:p>
            <a:p>
              <a:pPr algn="ctr">
                <a:defRPr/>
              </a:pPr>
              <a:endParaRPr lang="en-US" sz="2263" dirty="0">
                <a:solidFill>
                  <a:schemeClr val="tx1"/>
                </a:solidFill>
                <a:ea typeface="Calibri"/>
                <a:cs typeface="Calibri"/>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a:defRPr/>
              </a:pPr>
              <a:endParaRPr lang="en-US" sz="2800" b="1" dirty="0">
                <a:solidFill>
                  <a:schemeClr val="tx1"/>
                </a:solidFill>
                <a:ea typeface="+mn-lt"/>
                <a:cs typeface="+mn-lt"/>
              </a:endParaRPr>
            </a:p>
            <a:p>
              <a:pP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a:lnSpc>
                  <a:spcPct val="150000"/>
                </a:lnSpc>
                <a:defRPr/>
              </a:pPr>
              <a:endParaRPr lang="en-US" sz="2800" b="1" dirty="0">
                <a:solidFill>
                  <a:schemeClr val="tx1"/>
                </a:solidFill>
              </a:endParaRPr>
            </a:p>
            <a:p>
              <a:pPr marL="285750" indent="-285750">
                <a:spcAft>
                  <a:spcPts val="600"/>
                </a:spcAft>
                <a:buFont typeface="Arial"/>
                <a:buChar char="•"/>
                <a:defRPr/>
              </a:pPr>
              <a:endParaRPr lang="en-US" sz="2800" b="1" dirty="0">
                <a:solidFill>
                  <a:schemeClr val="tx1"/>
                </a:solidFill>
              </a:endParaRPr>
            </a:p>
            <a:p>
              <a:pPr marL="285750" indent="-285750">
                <a:spcAft>
                  <a:spcPts val="600"/>
                </a:spcAft>
                <a:buFont typeface="Arial"/>
                <a:buChar char="•"/>
                <a:defRPr/>
              </a:pPr>
              <a:r>
                <a:rPr lang="en-US" sz="2800" b="1" dirty="0">
                  <a:solidFill>
                    <a:schemeClr val="tx1"/>
                  </a:solidFill>
                </a:rPr>
                <a:t>Gender disparities</a:t>
              </a:r>
              <a:r>
                <a:rPr lang="en-US" sz="2800" dirty="0">
                  <a:solidFill>
                    <a:schemeClr val="tx1"/>
                  </a:solidFill>
                </a:rPr>
                <a:t> in unemployment rates are evident in </a:t>
              </a:r>
              <a:r>
                <a:rPr lang="en-US" sz="2800" b="1" u="sng" dirty="0">
                  <a:solidFill>
                    <a:schemeClr val="tx1"/>
                  </a:solidFill>
                </a:rPr>
                <a:t>specific</a:t>
              </a:r>
              <a:r>
                <a:rPr lang="en-US" sz="2800" dirty="0">
                  <a:solidFill>
                    <a:schemeClr val="tx1"/>
                  </a:solidFill>
                </a:rPr>
                <a:t> countries</a:t>
              </a:r>
            </a:p>
            <a:p>
              <a:pPr marL="285750" indent="-285750">
                <a:spcAft>
                  <a:spcPts val="600"/>
                </a:spcAft>
                <a:buFont typeface="Arial"/>
                <a:buChar char="•"/>
                <a:defRPr/>
              </a:pPr>
              <a:r>
                <a:rPr lang="en-US" sz="2800" dirty="0">
                  <a:solidFill>
                    <a:schemeClr val="tx1"/>
                  </a:solidFill>
                </a:rPr>
                <a:t>Unemployment levels and </a:t>
              </a:r>
              <a:r>
                <a:rPr lang="en-US" sz="2800" b="1" dirty="0">
                  <a:solidFill>
                    <a:schemeClr val="tx1"/>
                  </a:solidFill>
                </a:rPr>
                <a:t>GDP show a correlation</a:t>
              </a:r>
              <a:r>
                <a:rPr lang="en-US" sz="2800" dirty="0">
                  <a:solidFill>
                    <a:schemeClr val="tx1"/>
                  </a:solidFill>
                </a:rPr>
                <a:t> of </a:t>
              </a:r>
              <a:r>
                <a:rPr lang="en-US" sz="2800" b="1" dirty="0">
                  <a:solidFill>
                    <a:schemeClr val="tx1"/>
                  </a:solidFill>
                </a:rPr>
                <a:t>0.6</a:t>
              </a:r>
            </a:p>
            <a:p>
              <a:pPr marL="285750" indent="-285750">
                <a:spcAft>
                  <a:spcPts val="600"/>
                </a:spcAft>
                <a:buFont typeface="Arial"/>
                <a:buChar char="•"/>
                <a:defRPr/>
              </a:pPr>
              <a:r>
                <a:rPr lang="en-US" sz="2800" b="1" dirty="0">
                  <a:solidFill>
                    <a:schemeClr val="tx1"/>
                  </a:solidFill>
                </a:rPr>
                <a:t>Education levels strongly influence</a:t>
              </a:r>
              <a:r>
                <a:rPr lang="en-US" sz="2800" dirty="0">
                  <a:solidFill>
                    <a:schemeClr val="tx1"/>
                  </a:solidFill>
                </a:rPr>
                <a:t> unemployment, with higher education linked to lower rates</a:t>
              </a:r>
              <a:endParaRPr lang="en-US" sz="2800" b="1" dirty="0">
                <a:solidFill>
                  <a:schemeClr val="tx1"/>
                </a:solidFill>
              </a:endParaRPr>
            </a:p>
            <a:p>
              <a:pPr marL="285750" indent="-285750">
                <a:spcAft>
                  <a:spcPts val="600"/>
                </a:spcAft>
                <a:buFont typeface="Arial"/>
                <a:buChar char="•"/>
                <a:defRPr/>
              </a:pPr>
              <a:r>
                <a:rPr lang="en-US" sz="2800" b="1" dirty="0">
                  <a:solidFill>
                    <a:schemeClr val="tx1"/>
                  </a:solidFill>
                </a:rPr>
                <a:t>Unemployment payments are closely tied</a:t>
              </a:r>
              <a:r>
                <a:rPr lang="en-US" sz="2800" dirty="0">
                  <a:solidFill>
                    <a:schemeClr val="tx1"/>
                  </a:solidFill>
                </a:rPr>
                <a:t> to unemployment levels (also among countries with similar GDP)</a:t>
              </a:r>
              <a:endParaRPr lang="en-US" sz="2800" b="1" dirty="0">
                <a:solidFill>
                  <a:schemeClr val="tx1"/>
                </a:solidFill>
              </a:endParaRPr>
            </a:p>
            <a:p>
              <a:pPr marL="285750" indent="-285750">
                <a:spcAft>
                  <a:spcPts val="600"/>
                </a:spcAft>
                <a:buFont typeface="Arial"/>
                <a:buChar char="•"/>
                <a:defRPr/>
              </a:pPr>
              <a:r>
                <a:rPr lang="en-US" sz="2800" b="1" dirty="0">
                  <a:solidFill>
                    <a:schemeClr val="tx1"/>
                  </a:solidFill>
                </a:rPr>
                <a:t>No clear link</a:t>
              </a:r>
              <a:r>
                <a:rPr lang="en-US" sz="2800" dirty="0">
                  <a:solidFill>
                    <a:schemeClr val="tx1"/>
                  </a:solidFill>
                </a:rPr>
                <a:t> exists between inflation and unemployment </a:t>
              </a:r>
              <a:r>
                <a:rPr lang="en-US" sz="2800" b="1" u="sng" dirty="0">
                  <a:solidFill>
                    <a:schemeClr val="tx1"/>
                  </a:solidFill>
                </a:rPr>
                <a:t>across</a:t>
              </a:r>
              <a:r>
                <a:rPr lang="en-US" sz="2800" dirty="0">
                  <a:solidFill>
                    <a:schemeClr val="tx1"/>
                  </a:solidFill>
                </a:rPr>
                <a:t> countries</a:t>
              </a:r>
              <a:endParaRPr lang="en-US" sz="2800" b="1" dirty="0">
                <a:solidFill>
                  <a:schemeClr val="tx1"/>
                </a:solidFill>
              </a:endParaRPr>
            </a:p>
            <a:p>
              <a:pPr marL="285750" indent="-285750">
                <a:spcAft>
                  <a:spcPts val="600"/>
                </a:spcAft>
                <a:buFont typeface="Arial"/>
                <a:buChar char="•"/>
                <a:defRPr/>
              </a:pPr>
              <a:r>
                <a:rPr lang="en-US" sz="2800" dirty="0">
                  <a:solidFill>
                    <a:schemeClr val="tx1"/>
                  </a:solidFill>
                </a:rPr>
                <a:t>In Austria, </a:t>
              </a:r>
              <a:r>
                <a:rPr lang="en-US" sz="2800" b="1" dirty="0">
                  <a:solidFill>
                    <a:schemeClr val="tx1"/>
                  </a:solidFill>
                </a:rPr>
                <a:t>search trends for "</a:t>
              </a:r>
              <a:r>
                <a:rPr lang="en-US" sz="2800" b="1" dirty="0" err="1">
                  <a:solidFill>
                    <a:schemeClr val="tx1"/>
                  </a:solidFill>
                </a:rPr>
                <a:t>Arbeitslosengeld</a:t>
              </a:r>
              <a:r>
                <a:rPr lang="en-US" sz="2800" b="1" dirty="0">
                  <a:solidFill>
                    <a:schemeClr val="tx1"/>
                  </a:solidFill>
                </a:rPr>
                <a:t>" </a:t>
              </a:r>
              <a:r>
                <a:rPr lang="en-US" sz="2800" dirty="0">
                  <a:solidFill>
                    <a:schemeClr val="tx1"/>
                  </a:solidFill>
                </a:rPr>
                <a:t>somewhat align with unemployment levels</a:t>
              </a:r>
              <a:endParaRPr lang="en-US" sz="2800" b="1" dirty="0">
                <a:solidFill>
                  <a:schemeClr val="tx1"/>
                </a:solidFill>
              </a:endParaRPr>
            </a:p>
            <a:p>
              <a:pPr marL="285750" indent="-285750">
                <a:spcAft>
                  <a:spcPts val="600"/>
                </a:spcAft>
                <a:buFont typeface="Arial"/>
                <a:buChar char="•"/>
                <a:defRPr/>
              </a:pPr>
              <a:r>
                <a:rPr lang="en-US" sz="2800" b="1" dirty="0">
                  <a:solidFill>
                    <a:schemeClr val="tx1"/>
                  </a:solidFill>
                </a:rPr>
                <a:t>Seasonal patterns</a:t>
              </a:r>
              <a:r>
                <a:rPr lang="en-US" sz="2800" dirty="0">
                  <a:solidFill>
                    <a:schemeClr val="tx1"/>
                  </a:solidFill>
                </a:rPr>
                <a:t> detected in search trends related to unemployment</a:t>
              </a: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285750" indent="-285750">
                <a:buFont typeface="Arial"/>
                <a:buChar char="•"/>
                <a:defRPr/>
              </a:pPr>
              <a:endParaRPr lang="en-US" sz="2800" b="1" dirty="0">
                <a:solidFill>
                  <a:schemeClr val="tx1"/>
                </a:solidFill>
                <a:ea typeface="+mn-lt"/>
                <a:cs typeface="+mn-lt"/>
              </a:endParaRPr>
            </a:p>
            <a:p>
              <a:pPr marL="457200" indent="-457200">
                <a:buFont typeface="Arial"/>
                <a:buChar char="•"/>
                <a:defRPr/>
              </a:pPr>
              <a:endParaRPr lang="en-US" sz="2800" dirty="0">
                <a:solidFill>
                  <a:schemeClr val="tx1"/>
                </a:solidFill>
                <a:latin typeface="Arial"/>
                <a:ea typeface="Calibri"/>
                <a:cs typeface="Arial"/>
              </a:endParaRPr>
            </a:p>
            <a:p>
              <a:pPr algn="ctr">
                <a:defRPr/>
              </a:pPr>
              <a:endParaRPr lang="en-US" sz="2250" dirty="0">
                <a:solidFill>
                  <a:schemeClr val="tx1"/>
                </a:solidFill>
                <a:ea typeface="Calibri"/>
                <a:cs typeface="Calibri"/>
              </a:endParaRPr>
            </a:p>
            <a:p>
              <a:pPr marL="323215" indent="-323215">
                <a:lnSpc>
                  <a:spcPts val="5516"/>
                </a:lnSpc>
                <a:buFont typeface="Arial"/>
                <a:buChar char="•"/>
                <a:defRPr/>
              </a:pPr>
              <a:endParaRPr lang="en-US" sz="2263" dirty="0">
                <a:solidFill>
                  <a:schemeClr val="tx1"/>
                </a:solidFill>
                <a:ea typeface="Calibri"/>
                <a:cs typeface="Calibri"/>
              </a:endParaRPr>
            </a:p>
            <a:p>
              <a:pPr algn="ctr">
                <a:defRPr/>
              </a:pPr>
              <a:endParaRPr lang="en-US" sz="2122" dirty="0">
                <a:solidFill>
                  <a:schemeClr val="tx1"/>
                </a:solidFill>
                <a:ea typeface="Calibri"/>
                <a:cs typeface="Calibri"/>
              </a:endParaRPr>
            </a:p>
          </p:txBody>
        </p:sp>
        <p:sp>
          <p:nvSpPr>
            <p:cNvPr id="49" name="Rectangle 29">
              <a:extLst>
                <a:ext uri="{FF2B5EF4-FFF2-40B4-BE49-F238E27FC236}">
                  <a16:creationId xmlns:a16="http://schemas.microsoft.com/office/drawing/2014/main" id="{38A86D94-0F1A-5A4C-A81D-DABD77A01CCE}"/>
                </a:ext>
              </a:extLst>
            </p:cNvPr>
            <p:cNvSpPr/>
            <p:nvPr/>
          </p:nvSpPr>
          <p:spPr>
            <a:xfrm>
              <a:off x="1498027" y="5407109"/>
              <a:ext cx="12317631" cy="1828642"/>
            </a:xfrm>
            <a:prstGeom prst="rect">
              <a:avLst/>
            </a:prstGeom>
            <a:solidFill>
              <a:srgbClr val="EB02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 </a:t>
              </a:r>
            </a:p>
          </p:txBody>
        </p:sp>
      </p:grpSp>
      <p:sp>
        <p:nvSpPr>
          <p:cNvPr id="50" name="TextBox 47">
            <a:extLst>
              <a:ext uri="{FF2B5EF4-FFF2-40B4-BE49-F238E27FC236}">
                <a16:creationId xmlns:a16="http://schemas.microsoft.com/office/drawing/2014/main" id="{B56A9E51-4AC3-E49F-DF61-AEA4BCD1CECA}"/>
              </a:ext>
            </a:extLst>
          </p:cNvPr>
          <p:cNvSpPr txBox="1">
            <a:spLocks noChangeArrowheads="1"/>
          </p:cNvSpPr>
          <p:nvPr/>
        </p:nvSpPr>
        <p:spPr bwMode="auto">
          <a:xfrm>
            <a:off x="8977653" y="36060183"/>
            <a:ext cx="12347915" cy="78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666" tIns="32333" rIns="64666" bIns="32333"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4650" b="1">
                <a:solidFill>
                  <a:schemeClr val="bg1"/>
                </a:solidFill>
                <a:latin typeface="Calibri"/>
                <a:ea typeface="Inter Medium" pitchFamily="2" charset="0"/>
                <a:cs typeface="Calibri"/>
              </a:rPr>
              <a:t>Conclusion</a:t>
            </a:r>
          </a:p>
        </p:txBody>
      </p:sp>
      <p:pic>
        <p:nvPicPr>
          <p:cNvPr id="6" name="Grafik 5" descr="Ein Bild, das Text, Screenshot, Reihe, Diagramm enthält.&#10;&#10;Automatisch generierte Beschreibung">
            <a:extLst>
              <a:ext uri="{FF2B5EF4-FFF2-40B4-BE49-F238E27FC236}">
                <a16:creationId xmlns:a16="http://schemas.microsoft.com/office/drawing/2014/main" id="{E1383E8D-CFDA-9787-F6AB-9823F6791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967" y="31104561"/>
            <a:ext cx="7108640" cy="4076570"/>
          </a:xfrm>
          <a:prstGeom prst="rect">
            <a:avLst/>
          </a:prstGeom>
        </p:spPr>
      </p:pic>
      <p:sp>
        <p:nvSpPr>
          <p:cNvPr id="7" name="Rectangle 1">
            <a:extLst>
              <a:ext uri="{FF2B5EF4-FFF2-40B4-BE49-F238E27FC236}">
                <a16:creationId xmlns:a16="http://schemas.microsoft.com/office/drawing/2014/main" id="{FE3BB890-A390-D92A-4316-9A2624AA9DF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4" name="Grafik 13">
            <a:extLst>
              <a:ext uri="{FF2B5EF4-FFF2-40B4-BE49-F238E27FC236}">
                <a16:creationId xmlns:a16="http://schemas.microsoft.com/office/drawing/2014/main" id="{680E5DBB-7461-9102-A70A-359BAE8A7D13}"/>
              </a:ext>
            </a:extLst>
          </p:cNvPr>
          <p:cNvPicPr>
            <a:picLocks noChangeAspect="1"/>
          </p:cNvPicPr>
          <p:nvPr/>
        </p:nvPicPr>
        <p:blipFill>
          <a:blip r:embed="rId5"/>
          <a:stretch>
            <a:fillRect/>
          </a:stretch>
        </p:blipFill>
        <p:spPr>
          <a:xfrm>
            <a:off x="17230664" y="27324079"/>
            <a:ext cx="11693174" cy="5619750"/>
          </a:xfrm>
          <a:prstGeom prst="rect">
            <a:avLst/>
          </a:prstGeom>
        </p:spPr>
      </p:pic>
      <p:sp>
        <p:nvSpPr>
          <p:cNvPr id="53" name="Rectangle 12">
            <a:extLst>
              <a:ext uri="{FF2B5EF4-FFF2-40B4-BE49-F238E27FC236}">
                <a16:creationId xmlns:a16="http://schemas.microsoft.com/office/drawing/2014/main" id="{E31647FE-99EB-39AD-65AC-FF372CB7FBA5}"/>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4" name="Rectangle 13">
            <a:extLst>
              <a:ext uri="{FF2B5EF4-FFF2-40B4-BE49-F238E27FC236}">
                <a16:creationId xmlns:a16="http://schemas.microsoft.com/office/drawing/2014/main" id="{04922726-FE1E-6A56-F944-F2DA47C6EEDB}"/>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5" name="Rectangle 14">
            <a:extLst>
              <a:ext uri="{FF2B5EF4-FFF2-40B4-BE49-F238E27FC236}">
                <a16:creationId xmlns:a16="http://schemas.microsoft.com/office/drawing/2014/main" id="{1B86265E-B297-CD69-E25A-B8985BA9058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6" name="Rectangle 15">
            <a:extLst>
              <a:ext uri="{FF2B5EF4-FFF2-40B4-BE49-F238E27FC236}">
                <a16:creationId xmlns:a16="http://schemas.microsoft.com/office/drawing/2014/main" id="{AA950171-4EC4-EAFB-2C73-7D248F83F99F}"/>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8" name="Textfeld 57">
            <a:extLst>
              <a:ext uri="{FF2B5EF4-FFF2-40B4-BE49-F238E27FC236}">
                <a16:creationId xmlns:a16="http://schemas.microsoft.com/office/drawing/2014/main" id="{1E348B85-B85A-C79B-B369-EE00F7D14C83}"/>
              </a:ext>
            </a:extLst>
          </p:cNvPr>
          <p:cNvSpPr txBox="1"/>
          <p:nvPr/>
        </p:nvSpPr>
        <p:spPr>
          <a:xfrm>
            <a:off x="17298942" y="17024075"/>
            <a:ext cx="11624896" cy="11954555"/>
          </a:xfrm>
          <a:prstGeom prst="rect">
            <a:avLst/>
          </a:prstGeom>
          <a:noFill/>
        </p:spPr>
        <p:txBody>
          <a:bodyPr wrap="square" rtlCol="0">
            <a:spAutoFit/>
          </a:bodyPr>
          <a:lstStyle/>
          <a:p>
            <a:pPr>
              <a:spcAft>
                <a:spcPts val="600"/>
              </a:spcAft>
              <a:defRPr/>
            </a:pPr>
            <a:endParaRPr kumimoji="0" lang="de-DE" altLang="de-DE" sz="2800" b="1" i="0" u="none" strike="noStrike" cap="none" normalizeH="0" baseline="0" dirty="0">
              <a:ln>
                <a:noFill/>
              </a:ln>
              <a:solidFill>
                <a:schemeClr val="tx1"/>
              </a:solidFill>
              <a:effectLst/>
              <a:latin typeface="Calibri (Textkörper)"/>
            </a:endParaRPr>
          </a:p>
          <a:p>
            <a:pPr marL="457200" indent="-457200">
              <a:spcAft>
                <a:spcPts val="600"/>
              </a:spcAft>
              <a:buFont typeface="Arial" panose="020B0604020202020204" pitchFamily="34" charset="0"/>
              <a:buChar char="•"/>
              <a:defRPr/>
            </a:pPr>
            <a:r>
              <a:rPr kumimoji="0" lang="de-DE" altLang="de-DE" sz="2800" b="1" i="0" u="sng" strike="noStrike" cap="none" normalizeH="0" baseline="0" dirty="0" err="1">
                <a:ln>
                  <a:noFill/>
                </a:ln>
                <a:solidFill>
                  <a:schemeClr val="tx1"/>
                </a:solidFill>
                <a:effectLst/>
                <a:latin typeface="Calibri (Textkörper)"/>
              </a:rPr>
              <a:t>Descriptive</a:t>
            </a:r>
            <a:r>
              <a:rPr kumimoji="0" lang="de-DE" altLang="de-DE" sz="2800" b="1" i="0" u="sng" strike="noStrike" cap="none" normalizeH="0" baseline="0" dirty="0">
                <a:ln>
                  <a:noFill/>
                </a:ln>
                <a:solidFill>
                  <a:schemeClr val="tx1"/>
                </a:solidFill>
                <a:effectLst/>
                <a:latin typeface="Calibri (Textkörper)"/>
              </a:rPr>
              <a:t> </a:t>
            </a:r>
            <a:r>
              <a:rPr kumimoji="0" lang="de-DE" altLang="de-DE" sz="2800" b="1" i="0" u="sng" strike="noStrike" cap="none" normalizeH="0" baseline="0" dirty="0" err="1">
                <a:ln>
                  <a:noFill/>
                </a:ln>
                <a:solidFill>
                  <a:schemeClr val="tx1"/>
                </a:solidFill>
                <a:effectLst/>
                <a:latin typeface="Calibri (Textkörper)"/>
              </a:rPr>
              <a:t>Statistics</a:t>
            </a:r>
            <a:endParaRPr kumimoji="0" lang="de-DE" altLang="de-DE" sz="2800" b="0" i="0" u="sng" strike="noStrike" cap="none" normalizeH="0" baseline="0" dirty="0">
              <a:ln>
                <a:noFill/>
              </a:ln>
              <a:solidFill>
                <a:schemeClr val="tx1"/>
              </a:solidFill>
              <a:effectLst/>
              <a:latin typeface="Calibri (Textkörper)"/>
            </a:endParaRPr>
          </a:p>
          <a:p>
            <a:pPr marL="800100" lvl="1" indent="-342900" defTabSz="914400" eaLnBrk="0" fontAlgn="base" hangingPunct="0">
              <a:spcBef>
                <a:spcPct val="0"/>
              </a:spcBef>
              <a:spcAft>
                <a:spcPts val="1200"/>
              </a:spcAft>
              <a:buFont typeface="Arial" panose="020B0604020202020204" pitchFamily="34" charset="0"/>
              <a:buChar char="•"/>
            </a:pPr>
            <a:r>
              <a:rPr kumimoji="0" lang="de-DE" altLang="de-DE" sz="2500" b="0" i="0" u="none" strike="noStrike" cap="none" normalizeH="0" baseline="0" dirty="0" err="1">
                <a:ln>
                  <a:noFill/>
                </a:ln>
                <a:solidFill>
                  <a:schemeClr val="tx1"/>
                </a:solidFill>
                <a:effectLst/>
                <a:latin typeface="Calibri (Textkörper)"/>
              </a:rPr>
              <a:t>Summarized</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unemployment</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rates</a:t>
            </a:r>
            <a:r>
              <a:rPr kumimoji="0" lang="de-DE" altLang="de-DE" sz="2500" b="0" i="0" u="none" strike="noStrike" cap="none" normalizeH="0" baseline="0" dirty="0">
                <a:ln>
                  <a:noFill/>
                </a:ln>
                <a:solidFill>
                  <a:schemeClr val="tx1"/>
                </a:solidFill>
                <a:effectLst/>
                <a:latin typeface="Calibri (Textkörper)"/>
              </a:rPr>
              <a:t> and </a:t>
            </a:r>
            <a:r>
              <a:rPr kumimoji="0" lang="de-DE" altLang="de-DE" sz="2500" b="0" i="0" u="none" strike="noStrike" cap="none" normalizeH="0" baseline="0" dirty="0" err="1">
                <a:ln>
                  <a:noFill/>
                </a:ln>
                <a:solidFill>
                  <a:schemeClr val="tx1"/>
                </a:solidFill>
                <a:effectLst/>
                <a:latin typeface="Calibri (Textkörper)"/>
              </a:rPr>
              <a:t>related</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factors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across</a:t>
            </a:r>
            <a:r>
              <a:rPr kumimoji="0" lang="de-DE" altLang="de-DE" sz="2500" b="0" i="0" u="none" strike="noStrike" cap="none" normalizeH="0" baseline="0" dirty="0">
                <a:ln>
                  <a:noFill/>
                </a:ln>
                <a:solidFill>
                  <a:schemeClr val="tx1"/>
                </a:solidFill>
                <a:effectLst/>
                <a:latin typeface="Calibri (Textkörper)"/>
              </a:rPr>
              <a:t> countries and </a:t>
            </a:r>
            <a:r>
              <a:rPr kumimoji="0" lang="de-DE" altLang="de-DE" sz="2500" b="0" i="0" u="none" strike="noStrike" cap="none" normalizeH="0" baseline="0" dirty="0" err="1">
                <a:ln>
                  <a:noFill/>
                </a:ln>
                <a:solidFill>
                  <a:schemeClr val="tx1"/>
                </a:solidFill>
                <a:effectLst/>
                <a:latin typeface="Calibri (Textkörper)"/>
              </a:rPr>
              <a:t>demographics</a:t>
            </a:r>
            <a:r>
              <a:rPr kumimoji="0" lang="de-DE" altLang="de-DE" sz="2500" b="0" i="0" u="none" strike="noStrike" cap="none" normalizeH="0" baseline="0" dirty="0">
                <a:ln>
                  <a:noFill/>
                </a:ln>
                <a:solidFill>
                  <a:schemeClr val="tx1"/>
                </a:solidFill>
                <a:effectLst/>
                <a:latin typeface="Calibri (Textkörper)"/>
              </a:rPr>
              <a:t>.</a:t>
            </a:r>
          </a:p>
          <a:p>
            <a:pPr marL="342900" marR="0" lvl="0" indent="-34290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de-DE" altLang="de-DE" sz="2800" b="1" i="0" u="sng" strike="noStrike" cap="none" normalizeH="0" baseline="0" dirty="0" err="1">
                <a:ln>
                  <a:noFill/>
                </a:ln>
                <a:solidFill>
                  <a:schemeClr val="tx1"/>
                </a:solidFill>
                <a:effectLst/>
                <a:latin typeface="Calibri (Textkörper)"/>
              </a:rPr>
              <a:t>Correlation</a:t>
            </a:r>
            <a:r>
              <a:rPr kumimoji="0" lang="de-DE" altLang="de-DE" sz="2800" b="1" i="0" u="sng" strike="noStrike" cap="none" normalizeH="0" baseline="0" dirty="0">
                <a:ln>
                  <a:noFill/>
                </a:ln>
                <a:solidFill>
                  <a:schemeClr val="tx1"/>
                </a:solidFill>
                <a:effectLst/>
                <a:latin typeface="Calibri (Textkörper)"/>
              </a:rPr>
              <a:t> Analysis</a:t>
            </a:r>
            <a:endParaRPr kumimoji="0" lang="de-DE" altLang="de-DE" sz="2800" b="0" i="0" u="sng" strike="noStrike" cap="none" normalizeH="0" baseline="0" dirty="0">
              <a:ln>
                <a:noFill/>
              </a:ln>
              <a:solidFill>
                <a:schemeClr val="tx1"/>
              </a:solidFill>
              <a:effectLst/>
              <a:latin typeface="Calibri (Textkörper)"/>
            </a:endParaRPr>
          </a:p>
          <a:p>
            <a:pPr marL="800100" lvl="1" indent="-342900" defTabSz="914400" eaLnBrk="0" fontAlgn="base" hangingPunct="0">
              <a:spcBef>
                <a:spcPct val="0"/>
              </a:spcBef>
              <a:spcAft>
                <a:spcPts val="1200"/>
              </a:spcAft>
              <a:buFont typeface="Arial" panose="020B0604020202020204" pitchFamily="34" charset="0"/>
              <a:buChar char="•"/>
            </a:pPr>
            <a:r>
              <a:rPr kumimoji="0" lang="de-DE" altLang="de-DE" sz="2500" b="0" i="0" u="none" strike="noStrike" cap="none" normalizeH="0" baseline="0" dirty="0" err="1">
                <a:ln>
                  <a:noFill/>
                </a:ln>
                <a:solidFill>
                  <a:schemeClr val="tx1"/>
                </a:solidFill>
                <a:effectLst/>
                <a:latin typeface="Calibri (Textkörper)"/>
              </a:rPr>
              <a:t>Examined</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relationships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between</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key</a:t>
            </a:r>
            <a:r>
              <a:rPr kumimoji="0" lang="de-DE" altLang="de-DE" sz="2500" b="0" i="0" u="none" strike="noStrike" cap="none" normalizeH="0" baseline="0" dirty="0">
                <a:ln>
                  <a:noFill/>
                </a:ln>
                <a:solidFill>
                  <a:schemeClr val="tx1"/>
                </a:solidFill>
                <a:effectLst/>
                <a:latin typeface="Calibri (Textkörper)"/>
              </a:rPr>
              <a:t> variables such </a:t>
            </a:r>
            <a:r>
              <a:rPr kumimoji="0" lang="de-DE" altLang="de-DE" sz="2500" b="0" i="0" u="none" strike="noStrike" cap="none" normalizeH="0" baseline="0" dirty="0" err="1">
                <a:ln>
                  <a:noFill/>
                </a:ln>
                <a:solidFill>
                  <a:schemeClr val="tx1"/>
                </a:solidFill>
                <a:effectLst/>
                <a:latin typeface="Calibri (Textkörper)"/>
              </a:rPr>
              <a:t>as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education</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levels</a:t>
            </a:r>
            <a:r>
              <a:rPr kumimoji="0" lang="de-DE" altLang="de-DE" sz="2500" b="0" i="0" u="none" strike="noStrike" cap="none" normalizeH="0" baseline="0" dirty="0">
                <a:ln>
                  <a:noFill/>
                </a:ln>
                <a:solidFill>
                  <a:schemeClr val="tx1"/>
                </a:solidFill>
                <a:effectLst/>
                <a:latin typeface="Calibri (Textkörper)"/>
              </a:rPr>
              <a:t>, GDP, </a:t>
            </a:r>
            <a:r>
              <a:rPr kumimoji="0" lang="de-DE" altLang="de-DE" sz="2500" b="0" i="0" u="none" strike="noStrike" cap="none" normalizeH="0" baseline="0" dirty="0" err="1">
                <a:ln>
                  <a:noFill/>
                </a:ln>
                <a:solidFill>
                  <a:schemeClr val="tx1"/>
                </a:solidFill>
                <a:effectLst/>
                <a:latin typeface="Calibri (Textkörper)"/>
              </a:rPr>
              <a:t>unemployment</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rates</a:t>
            </a:r>
            <a:r>
              <a:rPr kumimoji="0" lang="de-DE" altLang="de-DE" sz="2500" b="0" i="0" u="none" strike="noStrike" cap="none" normalizeH="0" baseline="0" dirty="0">
                <a:ln>
                  <a:noFill/>
                </a:ln>
                <a:solidFill>
                  <a:schemeClr val="tx1"/>
                </a:solidFill>
                <a:effectLst/>
                <a:latin typeface="Calibri (Textkörper)"/>
              </a:rPr>
              <a:t>, and </a:t>
            </a:r>
            <a:r>
              <a:rPr kumimoji="0" lang="de-DE" altLang="de-DE" sz="2500" b="0" i="0" u="none" strike="noStrike" cap="none" normalizeH="0" baseline="0" dirty="0" err="1">
                <a:ln>
                  <a:noFill/>
                </a:ln>
                <a:solidFill>
                  <a:schemeClr val="tx1"/>
                </a:solidFill>
                <a:effectLst/>
                <a:latin typeface="Calibri (Textkörper)"/>
              </a:rPr>
              <a:t>search</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trends</a:t>
            </a:r>
            <a:r>
              <a:rPr kumimoji="0" lang="de-DE" altLang="de-DE" sz="2500" b="0" i="0" u="none" strike="noStrike" cap="none" normalizeH="0" baseline="0" dirty="0">
                <a:ln>
                  <a:noFill/>
                </a:ln>
                <a:solidFill>
                  <a:schemeClr val="tx1"/>
                </a:solidFill>
                <a:effectLst/>
                <a:latin typeface="Calibri (Textkörper)"/>
              </a:rPr>
              <a:t>.</a:t>
            </a:r>
          </a:p>
          <a:p>
            <a:pPr marL="342900" marR="0" lvl="0" indent="-34290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de-DE" altLang="de-DE" sz="2800" b="1" i="0" u="sng" strike="noStrike" cap="none" normalizeH="0" baseline="0" dirty="0">
                <a:ln>
                  <a:noFill/>
                </a:ln>
                <a:solidFill>
                  <a:schemeClr val="tx1"/>
                </a:solidFill>
                <a:effectLst/>
                <a:latin typeface="Calibri (Textkörper)"/>
              </a:rPr>
              <a:t>Cross-</a:t>
            </a:r>
            <a:r>
              <a:rPr kumimoji="0" lang="de-DE" altLang="de-DE" sz="2800" b="1" i="0" u="sng" strike="noStrike" cap="none" normalizeH="0" baseline="0" dirty="0" err="1">
                <a:ln>
                  <a:noFill/>
                </a:ln>
                <a:solidFill>
                  <a:schemeClr val="tx1"/>
                </a:solidFill>
                <a:effectLst/>
                <a:latin typeface="Calibri (Textkörper)"/>
              </a:rPr>
              <a:t>Correlation</a:t>
            </a:r>
            <a:r>
              <a:rPr kumimoji="0" lang="de-DE" altLang="de-DE" sz="2800" b="1" i="0" u="sng" strike="noStrike" cap="none" normalizeH="0" baseline="0" dirty="0">
                <a:ln>
                  <a:noFill/>
                </a:ln>
                <a:solidFill>
                  <a:schemeClr val="tx1"/>
                </a:solidFill>
                <a:effectLst/>
                <a:latin typeface="Calibri (Textkörper)"/>
              </a:rPr>
              <a:t> Analysis</a:t>
            </a:r>
            <a:endParaRPr kumimoji="0" lang="de-DE" altLang="de-DE" sz="2800" b="0" i="0" u="sng" strike="noStrike" cap="none" normalizeH="0" baseline="0" dirty="0">
              <a:ln>
                <a:noFill/>
              </a:ln>
              <a:solidFill>
                <a:schemeClr val="tx1"/>
              </a:solidFill>
              <a:effectLst/>
              <a:latin typeface="Calibri (Textkörper)"/>
            </a:endParaRPr>
          </a:p>
          <a:p>
            <a:pPr marL="800100" lvl="1" indent="-342900" defTabSz="914400" eaLnBrk="0" fontAlgn="base" hangingPunct="0">
              <a:spcBef>
                <a:spcPct val="0"/>
              </a:spcBef>
              <a:buFont typeface="Arial" panose="020B0604020202020204" pitchFamily="34" charset="0"/>
              <a:buChar char="•"/>
            </a:pPr>
            <a:r>
              <a:rPr kumimoji="0" lang="de-DE" altLang="de-DE" sz="2500" b="0" i="0" u="none" strike="noStrike" cap="none" normalizeH="0" baseline="0" dirty="0" err="1">
                <a:ln>
                  <a:noFill/>
                </a:ln>
                <a:solidFill>
                  <a:schemeClr val="tx1"/>
                </a:solidFill>
                <a:effectLst/>
                <a:latin typeface="Calibri (Textkörper)"/>
              </a:rPr>
              <a:t>Identified</a:t>
            </a:r>
            <a:r>
              <a:rPr kumimoji="0" lang="de-DE" altLang="de-DE" sz="2500" b="0" i="0" u="none" strike="noStrike" cap="none" normalizeH="0" baseline="0" dirty="0">
                <a:ln>
                  <a:noFill/>
                </a:ln>
                <a:solidFill>
                  <a:schemeClr val="tx1"/>
                </a:solidFill>
                <a:effectLst/>
                <a:latin typeface="Calibri (Textkörper)"/>
              </a:rPr>
              <a:t> time-</a:t>
            </a:r>
            <a:r>
              <a:rPr kumimoji="0" lang="de-DE" altLang="de-DE" sz="2500" b="0" i="0" u="none" strike="noStrike" cap="none" normalizeH="0" baseline="0" dirty="0" err="1">
                <a:ln>
                  <a:noFill/>
                </a:ln>
                <a:solidFill>
                  <a:schemeClr val="tx1"/>
                </a:solidFill>
                <a:effectLst/>
                <a:latin typeface="Calibri (Textkörper)"/>
              </a:rPr>
              <a:t>lagged</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relationships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between</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unemployment</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rates</a:t>
            </a:r>
            <a:r>
              <a:rPr kumimoji="0" lang="de-DE" altLang="de-DE" sz="2500" b="0" i="0" u="none" strike="noStrike" cap="none" normalizeH="0" baseline="0" dirty="0">
                <a:ln>
                  <a:noFill/>
                </a:ln>
                <a:solidFill>
                  <a:schemeClr val="tx1"/>
                </a:solidFill>
                <a:effectLst/>
                <a:latin typeface="Calibri (Textkörper)"/>
              </a:rPr>
              <a:t> and </a:t>
            </a:r>
            <a:r>
              <a:rPr kumimoji="0" lang="de-DE" altLang="de-DE" sz="2500" b="0" i="0" u="none" strike="noStrike" cap="none" normalizeH="0" baseline="0" dirty="0" err="1">
                <a:ln>
                  <a:noFill/>
                </a:ln>
                <a:solidFill>
                  <a:schemeClr val="tx1"/>
                </a:solidFill>
                <a:effectLst/>
                <a:latin typeface="Calibri (Textkörper)"/>
              </a:rPr>
              <a:t>search</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trends</a:t>
            </a:r>
            <a:r>
              <a:rPr kumimoji="0" lang="de-DE" altLang="de-DE" sz="2500" b="0" i="0" u="none" strike="noStrike" cap="none" normalizeH="0" baseline="0" dirty="0">
                <a:ln>
                  <a:noFill/>
                </a:ln>
                <a:solidFill>
                  <a:schemeClr val="tx1"/>
                </a:solidFill>
                <a:effectLst/>
                <a:latin typeface="Calibri (Textkörper)"/>
              </a:rPr>
              <a:t> (e.g., “Arbeitslosengeld”).</a:t>
            </a:r>
          </a:p>
          <a:p>
            <a:pPr marL="800100" lvl="1" indent="-342900" defTabSz="914400" eaLnBrk="0" fontAlgn="base" hangingPunct="0">
              <a:spcBef>
                <a:spcPct val="0"/>
              </a:spcBef>
              <a:spcAft>
                <a:spcPts val="1200"/>
              </a:spcAft>
              <a:buFont typeface="Arial" panose="020B0604020202020204" pitchFamily="34" charset="0"/>
              <a:buChar char="•"/>
            </a:pPr>
            <a:r>
              <a:rPr kumimoji="0" lang="de-DE" altLang="de-DE" sz="2500" b="0" i="0" u="none" strike="noStrike" cap="none" normalizeH="0" baseline="0" dirty="0" err="1">
                <a:ln>
                  <a:noFill/>
                </a:ln>
                <a:solidFill>
                  <a:schemeClr val="tx1"/>
                </a:solidFill>
                <a:effectLst/>
                <a:latin typeface="Calibri (Textkörper)"/>
              </a:rPr>
              <a:t>Investigated</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seasonal</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patterns</a:t>
            </a:r>
            <a:r>
              <a:rPr kumimoji="0" lang="de-DE" altLang="de-DE" sz="2500" b="0" i="0" u="none" strike="noStrike" cap="none" normalizeH="0" baseline="0" dirty="0">
                <a:ln>
                  <a:noFill/>
                </a:ln>
                <a:solidFill>
                  <a:schemeClr val="tx1"/>
                </a:solidFill>
                <a:effectLst/>
                <a:latin typeface="Calibri (Textkörper)"/>
              </a:rPr>
              <a:t> in </a:t>
            </a:r>
            <a:r>
              <a:rPr kumimoji="0" lang="de-DE" altLang="de-DE" sz="2500" b="0" i="0" u="none" strike="noStrike" cap="none" normalizeH="0" baseline="0" dirty="0" err="1">
                <a:ln>
                  <a:noFill/>
                </a:ln>
                <a:solidFill>
                  <a:schemeClr val="tx1"/>
                </a:solidFill>
                <a:effectLst/>
                <a:latin typeface="Calibri (Textkörper)"/>
              </a:rPr>
              <a:t>unemployment</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rates</a:t>
            </a:r>
            <a:r>
              <a:rPr kumimoji="0" lang="de-DE" altLang="de-DE" sz="2500" b="0" i="0" u="none" strike="noStrike" cap="none" normalizeH="0" baseline="0" dirty="0">
                <a:ln>
                  <a:noFill/>
                </a:ln>
                <a:solidFill>
                  <a:schemeClr val="tx1"/>
                </a:solidFill>
                <a:effectLst/>
                <a:latin typeface="Calibri (Textkörper)"/>
              </a:rPr>
              <a:t> and </a:t>
            </a:r>
            <a:r>
              <a:rPr kumimoji="0" lang="de-DE" altLang="de-DE" sz="2500" b="0" i="0" u="none" strike="noStrike" cap="none" normalizeH="0" baseline="0" dirty="0" err="1">
                <a:ln>
                  <a:noFill/>
                </a:ln>
                <a:solidFill>
                  <a:schemeClr val="tx1"/>
                </a:solidFill>
                <a:effectLst/>
                <a:latin typeface="Calibri (Textkörper)"/>
              </a:rPr>
              <a:t>search</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trends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to</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identify</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periodic</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behaviors</a:t>
            </a:r>
            <a:endParaRPr kumimoji="0" lang="de-DE" altLang="de-DE" sz="2500" b="0" i="0" u="none" strike="noStrike" cap="none" normalizeH="0" baseline="0" dirty="0">
              <a:ln>
                <a:noFill/>
              </a:ln>
              <a:solidFill>
                <a:schemeClr val="tx1"/>
              </a:solidFill>
              <a:effectLst/>
              <a:latin typeface="Calibri (Textkörper)"/>
            </a:endParaRPr>
          </a:p>
          <a:p>
            <a:pPr marL="342900" marR="0" lvl="0" indent="-34290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de-DE" altLang="de-DE" sz="2800" b="1" i="0" u="sng" strike="noStrike" cap="none" normalizeH="0" baseline="0" dirty="0" err="1">
                <a:ln>
                  <a:noFill/>
                </a:ln>
                <a:solidFill>
                  <a:schemeClr val="tx1"/>
                </a:solidFill>
                <a:effectLst/>
                <a:latin typeface="Calibri (Textkörper)"/>
              </a:rPr>
              <a:t>Comparative</a:t>
            </a:r>
            <a:r>
              <a:rPr kumimoji="0" lang="de-DE" altLang="de-DE" sz="2800" b="1" i="0" u="sng" strike="noStrike" cap="none" normalizeH="0" baseline="0" dirty="0">
                <a:ln>
                  <a:noFill/>
                </a:ln>
                <a:solidFill>
                  <a:schemeClr val="tx1"/>
                </a:solidFill>
                <a:effectLst/>
                <a:latin typeface="Calibri (Textkörper)"/>
              </a:rPr>
              <a:t> Analysis</a:t>
            </a:r>
            <a:endParaRPr kumimoji="0" lang="de-DE" altLang="de-DE" sz="2800" b="0" i="0" u="sng" strike="noStrike" cap="none" normalizeH="0" baseline="0" dirty="0">
              <a:ln>
                <a:noFill/>
              </a:ln>
              <a:solidFill>
                <a:schemeClr val="tx1"/>
              </a:solidFill>
              <a:effectLst/>
              <a:latin typeface="Calibri (Textkörper)"/>
            </a:endParaRPr>
          </a:p>
          <a:p>
            <a:pPr marL="800100" lvl="1" indent="-342900" defTabSz="914400" eaLnBrk="0" fontAlgn="base" hangingPunct="0">
              <a:spcBef>
                <a:spcPct val="0"/>
              </a:spcBef>
              <a:spcAft>
                <a:spcPts val="1200"/>
              </a:spcAft>
              <a:buFont typeface="Arial" panose="020B0604020202020204" pitchFamily="34" charset="0"/>
              <a:buChar char="•"/>
            </a:pPr>
            <a:r>
              <a:rPr lang="de-DE" altLang="de-DE" sz="2500" dirty="0">
                <a:latin typeface="Calibri (Textkörper)"/>
              </a:rPr>
              <a:t>R</a:t>
            </a:r>
            <a:r>
              <a:rPr kumimoji="0" lang="de-DE" altLang="de-DE" sz="2500" b="0" i="0" u="none" strike="noStrike" cap="none" normalizeH="0" baseline="0" dirty="0">
                <a:ln>
                  <a:noFill/>
                </a:ln>
                <a:solidFill>
                  <a:schemeClr val="tx1"/>
                </a:solidFill>
                <a:effectLst/>
                <a:latin typeface="Calibri (Textkörper)"/>
              </a:rPr>
              <a:t>egional </a:t>
            </a:r>
            <a:r>
              <a:rPr kumimoji="0" lang="de-DE" altLang="de-DE" sz="2500" b="0" i="0" u="none" strike="noStrike" cap="none" normalizeH="0" baseline="0" dirty="0" err="1">
                <a:ln>
                  <a:noFill/>
                </a:ln>
                <a:solidFill>
                  <a:schemeClr val="tx1"/>
                </a:solidFill>
                <a:effectLst/>
                <a:latin typeface="Calibri (Textkörper)"/>
              </a:rPr>
              <a:t>variations</a:t>
            </a:r>
            <a:r>
              <a:rPr kumimoji="0" lang="de-DE" altLang="de-DE" sz="2500" b="0" i="0" u="none" strike="noStrike" cap="none" normalizeH="0" baseline="0" dirty="0">
                <a:ln>
                  <a:noFill/>
                </a:ln>
                <a:solidFill>
                  <a:schemeClr val="tx1"/>
                </a:solidFill>
                <a:effectLst/>
                <a:latin typeface="Calibri (Textkörper)"/>
              </a:rPr>
              <a:t> (e.g., Europe vs. </a:t>
            </a:r>
            <a:r>
              <a:rPr kumimoji="0" lang="de-DE" altLang="de-DE" sz="2500" b="0" i="0" u="none" strike="noStrike" cap="none" normalizeH="0" baseline="0" dirty="0" err="1">
                <a:ln>
                  <a:noFill/>
                </a:ln>
                <a:solidFill>
                  <a:schemeClr val="tx1"/>
                </a:solidFill>
                <a:effectLst/>
                <a:latin typeface="Calibri (Textkörper)"/>
              </a:rPr>
              <a:t>other</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continents</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to</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uncover</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geographic</a:t>
            </a:r>
            <a:r>
              <a:rPr kumimoji="0" lang="de-DE" altLang="de-DE" sz="2500" b="0" i="0" u="none" strike="noStrike" cap="none" normalizeH="0" baseline="0" dirty="0">
                <a:ln>
                  <a:noFill/>
                </a:ln>
                <a:solidFill>
                  <a:schemeClr val="tx1"/>
                </a:solidFill>
                <a:effectLst/>
                <a:latin typeface="Calibri (Textkörper)"/>
              </a:rPr>
              <a:t> </a:t>
            </a:r>
            <a:r>
              <a:rPr kumimoji="0" lang="de-DE" altLang="de-DE" sz="2500" b="0" i="0" u="none" strike="noStrike" cap="none" normalizeH="0" baseline="0" dirty="0" err="1">
                <a:ln>
                  <a:noFill/>
                </a:ln>
                <a:solidFill>
                  <a:schemeClr val="tx1"/>
                </a:solidFill>
                <a:effectLst/>
                <a:latin typeface="Calibri (Textkörper)"/>
              </a:rPr>
              <a:t>trends</a:t>
            </a:r>
            <a:endParaRPr kumimoji="0" lang="de-DE" altLang="de-DE" sz="2500" b="0" i="0" u="none" strike="noStrike" cap="none" normalizeH="0" baseline="0" dirty="0">
              <a:ln>
                <a:noFill/>
              </a:ln>
              <a:solidFill>
                <a:schemeClr val="tx1"/>
              </a:solidFill>
              <a:effectLst/>
              <a:latin typeface="Calibri (Textkörper)"/>
            </a:endParaRPr>
          </a:p>
          <a:p>
            <a:pPr>
              <a:defRPr/>
            </a:pPr>
            <a:r>
              <a:rPr lang="en-US" sz="2250" dirty="0">
                <a:latin typeface="Calibri (Textkörper)"/>
              </a:rPr>
              <a:t> </a:t>
            </a:r>
          </a:p>
          <a:p>
            <a:pPr algn="ctr">
              <a:defRPr/>
            </a:pPr>
            <a:endParaRPr kumimoji="0" lang="en-US" altLang="de-DE" sz="2250" b="1" i="0" u="none" strike="noStrike" cap="none" normalizeH="0" baseline="0" dirty="0">
              <a:ln>
                <a:noFill/>
              </a:ln>
              <a:solidFill>
                <a:schemeClr val="tx1"/>
              </a:solidFill>
              <a:effectLst/>
              <a:latin typeface="Calibri (Textkörper)"/>
            </a:endParaRPr>
          </a:p>
          <a:p>
            <a:pPr algn="ctr">
              <a:defRPr/>
            </a:pPr>
            <a:endParaRPr lang="en-US" altLang="de-DE" sz="2250" b="1" dirty="0">
              <a:solidFill>
                <a:schemeClr val="tx1"/>
              </a:solidFill>
              <a:latin typeface="Calibri (Textkörper)"/>
            </a:endParaRPr>
          </a:p>
          <a:p>
            <a:pPr algn="ctr">
              <a:defRPr/>
            </a:pPr>
            <a:endParaRPr kumimoji="0" lang="en-US" altLang="de-DE" sz="2250" b="1" i="0" u="none" strike="noStrike" cap="none" normalizeH="0" baseline="0" dirty="0">
              <a:ln>
                <a:noFill/>
              </a:ln>
              <a:solidFill>
                <a:schemeClr val="tx1"/>
              </a:solidFill>
              <a:effectLst/>
              <a:latin typeface="Calibri (Textkörper)"/>
            </a:endParaRPr>
          </a:p>
          <a:p>
            <a:pPr algn="ctr">
              <a:defRPr/>
            </a:pPr>
            <a:endParaRPr lang="en-US" altLang="de-DE" sz="2250" b="1" dirty="0">
              <a:solidFill>
                <a:schemeClr val="tx1"/>
              </a:solidFill>
              <a:latin typeface="Calibri (Textkörper)"/>
            </a:endParaRPr>
          </a:p>
          <a:p>
            <a:pPr algn="ctr">
              <a:defRPr/>
            </a:pPr>
            <a:endParaRPr kumimoji="0" lang="en-US" altLang="de-DE" sz="2250" b="1" i="0" u="none" strike="noStrike" cap="none" normalizeH="0" baseline="0" dirty="0">
              <a:ln>
                <a:noFill/>
              </a:ln>
              <a:solidFill>
                <a:schemeClr val="tx1"/>
              </a:solidFill>
              <a:effectLst/>
              <a:latin typeface="Calibri (Textkörper)"/>
            </a:endParaRPr>
          </a:p>
          <a:p>
            <a:pPr algn="ctr">
              <a:defRPr/>
            </a:pPr>
            <a:endParaRPr lang="en-US" altLang="de-DE" sz="2250" b="1" dirty="0">
              <a:solidFill>
                <a:schemeClr val="tx1"/>
              </a:solidFill>
              <a:latin typeface="Calibri (Textkörp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2250" b="0" i="0" u="none" strike="noStrike" cap="none" normalizeH="0" baseline="0" dirty="0">
              <a:ln>
                <a:noFill/>
              </a:ln>
              <a:solidFill>
                <a:schemeClr val="tx1"/>
              </a:solidFill>
              <a:effectLst/>
              <a:latin typeface="Calibri (Textkörper)"/>
            </a:endParaRPr>
          </a:p>
          <a:p>
            <a:pPr algn="ctr">
              <a:defRPr/>
            </a:pPr>
            <a:endParaRPr lang="en-US" sz="2250" dirty="0">
              <a:solidFill>
                <a:srgbClr val="000000"/>
              </a:solidFill>
              <a:latin typeface="Calibri (Textkörper)"/>
              <a:ea typeface="Calibri"/>
              <a:cs typeface="Calibri"/>
            </a:endParaRPr>
          </a:p>
          <a:p>
            <a:pPr algn="ctr">
              <a:defRPr/>
            </a:pPr>
            <a:endParaRPr lang="en-US" sz="2250" dirty="0">
              <a:solidFill>
                <a:srgbClr val="000000"/>
              </a:solidFill>
              <a:latin typeface="Calibri (Textkörper)"/>
              <a:ea typeface="Calibri"/>
              <a:cs typeface="Calibri"/>
            </a:endParaRPr>
          </a:p>
          <a:p>
            <a:pPr algn="ctr">
              <a:defRPr/>
            </a:pPr>
            <a:endParaRPr lang="en-US" sz="2250" dirty="0">
              <a:solidFill>
                <a:srgbClr val="000000"/>
              </a:solidFill>
              <a:latin typeface="Calibri (Textkörper)"/>
              <a:ea typeface="Calibri"/>
              <a:cs typeface="Calibri"/>
            </a:endParaRPr>
          </a:p>
          <a:p>
            <a:pPr marL="323332" indent="-323332">
              <a:lnSpc>
                <a:spcPts val="5516"/>
              </a:lnSpc>
              <a:buFont typeface="Arial,Sans-Serif"/>
              <a:buChar char="•"/>
              <a:defRPr/>
            </a:pPr>
            <a:endParaRPr lang="en-US" sz="2250" dirty="0">
              <a:solidFill>
                <a:srgbClr val="000000"/>
              </a:solidFill>
              <a:latin typeface="Calibri (Textkörper)"/>
              <a:ea typeface="Calibri"/>
              <a:cs typeface="Calibri"/>
            </a:endParaRPr>
          </a:p>
          <a:p>
            <a:pPr algn="ctr">
              <a:defRPr/>
            </a:pPr>
            <a:endParaRPr lang="en-US" sz="2250" dirty="0">
              <a:solidFill>
                <a:srgbClr val="000000"/>
              </a:solidFill>
              <a:latin typeface="Calibri (Textkörper)"/>
              <a:ea typeface="Calibri"/>
              <a:cs typeface="Calibri"/>
            </a:endParaRPr>
          </a:p>
        </p:txBody>
      </p:sp>
      <p:sp>
        <p:nvSpPr>
          <p:cNvPr id="62" name="AutoShape 24">
            <a:extLst>
              <a:ext uri="{FF2B5EF4-FFF2-40B4-BE49-F238E27FC236}">
                <a16:creationId xmlns:a16="http://schemas.microsoft.com/office/drawing/2014/main" id="{3C645E24-FA86-7FB7-3B5A-305E63A1B057}"/>
              </a:ext>
            </a:extLst>
          </p:cNvPr>
          <p:cNvSpPr>
            <a:spLocks noChangeAspect="1" noChangeArrowheads="1"/>
          </p:cNvSpPr>
          <p:nvPr/>
        </p:nvSpPr>
        <p:spPr bwMode="auto">
          <a:xfrm>
            <a:off x="14984413" y="21267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 name="AutoShape 26">
            <a:extLst>
              <a:ext uri="{FF2B5EF4-FFF2-40B4-BE49-F238E27FC236}">
                <a16:creationId xmlns:a16="http://schemas.microsoft.com/office/drawing/2014/main" id="{A90FFFC7-2A5E-99D0-AFEA-E77DD9068658}"/>
              </a:ext>
            </a:extLst>
          </p:cNvPr>
          <p:cNvSpPr>
            <a:spLocks noChangeAspect="1" noChangeArrowheads="1"/>
          </p:cNvSpPr>
          <p:nvPr/>
        </p:nvSpPr>
        <p:spPr bwMode="auto">
          <a:xfrm>
            <a:off x="13181136" y="21420137"/>
            <a:ext cx="2260477" cy="22604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3312" name="Grafik 13311">
            <a:extLst>
              <a:ext uri="{FF2B5EF4-FFF2-40B4-BE49-F238E27FC236}">
                <a16:creationId xmlns:a16="http://schemas.microsoft.com/office/drawing/2014/main" id="{BE823B1F-59E3-E668-EC2C-20F64B98BFC7}"/>
              </a:ext>
            </a:extLst>
          </p:cNvPr>
          <p:cNvPicPr>
            <a:picLocks noChangeAspect="1"/>
          </p:cNvPicPr>
          <p:nvPr/>
        </p:nvPicPr>
        <p:blipFill>
          <a:blip r:embed="rId6"/>
          <a:stretch>
            <a:fillRect/>
          </a:stretch>
        </p:blipFill>
        <p:spPr>
          <a:xfrm>
            <a:off x="1594967" y="37602948"/>
            <a:ext cx="4121756" cy="4121756"/>
          </a:xfrm>
          <a:prstGeom prst="rect">
            <a:avLst/>
          </a:prstGeom>
        </p:spPr>
      </p:pic>
      <p:sp>
        <p:nvSpPr>
          <p:cNvPr id="3" name="Textfeld 2">
            <a:extLst>
              <a:ext uri="{FF2B5EF4-FFF2-40B4-BE49-F238E27FC236}">
                <a16:creationId xmlns:a16="http://schemas.microsoft.com/office/drawing/2014/main" id="{BEB33DD4-106E-773D-E5DC-6D7426E1EEF9}"/>
              </a:ext>
            </a:extLst>
          </p:cNvPr>
          <p:cNvSpPr txBox="1"/>
          <p:nvPr/>
        </p:nvSpPr>
        <p:spPr>
          <a:xfrm>
            <a:off x="1594967" y="36841061"/>
            <a:ext cx="4121756" cy="477054"/>
          </a:xfrm>
          <a:prstGeom prst="rect">
            <a:avLst/>
          </a:prstGeom>
          <a:noFill/>
        </p:spPr>
        <p:txBody>
          <a:bodyPr wrap="square" rtlCol="0">
            <a:spAutoFit/>
          </a:bodyPr>
          <a:lstStyle/>
          <a:p>
            <a:r>
              <a:rPr lang="de-DE" sz="2400" b="1" u="sng" dirty="0"/>
              <a:t>Link to our </a:t>
            </a:r>
            <a:r>
              <a:rPr lang="de-DE" sz="2400" b="1" u="sng" dirty="0" err="1"/>
              <a:t>Github</a:t>
            </a:r>
            <a:r>
              <a:rPr lang="de-DE" sz="2400" b="1" u="sng" dirty="0"/>
              <a:t> Repository:</a:t>
            </a:r>
            <a:endParaRPr lang="de-AT" sz="2400" b="1" u="sng" dirty="0"/>
          </a:p>
        </p:txBody>
      </p:sp>
      <p:pic>
        <p:nvPicPr>
          <p:cNvPr id="16" name="Grafik 15">
            <a:extLst>
              <a:ext uri="{FF2B5EF4-FFF2-40B4-BE49-F238E27FC236}">
                <a16:creationId xmlns:a16="http://schemas.microsoft.com/office/drawing/2014/main" id="{DB23D3A3-1AF9-9019-3A53-75C5C744D31E}"/>
              </a:ext>
            </a:extLst>
          </p:cNvPr>
          <p:cNvPicPr>
            <a:picLocks noChangeAspect="1"/>
          </p:cNvPicPr>
          <p:nvPr/>
        </p:nvPicPr>
        <p:blipFill>
          <a:blip r:embed="rId7"/>
          <a:stretch>
            <a:fillRect/>
          </a:stretch>
        </p:blipFill>
        <p:spPr>
          <a:xfrm>
            <a:off x="1594967" y="27459514"/>
            <a:ext cx="7122231" cy="3534159"/>
          </a:xfrm>
          <a:prstGeom prst="rect">
            <a:avLst/>
          </a:prstGeom>
        </p:spPr>
      </p:pic>
      <p:sp>
        <p:nvSpPr>
          <p:cNvPr id="17" name="Textfeld 16">
            <a:extLst>
              <a:ext uri="{FF2B5EF4-FFF2-40B4-BE49-F238E27FC236}">
                <a16:creationId xmlns:a16="http://schemas.microsoft.com/office/drawing/2014/main" id="{1509EB83-A516-0D16-4D3C-FF8898C8ED9A}"/>
              </a:ext>
            </a:extLst>
          </p:cNvPr>
          <p:cNvSpPr txBox="1"/>
          <p:nvPr/>
        </p:nvSpPr>
        <p:spPr>
          <a:xfrm>
            <a:off x="9144588" y="32396489"/>
            <a:ext cx="3737013" cy="1246495"/>
          </a:xfrm>
          <a:prstGeom prst="rect">
            <a:avLst/>
          </a:prstGeom>
          <a:noFill/>
        </p:spPr>
        <p:txBody>
          <a:bodyPr wrap="square" rtlCol="0">
            <a:spAutoFit/>
          </a:bodyPr>
          <a:lstStyle/>
          <a:p>
            <a:pPr marL="285750" indent="-285750">
              <a:buFont typeface="Arial" panose="020B0604020202020204" pitchFamily="34" charset="0"/>
              <a:buChar char="•"/>
            </a:pPr>
            <a:r>
              <a:rPr lang="de-DE" sz="2500" dirty="0" err="1"/>
              <a:t>Correlation</a:t>
            </a:r>
            <a:r>
              <a:rPr lang="de-DE" sz="2500" dirty="0"/>
              <a:t> between </a:t>
            </a:r>
            <a:r>
              <a:rPr lang="de-DE" sz="2500" dirty="0" err="1"/>
              <a:t>umemployment</a:t>
            </a:r>
            <a:r>
              <a:rPr lang="de-DE" sz="2500" dirty="0"/>
              <a:t> rate and </a:t>
            </a:r>
            <a:r>
              <a:rPr lang="de-DE" sz="2500" dirty="0" err="1"/>
              <a:t>eduction</a:t>
            </a:r>
            <a:r>
              <a:rPr lang="de-DE" sz="2500" dirty="0"/>
              <a:t> </a:t>
            </a:r>
            <a:r>
              <a:rPr lang="de-DE" sz="2500" dirty="0" err="1"/>
              <a:t>level</a:t>
            </a:r>
            <a:r>
              <a:rPr lang="de-DE" sz="2500" dirty="0"/>
              <a:t>: </a:t>
            </a:r>
            <a:r>
              <a:rPr lang="de-DE" sz="2500" b="1" u="sng" dirty="0">
                <a:solidFill>
                  <a:srgbClr val="EB0248"/>
                </a:solidFill>
              </a:rPr>
              <a:t>-0.63</a:t>
            </a:r>
            <a:endParaRPr lang="de-AT" sz="2500" b="1" u="sng" dirty="0">
              <a:solidFill>
                <a:srgbClr val="EB0248"/>
              </a:solidFill>
            </a:endParaRPr>
          </a:p>
        </p:txBody>
      </p:sp>
      <p:sp>
        <p:nvSpPr>
          <p:cNvPr id="29" name="Textfeld 28">
            <a:extLst>
              <a:ext uri="{FF2B5EF4-FFF2-40B4-BE49-F238E27FC236}">
                <a16:creationId xmlns:a16="http://schemas.microsoft.com/office/drawing/2014/main" id="{4CFEF72C-CDE3-6496-5FEE-17DD7F683CB9}"/>
              </a:ext>
            </a:extLst>
          </p:cNvPr>
          <p:cNvSpPr txBox="1"/>
          <p:nvPr/>
        </p:nvSpPr>
        <p:spPr>
          <a:xfrm>
            <a:off x="9275119" y="28507794"/>
            <a:ext cx="3095625"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a:t>Significant gender disparities in countries like Greece and Bosnia and Herzegovina</a:t>
            </a:r>
            <a:endParaRPr lang="de-AT" sz="2500" dirty="0"/>
          </a:p>
        </p:txBody>
      </p:sp>
    </p:spTree>
  </p:cSld>
  <p:clrMapOvr>
    <a:masterClrMapping/>
  </p:clrMapOvr>
</p:sld>
</file>

<file path=ppt/theme/theme1.xml><?xml version="1.0" encoding="utf-8"?>
<a:theme xmlns:a="http://schemas.openxmlformats.org/drawingml/2006/main" name="Office 2013 – 2022-Design">
  <a:themeElements>
    <a:clrScheme name="Office 2013 – 2022-Design">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Design">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460</Words>
  <Application>Microsoft Office PowerPoint</Application>
  <PresentationFormat>Benutzerdefiniert</PresentationFormat>
  <Paragraphs>185</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Arial,Sans-Serif</vt:lpstr>
      <vt:lpstr>Calibri</vt:lpstr>
      <vt:lpstr>Calibri (Textkörper)</vt:lpstr>
      <vt:lpstr>Calibri Light</vt:lpstr>
      <vt:lpstr>Inter Medium</vt:lpstr>
      <vt:lpstr>Office 2013 – 2022-Design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Tanja</dc:creator>
  <cp:lastModifiedBy>Florian Habersatter</cp:lastModifiedBy>
  <cp:revision>15</cp:revision>
  <dcterms:created xsi:type="dcterms:W3CDTF">2022-12-06T10:00:21Z</dcterms:created>
  <dcterms:modified xsi:type="dcterms:W3CDTF">2025-01-19T14:38:58Z</dcterms:modified>
</cp:coreProperties>
</file>