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b0048ee1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b0048e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4b0048ee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4b0048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b0048ee1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b0048e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LA STORIA DEL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318225" y="333025"/>
            <a:ext cx="3966900" cy="17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Il sistema ideato da Kahn e Cerf consentiva la comunicazioni tra elaboratori in maniera precisa, riducendo al massimo gli errori e le difficoltà che si verificavano con l’NCP, soprattutto nell’invio e nella ricezione dei dati.</a:t>
            </a:r>
            <a:endParaRPr>
              <a:latin typeface="Old Standard TT"/>
              <a:ea typeface="Old Standard TT"/>
              <a:cs typeface="Old Standard TT"/>
              <a:sym typeface="Old Standard TT"/>
            </a:endParaRPr>
          </a:p>
        </p:txBody>
      </p:sp>
      <p:sp>
        <p:nvSpPr>
          <p:cNvPr id="111" name="Google Shape;111;p22"/>
          <p:cNvSpPr txBox="1"/>
          <p:nvPr/>
        </p:nvSpPr>
        <p:spPr>
          <a:xfrm>
            <a:off x="3685550" y="1635550"/>
            <a:ext cx="5076900" cy="12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Il protocollo va definito come una combinazione di due procedure informatiche. Da una parte c’è il TCP, acronimo che sta per Transmission Control Protocol. Cosa fa il TCP? In parole semplici gestisce l’organizzazione dei dati e della loro trasmissione. I dati vengono spezzettati in pacchetti più piccoli e poi ricomposti nel momento in cui arrivano al computer a cui sono destinati.</a:t>
            </a:r>
            <a:endParaRPr>
              <a:latin typeface="Old Standard TT"/>
              <a:ea typeface="Old Standard TT"/>
              <a:cs typeface="Old Standard TT"/>
              <a:sym typeface="Old Standard TT"/>
            </a:endParaRPr>
          </a:p>
        </p:txBody>
      </p:sp>
      <p:sp>
        <p:nvSpPr>
          <p:cNvPr id="112" name="Google Shape;112;p22"/>
          <p:cNvSpPr txBox="1"/>
          <p:nvPr/>
        </p:nvSpPr>
        <p:spPr>
          <a:xfrm>
            <a:off x="577250" y="2508850"/>
            <a:ext cx="2686500" cy="21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Il TCP per funzionare deve legarsi all’IP (Internet Protocol), l’altro protocollo che consente a ogni computer di essere identificato da un numero (composto da blocchi numerici). Questo consente di stabilire con esattezza qual è il dispositivo elettronico collegato alla Rete e fornisce l’indirizzo di destinazione dei dati.</a:t>
            </a:r>
            <a:endParaRPr>
              <a:latin typeface="Old Standard TT"/>
              <a:ea typeface="Old Standard TT"/>
              <a:cs typeface="Old Standard TT"/>
              <a:sym typeface="Old Standard TT"/>
            </a:endParaRPr>
          </a:p>
        </p:txBody>
      </p:sp>
      <p:sp>
        <p:nvSpPr>
          <p:cNvPr id="113" name="Google Shape;113;p22"/>
          <p:cNvSpPr txBox="1"/>
          <p:nvPr/>
        </p:nvSpPr>
        <p:spPr>
          <a:xfrm>
            <a:off x="4447625" y="3285925"/>
            <a:ext cx="39669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ld Standard TT"/>
                <a:ea typeface="Old Standard TT"/>
                <a:cs typeface="Old Standard TT"/>
                <a:sym typeface="Old Standard TT"/>
              </a:rPr>
              <a:t>Per capire qual è la portata della rivoluzione basta pensare che con il TCP/IP oggi è possibile interconnettere non solo computer ma qualsiasi tipo di dispositivo, da stampanti, telefoni, robot, videocamere. Senza il TCP/IP non ci sarebbe Internet come la conosciamo e tutte le sue derivazione come The Internet of Things.</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ARPANET e la sua storia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3173400" cy="96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Arpanet </a:t>
            </a:r>
            <a:endParaRPr sz="1300"/>
          </a:p>
        </p:txBody>
      </p:sp>
      <p:sp>
        <p:nvSpPr>
          <p:cNvPr id="70" name="Google Shape;70;p15"/>
          <p:cNvSpPr txBox="1"/>
          <p:nvPr/>
        </p:nvSpPr>
        <p:spPr>
          <a:xfrm>
            <a:off x="21425" y="96450"/>
            <a:ext cx="8926200" cy="2003700"/>
          </a:xfrm>
          <a:prstGeom prst="rect">
            <a:avLst/>
          </a:prstGeom>
          <a:noFill/>
          <a:ln>
            <a:noFill/>
          </a:ln>
        </p:spPr>
        <p:txBody>
          <a:bodyPr anchorCtr="0" anchor="t" bIns="91425" lIns="91425" spcFirstLastPara="1" rIns="91425" wrap="square" tIns="91425">
            <a:noAutofit/>
          </a:bodyPr>
          <a:lstStyle/>
          <a:p>
            <a:pPr indent="0" lvl="0" marL="2743200" rtl="0" algn="l">
              <a:spcBef>
                <a:spcPts val="0"/>
              </a:spcBef>
              <a:spcAft>
                <a:spcPts val="0"/>
              </a:spcAft>
              <a:buNone/>
            </a:pPr>
            <a:r>
              <a:rPr lang="it" sz="1700">
                <a:solidFill>
                  <a:schemeClr val="lt1"/>
                </a:solidFill>
                <a:latin typeface="Old Standard TT"/>
                <a:ea typeface="Old Standard TT"/>
                <a:cs typeface="Old Standard TT"/>
                <a:sym typeface="Old Standard TT"/>
              </a:rPr>
              <a:t>nasce, su </a:t>
            </a:r>
            <a:r>
              <a:rPr lang="it" sz="1700">
                <a:solidFill>
                  <a:schemeClr val="lt1"/>
                </a:solidFill>
                <a:latin typeface="Old Standard TT"/>
                <a:ea typeface="Old Standard TT"/>
                <a:cs typeface="Old Standard TT"/>
                <a:sym typeface="Old Standard TT"/>
              </a:rPr>
              <a:t>richiesta</a:t>
            </a:r>
            <a:r>
              <a:rPr lang="it" sz="1700">
                <a:solidFill>
                  <a:schemeClr val="lt1"/>
                </a:solidFill>
                <a:latin typeface="Old Standard TT"/>
                <a:ea typeface="Old Standard TT"/>
                <a:cs typeface="Old Standard TT"/>
                <a:sym typeface="Old Standard TT"/>
              </a:rPr>
              <a:t> del presidente Eisenhower, come mezzo per mettere in comunicazione le migliori menti del tempo, </a:t>
            </a:r>
            <a:r>
              <a:rPr lang="it" sz="1700">
                <a:solidFill>
                  <a:schemeClr val="lt1"/>
                </a:solidFill>
                <a:latin typeface="Old Standard TT"/>
                <a:ea typeface="Old Standard TT"/>
                <a:cs typeface="Old Standard TT"/>
                <a:sym typeface="Old Standard TT"/>
              </a:rPr>
              <a:t>obiettivo</a:t>
            </a:r>
            <a:r>
              <a:rPr lang="it" sz="1700">
                <a:solidFill>
                  <a:schemeClr val="lt1"/>
                </a:solidFill>
                <a:latin typeface="Old Standard TT"/>
                <a:ea typeface="Old Standard TT"/>
                <a:cs typeface="Old Standard TT"/>
                <a:sym typeface="Old Standard TT"/>
              </a:rPr>
              <a:t> la corsa per la conquista dello spazio prima della nemica russia. Ben presto il progetto viene messo in atto, una volta risolto il problema della trasmissione di dati da un calcolatore ad un altro; vengono così collegati i primi due nodi -università-, poi un terzo ed </a:t>
            </a:r>
            <a:r>
              <a:rPr lang="it" sz="1700">
                <a:solidFill>
                  <a:schemeClr val="lt1"/>
                </a:solidFill>
                <a:latin typeface="Old Standard TT"/>
                <a:ea typeface="Old Standard TT"/>
                <a:cs typeface="Old Standard TT"/>
                <a:sym typeface="Old Standard TT"/>
              </a:rPr>
              <a:t>un altro</a:t>
            </a:r>
            <a:r>
              <a:rPr lang="it" sz="1700">
                <a:solidFill>
                  <a:schemeClr val="lt1"/>
                </a:solidFill>
                <a:latin typeface="Old Standard TT"/>
                <a:ea typeface="Old Standard TT"/>
                <a:cs typeface="Old Standard TT"/>
                <a:sym typeface="Old Standard TT"/>
              </a:rPr>
              <a:t> ancora: era nata Arpanet.</a:t>
            </a:r>
            <a:endParaRPr sz="1700">
              <a:solidFill>
                <a:schemeClr val="lt1"/>
              </a:solidFill>
              <a:latin typeface="Old Standard TT"/>
              <a:ea typeface="Old Standard TT"/>
              <a:cs typeface="Old Standard TT"/>
              <a:sym typeface="Old Standard TT"/>
            </a:endParaRPr>
          </a:p>
        </p:txBody>
      </p:sp>
      <p:sp>
        <p:nvSpPr>
          <p:cNvPr id="71" name="Google Shape;71;p15"/>
          <p:cNvSpPr txBox="1"/>
          <p:nvPr/>
        </p:nvSpPr>
        <p:spPr>
          <a:xfrm>
            <a:off x="225025" y="1875225"/>
            <a:ext cx="2400300" cy="14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lt1"/>
                </a:solidFill>
                <a:latin typeface="Old Standard TT"/>
                <a:ea typeface="Old Standard TT"/>
                <a:cs typeface="Old Standard TT"/>
                <a:sym typeface="Old Standard TT"/>
              </a:rPr>
              <a:t>Nonostante i primi </a:t>
            </a:r>
            <a:r>
              <a:rPr lang="it">
                <a:solidFill>
                  <a:schemeClr val="lt1"/>
                </a:solidFill>
                <a:latin typeface="Old Standard TT"/>
                <a:ea typeface="Old Standard TT"/>
                <a:cs typeface="Old Standard TT"/>
                <a:sym typeface="Old Standard TT"/>
              </a:rPr>
              <a:t>esperimenti</a:t>
            </a:r>
            <a:r>
              <a:rPr lang="it">
                <a:solidFill>
                  <a:schemeClr val="lt1"/>
                </a:solidFill>
                <a:latin typeface="Old Standard TT"/>
                <a:ea typeface="Old Standard TT"/>
                <a:cs typeface="Old Standard TT"/>
                <a:sym typeface="Old Standard TT"/>
              </a:rPr>
              <a:t> non fossero stati di successo al cento per cento, diedero comunque riscontro che la rete poteva funzionare:</a:t>
            </a:r>
            <a:endParaRPr>
              <a:solidFill>
                <a:schemeClr val="lt1"/>
              </a:solidFill>
              <a:latin typeface="Old Standard TT"/>
              <a:ea typeface="Old Standard TT"/>
              <a:cs typeface="Old Standard TT"/>
              <a:sym typeface="Old Standard TT"/>
            </a:endParaRPr>
          </a:p>
        </p:txBody>
      </p:sp>
      <p:sp>
        <p:nvSpPr>
          <p:cNvPr id="72" name="Google Shape;72;p15"/>
          <p:cNvSpPr txBox="1"/>
          <p:nvPr/>
        </p:nvSpPr>
        <p:spPr>
          <a:xfrm>
            <a:off x="1243025" y="3064675"/>
            <a:ext cx="5936400" cy="19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lt1"/>
                </a:solidFill>
                <a:latin typeface="Old Standard TT"/>
                <a:ea typeface="Old Standard TT"/>
                <a:cs typeface="Old Standard TT"/>
                <a:sym typeface="Old Standard TT"/>
              </a:rPr>
              <a:t>il primo messaggio inviato tra i due calcolatori universitari fu infatti la semplice parola “LOGIN”, di cui però vennero ricevute soltanto le prime due lettere. Il risultato fu dunque soltanto la ricezione di “LO”, ma fu </a:t>
            </a:r>
            <a:r>
              <a:rPr lang="it">
                <a:solidFill>
                  <a:schemeClr val="lt1"/>
                </a:solidFill>
                <a:latin typeface="Old Standard TT"/>
                <a:ea typeface="Old Standard TT"/>
                <a:cs typeface="Old Standard TT"/>
                <a:sym typeface="Old Standard TT"/>
              </a:rPr>
              <a:t>sufficiente</a:t>
            </a:r>
            <a:r>
              <a:rPr lang="it">
                <a:solidFill>
                  <a:schemeClr val="lt1"/>
                </a:solidFill>
                <a:latin typeface="Old Standard TT"/>
                <a:ea typeface="Old Standard TT"/>
                <a:cs typeface="Old Standard TT"/>
                <a:sym typeface="Old Standard TT"/>
              </a:rPr>
              <a:t> a dimostrare il </a:t>
            </a:r>
            <a:r>
              <a:rPr lang="it">
                <a:solidFill>
                  <a:schemeClr val="lt1"/>
                </a:solidFill>
                <a:latin typeface="Old Standard TT"/>
                <a:ea typeface="Old Standard TT"/>
                <a:cs typeface="Old Standard TT"/>
                <a:sym typeface="Old Standard TT"/>
              </a:rPr>
              <a:t>funzionamento</a:t>
            </a:r>
            <a:r>
              <a:rPr lang="it">
                <a:solidFill>
                  <a:schemeClr val="lt1"/>
                </a:solidFill>
                <a:latin typeface="Old Standard TT"/>
                <a:ea typeface="Old Standard TT"/>
                <a:cs typeface="Old Standard TT"/>
                <a:sym typeface="Old Standard TT"/>
              </a:rPr>
              <a:t> del collegamento.</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35750" y="332175"/>
            <a:ext cx="3836100" cy="3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latin typeface="Old Standard TT"/>
                <a:ea typeface="Old Standard TT"/>
                <a:cs typeface="Old Standard TT"/>
                <a:sym typeface="Old Standard TT"/>
              </a:rPr>
              <a:t>Ovviamente però la perdita di dati rendeva la comunicazione infattibile. Almeno fino allo sviluppo della pila TCP/IP, che annullò tale rischio, chiarendo l’indirizzamento dei dati e il “comportamento dei dispositivi in linea. Il sistema era basato sulla divisione in livello delle </a:t>
            </a:r>
            <a:r>
              <a:rPr lang="it" sz="1800">
                <a:solidFill>
                  <a:schemeClr val="dk2"/>
                </a:solidFill>
                <a:latin typeface="Old Standard TT"/>
                <a:ea typeface="Old Standard TT"/>
                <a:cs typeface="Old Standard TT"/>
                <a:sym typeface="Old Standard TT"/>
              </a:rPr>
              <a:t>singole</a:t>
            </a:r>
            <a:r>
              <a:rPr lang="it" sz="1800">
                <a:solidFill>
                  <a:schemeClr val="dk2"/>
                </a:solidFill>
                <a:latin typeface="Old Standard TT"/>
                <a:ea typeface="Old Standard TT"/>
                <a:cs typeface="Old Standard TT"/>
                <a:sym typeface="Old Standard TT"/>
              </a:rPr>
              <a:t> cose da fare per trasmettere i dati.</a:t>
            </a:r>
            <a:endParaRPr sz="1800">
              <a:solidFill>
                <a:schemeClr val="dk2"/>
              </a:solidFill>
              <a:latin typeface="Old Standard TT"/>
              <a:ea typeface="Old Standard TT"/>
              <a:cs typeface="Old Standard TT"/>
              <a:sym typeface="Old Standard TT"/>
            </a:endParaRPr>
          </a:p>
        </p:txBody>
      </p:sp>
      <p:pic>
        <p:nvPicPr>
          <p:cNvPr id="78" name="Google Shape;78;p16"/>
          <p:cNvPicPr preferRelativeResize="0"/>
          <p:nvPr/>
        </p:nvPicPr>
        <p:blipFill>
          <a:blip r:embed="rId3">
            <a:alphaModFix/>
          </a:blip>
          <a:stretch>
            <a:fillRect/>
          </a:stretch>
        </p:blipFill>
        <p:spPr>
          <a:xfrm>
            <a:off x="4804975" y="1148950"/>
            <a:ext cx="4240200" cy="318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90250" y="526350"/>
            <a:ext cx="6030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Da ARPANET a INTERNET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182150" y="139300"/>
            <a:ext cx="8636700" cy="15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Old Standard TT"/>
                <a:ea typeface="Old Standard TT"/>
                <a:cs typeface="Old Standard TT"/>
                <a:sym typeface="Old Standard TT"/>
              </a:rPr>
              <a:t>Nonostante lo stack TCP/IP si </a:t>
            </a:r>
            <a:r>
              <a:rPr lang="it" sz="2000">
                <a:latin typeface="Old Standard TT"/>
                <a:ea typeface="Old Standard TT"/>
                <a:cs typeface="Old Standard TT"/>
                <a:sym typeface="Old Standard TT"/>
              </a:rPr>
              <a:t>affermò</a:t>
            </a:r>
            <a:r>
              <a:rPr lang="it" sz="2000">
                <a:latin typeface="Old Standard TT"/>
                <a:ea typeface="Old Standard TT"/>
                <a:cs typeface="Old Standard TT"/>
                <a:sym typeface="Old Standard TT"/>
              </a:rPr>
              <a:t> come standard e le reti </a:t>
            </a:r>
            <a:r>
              <a:rPr lang="it" sz="2000">
                <a:latin typeface="Old Standard TT"/>
                <a:ea typeface="Old Standard TT"/>
                <a:cs typeface="Old Standard TT"/>
                <a:sym typeface="Old Standard TT"/>
              </a:rPr>
              <a:t>esterne</a:t>
            </a:r>
            <a:r>
              <a:rPr lang="it" sz="2000">
                <a:latin typeface="Old Standard TT"/>
                <a:ea typeface="Old Standard TT"/>
                <a:cs typeface="Old Standard TT"/>
                <a:sym typeface="Old Standard TT"/>
              </a:rPr>
              <a:t> interagissero sempre più con arpanet, che si era ulteriormente ingrandita, essa </a:t>
            </a:r>
            <a:r>
              <a:rPr lang="it" sz="2000">
                <a:latin typeface="Old Standard TT"/>
                <a:ea typeface="Old Standard TT"/>
                <a:cs typeface="Old Standard TT"/>
                <a:sym typeface="Old Standard TT"/>
              </a:rPr>
              <a:t>andò</a:t>
            </a:r>
            <a:r>
              <a:rPr lang="it" sz="2000">
                <a:latin typeface="Old Standard TT"/>
                <a:ea typeface="Old Standard TT"/>
                <a:cs typeface="Old Standard TT"/>
                <a:sym typeface="Old Standard TT"/>
              </a:rPr>
              <a:t> lentamente a morire. Ma qualcosa aveva fatto </a:t>
            </a:r>
            <a:r>
              <a:rPr lang="it" sz="2000">
                <a:latin typeface="Old Standard TT"/>
                <a:ea typeface="Old Standard TT"/>
                <a:cs typeface="Old Standard TT"/>
                <a:sym typeface="Old Standard TT"/>
              </a:rPr>
              <a:t>sì</a:t>
            </a:r>
            <a:r>
              <a:rPr lang="it" sz="2000">
                <a:latin typeface="Old Standard TT"/>
                <a:ea typeface="Old Standard TT"/>
                <a:cs typeface="Old Standard TT"/>
                <a:sym typeface="Old Standard TT"/>
              </a:rPr>
              <a:t> che i nodi continuassero a crescere, anche nelle case dei </a:t>
            </a:r>
            <a:r>
              <a:rPr lang="it" sz="2000">
                <a:latin typeface="Old Standard TT"/>
                <a:ea typeface="Old Standard TT"/>
                <a:cs typeface="Old Standard TT"/>
                <a:sym typeface="Old Standard TT"/>
              </a:rPr>
              <a:t>privati, era la world wide web</a:t>
            </a:r>
            <a:endParaRPr sz="2000">
              <a:latin typeface="Old Standard TT"/>
              <a:ea typeface="Old Standard TT"/>
              <a:cs typeface="Old Standard TT"/>
              <a:sym typeface="Old Standard TT"/>
            </a:endParaRPr>
          </a:p>
        </p:txBody>
      </p:sp>
      <p:sp>
        <p:nvSpPr>
          <p:cNvPr id="89" name="Google Shape;89;p18"/>
          <p:cNvSpPr txBox="1"/>
          <p:nvPr/>
        </p:nvSpPr>
        <p:spPr>
          <a:xfrm>
            <a:off x="4285025" y="2397825"/>
            <a:ext cx="4262700" cy="23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Old Standard TT"/>
                <a:ea typeface="Old Standard TT"/>
                <a:cs typeface="Old Standard TT"/>
                <a:sym typeface="Old Standard TT"/>
              </a:rPr>
              <a:t>Il cosiddetto WWW (world wide web, letteralmente "rete di grandezza mondiale") vide infatti la luce grazie ai ricercatori del CERN (centro </a:t>
            </a:r>
            <a:r>
              <a:rPr lang="it" sz="2000">
                <a:latin typeface="Old Standard TT"/>
                <a:ea typeface="Old Standard TT"/>
                <a:cs typeface="Old Standard TT"/>
                <a:sym typeface="Old Standard TT"/>
              </a:rPr>
              <a:t>europeo</a:t>
            </a:r>
            <a:r>
              <a:rPr lang="it" sz="2000">
                <a:latin typeface="Old Standard TT"/>
                <a:ea typeface="Old Standard TT"/>
                <a:cs typeface="Old Standard TT"/>
                <a:sym typeface="Old Standard TT"/>
              </a:rPr>
              <a:t> per le ricerche nucleari) e in particolare a Tim Berners-Lee, oggi considerato il papà della rete.</a:t>
            </a:r>
            <a:endParaRPr sz="20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599450" y="540250"/>
            <a:ext cx="3574500" cy="17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700">
                <a:latin typeface="Old Standard TT"/>
                <a:ea typeface="Old Standard TT"/>
                <a:cs typeface="Old Standard TT"/>
                <a:sym typeface="Old Standard TT"/>
              </a:rPr>
              <a:t>Dopo aver creato la prima pagina web del mondo il 6 agosto 1991, Tim Berners-Lee e il suo team di ricercatori la resero fruibile al di fuori del CERN il 23 agosto dello stesso anno.</a:t>
            </a:r>
            <a:endParaRPr sz="1700">
              <a:latin typeface="Old Standard TT"/>
              <a:ea typeface="Old Standard TT"/>
              <a:cs typeface="Old Standard TT"/>
              <a:sym typeface="Old Standard TT"/>
            </a:endParaRPr>
          </a:p>
        </p:txBody>
      </p:sp>
      <p:pic>
        <p:nvPicPr>
          <p:cNvPr id="95" name="Google Shape;95;p19"/>
          <p:cNvPicPr preferRelativeResize="0"/>
          <p:nvPr/>
        </p:nvPicPr>
        <p:blipFill>
          <a:blip r:embed="rId3">
            <a:alphaModFix/>
          </a:blip>
          <a:stretch>
            <a:fillRect/>
          </a:stretch>
        </p:blipFill>
        <p:spPr>
          <a:xfrm>
            <a:off x="4230150" y="1403125"/>
            <a:ext cx="4665250" cy="32544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90250" y="526350"/>
            <a:ext cx="6030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La storia del protcollo IP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503250" y="340425"/>
            <a:ext cx="4758600" cy="26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latin typeface="Old Standard TT"/>
                <a:ea typeface="Old Standard TT"/>
                <a:cs typeface="Old Standard TT"/>
                <a:sym typeface="Old Standard TT"/>
              </a:rPr>
              <a:t>Robert Kahn e Vint Cerf studiano entrambi ad università prestigiose, l’uno si forma a Princeton, l’altro a Stanford. Sono due brillanti informatici e grazie al loro talento sono coinvolti nei più grandi avvenimenti in quello che è il primo nucleo di Internet.</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a:p>
            <a:pPr indent="0" lvl="0" marL="0" rtl="0" algn="l">
              <a:spcBef>
                <a:spcPts val="0"/>
              </a:spcBef>
              <a:spcAft>
                <a:spcPts val="0"/>
              </a:spcAft>
              <a:buNone/>
            </a:pPr>
            <a:r>
              <a:rPr lang="it" sz="1600">
                <a:latin typeface="Old Standard TT"/>
                <a:ea typeface="Old Standard TT"/>
                <a:cs typeface="Old Standard TT"/>
                <a:sym typeface="Old Standard TT"/>
              </a:rPr>
              <a:t>Il loro incontro avviene all’interno di IPTO (Information Processing Tecnique Office) è un dipartimento nato da un’idea di ARPA, l’agenzia di ricerca gestita dal Dipartimento di Difesa americano avviata nel 1958.</a:t>
            </a:r>
            <a:endParaRPr sz="18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