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794238" cy="30267275"/>
  <p:notesSz cx="6858000" cy="9144000"/>
  <p:defaultTextStyle>
    <a:defPPr>
      <a:defRPr lang="en-US"/>
    </a:defPPr>
    <a:lvl1pPr marL="0" algn="l" defTabSz="417462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315" algn="l" defTabSz="417462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629" algn="l" defTabSz="417462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944" algn="l" defTabSz="417462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258" algn="l" defTabSz="417462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573" algn="l" defTabSz="417462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888" algn="l" defTabSz="417462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1202" algn="l" defTabSz="417462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517" algn="l" defTabSz="417462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2" autoAdjust="0"/>
  </p:normalViewPr>
  <p:slideViewPr>
    <p:cSldViewPr>
      <p:cViewPr varScale="1">
        <p:scale>
          <a:sx n="24" d="100"/>
          <a:sy n="24" d="100"/>
        </p:scale>
        <p:origin x="-1008" y="-108"/>
      </p:cViewPr>
      <p:guideLst>
        <p:guide orient="horz" pos="9533"/>
        <p:guide pos="134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9402475"/>
            <a:ext cx="36375103" cy="6487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9136" y="17151456"/>
            <a:ext cx="29955967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1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6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3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1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8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31E2-9E86-40CB-A2F4-FCB2575419C8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2158-2F89-4A8C-B90B-BC7FA49CC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31E2-9E86-40CB-A2F4-FCB2575419C8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2158-2F89-4A8C-B90B-BC7FA49CC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25823" y="1212098"/>
            <a:ext cx="9628704" cy="258252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9712" y="1212098"/>
            <a:ext cx="28172873" cy="25825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31E2-9E86-40CB-A2F4-FCB2575419C8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2158-2F89-4A8C-B90B-BC7FA49CC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31E2-9E86-40CB-A2F4-FCB2575419C8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2158-2F89-4A8C-B90B-BC7FA49CC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450" y="19449529"/>
            <a:ext cx="36375103" cy="6011417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0450" y="12828565"/>
            <a:ext cx="36375103" cy="6620965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3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62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194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25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657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388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120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85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31E2-9E86-40CB-A2F4-FCB2575419C8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2158-2F89-4A8C-B90B-BC7FA49CC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9712" y="7062367"/>
            <a:ext cx="18900788" cy="1997500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3739" y="7062367"/>
            <a:ext cx="18900788" cy="1997500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31E2-9E86-40CB-A2F4-FCB2575419C8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2158-2F89-4A8C-B90B-BC7FA49CC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2" y="6775108"/>
            <a:ext cx="18908220" cy="282354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315" indent="0">
              <a:buNone/>
              <a:defRPr sz="9100" b="1"/>
            </a:lvl2pPr>
            <a:lvl3pPr marL="4174629" indent="0">
              <a:buNone/>
              <a:defRPr sz="8200" b="1"/>
            </a:lvl3pPr>
            <a:lvl4pPr marL="6261944" indent="0">
              <a:buNone/>
              <a:defRPr sz="7300" b="1"/>
            </a:lvl4pPr>
            <a:lvl5pPr marL="8349258" indent="0">
              <a:buNone/>
              <a:defRPr sz="7300" b="1"/>
            </a:lvl5pPr>
            <a:lvl6pPr marL="10436573" indent="0">
              <a:buNone/>
              <a:defRPr sz="7300" b="1"/>
            </a:lvl6pPr>
            <a:lvl7pPr marL="12523888" indent="0">
              <a:buNone/>
              <a:defRPr sz="7300" b="1"/>
            </a:lvl7pPr>
            <a:lvl8pPr marL="14611202" indent="0">
              <a:buNone/>
              <a:defRPr sz="7300" b="1"/>
            </a:lvl8pPr>
            <a:lvl9pPr marL="166985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9712" y="9598650"/>
            <a:ext cx="18908220" cy="17438716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8880" y="6775108"/>
            <a:ext cx="18915648" cy="282354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315" indent="0">
              <a:buNone/>
              <a:defRPr sz="9100" b="1"/>
            </a:lvl2pPr>
            <a:lvl3pPr marL="4174629" indent="0">
              <a:buNone/>
              <a:defRPr sz="8200" b="1"/>
            </a:lvl3pPr>
            <a:lvl4pPr marL="6261944" indent="0">
              <a:buNone/>
              <a:defRPr sz="7300" b="1"/>
            </a:lvl4pPr>
            <a:lvl5pPr marL="8349258" indent="0">
              <a:buNone/>
              <a:defRPr sz="7300" b="1"/>
            </a:lvl5pPr>
            <a:lvl6pPr marL="10436573" indent="0">
              <a:buNone/>
              <a:defRPr sz="7300" b="1"/>
            </a:lvl6pPr>
            <a:lvl7pPr marL="12523888" indent="0">
              <a:buNone/>
              <a:defRPr sz="7300" b="1"/>
            </a:lvl7pPr>
            <a:lvl8pPr marL="14611202" indent="0">
              <a:buNone/>
              <a:defRPr sz="7300" b="1"/>
            </a:lvl8pPr>
            <a:lvl9pPr marL="166985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8880" y="9598650"/>
            <a:ext cx="18915648" cy="17438716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31E2-9E86-40CB-A2F4-FCB2575419C8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2158-2F89-4A8C-B90B-BC7FA49CC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31E2-9E86-40CB-A2F4-FCB2575419C8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2158-2F89-4A8C-B90B-BC7FA49CC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31E2-9E86-40CB-A2F4-FCB2575419C8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2158-2F89-4A8C-B90B-BC7FA49CC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15" y="1205086"/>
            <a:ext cx="14079009" cy="512862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1359" y="1205088"/>
            <a:ext cx="23923168" cy="2583228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715" y="6333710"/>
            <a:ext cx="14079009" cy="20703659"/>
          </a:xfrm>
        </p:spPr>
        <p:txBody>
          <a:bodyPr/>
          <a:lstStyle>
            <a:lvl1pPr marL="0" indent="0">
              <a:buNone/>
              <a:defRPr sz="6400"/>
            </a:lvl1pPr>
            <a:lvl2pPr marL="2087315" indent="0">
              <a:buNone/>
              <a:defRPr sz="5500"/>
            </a:lvl2pPr>
            <a:lvl3pPr marL="4174629" indent="0">
              <a:buNone/>
              <a:defRPr sz="4600"/>
            </a:lvl3pPr>
            <a:lvl4pPr marL="6261944" indent="0">
              <a:buNone/>
              <a:defRPr sz="4100"/>
            </a:lvl4pPr>
            <a:lvl5pPr marL="8349258" indent="0">
              <a:buNone/>
              <a:defRPr sz="4100"/>
            </a:lvl5pPr>
            <a:lvl6pPr marL="10436573" indent="0">
              <a:buNone/>
              <a:defRPr sz="4100"/>
            </a:lvl6pPr>
            <a:lvl7pPr marL="12523888" indent="0">
              <a:buNone/>
              <a:defRPr sz="4100"/>
            </a:lvl7pPr>
            <a:lvl8pPr marL="14611202" indent="0">
              <a:buNone/>
              <a:defRPr sz="4100"/>
            </a:lvl8pPr>
            <a:lvl9pPr marL="166985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31E2-9E86-40CB-A2F4-FCB2575419C8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2158-2F89-4A8C-B90B-BC7FA49CC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970" y="21187092"/>
            <a:ext cx="25676543" cy="250125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7970" y="2704437"/>
            <a:ext cx="25676543" cy="18160365"/>
          </a:xfrm>
        </p:spPr>
        <p:txBody>
          <a:bodyPr/>
          <a:lstStyle>
            <a:lvl1pPr marL="0" indent="0">
              <a:buNone/>
              <a:defRPr sz="14600"/>
            </a:lvl1pPr>
            <a:lvl2pPr marL="2087315" indent="0">
              <a:buNone/>
              <a:defRPr sz="12800"/>
            </a:lvl2pPr>
            <a:lvl3pPr marL="4174629" indent="0">
              <a:buNone/>
              <a:defRPr sz="11000"/>
            </a:lvl3pPr>
            <a:lvl4pPr marL="6261944" indent="0">
              <a:buNone/>
              <a:defRPr sz="9100"/>
            </a:lvl4pPr>
            <a:lvl5pPr marL="8349258" indent="0">
              <a:buNone/>
              <a:defRPr sz="9100"/>
            </a:lvl5pPr>
            <a:lvl6pPr marL="10436573" indent="0">
              <a:buNone/>
              <a:defRPr sz="9100"/>
            </a:lvl6pPr>
            <a:lvl7pPr marL="12523888" indent="0">
              <a:buNone/>
              <a:defRPr sz="9100"/>
            </a:lvl7pPr>
            <a:lvl8pPr marL="14611202" indent="0">
              <a:buNone/>
              <a:defRPr sz="9100"/>
            </a:lvl8pPr>
            <a:lvl9pPr marL="16698517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7970" y="23688349"/>
            <a:ext cx="25676543" cy="3552198"/>
          </a:xfrm>
        </p:spPr>
        <p:txBody>
          <a:bodyPr/>
          <a:lstStyle>
            <a:lvl1pPr marL="0" indent="0">
              <a:buNone/>
              <a:defRPr sz="6400"/>
            </a:lvl1pPr>
            <a:lvl2pPr marL="2087315" indent="0">
              <a:buNone/>
              <a:defRPr sz="5500"/>
            </a:lvl2pPr>
            <a:lvl3pPr marL="4174629" indent="0">
              <a:buNone/>
              <a:defRPr sz="4600"/>
            </a:lvl3pPr>
            <a:lvl4pPr marL="6261944" indent="0">
              <a:buNone/>
              <a:defRPr sz="4100"/>
            </a:lvl4pPr>
            <a:lvl5pPr marL="8349258" indent="0">
              <a:buNone/>
              <a:defRPr sz="4100"/>
            </a:lvl5pPr>
            <a:lvl6pPr marL="10436573" indent="0">
              <a:buNone/>
              <a:defRPr sz="4100"/>
            </a:lvl6pPr>
            <a:lvl7pPr marL="12523888" indent="0">
              <a:buNone/>
              <a:defRPr sz="4100"/>
            </a:lvl7pPr>
            <a:lvl8pPr marL="14611202" indent="0">
              <a:buNone/>
              <a:defRPr sz="4100"/>
            </a:lvl8pPr>
            <a:lvl9pPr marL="166985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31E2-9E86-40CB-A2F4-FCB2575419C8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2158-2F89-4A8C-B90B-BC7FA49CC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9712" y="1212095"/>
            <a:ext cx="38514814" cy="5044546"/>
          </a:xfrm>
          <a:prstGeom prst="rect">
            <a:avLst/>
          </a:prstGeom>
        </p:spPr>
        <p:txBody>
          <a:bodyPr vert="horz" lIns="417463" tIns="208731" rIns="417463" bIns="2087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2" y="7062367"/>
            <a:ext cx="38514814" cy="19975002"/>
          </a:xfrm>
          <a:prstGeom prst="rect">
            <a:avLst/>
          </a:prstGeom>
        </p:spPr>
        <p:txBody>
          <a:bodyPr vert="horz" lIns="417463" tIns="208731" rIns="417463" bIns="2087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9712" y="28053282"/>
            <a:ext cx="9985322" cy="1611452"/>
          </a:xfrm>
          <a:prstGeom prst="rect">
            <a:avLst/>
          </a:prstGeom>
        </p:spPr>
        <p:txBody>
          <a:bodyPr vert="horz" lIns="417463" tIns="208731" rIns="417463" bIns="208731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31E2-9E86-40CB-A2F4-FCB2575419C8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1365" y="28053282"/>
            <a:ext cx="13551509" cy="1611452"/>
          </a:xfrm>
          <a:prstGeom prst="rect">
            <a:avLst/>
          </a:prstGeom>
        </p:spPr>
        <p:txBody>
          <a:bodyPr vert="horz" lIns="417463" tIns="208731" rIns="417463" bIns="208731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69204" y="28053282"/>
            <a:ext cx="9985322" cy="1611452"/>
          </a:xfrm>
          <a:prstGeom prst="rect">
            <a:avLst/>
          </a:prstGeom>
        </p:spPr>
        <p:txBody>
          <a:bodyPr vert="horz" lIns="417463" tIns="208731" rIns="417463" bIns="208731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2158-2F89-4A8C-B90B-BC7FA49CC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629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486" indent="-1565486" algn="l" defTabSz="4174629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1886" indent="-1304572" algn="l" defTabSz="4174629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286" indent="-1043657" algn="l" defTabSz="4174629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5601" indent="-1043657" algn="l" defTabSz="4174629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2915" indent="-1043657" algn="l" defTabSz="4174629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230" indent="-1043657" algn="l" defTabSz="4174629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545" indent="-1043657" algn="l" defTabSz="4174629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859" indent="-1043657" algn="l" defTabSz="4174629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2174" indent="-1043657" algn="l" defTabSz="4174629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62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315" algn="l" defTabSz="417462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629" algn="l" defTabSz="417462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944" algn="l" defTabSz="417462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258" algn="l" defTabSz="417462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573" algn="l" defTabSz="417462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888" algn="l" defTabSz="417462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1202" algn="l" defTabSz="417462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517" algn="l" defTabSz="417462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1646237"/>
            <a:ext cx="42794238" cy="2862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0036691" y="17648237"/>
            <a:ext cx="12427228" cy="1211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ldmark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2419" y="312717"/>
            <a:ext cx="466725" cy="581025"/>
          </a:xfrm>
          <a:prstGeom prst="rect">
            <a:avLst/>
          </a:prstGeom>
          <a:noFill/>
        </p:spPr>
      </p:pic>
      <p:pic>
        <p:nvPicPr>
          <p:cNvPr id="1027" name="Picture 3" descr="hs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13919" y="312717"/>
            <a:ext cx="723900" cy="361950"/>
          </a:xfrm>
          <a:prstGeom prst="rect">
            <a:avLst/>
          </a:prstGeom>
          <a:noFill/>
        </p:spPr>
      </p:pic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38084919" y="312717"/>
            <a:ext cx="2524125" cy="382587"/>
            <a:chOff x="864" y="1728"/>
            <a:chExt cx="1590" cy="240"/>
          </a:xfrm>
        </p:grpSpPr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870" y="1732"/>
              <a:ext cx="22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42"/>
                </a:cxn>
                <a:cxn ang="0">
                  <a:pos x="22" y="42"/>
                </a:cxn>
                <a:cxn ang="0">
                  <a:pos x="22" y="46"/>
                </a:cxn>
                <a:cxn ang="0">
                  <a:pos x="0" y="46"/>
                </a:cxn>
                <a:cxn ang="0">
                  <a:pos x="0" y="0"/>
                </a:cxn>
              </a:cxnLst>
              <a:rect l="0" t="0" r="r" b="b"/>
              <a:pathLst>
                <a:path w="22" h="46">
                  <a:moveTo>
                    <a:pt x="0" y="0"/>
                  </a:moveTo>
                  <a:lnTo>
                    <a:pt x="4" y="0"/>
                  </a:lnTo>
                  <a:lnTo>
                    <a:pt x="4" y="42"/>
                  </a:lnTo>
                  <a:lnTo>
                    <a:pt x="22" y="42"/>
                  </a:lnTo>
                  <a:lnTo>
                    <a:pt x="22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898" y="1744"/>
              <a:ext cx="26" cy="36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18" y="34"/>
                </a:cxn>
                <a:cxn ang="0">
                  <a:pos x="12" y="36"/>
                </a:cxn>
                <a:cxn ang="0">
                  <a:pos x="6" y="34"/>
                </a:cxn>
                <a:cxn ang="0">
                  <a:pos x="2" y="32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2" y="20"/>
                </a:cxn>
                <a:cxn ang="0">
                  <a:pos x="8" y="16"/>
                </a:cxn>
                <a:cxn ang="0">
                  <a:pos x="14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4" y="6"/>
                </a:cxn>
                <a:cxn ang="0">
                  <a:pos x="4" y="2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26" y="12"/>
                </a:cxn>
                <a:cxn ang="0">
                  <a:pos x="26" y="28"/>
                </a:cxn>
                <a:cxn ang="0">
                  <a:pos x="26" y="34"/>
                </a:cxn>
                <a:cxn ang="0">
                  <a:pos x="22" y="34"/>
                </a:cxn>
                <a:cxn ang="0">
                  <a:pos x="22" y="30"/>
                </a:cxn>
                <a:cxn ang="0">
                  <a:pos x="22" y="18"/>
                </a:cxn>
                <a:cxn ang="0">
                  <a:pos x="20" y="18"/>
                </a:cxn>
                <a:cxn ang="0">
                  <a:pos x="10" y="18"/>
                </a:cxn>
                <a:cxn ang="0">
                  <a:pos x="6" y="22"/>
                </a:cxn>
                <a:cxn ang="0">
                  <a:pos x="4" y="26"/>
                </a:cxn>
                <a:cxn ang="0">
                  <a:pos x="6" y="28"/>
                </a:cxn>
                <a:cxn ang="0">
                  <a:pos x="8" y="30"/>
                </a:cxn>
                <a:cxn ang="0">
                  <a:pos x="12" y="32"/>
                </a:cxn>
                <a:cxn ang="0">
                  <a:pos x="18" y="30"/>
                </a:cxn>
                <a:cxn ang="0">
                  <a:pos x="20" y="26"/>
                </a:cxn>
                <a:cxn ang="0">
                  <a:pos x="22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2" y="30"/>
                </a:cxn>
              </a:cxnLst>
              <a:rect l="0" t="0" r="r" b="b"/>
              <a:pathLst>
                <a:path w="26" h="36">
                  <a:moveTo>
                    <a:pt x="22" y="30"/>
                  </a:moveTo>
                  <a:lnTo>
                    <a:pt x="18" y="34"/>
                  </a:lnTo>
                  <a:lnTo>
                    <a:pt x="12" y="36"/>
                  </a:lnTo>
                  <a:lnTo>
                    <a:pt x="6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8" y="16"/>
                  </a:lnTo>
                  <a:lnTo>
                    <a:pt x="14" y="14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4" y="6"/>
                  </a:lnTo>
                  <a:lnTo>
                    <a:pt x="4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6" y="12"/>
                  </a:lnTo>
                  <a:lnTo>
                    <a:pt x="26" y="28"/>
                  </a:lnTo>
                  <a:lnTo>
                    <a:pt x="26" y="34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0" y="18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2" y="32"/>
                  </a:lnTo>
                  <a:lnTo>
                    <a:pt x="18" y="30"/>
                  </a:lnTo>
                  <a:lnTo>
                    <a:pt x="20" y="26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2" y="3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932" y="1744"/>
              <a:ext cx="30" cy="48"/>
            </a:xfrm>
            <a:custGeom>
              <a:avLst/>
              <a:gdLst/>
              <a:ahLst/>
              <a:cxnLst>
                <a:cxn ang="0">
                  <a:pos x="30" y="32"/>
                </a:cxn>
                <a:cxn ang="0">
                  <a:pos x="28" y="38"/>
                </a:cxn>
                <a:cxn ang="0">
                  <a:pos x="26" y="44"/>
                </a:cxn>
                <a:cxn ang="0">
                  <a:pos x="22" y="48"/>
                </a:cxn>
                <a:cxn ang="0">
                  <a:pos x="14" y="48"/>
                </a:cxn>
                <a:cxn ang="0">
                  <a:pos x="4" y="48"/>
                </a:cxn>
                <a:cxn ang="0">
                  <a:pos x="4" y="42"/>
                </a:cxn>
                <a:cxn ang="0">
                  <a:pos x="8" y="44"/>
                </a:cxn>
                <a:cxn ang="0">
                  <a:pos x="14" y="46"/>
                </a:cxn>
                <a:cxn ang="0">
                  <a:pos x="20" y="44"/>
                </a:cxn>
                <a:cxn ang="0">
                  <a:pos x="24" y="40"/>
                </a:cxn>
                <a:cxn ang="0">
                  <a:pos x="26" y="34"/>
                </a:cxn>
                <a:cxn ang="0">
                  <a:pos x="26" y="28"/>
                </a:cxn>
                <a:cxn ang="0">
                  <a:pos x="22" y="34"/>
                </a:cxn>
                <a:cxn ang="0">
                  <a:pos x="16" y="34"/>
                </a:cxn>
                <a:cxn ang="0">
                  <a:pos x="8" y="32"/>
                </a:cxn>
                <a:cxn ang="0">
                  <a:pos x="4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6" y="0"/>
                </a:cxn>
                <a:cxn ang="0">
                  <a:pos x="30" y="0"/>
                </a:cxn>
                <a:cxn ang="0">
                  <a:pos x="30" y="32"/>
                </a:cxn>
                <a:cxn ang="0">
                  <a:pos x="16" y="30"/>
                </a:cxn>
                <a:cxn ang="0">
                  <a:pos x="20" y="30"/>
                </a:cxn>
                <a:cxn ang="0">
                  <a:pos x="24" y="26"/>
                </a:cxn>
                <a:cxn ang="0">
                  <a:pos x="26" y="22"/>
                </a:cxn>
                <a:cxn ang="0">
                  <a:pos x="26" y="18"/>
                </a:cxn>
                <a:cxn ang="0">
                  <a:pos x="26" y="12"/>
                </a:cxn>
                <a:cxn ang="0">
                  <a:pos x="24" y="8"/>
                </a:cxn>
                <a:cxn ang="0">
                  <a:pos x="20" y="4"/>
                </a:cxn>
                <a:cxn ang="0">
                  <a:pos x="16" y="4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8"/>
                </a:cxn>
                <a:cxn ang="0">
                  <a:pos x="6" y="22"/>
                </a:cxn>
                <a:cxn ang="0">
                  <a:pos x="8" y="26"/>
                </a:cxn>
                <a:cxn ang="0">
                  <a:pos x="10" y="30"/>
                </a:cxn>
                <a:cxn ang="0">
                  <a:pos x="16" y="30"/>
                </a:cxn>
                <a:cxn ang="0">
                  <a:pos x="30" y="32"/>
                </a:cxn>
              </a:cxnLst>
              <a:rect l="0" t="0" r="r" b="b"/>
              <a:pathLst>
                <a:path w="30" h="48">
                  <a:moveTo>
                    <a:pt x="30" y="32"/>
                  </a:moveTo>
                  <a:lnTo>
                    <a:pt x="28" y="38"/>
                  </a:lnTo>
                  <a:lnTo>
                    <a:pt x="26" y="44"/>
                  </a:lnTo>
                  <a:lnTo>
                    <a:pt x="22" y="48"/>
                  </a:lnTo>
                  <a:lnTo>
                    <a:pt x="14" y="48"/>
                  </a:lnTo>
                  <a:lnTo>
                    <a:pt x="4" y="48"/>
                  </a:lnTo>
                  <a:lnTo>
                    <a:pt x="4" y="42"/>
                  </a:lnTo>
                  <a:lnTo>
                    <a:pt x="8" y="44"/>
                  </a:lnTo>
                  <a:lnTo>
                    <a:pt x="14" y="46"/>
                  </a:lnTo>
                  <a:lnTo>
                    <a:pt x="20" y="44"/>
                  </a:lnTo>
                  <a:lnTo>
                    <a:pt x="24" y="40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2" y="34"/>
                  </a:lnTo>
                  <a:lnTo>
                    <a:pt x="16" y="34"/>
                  </a:lnTo>
                  <a:lnTo>
                    <a:pt x="8" y="32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0" y="32"/>
                  </a:lnTo>
                  <a:lnTo>
                    <a:pt x="16" y="30"/>
                  </a:lnTo>
                  <a:lnTo>
                    <a:pt x="20" y="30"/>
                  </a:lnTo>
                  <a:lnTo>
                    <a:pt x="24" y="26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6" y="12"/>
                  </a:lnTo>
                  <a:lnTo>
                    <a:pt x="24" y="8"/>
                  </a:lnTo>
                  <a:lnTo>
                    <a:pt x="20" y="4"/>
                  </a:lnTo>
                  <a:lnTo>
                    <a:pt x="16" y="4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8" y="26"/>
                  </a:lnTo>
                  <a:lnTo>
                    <a:pt x="10" y="30"/>
                  </a:lnTo>
                  <a:lnTo>
                    <a:pt x="16" y="30"/>
                  </a:lnTo>
                  <a:lnTo>
                    <a:pt x="30" y="3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970" y="1744"/>
              <a:ext cx="28" cy="36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16" y="36"/>
                </a:cxn>
                <a:cxn ang="0">
                  <a:pos x="8" y="34"/>
                </a:cxn>
                <a:cxn ang="0">
                  <a:pos x="4" y="30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4" y="0"/>
                </a:cxn>
                <a:cxn ang="0">
                  <a:pos x="20" y="2"/>
                </a:cxn>
                <a:cxn ang="0">
                  <a:pos x="26" y="4"/>
                </a:cxn>
                <a:cxn ang="0">
                  <a:pos x="28" y="10"/>
                </a:cxn>
                <a:cxn ang="0">
                  <a:pos x="28" y="16"/>
                </a:cxn>
                <a:cxn ang="0">
                  <a:pos x="28" y="18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8" y="28"/>
                </a:cxn>
                <a:cxn ang="0">
                  <a:pos x="12" y="30"/>
                </a:cxn>
                <a:cxn ang="0">
                  <a:pos x="16" y="32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4" y="16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4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24" y="16"/>
                </a:cxn>
                <a:cxn ang="0">
                  <a:pos x="26" y="34"/>
                </a:cxn>
              </a:cxnLst>
              <a:rect l="0" t="0" r="r" b="b"/>
              <a:pathLst>
                <a:path w="28" h="36">
                  <a:moveTo>
                    <a:pt x="26" y="34"/>
                  </a:moveTo>
                  <a:lnTo>
                    <a:pt x="16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0"/>
                  </a:lnTo>
                  <a:lnTo>
                    <a:pt x="28" y="16"/>
                  </a:lnTo>
                  <a:lnTo>
                    <a:pt x="28" y="18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6" y="32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4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24" y="16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008" y="1744"/>
              <a:ext cx="16" cy="3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8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8"/>
                </a:cxn>
                <a:cxn ang="0">
                  <a:pos x="4" y="34"/>
                </a:cxn>
                <a:cxn ang="0">
                  <a:pos x="0" y="34"/>
                </a:cxn>
                <a:cxn ang="0">
                  <a:pos x="0" y="8"/>
                </a:cxn>
              </a:cxnLst>
              <a:rect l="0" t="0" r="r" b="b"/>
              <a:pathLst>
                <a:path w="16" h="34">
                  <a:moveTo>
                    <a:pt x="0" y="8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8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028" y="1744"/>
              <a:ext cx="22" cy="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" y="32"/>
                </a:cxn>
                <a:cxn ang="0">
                  <a:pos x="14" y="30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8" y="18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12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16"/>
                </a:cxn>
                <a:cxn ang="0">
                  <a:pos x="18" y="20"/>
                </a:cxn>
                <a:cxn ang="0">
                  <a:pos x="20" y="22"/>
                </a:cxn>
                <a:cxn ang="0">
                  <a:pos x="22" y="26"/>
                </a:cxn>
                <a:cxn ang="0">
                  <a:pos x="20" y="30"/>
                </a:cxn>
                <a:cxn ang="0">
                  <a:pos x="18" y="34"/>
                </a:cxn>
                <a:cxn ang="0">
                  <a:pos x="14" y="34"/>
                </a:cxn>
                <a:cxn ang="0">
                  <a:pos x="10" y="36"/>
                </a:cxn>
                <a:cxn ang="0">
                  <a:pos x="0" y="34"/>
                </a:cxn>
                <a:cxn ang="0">
                  <a:pos x="0" y="30"/>
                </a:cxn>
              </a:cxnLst>
              <a:rect l="0" t="0" r="r" b="b"/>
              <a:pathLst>
                <a:path w="22" h="36">
                  <a:moveTo>
                    <a:pt x="0" y="30"/>
                  </a:moveTo>
                  <a:lnTo>
                    <a:pt x="10" y="32"/>
                  </a:lnTo>
                  <a:lnTo>
                    <a:pt x="14" y="30"/>
                  </a:lnTo>
                  <a:lnTo>
                    <a:pt x="16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8" y="18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20" y="2"/>
                  </a:lnTo>
                  <a:lnTo>
                    <a:pt x="20" y="6"/>
                  </a:lnTo>
                  <a:lnTo>
                    <a:pt x="12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18" y="20"/>
                  </a:lnTo>
                  <a:lnTo>
                    <a:pt x="20" y="22"/>
                  </a:lnTo>
                  <a:lnTo>
                    <a:pt x="22" y="26"/>
                  </a:lnTo>
                  <a:lnTo>
                    <a:pt x="20" y="30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6"/>
                  </a:lnTo>
                  <a:lnTo>
                    <a:pt x="0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1054" y="1734"/>
              <a:ext cx="20" cy="46"/>
            </a:xfrm>
            <a:custGeom>
              <a:avLst/>
              <a:gdLst/>
              <a:ahLst/>
              <a:cxnLst>
                <a:cxn ang="0">
                  <a:pos x="18" y="14"/>
                </a:cxn>
                <a:cxn ang="0">
                  <a:pos x="10" y="14"/>
                </a:cxn>
                <a:cxn ang="0">
                  <a:pos x="10" y="36"/>
                </a:cxn>
                <a:cxn ang="0">
                  <a:pos x="12" y="40"/>
                </a:cxn>
                <a:cxn ang="0">
                  <a:pos x="16" y="42"/>
                </a:cxn>
                <a:cxn ang="0">
                  <a:pos x="20" y="40"/>
                </a:cxn>
                <a:cxn ang="0">
                  <a:pos x="20" y="44"/>
                </a:cxn>
                <a:cxn ang="0">
                  <a:pos x="14" y="46"/>
                </a:cxn>
                <a:cxn ang="0">
                  <a:pos x="10" y="44"/>
                </a:cxn>
                <a:cxn ang="0">
                  <a:pos x="8" y="42"/>
                </a:cxn>
                <a:cxn ang="0">
                  <a:pos x="6" y="34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0" y="10"/>
                </a:cxn>
                <a:cxn ang="0">
                  <a:pos x="18" y="10"/>
                </a:cxn>
                <a:cxn ang="0">
                  <a:pos x="18" y="14"/>
                </a:cxn>
              </a:cxnLst>
              <a:rect l="0" t="0" r="r" b="b"/>
              <a:pathLst>
                <a:path w="20" h="46">
                  <a:moveTo>
                    <a:pt x="18" y="14"/>
                  </a:moveTo>
                  <a:lnTo>
                    <a:pt x="10" y="14"/>
                  </a:lnTo>
                  <a:lnTo>
                    <a:pt x="10" y="36"/>
                  </a:lnTo>
                  <a:lnTo>
                    <a:pt x="12" y="40"/>
                  </a:lnTo>
                  <a:lnTo>
                    <a:pt x="16" y="42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14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4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18" y="10"/>
                  </a:lnTo>
                  <a:lnTo>
                    <a:pt x="18" y="1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1080" y="1744"/>
              <a:ext cx="16" cy="3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14" y="4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6" y="34"/>
                </a:cxn>
                <a:cxn ang="0">
                  <a:pos x="2" y="34"/>
                </a:cxn>
                <a:cxn ang="0">
                  <a:pos x="2" y="8"/>
                </a:cxn>
              </a:cxnLst>
              <a:rect l="0" t="0" r="r" b="b"/>
              <a:pathLst>
                <a:path w="16" h="34">
                  <a:moveTo>
                    <a:pt x="2" y="8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8"/>
                  </a:lnTo>
                  <a:lnTo>
                    <a:pt x="6" y="34"/>
                  </a:lnTo>
                  <a:lnTo>
                    <a:pt x="2" y="34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100" y="1744"/>
              <a:ext cx="26" cy="36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18" y="34"/>
                </a:cxn>
                <a:cxn ang="0">
                  <a:pos x="12" y="36"/>
                </a:cxn>
                <a:cxn ang="0">
                  <a:pos x="6" y="34"/>
                </a:cxn>
                <a:cxn ang="0">
                  <a:pos x="2" y="32"/>
                </a:cxn>
                <a:cxn ang="0">
                  <a:pos x="2" y="28"/>
                </a:cxn>
                <a:cxn ang="0">
                  <a:pos x="0" y="26"/>
                </a:cxn>
                <a:cxn ang="0">
                  <a:pos x="2" y="22"/>
                </a:cxn>
                <a:cxn ang="0">
                  <a:pos x="2" y="20"/>
                </a:cxn>
                <a:cxn ang="0">
                  <a:pos x="8" y="16"/>
                </a:cxn>
                <a:cxn ang="0">
                  <a:pos x="14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4" y="6"/>
                </a:cxn>
                <a:cxn ang="0">
                  <a:pos x="4" y="2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26" y="12"/>
                </a:cxn>
                <a:cxn ang="0">
                  <a:pos x="26" y="28"/>
                </a:cxn>
                <a:cxn ang="0">
                  <a:pos x="26" y="34"/>
                </a:cxn>
                <a:cxn ang="0">
                  <a:pos x="22" y="34"/>
                </a:cxn>
                <a:cxn ang="0">
                  <a:pos x="22" y="30"/>
                </a:cxn>
                <a:cxn ang="0">
                  <a:pos x="22" y="18"/>
                </a:cxn>
                <a:cxn ang="0">
                  <a:pos x="10" y="18"/>
                </a:cxn>
                <a:cxn ang="0">
                  <a:pos x="6" y="22"/>
                </a:cxn>
                <a:cxn ang="0">
                  <a:pos x="6" y="26"/>
                </a:cxn>
                <a:cxn ang="0">
                  <a:pos x="6" y="28"/>
                </a:cxn>
                <a:cxn ang="0">
                  <a:pos x="8" y="30"/>
                </a:cxn>
                <a:cxn ang="0">
                  <a:pos x="12" y="32"/>
                </a:cxn>
                <a:cxn ang="0">
                  <a:pos x="18" y="30"/>
                </a:cxn>
                <a:cxn ang="0">
                  <a:pos x="20" y="26"/>
                </a:cxn>
                <a:cxn ang="0">
                  <a:pos x="22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2" y="30"/>
                </a:cxn>
              </a:cxnLst>
              <a:rect l="0" t="0" r="r" b="b"/>
              <a:pathLst>
                <a:path w="26" h="36">
                  <a:moveTo>
                    <a:pt x="22" y="30"/>
                  </a:moveTo>
                  <a:lnTo>
                    <a:pt x="18" y="34"/>
                  </a:lnTo>
                  <a:lnTo>
                    <a:pt x="12" y="36"/>
                  </a:lnTo>
                  <a:lnTo>
                    <a:pt x="6" y="34"/>
                  </a:lnTo>
                  <a:lnTo>
                    <a:pt x="2" y="32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8" y="16"/>
                  </a:lnTo>
                  <a:lnTo>
                    <a:pt x="14" y="14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4" y="6"/>
                  </a:lnTo>
                  <a:lnTo>
                    <a:pt x="4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6" y="12"/>
                  </a:lnTo>
                  <a:lnTo>
                    <a:pt x="26" y="28"/>
                  </a:lnTo>
                  <a:lnTo>
                    <a:pt x="26" y="34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2" y="18"/>
                  </a:lnTo>
                  <a:lnTo>
                    <a:pt x="10" y="18"/>
                  </a:lnTo>
                  <a:lnTo>
                    <a:pt x="6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2" y="32"/>
                  </a:lnTo>
                  <a:lnTo>
                    <a:pt x="18" y="30"/>
                  </a:lnTo>
                  <a:lnTo>
                    <a:pt x="20" y="26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2" y="3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134" y="1744"/>
              <a:ext cx="22" cy="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" y="32"/>
                </a:cxn>
                <a:cxn ang="0">
                  <a:pos x="14" y="30"/>
                </a:cxn>
                <a:cxn ang="0">
                  <a:pos x="16" y="28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10" y="18"/>
                </a:cxn>
                <a:cxn ang="0">
                  <a:pos x="4" y="14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12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10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4" y="16"/>
                </a:cxn>
                <a:cxn ang="0">
                  <a:pos x="20" y="20"/>
                </a:cxn>
                <a:cxn ang="0">
                  <a:pos x="22" y="22"/>
                </a:cxn>
                <a:cxn ang="0">
                  <a:pos x="22" y="26"/>
                </a:cxn>
                <a:cxn ang="0">
                  <a:pos x="20" y="30"/>
                </a:cxn>
                <a:cxn ang="0">
                  <a:pos x="18" y="34"/>
                </a:cxn>
                <a:cxn ang="0">
                  <a:pos x="14" y="34"/>
                </a:cxn>
                <a:cxn ang="0">
                  <a:pos x="10" y="36"/>
                </a:cxn>
                <a:cxn ang="0">
                  <a:pos x="0" y="34"/>
                </a:cxn>
                <a:cxn ang="0">
                  <a:pos x="0" y="30"/>
                </a:cxn>
              </a:cxnLst>
              <a:rect l="0" t="0" r="r" b="b"/>
              <a:pathLst>
                <a:path w="22" h="36">
                  <a:moveTo>
                    <a:pt x="0" y="30"/>
                  </a:moveTo>
                  <a:lnTo>
                    <a:pt x="10" y="32"/>
                  </a:lnTo>
                  <a:lnTo>
                    <a:pt x="14" y="30"/>
                  </a:lnTo>
                  <a:lnTo>
                    <a:pt x="16" y="28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10" y="18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20" y="2"/>
                  </a:lnTo>
                  <a:lnTo>
                    <a:pt x="20" y="6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4" y="16"/>
                  </a:lnTo>
                  <a:lnTo>
                    <a:pt x="20" y="20"/>
                  </a:lnTo>
                  <a:lnTo>
                    <a:pt x="22" y="22"/>
                  </a:lnTo>
                  <a:lnTo>
                    <a:pt x="22" y="26"/>
                  </a:lnTo>
                  <a:lnTo>
                    <a:pt x="20" y="30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6"/>
                  </a:lnTo>
                  <a:lnTo>
                    <a:pt x="0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162" y="1744"/>
              <a:ext cx="20" cy="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2"/>
                </a:cxn>
                <a:cxn ang="0">
                  <a:pos x="14" y="30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8" y="18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20" y="2"/>
                </a:cxn>
                <a:cxn ang="0">
                  <a:pos x="18" y="6"/>
                </a:cxn>
                <a:cxn ang="0">
                  <a:pos x="12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12" y="16"/>
                </a:cxn>
                <a:cxn ang="0">
                  <a:pos x="18" y="20"/>
                </a:cxn>
                <a:cxn ang="0">
                  <a:pos x="20" y="22"/>
                </a:cxn>
                <a:cxn ang="0">
                  <a:pos x="20" y="26"/>
                </a:cxn>
                <a:cxn ang="0">
                  <a:pos x="20" y="30"/>
                </a:cxn>
                <a:cxn ang="0">
                  <a:pos x="16" y="34"/>
                </a:cxn>
                <a:cxn ang="0">
                  <a:pos x="12" y="34"/>
                </a:cxn>
                <a:cxn ang="0">
                  <a:pos x="8" y="36"/>
                </a:cxn>
                <a:cxn ang="0">
                  <a:pos x="0" y="34"/>
                </a:cxn>
                <a:cxn ang="0">
                  <a:pos x="0" y="30"/>
                </a:cxn>
              </a:cxnLst>
              <a:rect l="0" t="0" r="r" b="b"/>
              <a:pathLst>
                <a:path w="20" h="36">
                  <a:moveTo>
                    <a:pt x="0" y="30"/>
                  </a:moveTo>
                  <a:lnTo>
                    <a:pt x="8" y="32"/>
                  </a:lnTo>
                  <a:lnTo>
                    <a:pt x="14" y="30"/>
                  </a:lnTo>
                  <a:lnTo>
                    <a:pt x="16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8" y="18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20" y="2"/>
                  </a:lnTo>
                  <a:lnTo>
                    <a:pt x="18" y="6"/>
                  </a:lnTo>
                  <a:lnTo>
                    <a:pt x="12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12" y="16"/>
                  </a:lnTo>
                  <a:lnTo>
                    <a:pt x="18" y="20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20" y="30"/>
                  </a:lnTo>
                  <a:lnTo>
                    <a:pt x="16" y="34"/>
                  </a:lnTo>
                  <a:lnTo>
                    <a:pt x="12" y="34"/>
                  </a:lnTo>
                  <a:lnTo>
                    <a:pt x="8" y="36"/>
                  </a:lnTo>
                  <a:lnTo>
                    <a:pt x="0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1188" y="1744"/>
              <a:ext cx="28" cy="36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16" y="36"/>
                </a:cxn>
                <a:cxn ang="0">
                  <a:pos x="8" y="34"/>
                </a:cxn>
                <a:cxn ang="0">
                  <a:pos x="4" y="30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4" y="0"/>
                </a:cxn>
                <a:cxn ang="0">
                  <a:pos x="20" y="2"/>
                </a:cxn>
                <a:cxn ang="0">
                  <a:pos x="26" y="4"/>
                </a:cxn>
                <a:cxn ang="0">
                  <a:pos x="28" y="10"/>
                </a:cxn>
                <a:cxn ang="0">
                  <a:pos x="28" y="16"/>
                </a:cxn>
                <a:cxn ang="0">
                  <a:pos x="28" y="18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8" y="28"/>
                </a:cxn>
                <a:cxn ang="0">
                  <a:pos x="12" y="30"/>
                </a:cxn>
                <a:cxn ang="0">
                  <a:pos x="16" y="32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4" y="16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4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24" y="16"/>
                </a:cxn>
                <a:cxn ang="0">
                  <a:pos x="26" y="34"/>
                </a:cxn>
              </a:cxnLst>
              <a:rect l="0" t="0" r="r" b="b"/>
              <a:pathLst>
                <a:path w="28" h="36">
                  <a:moveTo>
                    <a:pt x="26" y="34"/>
                  </a:moveTo>
                  <a:lnTo>
                    <a:pt x="16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0"/>
                  </a:lnTo>
                  <a:lnTo>
                    <a:pt x="28" y="16"/>
                  </a:lnTo>
                  <a:lnTo>
                    <a:pt x="28" y="18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6" y="32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4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24" y="16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1240" y="1732"/>
              <a:ext cx="33" cy="4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25" y="32"/>
                </a:cxn>
                <a:cxn ang="0">
                  <a:pos x="33" y="32"/>
                </a:cxn>
                <a:cxn ang="0">
                  <a:pos x="33" y="36"/>
                </a:cxn>
                <a:cxn ang="0">
                  <a:pos x="25" y="36"/>
                </a:cxn>
                <a:cxn ang="0">
                  <a:pos x="25" y="46"/>
                </a:cxn>
                <a:cxn ang="0">
                  <a:pos x="22" y="46"/>
                </a:cxn>
                <a:cxn ang="0">
                  <a:pos x="22" y="36"/>
                </a:cxn>
                <a:cxn ang="0">
                  <a:pos x="0" y="36"/>
                </a:cxn>
                <a:cxn ang="0">
                  <a:pos x="0" y="32"/>
                </a:cxn>
                <a:cxn ang="0">
                  <a:pos x="22" y="4"/>
                </a:cxn>
                <a:cxn ang="0">
                  <a:pos x="4" y="32"/>
                </a:cxn>
                <a:cxn ang="0">
                  <a:pos x="22" y="32"/>
                </a:cxn>
                <a:cxn ang="0">
                  <a:pos x="22" y="4"/>
                </a:cxn>
                <a:cxn ang="0">
                  <a:pos x="0" y="32"/>
                </a:cxn>
              </a:cxnLst>
              <a:rect l="0" t="0" r="r" b="b"/>
              <a:pathLst>
                <a:path w="33" h="46">
                  <a:moveTo>
                    <a:pt x="0" y="32"/>
                  </a:moveTo>
                  <a:lnTo>
                    <a:pt x="20" y="0"/>
                  </a:lnTo>
                  <a:lnTo>
                    <a:pt x="25" y="0"/>
                  </a:lnTo>
                  <a:lnTo>
                    <a:pt x="25" y="32"/>
                  </a:lnTo>
                  <a:lnTo>
                    <a:pt x="33" y="32"/>
                  </a:lnTo>
                  <a:lnTo>
                    <a:pt x="33" y="36"/>
                  </a:lnTo>
                  <a:lnTo>
                    <a:pt x="25" y="36"/>
                  </a:lnTo>
                  <a:lnTo>
                    <a:pt x="25" y="46"/>
                  </a:lnTo>
                  <a:lnTo>
                    <a:pt x="22" y="46"/>
                  </a:lnTo>
                  <a:lnTo>
                    <a:pt x="22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2" y="4"/>
                  </a:lnTo>
                  <a:lnTo>
                    <a:pt x="4" y="32"/>
                  </a:lnTo>
                  <a:lnTo>
                    <a:pt x="22" y="32"/>
                  </a:lnTo>
                  <a:lnTo>
                    <a:pt x="22" y="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1281" y="1732"/>
              <a:ext cx="26" cy="46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4" y="4"/>
                </a:cxn>
                <a:cxn ang="0">
                  <a:pos x="4" y="18"/>
                </a:cxn>
                <a:cxn ang="0">
                  <a:pos x="12" y="18"/>
                </a:cxn>
                <a:cxn ang="0">
                  <a:pos x="18" y="18"/>
                </a:cxn>
                <a:cxn ang="0">
                  <a:pos x="22" y="22"/>
                </a:cxn>
                <a:cxn ang="0">
                  <a:pos x="24" y="26"/>
                </a:cxn>
                <a:cxn ang="0">
                  <a:pos x="26" y="32"/>
                </a:cxn>
                <a:cxn ang="0">
                  <a:pos x="24" y="38"/>
                </a:cxn>
                <a:cxn ang="0">
                  <a:pos x="22" y="44"/>
                </a:cxn>
                <a:cxn ang="0">
                  <a:pos x="16" y="46"/>
                </a:cxn>
                <a:cxn ang="0">
                  <a:pos x="10" y="46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4" y="42"/>
                </a:cxn>
                <a:cxn ang="0">
                  <a:pos x="10" y="42"/>
                </a:cxn>
                <a:cxn ang="0">
                  <a:pos x="14" y="42"/>
                </a:cxn>
                <a:cxn ang="0">
                  <a:pos x="18" y="40"/>
                </a:cxn>
                <a:cxn ang="0">
                  <a:pos x="20" y="38"/>
                </a:cxn>
                <a:cxn ang="0">
                  <a:pos x="22" y="32"/>
                </a:cxn>
                <a:cxn ang="0">
                  <a:pos x="20" y="28"/>
                </a:cxn>
                <a:cxn ang="0">
                  <a:pos x="18" y="24"/>
                </a:cxn>
                <a:cxn ang="0">
                  <a:pos x="14" y="22"/>
                </a:cxn>
                <a:cxn ang="0">
                  <a:pos x="10" y="22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4"/>
                </a:cxn>
              </a:cxnLst>
              <a:rect l="0" t="0" r="r" b="b"/>
              <a:pathLst>
                <a:path w="26" h="46">
                  <a:moveTo>
                    <a:pt x="24" y="4"/>
                  </a:moveTo>
                  <a:lnTo>
                    <a:pt x="4" y="4"/>
                  </a:lnTo>
                  <a:lnTo>
                    <a:pt x="4" y="18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2" y="22"/>
                  </a:lnTo>
                  <a:lnTo>
                    <a:pt x="24" y="26"/>
                  </a:lnTo>
                  <a:lnTo>
                    <a:pt x="26" y="32"/>
                  </a:lnTo>
                  <a:lnTo>
                    <a:pt x="24" y="38"/>
                  </a:lnTo>
                  <a:lnTo>
                    <a:pt x="22" y="44"/>
                  </a:lnTo>
                  <a:lnTo>
                    <a:pt x="16" y="46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10" y="42"/>
                  </a:lnTo>
                  <a:lnTo>
                    <a:pt x="14" y="42"/>
                  </a:lnTo>
                  <a:lnTo>
                    <a:pt x="18" y="40"/>
                  </a:lnTo>
                  <a:lnTo>
                    <a:pt x="20" y="38"/>
                  </a:lnTo>
                  <a:lnTo>
                    <a:pt x="22" y="32"/>
                  </a:lnTo>
                  <a:lnTo>
                    <a:pt x="20" y="28"/>
                  </a:lnTo>
                  <a:lnTo>
                    <a:pt x="18" y="24"/>
                  </a:lnTo>
                  <a:lnTo>
                    <a:pt x="14" y="22"/>
                  </a:lnTo>
                  <a:lnTo>
                    <a:pt x="10" y="22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1315" y="1772"/>
              <a:ext cx="10" cy="1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0" y="0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4" y="0"/>
                </a:cxn>
              </a:cxnLst>
              <a:rect l="0" t="0" r="r" b="b"/>
              <a:pathLst>
                <a:path w="10" h="16">
                  <a:moveTo>
                    <a:pt x="4" y="0"/>
                  </a:moveTo>
                  <a:lnTo>
                    <a:pt x="10" y="0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1355" y="1732"/>
              <a:ext cx="24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4"/>
                </a:cxn>
                <a:cxn ang="0">
                  <a:pos x="24" y="8"/>
                </a:cxn>
                <a:cxn ang="0">
                  <a:pos x="24" y="14"/>
                </a:cxn>
                <a:cxn ang="0">
                  <a:pos x="24" y="18"/>
                </a:cxn>
                <a:cxn ang="0">
                  <a:pos x="20" y="24"/>
                </a:cxn>
                <a:cxn ang="0">
                  <a:pos x="16" y="26"/>
                </a:cxn>
                <a:cxn ang="0">
                  <a:pos x="10" y="26"/>
                </a:cxn>
                <a:cxn ang="0">
                  <a:pos x="4" y="26"/>
                </a:cxn>
                <a:cxn ang="0">
                  <a:pos x="4" y="46"/>
                </a:cxn>
                <a:cxn ang="0">
                  <a:pos x="0" y="46"/>
                </a:cxn>
                <a:cxn ang="0">
                  <a:pos x="0" y="0"/>
                </a:cxn>
                <a:cxn ang="0">
                  <a:pos x="4" y="22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18"/>
                </a:cxn>
                <a:cxn ang="0">
                  <a:pos x="20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2" y="4"/>
                </a:cxn>
                <a:cxn ang="0">
                  <a:pos x="4" y="4"/>
                </a:cxn>
                <a:cxn ang="0">
                  <a:pos x="4" y="22"/>
                </a:cxn>
                <a:cxn ang="0">
                  <a:pos x="0" y="0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lnTo>
                    <a:pt x="10" y="0"/>
                  </a:lnTo>
                  <a:lnTo>
                    <a:pt x="16" y="0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0" y="24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4" y="26"/>
                  </a:lnTo>
                  <a:lnTo>
                    <a:pt x="4" y="46"/>
                  </a:lnTo>
                  <a:lnTo>
                    <a:pt x="0" y="46"/>
                  </a:lnTo>
                  <a:lnTo>
                    <a:pt x="0" y="0"/>
                  </a:lnTo>
                  <a:lnTo>
                    <a:pt x="4" y="22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18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4" y="4"/>
                  </a:lnTo>
                  <a:lnTo>
                    <a:pt x="4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1385" y="1744"/>
              <a:ext cx="32" cy="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28" y="6"/>
                </a:cxn>
                <a:cxn ang="0">
                  <a:pos x="32" y="10"/>
                </a:cxn>
                <a:cxn ang="0">
                  <a:pos x="32" y="18"/>
                </a:cxn>
                <a:cxn ang="0">
                  <a:pos x="32" y="24"/>
                </a:cxn>
                <a:cxn ang="0">
                  <a:pos x="28" y="30"/>
                </a:cxn>
                <a:cxn ang="0">
                  <a:pos x="24" y="34"/>
                </a:cxn>
                <a:cxn ang="0">
                  <a:pos x="16" y="36"/>
                </a:cxn>
                <a:cxn ang="0">
                  <a:pos x="10" y="34"/>
                </a:cxn>
                <a:cxn ang="0">
                  <a:pos x="4" y="30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32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6" y="24"/>
                </a:cxn>
                <a:cxn ang="0">
                  <a:pos x="28" y="18"/>
                </a:cxn>
                <a:cxn ang="0">
                  <a:pos x="26" y="12"/>
                </a:cxn>
                <a:cxn ang="0">
                  <a:pos x="24" y="8"/>
                </a:cxn>
                <a:cxn ang="0">
                  <a:pos x="22" y="4"/>
                </a:cxn>
                <a:cxn ang="0">
                  <a:pos x="16" y="4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8" y="28"/>
                </a:cxn>
                <a:cxn ang="0">
                  <a:pos x="12" y="30"/>
                </a:cxn>
                <a:cxn ang="0">
                  <a:pos x="16" y="32"/>
                </a:cxn>
                <a:cxn ang="0">
                  <a:pos x="16" y="0"/>
                </a:cxn>
              </a:cxnLst>
              <a:rect l="0" t="0" r="r" b="b"/>
              <a:pathLst>
                <a:path w="32" h="36">
                  <a:moveTo>
                    <a:pt x="16" y="0"/>
                  </a:moveTo>
                  <a:lnTo>
                    <a:pt x="24" y="2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2" y="18"/>
                  </a:lnTo>
                  <a:lnTo>
                    <a:pt x="32" y="24"/>
                  </a:lnTo>
                  <a:lnTo>
                    <a:pt x="28" y="30"/>
                  </a:lnTo>
                  <a:lnTo>
                    <a:pt x="24" y="34"/>
                  </a:lnTo>
                  <a:lnTo>
                    <a:pt x="16" y="36"/>
                  </a:lnTo>
                  <a:lnTo>
                    <a:pt x="10" y="34"/>
                  </a:lnTo>
                  <a:lnTo>
                    <a:pt x="4" y="30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6" y="24"/>
                  </a:lnTo>
                  <a:lnTo>
                    <a:pt x="28" y="18"/>
                  </a:lnTo>
                  <a:lnTo>
                    <a:pt x="26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1423" y="1744"/>
              <a:ext cx="22" cy="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" y="32"/>
                </a:cxn>
                <a:cxn ang="0">
                  <a:pos x="14" y="30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8" y="18"/>
                </a:cxn>
                <a:cxn ang="0">
                  <a:pos x="4" y="14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12" y="4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4" y="16"/>
                </a:cxn>
                <a:cxn ang="0">
                  <a:pos x="18" y="20"/>
                </a:cxn>
                <a:cxn ang="0">
                  <a:pos x="20" y="22"/>
                </a:cxn>
                <a:cxn ang="0">
                  <a:pos x="22" y="26"/>
                </a:cxn>
                <a:cxn ang="0">
                  <a:pos x="20" y="30"/>
                </a:cxn>
                <a:cxn ang="0">
                  <a:pos x="18" y="34"/>
                </a:cxn>
                <a:cxn ang="0">
                  <a:pos x="14" y="34"/>
                </a:cxn>
                <a:cxn ang="0">
                  <a:pos x="10" y="36"/>
                </a:cxn>
                <a:cxn ang="0">
                  <a:pos x="0" y="34"/>
                </a:cxn>
                <a:cxn ang="0">
                  <a:pos x="0" y="30"/>
                </a:cxn>
              </a:cxnLst>
              <a:rect l="0" t="0" r="r" b="b"/>
              <a:pathLst>
                <a:path w="22" h="36">
                  <a:moveTo>
                    <a:pt x="0" y="30"/>
                  </a:moveTo>
                  <a:lnTo>
                    <a:pt x="10" y="32"/>
                  </a:lnTo>
                  <a:lnTo>
                    <a:pt x="14" y="30"/>
                  </a:lnTo>
                  <a:lnTo>
                    <a:pt x="16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8" y="18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20" y="2"/>
                  </a:lnTo>
                  <a:lnTo>
                    <a:pt x="20" y="6"/>
                  </a:lnTo>
                  <a:lnTo>
                    <a:pt x="12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4" y="16"/>
                  </a:lnTo>
                  <a:lnTo>
                    <a:pt x="18" y="20"/>
                  </a:lnTo>
                  <a:lnTo>
                    <a:pt x="20" y="22"/>
                  </a:lnTo>
                  <a:lnTo>
                    <a:pt x="22" y="26"/>
                  </a:lnTo>
                  <a:lnTo>
                    <a:pt x="20" y="30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6"/>
                  </a:lnTo>
                  <a:lnTo>
                    <a:pt x="0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449" y="1734"/>
              <a:ext cx="20" cy="46"/>
            </a:xfrm>
            <a:custGeom>
              <a:avLst/>
              <a:gdLst/>
              <a:ahLst/>
              <a:cxnLst>
                <a:cxn ang="0">
                  <a:pos x="18" y="14"/>
                </a:cxn>
                <a:cxn ang="0">
                  <a:pos x="10" y="14"/>
                </a:cxn>
                <a:cxn ang="0">
                  <a:pos x="10" y="36"/>
                </a:cxn>
                <a:cxn ang="0">
                  <a:pos x="12" y="40"/>
                </a:cxn>
                <a:cxn ang="0">
                  <a:pos x="16" y="42"/>
                </a:cxn>
                <a:cxn ang="0">
                  <a:pos x="20" y="40"/>
                </a:cxn>
                <a:cxn ang="0">
                  <a:pos x="20" y="44"/>
                </a:cxn>
                <a:cxn ang="0">
                  <a:pos x="14" y="46"/>
                </a:cxn>
                <a:cxn ang="0">
                  <a:pos x="10" y="44"/>
                </a:cxn>
                <a:cxn ang="0">
                  <a:pos x="8" y="42"/>
                </a:cxn>
                <a:cxn ang="0">
                  <a:pos x="6" y="34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0" y="10"/>
                </a:cxn>
                <a:cxn ang="0">
                  <a:pos x="18" y="10"/>
                </a:cxn>
                <a:cxn ang="0">
                  <a:pos x="18" y="14"/>
                </a:cxn>
              </a:cxnLst>
              <a:rect l="0" t="0" r="r" b="b"/>
              <a:pathLst>
                <a:path w="20" h="46">
                  <a:moveTo>
                    <a:pt x="18" y="14"/>
                  </a:moveTo>
                  <a:lnTo>
                    <a:pt x="10" y="14"/>
                  </a:lnTo>
                  <a:lnTo>
                    <a:pt x="10" y="36"/>
                  </a:lnTo>
                  <a:lnTo>
                    <a:pt x="12" y="40"/>
                  </a:lnTo>
                  <a:lnTo>
                    <a:pt x="16" y="42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14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4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18" y="10"/>
                  </a:lnTo>
                  <a:lnTo>
                    <a:pt x="18" y="1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1473" y="1728"/>
              <a:ext cx="20" cy="50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16" y="4"/>
                </a:cxn>
                <a:cxn ang="0">
                  <a:pos x="14" y="4"/>
                </a:cxn>
                <a:cxn ang="0">
                  <a:pos x="12" y="8"/>
                </a:cxn>
                <a:cxn ang="0">
                  <a:pos x="12" y="14"/>
                </a:cxn>
                <a:cxn ang="0">
                  <a:pos x="12" y="16"/>
                </a:cxn>
                <a:cxn ang="0">
                  <a:pos x="18" y="16"/>
                </a:cxn>
                <a:cxn ang="0">
                  <a:pos x="18" y="20"/>
                </a:cxn>
                <a:cxn ang="0">
                  <a:pos x="12" y="20"/>
                </a:cxn>
                <a:cxn ang="0">
                  <a:pos x="12" y="50"/>
                </a:cxn>
                <a:cxn ang="0">
                  <a:pos x="8" y="50"/>
                </a:cxn>
                <a:cxn ang="0">
                  <a:pos x="8" y="20"/>
                </a:cxn>
              </a:cxnLst>
              <a:rect l="0" t="0" r="r" b="b"/>
              <a:pathLst>
                <a:path w="20" h="50">
                  <a:moveTo>
                    <a:pt x="8" y="20"/>
                  </a:moveTo>
                  <a:lnTo>
                    <a:pt x="0" y="2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8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8" y="16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12" y="50"/>
                  </a:lnTo>
                  <a:lnTo>
                    <a:pt x="8" y="5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1497" y="1744"/>
              <a:ext cx="26" cy="36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16" y="34"/>
                </a:cxn>
                <a:cxn ang="0">
                  <a:pos x="10" y="36"/>
                </a:cxn>
                <a:cxn ang="0">
                  <a:pos x="4" y="34"/>
                </a:cxn>
                <a:cxn ang="0">
                  <a:pos x="2" y="32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2" y="20"/>
                </a:cxn>
                <a:cxn ang="0">
                  <a:pos x="6" y="16"/>
                </a:cxn>
                <a:cxn ang="0">
                  <a:pos x="14" y="14"/>
                </a:cxn>
                <a:cxn ang="0">
                  <a:pos x="20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4" y="2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22" y="2"/>
                </a:cxn>
                <a:cxn ang="0">
                  <a:pos x="24" y="6"/>
                </a:cxn>
                <a:cxn ang="0">
                  <a:pos x="26" y="12"/>
                </a:cxn>
                <a:cxn ang="0">
                  <a:pos x="26" y="28"/>
                </a:cxn>
                <a:cxn ang="0">
                  <a:pos x="26" y="34"/>
                </a:cxn>
                <a:cxn ang="0">
                  <a:pos x="22" y="34"/>
                </a:cxn>
                <a:cxn ang="0">
                  <a:pos x="22" y="30"/>
                </a:cxn>
                <a:cxn ang="0">
                  <a:pos x="22" y="18"/>
                </a:cxn>
                <a:cxn ang="0">
                  <a:pos x="20" y="18"/>
                </a:cxn>
                <a:cxn ang="0">
                  <a:pos x="10" y="18"/>
                </a:cxn>
                <a:cxn ang="0">
                  <a:pos x="6" y="22"/>
                </a:cxn>
                <a:cxn ang="0">
                  <a:pos x="4" y="26"/>
                </a:cxn>
                <a:cxn ang="0">
                  <a:pos x="4" y="28"/>
                </a:cxn>
                <a:cxn ang="0">
                  <a:pos x="6" y="30"/>
                </a:cxn>
                <a:cxn ang="0">
                  <a:pos x="12" y="32"/>
                </a:cxn>
                <a:cxn ang="0">
                  <a:pos x="16" y="30"/>
                </a:cxn>
                <a:cxn ang="0">
                  <a:pos x="20" y="26"/>
                </a:cxn>
                <a:cxn ang="0">
                  <a:pos x="20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2" y="30"/>
                </a:cxn>
              </a:cxnLst>
              <a:rect l="0" t="0" r="r" b="b"/>
              <a:pathLst>
                <a:path w="26" h="36">
                  <a:moveTo>
                    <a:pt x="22" y="30"/>
                  </a:moveTo>
                  <a:lnTo>
                    <a:pt x="16" y="34"/>
                  </a:lnTo>
                  <a:lnTo>
                    <a:pt x="10" y="36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6" y="16"/>
                  </a:lnTo>
                  <a:lnTo>
                    <a:pt x="14" y="14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4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6"/>
                  </a:lnTo>
                  <a:lnTo>
                    <a:pt x="26" y="12"/>
                  </a:lnTo>
                  <a:lnTo>
                    <a:pt x="26" y="28"/>
                  </a:lnTo>
                  <a:lnTo>
                    <a:pt x="26" y="34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0" y="18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30"/>
                  </a:lnTo>
                  <a:lnTo>
                    <a:pt x="12" y="32"/>
                  </a:lnTo>
                  <a:lnTo>
                    <a:pt x="16" y="30"/>
                  </a:lnTo>
                  <a:lnTo>
                    <a:pt x="20" y="26"/>
                  </a:lnTo>
                  <a:lnTo>
                    <a:pt x="20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2" y="3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1531" y="1744"/>
              <a:ext cx="24" cy="36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30"/>
                </a:cxn>
                <a:cxn ang="0">
                  <a:pos x="8" y="34"/>
                </a:cxn>
                <a:cxn ang="0">
                  <a:pos x="16" y="36"/>
                </a:cxn>
                <a:cxn ang="0">
                  <a:pos x="24" y="34"/>
                </a:cxn>
                <a:cxn ang="0">
                  <a:pos x="24" y="30"/>
                </a:cxn>
                <a:cxn ang="0">
                  <a:pos x="16" y="32"/>
                </a:cxn>
                <a:cxn ang="0">
                  <a:pos x="12" y="30"/>
                </a:cxn>
                <a:cxn ang="0">
                  <a:pos x="8" y="28"/>
                </a:cxn>
                <a:cxn ang="0">
                  <a:pos x="6" y="24"/>
                </a:cxn>
                <a:cxn ang="0">
                  <a:pos x="4" y="18"/>
                </a:cxn>
                <a:cxn ang="0">
                  <a:pos x="6" y="12"/>
                </a:cxn>
                <a:cxn ang="0">
                  <a:pos x="8" y="8"/>
                </a:cxn>
                <a:cxn ang="0">
                  <a:pos x="12" y="4"/>
                </a:cxn>
                <a:cxn ang="0">
                  <a:pos x="16" y="4"/>
                </a:cxn>
                <a:cxn ang="0">
                  <a:pos x="24" y="6"/>
                </a:cxn>
                <a:cxn ang="0">
                  <a:pos x="24" y="2"/>
                </a:cxn>
              </a:cxnLst>
              <a:rect l="0" t="0" r="r" b="b"/>
              <a:pathLst>
                <a:path w="24" h="36">
                  <a:moveTo>
                    <a:pt x="24" y="2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8" y="34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4" y="30"/>
                  </a:lnTo>
                  <a:lnTo>
                    <a:pt x="16" y="32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4" y="6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1563" y="1728"/>
              <a:ext cx="26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22"/>
                </a:cxn>
                <a:cxn ang="0">
                  <a:pos x="8" y="18"/>
                </a:cxn>
                <a:cxn ang="0">
                  <a:pos x="16" y="16"/>
                </a:cxn>
                <a:cxn ang="0">
                  <a:pos x="20" y="16"/>
                </a:cxn>
                <a:cxn ang="0">
                  <a:pos x="24" y="20"/>
                </a:cxn>
                <a:cxn ang="0">
                  <a:pos x="26" y="24"/>
                </a:cxn>
                <a:cxn ang="0">
                  <a:pos x="26" y="30"/>
                </a:cxn>
                <a:cxn ang="0">
                  <a:pos x="26" y="50"/>
                </a:cxn>
                <a:cxn ang="0">
                  <a:pos x="22" y="50"/>
                </a:cxn>
                <a:cxn ang="0">
                  <a:pos x="22" y="30"/>
                </a:cxn>
                <a:cxn ang="0">
                  <a:pos x="22" y="22"/>
                </a:cxn>
                <a:cxn ang="0">
                  <a:pos x="18" y="20"/>
                </a:cxn>
                <a:cxn ang="0">
                  <a:pos x="14" y="20"/>
                </a:cxn>
                <a:cxn ang="0">
                  <a:pos x="10" y="20"/>
                </a:cxn>
                <a:cxn ang="0">
                  <a:pos x="6" y="24"/>
                </a:cxn>
                <a:cxn ang="0">
                  <a:pos x="4" y="28"/>
                </a:cxn>
                <a:cxn ang="0">
                  <a:pos x="4" y="32"/>
                </a:cxn>
                <a:cxn ang="0">
                  <a:pos x="4" y="50"/>
                </a:cxn>
                <a:cxn ang="0">
                  <a:pos x="0" y="50"/>
                </a:cxn>
                <a:cxn ang="0">
                  <a:pos x="0" y="0"/>
                </a:cxn>
              </a:cxnLst>
              <a:rect l="0" t="0" r="r" b="b"/>
              <a:pathLst>
                <a:path w="26" h="50">
                  <a:moveTo>
                    <a:pt x="0" y="0"/>
                  </a:moveTo>
                  <a:lnTo>
                    <a:pt x="4" y="0"/>
                  </a:lnTo>
                  <a:lnTo>
                    <a:pt x="4" y="22"/>
                  </a:lnTo>
                  <a:lnTo>
                    <a:pt x="8" y="18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4" y="20"/>
                  </a:lnTo>
                  <a:lnTo>
                    <a:pt x="26" y="24"/>
                  </a:lnTo>
                  <a:lnTo>
                    <a:pt x="26" y="30"/>
                  </a:lnTo>
                  <a:lnTo>
                    <a:pt x="26" y="50"/>
                  </a:lnTo>
                  <a:lnTo>
                    <a:pt x="22" y="50"/>
                  </a:lnTo>
                  <a:lnTo>
                    <a:pt x="22" y="30"/>
                  </a:lnTo>
                  <a:lnTo>
                    <a:pt x="22" y="22"/>
                  </a:lnTo>
                  <a:lnTo>
                    <a:pt x="18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4" y="28"/>
                  </a:lnTo>
                  <a:lnTo>
                    <a:pt x="4" y="32"/>
                  </a:lnTo>
                  <a:lnTo>
                    <a:pt x="4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623" y="1732"/>
              <a:ext cx="14" cy="4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4" y="0"/>
                </a:cxn>
                <a:cxn ang="0">
                  <a:pos x="14" y="46"/>
                </a:cxn>
                <a:cxn ang="0">
                  <a:pos x="10" y="46"/>
                </a:cxn>
                <a:cxn ang="0">
                  <a:pos x="10" y="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10" y="0"/>
                </a:cxn>
              </a:cxnLst>
              <a:rect l="0" t="0" r="r" b="b"/>
              <a:pathLst>
                <a:path w="14" h="46">
                  <a:moveTo>
                    <a:pt x="10" y="0"/>
                  </a:moveTo>
                  <a:lnTo>
                    <a:pt x="14" y="0"/>
                  </a:lnTo>
                  <a:lnTo>
                    <a:pt x="14" y="46"/>
                  </a:lnTo>
                  <a:lnTo>
                    <a:pt x="10" y="46"/>
                  </a:lnTo>
                  <a:lnTo>
                    <a:pt x="10" y="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653" y="1732"/>
              <a:ext cx="28" cy="46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6" y="4"/>
                </a:cxn>
                <a:cxn ang="0">
                  <a:pos x="6" y="18"/>
                </a:cxn>
                <a:cxn ang="0">
                  <a:pos x="12" y="18"/>
                </a:cxn>
                <a:cxn ang="0">
                  <a:pos x="18" y="18"/>
                </a:cxn>
                <a:cxn ang="0">
                  <a:pos x="24" y="22"/>
                </a:cxn>
                <a:cxn ang="0">
                  <a:pos x="26" y="26"/>
                </a:cxn>
                <a:cxn ang="0">
                  <a:pos x="28" y="32"/>
                </a:cxn>
                <a:cxn ang="0">
                  <a:pos x="26" y="38"/>
                </a:cxn>
                <a:cxn ang="0">
                  <a:pos x="22" y="44"/>
                </a:cxn>
                <a:cxn ang="0">
                  <a:pos x="18" y="46"/>
                </a:cxn>
                <a:cxn ang="0">
                  <a:pos x="10" y="46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6" y="42"/>
                </a:cxn>
                <a:cxn ang="0">
                  <a:pos x="10" y="42"/>
                </a:cxn>
                <a:cxn ang="0">
                  <a:pos x="14" y="42"/>
                </a:cxn>
                <a:cxn ang="0">
                  <a:pos x="18" y="40"/>
                </a:cxn>
                <a:cxn ang="0">
                  <a:pos x="22" y="38"/>
                </a:cxn>
                <a:cxn ang="0">
                  <a:pos x="22" y="32"/>
                </a:cxn>
                <a:cxn ang="0">
                  <a:pos x="22" y="28"/>
                </a:cxn>
                <a:cxn ang="0">
                  <a:pos x="20" y="24"/>
                </a:cxn>
                <a:cxn ang="0">
                  <a:pos x="16" y="22"/>
                </a:cxn>
                <a:cxn ang="0">
                  <a:pos x="10" y="22"/>
                </a:cxn>
                <a:cxn ang="0">
                  <a:pos x="0" y="24"/>
                </a:cxn>
                <a:cxn ang="0">
                  <a:pos x="2" y="0"/>
                </a:cxn>
                <a:cxn ang="0">
                  <a:pos x="26" y="0"/>
                </a:cxn>
                <a:cxn ang="0">
                  <a:pos x="26" y="4"/>
                </a:cxn>
              </a:cxnLst>
              <a:rect l="0" t="0" r="r" b="b"/>
              <a:pathLst>
                <a:path w="28" h="46">
                  <a:moveTo>
                    <a:pt x="26" y="4"/>
                  </a:moveTo>
                  <a:lnTo>
                    <a:pt x="6" y="4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22"/>
                  </a:lnTo>
                  <a:lnTo>
                    <a:pt x="26" y="26"/>
                  </a:lnTo>
                  <a:lnTo>
                    <a:pt x="28" y="32"/>
                  </a:lnTo>
                  <a:lnTo>
                    <a:pt x="26" y="38"/>
                  </a:lnTo>
                  <a:lnTo>
                    <a:pt x="22" y="44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6" y="42"/>
                  </a:lnTo>
                  <a:lnTo>
                    <a:pt x="10" y="42"/>
                  </a:lnTo>
                  <a:lnTo>
                    <a:pt x="14" y="42"/>
                  </a:lnTo>
                  <a:lnTo>
                    <a:pt x="18" y="40"/>
                  </a:lnTo>
                  <a:lnTo>
                    <a:pt x="22" y="38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10" y="22"/>
                  </a:lnTo>
                  <a:lnTo>
                    <a:pt x="0" y="24"/>
                  </a:lnTo>
                  <a:lnTo>
                    <a:pt x="2" y="0"/>
                  </a:lnTo>
                  <a:lnTo>
                    <a:pt x="26" y="0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689" y="1732"/>
              <a:ext cx="30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" y="16"/>
                </a:cxn>
                <a:cxn ang="0">
                  <a:pos x="4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0"/>
                </a:cxn>
                <a:cxn ang="0">
                  <a:pos x="28" y="6"/>
                </a:cxn>
                <a:cxn ang="0">
                  <a:pos x="20" y="4"/>
                </a:cxn>
                <a:cxn ang="0">
                  <a:pos x="12" y="6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4" y="22"/>
                </a:cxn>
                <a:cxn ang="0">
                  <a:pos x="10" y="18"/>
                </a:cxn>
                <a:cxn ang="0">
                  <a:pos x="16" y="18"/>
                </a:cxn>
                <a:cxn ang="0">
                  <a:pos x="20" y="18"/>
                </a:cxn>
                <a:cxn ang="0">
                  <a:pos x="26" y="20"/>
                </a:cxn>
                <a:cxn ang="0">
                  <a:pos x="28" y="24"/>
                </a:cxn>
                <a:cxn ang="0">
                  <a:pos x="30" y="32"/>
                </a:cxn>
                <a:cxn ang="0">
                  <a:pos x="28" y="38"/>
                </a:cxn>
                <a:cxn ang="0">
                  <a:pos x="26" y="42"/>
                </a:cxn>
                <a:cxn ang="0">
                  <a:pos x="22" y="46"/>
                </a:cxn>
                <a:cxn ang="0">
                  <a:pos x="14" y="46"/>
                </a:cxn>
                <a:cxn ang="0">
                  <a:pos x="8" y="46"/>
                </a:cxn>
                <a:cxn ang="0">
                  <a:pos x="2" y="40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0" y="24"/>
                </a:cxn>
                <a:cxn ang="0">
                  <a:pos x="6" y="32"/>
                </a:cxn>
                <a:cxn ang="0">
                  <a:pos x="6" y="36"/>
                </a:cxn>
                <a:cxn ang="0">
                  <a:pos x="8" y="40"/>
                </a:cxn>
                <a:cxn ang="0">
                  <a:pos x="10" y="42"/>
                </a:cxn>
                <a:cxn ang="0">
                  <a:pos x="16" y="42"/>
                </a:cxn>
                <a:cxn ang="0">
                  <a:pos x="20" y="42"/>
                </a:cxn>
                <a:cxn ang="0">
                  <a:pos x="22" y="40"/>
                </a:cxn>
                <a:cxn ang="0">
                  <a:pos x="24" y="36"/>
                </a:cxn>
                <a:cxn ang="0">
                  <a:pos x="26" y="32"/>
                </a:cxn>
                <a:cxn ang="0">
                  <a:pos x="24" y="28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6" y="22"/>
                </a:cxn>
                <a:cxn ang="0">
                  <a:pos x="12" y="22"/>
                </a:cxn>
                <a:cxn ang="0">
                  <a:pos x="8" y="24"/>
                </a:cxn>
                <a:cxn ang="0">
                  <a:pos x="6" y="28"/>
                </a:cxn>
                <a:cxn ang="0">
                  <a:pos x="6" y="32"/>
                </a:cxn>
                <a:cxn ang="0">
                  <a:pos x="0" y="24"/>
                </a:cxn>
              </a:cxnLst>
              <a:rect l="0" t="0" r="r" b="b"/>
              <a:pathLst>
                <a:path w="30" h="46">
                  <a:moveTo>
                    <a:pt x="0" y="24"/>
                  </a:moveTo>
                  <a:lnTo>
                    <a:pt x="2" y="16"/>
                  </a:lnTo>
                  <a:lnTo>
                    <a:pt x="4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6"/>
                  </a:lnTo>
                  <a:lnTo>
                    <a:pt x="20" y="4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4" y="22"/>
                  </a:lnTo>
                  <a:lnTo>
                    <a:pt x="10" y="18"/>
                  </a:lnTo>
                  <a:lnTo>
                    <a:pt x="16" y="18"/>
                  </a:lnTo>
                  <a:lnTo>
                    <a:pt x="20" y="18"/>
                  </a:lnTo>
                  <a:lnTo>
                    <a:pt x="26" y="20"/>
                  </a:lnTo>
                  <a:lnTo>
                    <a:pt x="28" y="24"/>
                  </a:lnTo>
                  <a:lnTo>
                    <a:pt x="30" y="32"/>
                  </a:lnTo>
                  <a:lnTo>
                    <a:pt x="28" y="38"/>
                  </a:lnTo>
                  <a:lnTo>
                    <a:pt x="26" y="42"/>
                  </a:lnTo>
                  <a:lnTo>
                    <a:pt x="22" y="46"/>
                  </a:lnTo>
                  <a:lnTo>
                    <a:pt x="14" y="46"/>
                  </a:lnTo>
                  <a:lnTo>
                    <a:pt x="8" y="46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8" y="40"/>
                  </a:lnTo>
                  <a:lnTo>
                    <a:pt x="10" y="42"/>
                  </a:lnTo>
                  <a:lnTo>
                    <a:pt x="16" y="42"/>
                  </a:lnTo>
                  <a:lnTo>
                    <a:pt x="20" y="42"/>
                  </a:lnTo>
                  <a:lnTo>
                    <a:pt x="22" y="40"/>
                  </a:lnTo>
                  <a:lnTo>
                    <a:pt x="24" y="36"/>
                  </a:lnTo>
                  <a:lnTo>
                    <a:pt x="26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3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727" y="1732"/>
              <a:ext cx="30" cy="4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0" y="0"/>
                </a:cxn>
                <a:cxn ang="0">
                  <a:pos x="26" y="2"/>
                </a:cxn>
                <a:cxn ang="0">
                  <a:pos x="28" y="6"/>
                </a:cxn>
                <a:cxn ang="0">
                  <a:pos x="30" y="10"/>
                </a:cxn>
                <a:cxn ang="0">
                  <a:pos x="28" y="14"/>
                </a:cxn>
                <a:cxn ang="0">
                  <a:pos x="26" y="18"/>
                </a:cxn>
                <a:cxn ang="0">
                  <a:pos x="20" y="22"/>
                </a:cxn>
                <a:cxn ang="0">
                  <a:pos x="28" y="26"/>
                </a:cxn>
                <a:cxn ang="0">
                  <a:pos x="30" y="30"/>
                </a:cxn>
                <a:cxn ang="0">
                  <a:pos x="30" y="34"/>
                </a:cxn>
                <a:cxn ang="0">
                  <a:pos x="30" y="40"/>
                </a:cxn>
                <a:cxn ang="0">
                  <a:pos x="26" y="44"/>
                </a:cxn>
                <a:cxn ang="0">
                  <a:pos x="22" y="46"/>
                </a:cxn>
                <a:cxn ang="0">
                  <a:pos x="16" y="46"/>
                </a:cxn>
                <a:cxn ang="0">
                  <a:pos x="10" y="46"/>
                </a:cxn>
                <a:cxn ang="0">
                  <a:pos x="4" y="44"/>
                </a:cxn>
                <a:cxn ang="0">
                  <a:pos x="2" y="40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4" y="26"/>
                </a:cxn>
                <a:cxn ang="0">
                  <a:pos x="10" y="22"/>
                </a:cxn>
                <a:cxn ang="0">
                  <a:pos x="4" y="18"/>
                </a:cxn>
                <a:cxn ang="0">
                  <a:pos x="2" y="14"/>
                </a:cxn>
                <a:cxn ang="0">
                  <a:pos x="2" y="10"/>
                </a:cxn>
                <a:cxn ang="0">
                  <a:pos x="2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24"/>
                </a:cxn>
                <a:cxn ang="0">
                  <a:pos x="8" y="28"/>
                </a:cxn>
                <a:cxn ang="0">
                  <a:pos x="6" y="30"/>
                </a:cxn>
                <a:cxn ang="0">
                  <a:pos x="4" y="34"/>
                </a:cxn>
                <a:cxn ang="0">
                  <a:pos x="6" y="38"/>
                </a:cxn>
                <a:cxn ang="0">
                  <a:pos x="8" y="40"/>
                </a:cxn>
                <a:cxn ang="0">
                  <a:pos x="16" y="42"/>
                </a:cxn>
                <a:cxn ang="0">
                  <a:pos x="20" y="42"/>
                </a:cxn>
                <a:cxn ang="0">
                  <a:pos x="22" y="40"/>
                </a:cxn>
                <a:cxn ang="0">
                  <a:pos x="26" y="38"/>
                </a:cxn>
                <a:cxn ang="0">
                  <a:pos x="26" y="34"/>
                </a:cxn>
                <a:cxn ang="0">
                  <a:pos x="26" y="30"/>
                </a:cxn>
                <a:cxn ang="0">
                  <a:pos x="22" y="28"/>
                </a:cxn>
                <a:cxn ang="0">
                  <a:pos x="16" y="24"/>
                </a:cxn>
                <a:cxn ang="0">
                  <a:pos x="16" y="0"/>
                </a:cxn>
                <a:cxn ang="0">
                  <a:pos x="16" y="20"/>
                </a:cxn>
                <a:cxn ang="0">
                  <a:pos x="22" y="16"/>
                </a:cxn>
                <a:cxn ang="0">
                  <a:pos x="24" y="14"/>
                </a:cxn>
                <a:cxn ang="0">
                  <a:pos x="24" y="10"/>
                </a:cxn>
                <a:cxn ang="0">
                  <a:pos x="24" y="8"/>
                </a:cxn>
                <a:cxn ang="0">
                  <a:pos x="22" y="6"/>
                </a:cxn>
                <a:cxn ang="0">
                  <a:pos x="16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10" y="18"/>
                </a:cxn>
                <a:cxn ang="0">
                  <a:pos x="16" y="20"/>
                </a:cxn>
                <a:cxn ang="0">
                  <a:pos x="16" y="0"/>
                </a:cxn>
              </a:cxnLst>
              <a:rect l="0" t="0" r="r" b="b"/>
              <a:pathLst>
                <a:path w="30" h="46">
                  <a:moveTo>
                    <a:pt x="16" y="0"/>
                  </a:moveTo>
                  <a:lnTo>
                    <a:pt x="20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0" y="22"/>
                  </a:lnTo>
                  <a:lnTo>
                    <a:pt x="28" y="26"/>
                  </a:lnTo>
                  <a:lnTo>
                    <a:pt x="30" y="30"/>
                  </a:lnTo>
                  <a:lnTo>
                    <a:pt x="30" y="34"/>
                  </a:lnTo>
                  <a:lnTo>
                    <a:pt x="30" y="40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6" y="46"/>
                  </a:lnTo>
                  <a:lnTo>
                    <a:pt x="10" y="46"/>
                  </a:lnTo>
                  <a:lnTo>
                    <a:pt x="4" y="44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4" y="26"/>
                  </a:lnTo>
                  <a:lnTo>
                    <a:pt x="10" y="22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2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24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4"/>
                  </a:lnTo>
                  <a:lnTo>
                    <a:pt x="6" y="38"/>
                  </a:lnTo>
                  <a:lnTo>
                    <a:pt x="8" y="40"/>
                  </a:lnTo>
                  <a:lnTo>
                    <a:pt x="16" y="42"/>
                  </a:lnTo>
                  <a:lnTo>
                    <a:pt x="20" y="42"/>
                  </a:lnTo>
                  <a:lnTo>
                    <a:pt x="22" y="40"/>
                  </a:lnTo>
                  <a:lnTo>
                    <a:pt x="26" y="38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2" y="28"/>
                  </a:lnTo>
                  <a:lnTo>
                    <a:pt x="16" y="24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16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6" y="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1765" y="1772"/>
              <a:ext cx="10" cy="1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" y="16"/>
                </a:cxn>
                <a:cxn ang="0">
                  <a:pos x="10" y="0"/>
                </a:cxn>
                <a:cxn ang="0">
                  <a:pos x="4" y="0"/>
                </a:cxn>
                <a:cxn ang="0">
                  <a:pos x="0" y="16"/>
                </a:cxn>
              </a:cxnLst>
              <a:rect l="0" t="0" r="r" b="b"/>
              <a:pathLst>
                <a:path w="10" h="16">
                  <a:moveTo>
                    <a:pt x="0" y="16"/>
                  </a:moveTo>
                  <a:lnTo>
                    <a:pt x="4" y="16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1803" y="1732"/>
              <a:ext cx="34" cy="48"/>
            </a:xfrm>
            <a:custGeom>
              <a:avLst/>
              <a:gdLst/>
              <a:ahLst/>
              <a:cxnLst>
                <a:cxn ang="0">
                  <a:pos x="34" y="6"/>
                </a:cxn>
                <a:cxn ang="0">
                  <a:pos x="30" y="4"/>
                </a:cxn>
                <a:cxn ang="0">
                  <a:pos x="24" y="4"/>
                </a:cxn>
                <a:cxn ang="0">
                  <a:pos x="16" y="4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4" y="24"/>
                </a:cxn>
                <a:cxn ang="0">
                  <a:pos x="6" y="32"/>
                </a:cxn>
                <a:cxn ang="0">
                  <a:pos x="10" y="38"/>
                </a:cxn>
                <a:cxn ang="0">
                  <a:pos x="16" y="42"/>
                </a:cxn>
                <a:cxn ang="0">
                  <a:pos x="24" y="44"/>
                </a:cxn>
                <a:cxn ang="0">
                  <a:pos x="30" y="42"/>
                </a:cxn>
                <a:cxn ang="0">
                  <a:pos x="34" y="42"/>
                </a:cxn>
                <a:cxn ang="0">
                  <a:pos x="34" y="46"/>
                </a:cxn>
                <a:cxn ang="0">
                  <a:pos x="30" y="46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6" y="40"/>
                </a:cxn>
                <a:cxn ang="0">
                  <a:pos x="2" y="3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6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4" y="2"/>
                </a:cxn>
                <a:cxn ang="0">
                  <a:pos x="34" y="6"/>
                </a:cxn>
              </a:cxnLst>
              <a:rect l="0" t="0" r="r" b="b"/>
              <a:pathLst>
                <a:path w="34" h="48">
                  <a:moveTo>
                    <a:pt x="34" y="6"/>
                  </a:moveTo>
                  <a:lnTo>
                    <a:pt x="30" y="4"/>
                  </a:lnTo>
                  <a:lnTo>
                    <a:pt x="24" y="4"/>
                  </a:lnTo>
                  <a:lnTo>
                    <a:pt x="16" y="4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6" y="32"/>
                  </a:lnTo>
                  <a:lnTo>
                    <a:pt x="10" y="38"/>
                  </a:lnTo>
                  <a:lnTo>
                    <a:pt x="16" y="42"/>
                  </a:lnTo>
                  <a:lnTo>
                    <a:pt x="24" y="44"/>
                  </a:lnTo>
                  <a:lnTo>
                    <a:pt x="30" y="42"/>
                  </a:lnTo>
                  <a:lnTo>
                    <a:pt x="34" y="42"/>
                  </a:lnTo>
                  <a:lnTo>
                    <a:pt x="34" y="46"/>
                  </a:lnTo>
                  <a:lnTo>
                    <a:pt x="30" y="46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6" y="40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4" y="2"/>
                  </a:lnTo>
                  <a:lnTo>
                    <a:pt x="34" y="6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1849" y="1732"/>
              <a:ext cx="32" cy="4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4" y="46"/>
                </a:cxn>
                <a:cxn ang="0">
                  <a:pos x="4" y="24"/>
                </a:cxn>
                <a:cxn ang="0">
                  <a:pos x="28" y="24"/>
                </a:cxn>
                <a:cxn ang="0">
                  <a:pos x="28" y="46"/>
                </a:cxn>
                <a:cxn ang="0">
                  <a:pos x="32" y="46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8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6"/>
                </a:cxn>
              </a:cxnLst>
              <a:rect l="0" t="0" r="r" b="b"/>
              <a:pathLst>
                <a:path w="32" h="46">
                  <a:moveTo>
                    <a:pt x="0" y="46"/>
                  </a:moveTo>
                  <a:lnTo>
                    <a:pt x="4" y="46"/>
                  </a:lnTo>
                  <a:lnTo>
                    <a:pt x="4" y="24"/>
                  </a:lnTo>
                  <a:lnTo>
                    <a:pt x="28" y="24"/>
                  </a:lnTo>
                  <a:lnTo>
                    <a:pt x="28" y="46"/>
                  </a:lnTo>
                  <a:lnTo>
                    <a:pt x="32" y="46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8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Rectangle 35"/>
            <p:cNvSpPr>
              <a:spLocks noChangeArrowheads="1"/>
            </p:cNvSpPr>
            <p:nvPr/>
          </p:nvSpPr>
          <p:spPr bwMode="auto">
            <a:xfrm>
              <a:off x="1895" y="1758"/>
              <a:ext cx="18" cy="4"/>
            </a:xfrm>
            <a:prstGeom prst="rect">
              <a:avLst/>
            </a:prstGeom>
            <a:solidFill>
              <a:srgbClr val="095BA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1923" y="1732"/>
              <a:ext cx="32" cy="4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0" y="10"/>
                </a:cxn>
                <a:cxn ang="0">
                  <a:pos x="30" y="14"/>
                </a:cxn>
                <a:cxn ang="0">
                  <a:pos x="28" y="18"/>
                </a:cxn>
                <a:cxn ang="0">
                  <a:pos x="20" y="22"/>
                </a:cxn>
                <a:cxn ang="0">
                  <a:pos x="28" y="26"/>
                </a:cxn>
                <a:cxn ang="0">
                  <a:pos x="30" y="30"/>
                </a:cxn>
                <a:cxn ang="0">
                  <a:pos x="32" y="34"/>
                </a:cxn>
                <a:cxn ang="0">
                  <a:pos x="30" y="40"/>
                </a:cxn>
                <a:cxn ang="0">
                  <a:pos x="26" y="44"/>
                </a:cxn>
                <a:cxn ang="0">
                  <a:pos x="22" y="46"/>
                </a:cxn>
                <a:cxn ang="0">
                  <a:pos x="16" y="46"/>
                </a:cxn>
                <a:cxn ang="0">
                  <a:pos x="10" y="46"/>
                </a:cxn>
                <a:cxn ang="0">
                  <a:pos x="6" y="44"/>
                </a:cxn>
                <a:cxn ang="0">
                  <a:pos x="2" y="40"/>
                </a:cxn>
                <a:cxn ang="0">
                  <a:pos x="0" y="34"/>
                </a:cxn>
                <a:cxn ang="0">
                  <a:pos x="2" y="30"/>
                </a:cxn>
                <a:cxn ang="0">
                  <a:pos x="4" y="26"/>
                </a:cxn>
                <a:cxn ang="0">
                  <a:pos x="12" y="22"/>
                </a:cxn>
                <a:cxn ang="0">
                  <a:pos x="6" y="18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24"/>
                </a:cxn>
                <a:cxn ang="0">
                  <a:pos x="8" y="28"/>
                </a:cxn>
                <a:cxn ang="0">
                  <a:pos x="6" y="30"/>
                </a:cxn>
                <a:cxn ang="0">
                  <a:pos x="6" y="34"/>
                </a:cxn>
                <a:cxn ang="0">
                  <a:pos x="6" y="38"/>
                </a:cxn>
                <a:cxn ang="0">
                  <a:pos x="8" y="40"/>
                </a:cxn>
                <a:cxn ang="0">
                  <a:pos x="16" y="42"/>
                </a:cxn>
                <a:cxn ang="0">
                  <a:pos x="20" y="42"/>
                </a:cxn>
                <a:cxn ang="0">
                  <a:pos x="24" y="40"/>
                </a:cxn>
                <a:cxn ang="0">
                  <a:pos x="26" y="38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4" y="28"/>
                </a:cxn>
                <a:cxn ang="0">
                  <a:pos x="16" y="24"/>
                </a:cxn>
                <a:cxn ang="0">
                  <a:pos x="16" y="0"/>
                </a:cxn>
                <a:cxn ang="0">
                  <a:pos x="16" y="20"/>
                </a:cxn>
                <a:cxn ang="0">
                  <a:pos x="22" y="16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4" y="8"/>
                </a:cxn>
                <a:cxn ang="0">
                  <a:pos x="22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10" y="18"/>
                </a:cxn>
                <a:cxn ang="0">
                  <a:pos x="16" y="20"/>
                </a:cxn>
                <a:cxn ang="0">
                  <a:pos x="16" y="0"/>
                </a:cxn>
              </a:cxnLst>
              <a:rect l="0" t="0" r="r" b="b"/>
              <a:pathLst>
                <a:path w="32" h="46">
                  <a:moveTo>
                    <a:pt x="16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0" y="10"/>
                  </a:lnTo>
                  <a:lnTo>
                    <a:pt x="30" y="14"/>
                  </a:lnTo>
                  <a:lnTo>
                    <a:pt x="28" y="18"/>
                  </a:lnTo>
                  <a:lnTo>
                    <a:pt x="20" y="22"/>
                  </a:lnTo>
                  <a:lnTo>
                    <a:pt x="28" y="26"/>
                  </a:lnTo>
                  <a:lnTo>
                    <a:pt x="30" y="30"/>
                  </a:lnTo>
                  <a:lnTo>
                    <a:pt x="32" y="34"/>
                  </a:lnTo>
                  <a:lnTo>
                    <a:pt x="30" y="40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6" y="46"/>
                  </a:lnTo>
                  <a:lnTo>
                    <a:pt x="10" y="46"/>
                  </a:lnTo>
                  <a:lnTo>
                    <a:pt x="6" y="44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4" y="26"/>
                  </a:lnTo>
                  <a:lnTo>
                    <a:pt x="12" y="22"/>
                  </a:lnTo>
                  <a:lnTo>
                    <a:pt x="6" y="18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24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6" y="38"/>
                  </a:lnTo>
                  <a:lnTo>
                    <a:pt x="8" y="40"/>
                  </a:lnTo>
                  <a:lnTo>
                    <a:pt x="16" y="42"/>
                  </a:lnTo>
                  <a:lnTo>
                    <a:pt x="20" y="42"/>
                  </a:lnTo>
                  <a:lnTo>
                    <a:pt x="24" y="40"/>
                  </a:lnTo>
                  <a:lnTo>
                    <a:pt x="26" y="38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4" y="28"/>
                  </a:lnTo>
                  <a:lnTo>
                    <a:pt x="16" y="24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6" y="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1963" y="1732"/>
              <a:ext cx="30" cy="46"/>
            </a:xfrm>
            <a:custGeom>
              <a:avLst/>
              <a:gdLst/>
              <a:ahLst/>
              <a:cxnLst>
                <a:cxn ang="0">
                  <a:pos x="30" y="24"/>
                </a:cxn>
                <a:cxn ang="0">
                  <a:pos x="30" y="32"/>
                </a:cxn>
                <a:cxn ang="0">
                  <a:pos x="28" y="38"/>
                </a:cxn>
                <a:cxn ang="0">
                  <a:pos x="24" y="44"/>
                </a:cxn>
                <a:cxn ang="0">
                  <a:pos x="20" y="46"/>
                </a:cxn>
                <a:cxn ang="0">
                  <a:pos x="16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2" y="38"/>
                </a:cxn>
                <a:cxn ang="0">
                  <a:pos x="0" y="32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2" y="8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2" y="2"/>
                </a:cxn>
                <a:cxn ang="0">
                  <a:pos x="28" y="8"/>
                </a:cxn>
                <a:cxn ang="0">
                  <a:pos x="30" y="16"/>
                </a:cxn>
                <a:cxn ang="0">
                  <a:pos x="30" y="22"/>
                </a:cxn>
                <a:cxn ang="0">
                  <a:pos x="30" y="24"/>
                </a:cxn>
                <a:cxn ang="0">
                  <a:pos x="4" y="24"/>
                </a:cxn>
                <a:cxn ang="0">
                  <a:pos x="4" y="30"/>
                </a:cxn>
                <a:cxn ang="0">
                  <a:pos x="6" y="36"/>
                </a:cxn>
                <a:cxn ang="0">
                  <a:pos x="10" y="40"/>
                </a:cxn>
                <a:cxn ang="0">
                  <a:pos x="16" y="42"/>
                </a:cxn>
                <a:cxn ang="0">
                  <a:pos x="20" y="40"/>
                </a:cxn>
                <a:cxn ang="0">
                  <a:pos x="24" y="36"/>
                </a:cxn>
                <a:cxn ang="0">
                  <a:pos x="26" y="30"/>
                </a:cxn>
                <a:cxn ang="0">
                  <a:pos x="26" y="24"/>
                </a:cxn>
                <a:cxn ang="0">
                  <a:pos x="26" y="16"/>
                </a:cxn>
                <a:cxn ang="0">
                  <a:pos x="24" y="10"/>
                </a:cxn>
                <a:cxn ang="0">
                  <a:pos x="20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6" y="10"/>
                </a:cxn>
                <a:cxn ang="0">
                  <a:pos x="4" y="16"/>
                </a:cxn>
                <a:cxn ang="0">
                  <a:pos x="4" y="24"/>
                </a:cxn>
                <a:cxn ang="0">
                  <a:pos x="30" y="24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32"/>
                  </a:lnTo>
                  <a:lnTo>
                    <a:pt x="28" y="38"/>
                  </a:lnTo>
                  <a:lnTo>
                    <a:pt x="24" y="44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0" y="46"/>
                  </a:lnTo>
                  <a:lnTo>
                    <a:pt x="8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8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8" y="8"/>
                  </a:lnTo>
                  <a:lnTo>
                    <a:pt x="30" y="16"/>
                  </a:lnTo>
                  <a:lnTo>
                    <a:pt x="30" y="22"/>
                  </a:lnTo>
                  <a:lnTo>
                    <a:pt x="30" y="24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6" y="36"/>
                  </a:lnTo>
                  <a:lnTo>
                    <a:pt x="10" y="40"/>
                  </a:lnTo>
                  <a:lnTo>
                    <a:pt x="16" y="42"/>
                  </a:lnTo>
                  <a:lnTo>
                    <a:pt x="20" y="40"/>
                  </a:lnTo>
                  <a:lnTo>
                    <a:pt x="24" y="36"/>
                  </a:lnTo>
                  <a:lnTo>
                    <a:pt x="26" y="30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24" y="10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4" y="16"/>
                  </a:lnTo>
                  <a:lnTo>
                    <a:pt x="4" y="2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1999" y="1732"/>
              <a:ext cx="28" cy="46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2" y="30"/>
                </a:cxn>
                <a:cxn ang="0">
                  <a:pos x="18" y="22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2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28" y="12"/>
                </a:cxn>
                <a:cxn ang="0">
                  <a:pos x="26" y="18"/>
                </a:cxn>
                <a:cxn ang="0">
                  <a:pos x="24" y="22"/>
                </a:cxn>
                <a:cxn ang="0">
                  <a:pos x="14" y="34"/>
                </a:cxn>
                <a:cxn ang="0">
                  <a:pos x="6" y="42"/>
                </a:cxn>
                <a:cxn ang="0">
                  <a:pos x="28" y="42"/>
                </a:cxn>
                <a:cxn ang="0">
                  <a:pos x="28" y="46"/>
                </a:cxn>
                <a:cxn ang="0">
                  <a:pos x="0" y="46"/>
                </a:cxn>
                <a:cxn ang="0">
                  <a:pos x="0" y="42"/>
                </a:cxn>
              </a:cxnLst>
              <a:rect l="0" t="0" r="r" b="b"/>
              <a:pathLst>
                <a:path w="28" h="46">
                  <a:moveTo>
                    <a:pt x="0" y="42"/>
                  </a:moveTo>
                  <a:lnTo>
                    <a:pt x="12" y="30"/>
                  </a:lnTo>
                  <a:lnTo>
                    <a:pt x="18" y="22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14" y="34"/>
                  </a:lnTo>
                  <a:lnTo>
                    <a:pt x="6" y="42"/>
                  </a:lnTo>
                  <a:lnTo>
                    <a:pt x="28" y="42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2039" y="1732"/>
              <a:ext cx="14" cy="4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4" y="0"/>
                </a:cxn>
                <a:cxn ang="0">
                  <a:pos x="14" y="46"/>
                </a:cxn>
                <a:cxn ang="0">
                  <a:pos x="10" y="46"/>
                </a:cxn>
                <a:cxn ang="0">
                  <a:pos x="10" y="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10" y="0"/>
                </a:cxn>
              </a:cxnLst>
              <a:rect l="0" t="0" r="r" b="b"/>
              <a:pathLst>
                <a:path w="14" h="46">
                  <a:moveTo>
                    <a:pt x="10" y="0"/>
                  </a:moveTo>
                  <a:lnTo>
                    <a:pt x="14" y="0"/>
                  </a:lnTo>
                  <a:lnTo>
                    <a:pt x="14" y="46"/>
                  </a:lnTo>
                  <a:lnTo>
                    <a:pt x="10" y="46"/>
                  </a:lnTo>
                  <a:lnTo>
                    <a:pt x="10" y="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2088" y="1732"/>
              <a:ext cx="30" cy="46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4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4"/>
                </a:cxn>
                <a:cxn ang="0">
                  <a:pos x="4" y="42"/>
                </a:cxn>
                <a:cxn ang="0">
                  <a:pos x="30" y="42"/>
                </a:cxn>
                <a:cxn ang="0">
                  <a:pos x="30" y="46"/>
                </a:cxn>
                <a:cxn ang="0">
                  <a:pos x="0" y="46"/>
                </a:cxn>
                <a:cxn ang="0">
                  <a:pos x="0" y="42"/>
                </a:cxn>
              </a:cxnLst>
              <a:rect l="0" t="0" r="r" b="b"/>
              <a:pathLst>
                <a:path w="30" h="46">
                  <a:moveTo>
                    <a:pt x="0" y="42"/>
                  </a:moveTo>
                  <a:lnTo>
                    <a:pt x="2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4" y="42"/>
                  </a:lnTo>
                  <a:lnTo>
                    <a:pt x="30" y="42"/>
                  </a:lnTo>
                  <a:lnTo>
                    <a:pt x="30" y="46"/>
                  </a:lnTo>
                  <a:lnTo>
                    <a:pt x="0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2126" y="1734"/>
              <a:ext cx="26" cy="46"/>
            </a:xfrm>
            <a:custGeom>
              <a:avLst/>
              <a:gdLst/>
              <a:ahLst/>
              <a:cxnLst>
                <a:cxn ang="0">
                  <a:pos x="26" y="36"/>
                </a:cxn>
                <a:cxn ang="0">
                  <a:pos x="26" y="44"/>
                </a:cxn>
                <a:cxn ang="0">
                  <a:pos x="22" y="44"/>
                </a:cxn>
                <a:cxn ang="0">
                  <a:pos x="22" y="38"/>
                </a:cxn>
                <a:cxn ang="0">
                  <a:pos x="18" y="44"/>
                </a:cxn>
                <a:cxn ang="0">
                  <a:pos x="16" y="44"/>
                </a:cxn>
                <a:cxn ang="0">
                  <a:pos x="12" y="46"/>
                </a:cxn>
                <a:cxn ang="0">
                  <a:pos x="6" y="44"/>
                </a:cxn>
                <a:cxn ang="0">
                  <a:pos x="2" y="42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10"/>
                </a:cxn>
                <a:cxn ang="0">
                  <a:pos x="4" y="10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6" y="38"/>
                </a:cxn>
                <a:cxn ang="0">
                  <a:pos x="8" y="40"/>
                </a:cxn>
                <a:cxn ang="0">
                  <a:pos x="12" y="42"/>
                </a:cxn>
                <a:cxn ang="0">
                  <a:pos x="16" y="40"/>
                </a:cxn>
                <a:cxn ang="0">
                  <a:pos x="20" y="38"/>
                </a:cxn>
                <a:cxn ang="0">
                  <a:pos x="22" y="34"/>
                </a:cxn>
                <a:cxn ang="0">
                  <a:pos x="22" y="30"/>
                </a:cxn>
                <a:cxn ang="0">
                  <a:pos x="22" y="10"/>
                </a:cxn>
                <a:cxn ang="0">
                  <a:pos x="26" y="10"/>
                </a:cxn>
                <a:cxn ang="0">
                  <a:pos x="26" y="36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0" y="4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26" y="3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16" y="4"/>
                </a:cxn>
                <a:cxn ang="0">
                  <a:pos x="16" y="0"/>
                </a:cxn>
                <a:cxn ang="0">
                  <a:pos x="26" y="36"/>
                </a:cxn>
              </a:cxnLst>
              <a:rect l="0" t="0" r="r" b="b"/>
              <a:pathLst>
                <a:path w="26" h="46">
                  <a:moveTo>
                    <a:pt x="26" y="36"/>
                  </a:moveTo>
                  <a:lnTo>
                    <a:pt x="26" y="44"/>
                  </a:lnTo>
                  <a:lnTo>
                    <a:pt x="22" y="44"/>
                  </a:lnTo>
                  <a:lnTo>
                    <a:pt x="22" y="38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6" y="40"/>
                  </a:lnTo>
                  <a:lnTo>
                    <a:pt x="20" y="38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2" y="10"/>
                  </a:lnTo>
                  <a:lnTo>
                    <a:pt x="26" y="10"/>
                  </a:lnTo>
                  <a:lnTo>
                    <a:pt x="26" y="36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0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26" y="3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6" y="4"/>
                  </a:lnTo>
                  <a:lnTo>
                    <a:pt x="16" y="0"/>
                  </a:lnTo>
                  <a:lnTo>
                    <a:pt x="26" y="36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2162" y="1744"/>
              <a:ext cx="16" cy="34"/>
            </a:xfrm>
            <a:custGeom>
              <a:avLst/>
              <a:gdLst/>
              <a:ahLst/>
              <a:cxnLst>
                <a:cxn ang="0">
                  <a:pos x="2" y="34"/>
                </a:cxn>
                <a:cxn ang="0">
                  <a:pos x="6" y="34"/>
                </a:cxn>
                <a:cxn ang="0">
                  <a:pos x="6" y="18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4"/>
                </a:cxn>
                <a:cxn ang="0">
                  <a:pos x="16" y="4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2" y="34"/>
                </a:cxn>
              </a:cxnLst>
              <a:rect l="0" t="0" r="r" b="b"/>
              <a:pathLst>
                <a:path w="16" h="34">
                  <a:moveTo>
                    <a:pt x="2" y="34"/>
                  </a:moveTo>
                  <a:lnTo>
                    <a:pt x="6" y="34"/>
                  </a:lnTo>
                  <a:lnTo>
                    <a:pt x="6" y="18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3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2186" y="1730"/>
              <a:ext cx="4" cy="4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4" y="14"/>
                </a:cxn>
                <a:cxn ang="0">
                  <a:pos x="0" y="14"/>
                </a:cxn>
                <a:cxn ang="0">
                  <a:pos x="0" y="48"/>
                </a:cxn>
                <a:cxn ang="0">
                  <a:pos x="4" y="0"/>
                </a:cxn>
              </a:cxnLst>
              <a:rect l="0" t="0" r="r" b="b"/>
              <a:pathLst>
                <a:path w="4" h="48">
                  <a:moveTo>
                    <a:pt x="4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4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2198" y="1744"/>
              <a:ext cx="26" cy="36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18" y="4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8" y="28"/>
                </a:cxn>
                <a:cxn ang="0">
                  <a:pos x="12" y="30"/>
                </a:cxn>
                <a:cxn ang="0">
                  <a:pos x="18" y="32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16" y="36"/>
                </a:cxn>
                <a:cxn ang="0">
                  <a:pos x="10" y="34"/>
                </a:cxn>
                <a:cxn ang="0">
                  <a:pos x="4" y="30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10" y="2"/>
                </a:cxn>
                <a:cxn ang="0">
                  <a:pos x="18" y="0"/>
                </a:cxn>
                <a:cxn ang="0">
                  <a:pos x="26" y="2"/>
                </a:cxn>
                <a:cxn ang="0">
                  <a:pos x="26" y="6"/>
                </a:cxn>
              </a:cxnLst>
              <a:rect l="0" t="0" r="r" b="b"/>
              <a:pathLst>
                <a:path w="26" h="36">
                  <a:moveTo>
                    <a:pt x="26" y="6"/>
                  </a:moveTo>
                  <a:lnTo>
                    <a:pt x="18" y="4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8" y="32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16" y="36"/>
                  </a:lnTo>
                  <a:lnTo>
                    <a:pt x="10" y="34"/>
                  </a:lnTo>
                  <a:lnTo>
                    <a:pt x="4" y="30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26" y="6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2232" y="1728"/>
              <a:ext cx="26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22"/>
                </a:cxn>
                <a:cxn ang="0">
                  <a:pos x="8" y="18"/>
                </a:cxn>
                <a:cxn ang="0">
                  <a:pos x="14" y="16"/>
                </a:cxn>
                <a:cxn ang="0">
                  <a:pos x="20" y="16"/>
                </a:cxn>
                <a:cxn ang="0">
                  <a:pos x="24" y="20"/>
                </a:cxn>
                <a:cxn ang="0">
                  <a:pos x="26" y="24"/>
                </a:cxn>
                <a:cxn ang="0">
                  <a:pos x="26" y="30"/>
                </a:cxn>
                <a:cxn ang="0">
                  <a:pos x="26" y="50"/>
                </a:cxn>
                <a:cxn ang="0">
                  <a:pos x="22" y="50"/>
                </a:cxn>
                <a:cxn ang="0">
                  <a:pos x="22" y="30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4" y="20"/>
                </a:cxn>
                <a:cxn ang="0">
                  <a:pos x="8" y="20"/>
                </a:cxn>
                <a:cxn ang="0">
                  <a:pos x="6" y="24"/>
                </a:cxn>
                <a:cxn ang="0">
                  <a:pos x="4" y="28"/>
                </a:cxn>
                <a:cxn ang="0">
                  <a:pos x="4" y="32"/>
                </a:cxn>
                <a:cxn ang="0">
                  <a:pos x="4" y="50"/>
                </a:cxn>
                <a:cxn ang="0">
                  <a:pos x="0" y="50"/>
                </a:cxn>
                <a:cxn ang="0">
                  <a:pos x="0" y="0"/>
                </a:cxn>
              </a:cxnLst>
              <a:rect l="0" t="0" r="r" b="b"/>
              <a:pathLst>
                <a:path w="26" h="50">
                  <a:moveTo>
                    <a:pt x="0" y="0"/>
                  </a:moveTo>
                  <a:lnTo>
                    <a:pt x="4" y="0"/>
                  </a:lnTo>
                  <a:lnTo>
                    <a:pt x="4" y="22"/>
                  </a:lnTo>
                  <a:lnTo>
                    <a:pt x="8" y="18"/>
                  </a:lnTo>
                  <a:lnTo>
                    <a:pt x="14" y="16"/>
                  </a:lnTo>
                  <a:lnTo>
                    <a:pt x="20" y="16"/>
                  </a:lnTo>
                  <a:lnTo>
                    <a:pt x="24" y="20"/>
                  </a:lnTo>
                  <a:lnTo>
                    <a:pt x="26" y="24"/>
                  </a:lnTo>
                  <a:lnTo>
                    <a:pt x="26" y="30"/>
                  </a:lnTo>
                  <a:lnTo>
                    <a:pt x="26" y="50"/>
                  </a:lnTo>
                  <a:lnTo>
                    <a:pt x="22" y="50"/>
                  </a:lnTo>
                  <a:lnTo>
                    <a:pt x="22" y="30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4" y="20"/>
                  </a:lnTo>
                  <a:lnTo>
                    <a:pt x="8" y="20"/>
                  </a:lnTo>
                  <a:lnTo>
                    <a:pt x="6" y="24"/>
                  </a:lnTo>
                  <a:lnTo>
                    <a:pt x="4" y="28"/>
                  </a:lnTo>
                  <a:lnTo>
                    <a:pt x="4" y="32"/>
                  </a:lnTo>
                  <a:lnTo>
                    <a:pt x="4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864" y="1822"/>
              <a:ext cx="32" cy="46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4"/>
                </a:cxn>
                <a:cxn ang="0">
                  <a:pos x="18" y="4"/>
                </a:cxn>
                <a:cxn ang="0">
                  <a:pos x="18" y="46"/>
                </a:cxn>
                <a:cxn ang="0">
                  <a:pos x="14" y="46"/>
                </a:cxn>
                <a:cxn ang="0">
                  <a:pos x="14" y="4"/>
                </a:cxn>
              </a:cxnLst>
              <a:rect l="0" t="0" r="r" b="b"/>
              <a:pathLst>
                <a:path w="32" h="46">
                  <a:moveTo>
                    <a:pt x="14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"/>
                  </a:lnTo>
                  <a:lnTo>
                    <a:pt x="18" y="4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896" y="1834"/>
              <a:ext cx="28" cy="36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16" y="36"/>
                </a:cxn>
                <a:cxn ang="0">
                  <a:pos x="10" y="34"/>
                </a:cxn>
                <a:cxn ang="0">
                  <a:pos x="4" y="30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6" y="6"/>
                </a:cxn>
                <a:cxn ang="0">
                  <a:pos x="28" y="10"/>
                </a:cxn>
                <a:cxn ang="0">
                  <a:pos x="28" y="18"/>
                </a:cxn>
                <a:cxn ang="0">
                  <a:pos x="28" y="20"/>
                </a:cxn>
                <a:cxn ang="0">
                  <a:pos x="6" y="20"/>
                </a:cxn>
                <a:cxn ang="0">
                  <a:pos x="6" y="24"/>
                </a:cxn>
                <a:cxn ang="0">
                  <a:pos x="8" y="28"/>
                </a:cxn>
                <a:cxn ang="0">
                  <a:pos x="12" y="32"/>
                </a:cxn>
                <a:cxn ang="0">
                  <a:pos x="16" y="32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4" y="16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4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24" y="16"/>
                </a:cxn>
                <a:cxn ang="0">
                  <a:pos x="26" y="34"/>
                </a:cxn>
              </a:cxnLst>
              <a:rect l="0" t="0" r="r" b="b"/>
              <a:pathLst>
                <a:path w="28" h="36">
                  <a:moveTo>
                    <a:pt x="26" y="34"/>
                  </a:moveTo>
                  <a:lnTo>
                    <a:pt x="16" y="36"/>
                  </a:lnTo>
                  <a:lnTo>
                    <a:pt x="10" y="34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6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4" y="16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934" y="1820"/>
              <a:ext cx="4" cy="48"/>
            </a:xfrm>
            <a:prstGeom prst="rect">
              <a:avLst/>
            </a:prstGeom>
            <a:solidFill>
              <a:srgbClr val="095BA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946" y="1834"/>
              <a:ext cx="28" cy="36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16" y="36"/>
                </a:cxn>
                <a:cxn ang="0">
                  <a:pos x="10" y="34"/>
                </a:cxn>
                <a:cxn ang="0">
                  <a:pos x="4" y="30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6" y="6"/>
                </a:cxn>
                <a:cxn ang="0">
                  <a:pos x="28" y="10"/>
                </a:cxn>
                <a:cxn ang="0">
                  <a:pos x="28" y="18"/>
                </a:cxn>
                <a:cxn ang="0">
                  <a:pos x="28" y="20"/>
                </a:cxn>
                <a:cxn ang="0">
                  <a:pos x="6" y="20"/>
                </a:cxn>
                <a:cxn ang="0">
                  <a:pos x="6" y="24"/>
                </a:cxn>
                <a:cxn ang="0">
                  <a:pos x="8" y="28"/>
                </a:cxn>
                <a:cxn ang="0">
                  <a:pos x="12" y="32"/>
                </a:cxn>
                <a:cxn ang="0">
                  <a:pos x="16" y="32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4" y="16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4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24" y="16"/>
                </a:cxn>
                <a:cxn ang="0">
                  <a:pos x="26" y="34"/>
                </a:cxn>
              </a:cxnLst>
              <a:rect l="0" t="0" r="r" b="b"/>
              <a:pathLst>
                <a:path w="28" h="36">
                  <a:moveTo>
                    <a:pt x="26" y="34"/>
                  </a:moveTo>
                  <a:lnTo>
                    <a:pt x="16" y="36"/>
                  </a:lnTo>
                  <a:lnTo>
                    <a:pt x="10" y="34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6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4" y="16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980" y="1818"/>
              <a:ext cx="18" cy="50"/>
            </a:xfrm>
            <a:custGeom>
              <a:avLst/>
              <a:gdLst/>
              <a:ahLst/>
              <a:cxnLst>
                <a:cxn ang="0">
                  <a:pos x="6" y="20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6" y="18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8" y="4"/>
                </a:cxn>
                <a:cxn ang="0">
                  <a:pos x="10" y="2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2" y="4"/>
                </a:cxn>
                <a:cxn ang="0">
                  <a:pos x="10" y="8"/>
                </a:cxn>
                <a:cxn ang="0">
                  <a:pos x="10" y="14"/>
                </a:cxn>
                <a:cxn ang="0">
                  <a:pos x="10" y="18"/>
                </a:cxn>
                <a:cxn ang="0">
                  <a:pos x="18" y="18"/>
                </a:cxn>
                <a:cxn ang="0">
                  <a:pos x="18" y="20"/>
                </a:cxn>
                <a:cxn ang="0">
                  <a:pos x="10" y="20"/>
                </a:cxn>
                <a:cxn ang="0">
                  <a:pos x="10" y="50"/>
                </a:cxn>
                <a:cxn ang="0">
                  <a:pos x="6" y="50"/>
                </a:cxn>
                <a:cxn ang="0">
                  <a:pos x="6" y="20"/>
                </a:cxn>
              </a:cxnLst>
              <a:rect l="0" t="0" r="r" b="b"/>
              <a:pathLst>
                <a:path w="18" h="50">
                  <a:moveTo>
                    <a:pt x="6" y="20"/>
                  </a:moveTo>
                  <a:lnTo>
                    <a:pt x="0" y="20"/>
                  </a:lnTo>
                  <a:lnTo>
                    <a:pt x="0" y="18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8"/>
                  </a:lnTo>
                  <a:lnTo>
                    <a:pt x="10" y="14"/>
                  </a:lnTo>
                  <a:lnTo>
                    <a:pt x="10" y="18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10" y="20"/>
                  </a:lnTo>
                  <a:lnTo>
                    <a:pt x="10" y="50"/>
                  </a:lnTo>
                  <a:lnTo>
                    <a:pt x="6" y="50"/>
                  </a:lnTo>
                  <a:lnTo>
                    <a:pt x="6" y="2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1002" y="1834"/>
              <a:ext cx="32" cy="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28" y="6"/>
                </a:cxn>
                <a:cxn ang="0">
                  <a:pos x="32" y="12"/>
                </a:cxn>
                <a:cxn ang="0">
                  <a:pos x="32" y="18"/>
                </a:cxn>
                <a:cxn ang="0">
                  <a:pos x="32" y="24"/>
                </a:cxn>
                <a:cxn ang="0">
                  <a:pos x="28" y="30"/>
                </a:cxn>
                <a:cxn ang="0">
                  <a:pos x="24" y="34"/>
                </a:cxn>
                <a:cxn ang="0">
                  <a:pos x="16" y="36"/>
                </a:cxn>
                <a:cxn ang="0">
                  <a:pos x="10" y="34"/>
                </a:cxn>
                <a:cxn ang="0">
                  <a:pos x="4" y="30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32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6" y="24"/>
                </a:cxn>
                <a:cxn ang="0">
                  <a:pos x="28" y="18"/>
                </a:cxn>
                <a:cxn ang="0">
                  <a:pos x="26" y="12"/>
                </a:cxn>
                <a:cxn ang="0">
                  <a:pos x="24" y="8"/>
                </a:cxn>
                <a:cxn ang="0">
                  <a:pos x="22" y="4"/>
                </a:cxn>
                <a:cxn ang="0">
                  <a:pos x="16" y="4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8" y="28"/>
                </a:cxn>
                <a:cxn ang="0">
                  <a:pos x="12" y="30"/>
                </a:cxn>
                <a:cxn ang="0">
                  <a:pos x="16" y="32"/>
                </a:cxn>
                <a:cxn ang="0">
                  <a:pos x="16" y="0"/>
                </a:cxn>
              </a:cxnLst>
              <a:rect l="0" t="0" r="r" b="b"/>
              <a:pathLst>
                <a:path w="32" h="36">
                  <a:moveTo>
                    <a:pt x="16" y="0"/>
                  </a:moveTo>
                  <a:lnTo>
                    <a:pt x="24" y="2"/>
                  </a:lnTo>
                  <a:lnTo>
                    <a:pt x="28" y="6"/>
                  </a:lnTo>
                  <a:lnTo>
                    <a:pt x="32" y="12"/>
                  </a:lnTo>
                  <a:lnTo>
                    <a:pt x="32" y="18"/>
                  </a:lnTo>
                  <a:lnTo>
                    <a:pt x="32" y="24"/>
                  </a:lnTo>
                  <a:lnTo>
                    <a:pt x="28" y="30"/>
                  </a:lnTo>
                  <a:lnTo>
                    <a:pt x="24" y="34"/>
                  </a:lnTo>
                  <a:lnTo>
                    <a:pt x="16" y="36"/>
                  </a:lnTo>
                  <a:lnTo>
                    <a:pt x="10" y="34"/>
                  </a:lnTo>
                  <a:lnTo>
                    <a:pt x="4" y="30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6" y="24"/>
                  </a:lnTo>
                  <a:lnTo>
                    <a:pt x="28" y="18"/>
                  </a:lnTo>
                  <a:lnTo>
                    <a:pt x="26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1042" y="1834"/>
              <a:ext cx="28" cy="3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4" y="4"/>
                </a:cxn>
                <a:cxn ang="0">
                  <a:pos x="26" y="8"/>
                </a:cxn>
                <a:cxn ang="0">
                  <a:pos x="28" y="14"/>
                </a:cxn>
                <a:cxn ang="0">
                  <a:pos x="28" y="34"/>
                </a:cxn>
                <a:cxn ang="0">
                  <a:pos x="24" y="34"/>
                </a:cxn>
                <a:cxn ang="0">
                  <a:pos x="24" y="14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6" y="34"/>
                </a:cxn>
                <a:cxn ang="0">
                  <a:pos x="0" y="34"/>
                </a:cxn>
                <a:cxn ang="0">
                  <a:pos x="0" y="8"/>
                </a:cxn>
              </a:cxnLst>
              <a:rect l="0" t="0" r="r" b="b"/>
              <a:pathLst>
                <a:path w="28" h="34">
                  <a:moveTo>
                    <a:pt x="0" y="8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4" y="8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34"/>
                  </a:lnTo>
                  <a:lnTo>
                    <a:pt x="24" y="34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34"/>
                  </a:lnTo>
                  <a:lnTo>
                    <a:pt x="0" y="3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1096" y="1836"/>
              <a:ext cx="34" cy="3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0" y="14"/>
                </a:cxn>
                <a:cxn ang="0">
                  <a:pos x="34" y="14"/>
                </a:cxn>
                <a:cxn ang="0">
                  <a:pos x="34" y="18"/>
                </a:cxn>
                <a:cxn ang="0">
                  <a:pos x="20" y="18"/>
                </a:cxn>
                <a:cxn ang="0">
                  <a:pos x="20" y="32"/>
                </a:cxn>
                <a:cxn ang="0">
                  <a:pos x="16" y="32"/>
                </a:cxn>
                <a:cxn ang="0">
                  <a:pos x="16" y="18"/>
                </a:cxn>
                <a:cxn ang="0">
                  <a:pos x="0" y="18"/>
                </a:cxn>
                <a:cxn ang="0">
                  <a:pos x="0" y="14"/>
                </a:cxn>
              </a:cxnLst>
              <a:rect l="0" t="0" r="r" b="b"/>
              <a:pathLst>
                <a:path w="34" h="32">
                  <a:moveTo>
                    <a:pt x="0" y="14"/>
                  </a:moveTo>
                  <a:lnTo>
                    <a:pt x="16" y="14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14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20" y="18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6" y="18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1138" y="1822"/>
              <a:ext cx="34" cy="4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28" y="32"/>
                </a:cxn>
                <a:cxn ang="0">
                  <a:pos x="34" y="32"/>
                </a:cxn>
                <a:cxn ang="0">
                  <a:pos x="34" y="36"/>
                </a:cxn>
                <a:cxn ang="0">
                  <a:pos x="28" y="36"/>
                </a:cxn>
                <a:cxn ang="0">
                  <a:pos x="28" y="46"/>
                </a:cxn>
                <a:cxn ang="0">
                  <a:pos x="22" y="46"/>
                </a:cxn>
                <a:cxn ang="0">
                  <a:pos x="22" y="36"/>
                </a:cxn>
                <a:cxn ang="0">
                  <a:pos x="0" y="36"/>
                </a:cxn>
                <a:cxn ang="0">
                  <a:pos x="0" y="32"/>
                </a:cxn>
                <a:cxn ang="0">
                  <a:pos x="22" y="6"/>
                </a:cxn>
                <a:cxn ang="0">
                  <a:pos x="4" y="32"/>
                </a:cxn>
                <a:cxn ang="0">
                  <a:pos x="22" y="32"/>
                </a:cxn>
                <a:cxn ang="0">
                  <a:pos x="22" y="6"/>
                </a:cxn>
                <a:cxn ang="0">
                  <a:pos x="0" y="32"/>
                </a:cxn>
              </a:cxnLst>
              <a:rect l="0" t="0" r="r" b="b"/>
              <a:pathLst>
                <a:path w="34" h="46">
                  <a:moveTo>
                    <a:pt x="0" y="32"/>
                  </a:moveTo>
                  <a:lnTo>
                    <a:pt x="22" y="0"/>
                  </a:lnTo>
                  <a:lnTo>
                    <a:pt x="28" y="0"/>
                  </a:lnTo>
                  <a:lnTo>
                    <a:pt x="28" y="32"/>
                  </a:lnTo>
                  <a:lnTo>
                    <a:pt x="34" y="32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8" y="46"/>
                  </a:lnTo>
                  <a:lnTo>
                    <a:pt x="22" y="46"/>
                  </a:lnTo>
                  <a:lnTo>
                    <a:pt x="22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2" y="6"/>
                  </a:lnTo>
                  <a:lnTo>
                    <a:pt x="4" y="32"/>
                  </a:lnTo>
                  <a:lnTo>
                    <a:pt x="22" y="32"/>
                  </a:lnTo>
                  <a:lnTo>
                    <a:pt x="22" y="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1180" y="1822"/>
              <a:ext cx="14" cy="4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4" y="0"/>
                </a:cxn>
                <a:cxn ang="0">
                  <a:pos x="14" y="46"/>
                </a:cxn>
                <a:cxn ang="0">
                  <a:pos x="10" y="46"/>
                </a:cxn>
                <a:cxn ang="0">
                  <a:pos x="10" y="6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10" y="0"/>
                </a:cxn>
              </a:cxnLst>
              <a:rect l="0" t="0" r="r" b="b"/>
              <a:pathLst>
                <a:path w="14" h="46">
                  <a:moveTo>
                    <a:pt x="10" y="0"/>
                  </a:moveTo>
                  <a:lnTo>
                    <a:pt x="14" y="0"/>
                  </a:lnTo>
                  <a:lnTo>
                    <a:pt x="14" y="46"/>
                  </a:lnTo>
                  <a:lnTo>
                    <a:pt x="10" y="46"/>
                  </a:lnTo>
                  <a:lnTo>
                    <a:pt x="10" y="6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1230" y="1818"/>
              <a:ext cx="14" cy="60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4" y="46"/>
                </a:cxn>
                <a:cxn ang="0">
                  <a:pos x="0" y="38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4" y="14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8" y="16"/>
                </a:cxn>
                <a:cxn ang="0">
                  <a:pos x="4" y="22"/>
                </a:cxn>
                <a:cxn ang="0">
                  <a:pos x="4" y="30"/>
                </a:cxn>
                <a:cxn ang="0">
                  <a:pos x="4" y="38"/>
                </a:cxn>
                <a:cxn ang="0">
                  <a:pos x="8" y="46"/>
                </a:cxn>
                <a:cxn ang="0">
                  <a:pos x="14" y="60"/>
                </a:cxn>
                <a:cxn ang="0">
                  <a:pos x="12" y="60"/>
                </a:cxn>
              </a:cxnLst>
              <a:rect l="0" t="0" r="r" b="b"/>
              <a:pathLst>
                <a:path w="14" h="60">
                  <a:moveTo>
                    <a:pt x="12" y="60"/>
                  </a:moveTo>
                  <a:lnTo>
                    <a:pt x="4" y="46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4" y="14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4" y="30"/>
                  </a:lnTo>
                  <a:lnTo>
                    <a:pt x="4" y="38"/>
                  </a:lnTo>
                  <a:lnTo>
                    <a:pt x="8" y="46"/>
                  </a:lnTo>
                  <a:lnTo>
                    <a:pt x="14" y="60"/>
                  </a:lnTo>
                  <a:lnTo>
                    <a:pt x="12" y="6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1252" y="1822"/>
              <a:ext cx="29" cy="48"/>
            </a:xfrm>
            <a:custGeom>
              <a:avLst/>
              <a:gdLst/>
              <a:ahLst/>
              <a:cxnLst>
                <a:cxn ang="0">
                  <a:pos x="29" y="24"/>
                </a:cxn>
                <a:cxn ang="0">
                  <a:pos x="29" y="32"/>
                </a:cxn>
                <a:cxn ang="0">
                  <a:pos x="27" y="40"/>
                </a:cxn>
                <a:cxn ang="0">
                  <a:pos x="23" y="46"/>
                </a:cxn>
                <a:cxn ang="0">
                  <a:pos x="19" y="46"/>
                </a:cxn>
                <a:cxn ang="0">
                  <a:pos x="15" y="48"/>
                </a:cxn>
                <a:cxn ang="0">
                  <a:pos x="10" y="46"/>
                </a:cxn>
                <a:cxn ang="0">
                  <a:pos x="8" y="46"/>
                </a:cxn>
                <a:cxn ang="0">
                  <a:pos x="2" y="40"/>
                </a:cxn>
                <a:cxn ang="0">
                  <a:pos x="0" y="32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4" y="8"/>
                </a:cxn>
                <a:cxn ang="0">
                  <a:pos x="8" y="2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3" y="2"/>
                </a:cxn>
                <a:cxn ang="0">
                  <a:pos x="27" y="8"/>
                </a:cxn>
                <a:cxn ang="0">
                  <a:pos x="29" y="16"/>
                </a:cxn>
                <a:cxn ang="0">
                  <a:pos x="29" y="22"/>
                </a:cxn>
                <a:cxn ang="0">
                  <a:pos x="29" y="24"/>
                </a:cxn>
                <a:cxn ang="0">
                  <a:pos x="4" y="24"/>
                </a:cxn>
                <a:cxn ang="0">
                  <a:pos x="6" y="30"/>
                </a:cxn>
                <a:cxn ang="0">
                  <a:pos x="6" y="36"/>
                </a:cxn>
                <a:cxn ang="0">
                  <a:pos x="10" y="42"/>
                </a:cxn>
                <a:cxn ang="0">
                  <a:pos x="15" y="44"/>
                </a:cxn>
                <a:cxn ang="0">
                  <a:pos x="21" y="42"/>
                </a:cxn>
                <a:cxn ang="0">
                  <a:pos x="23" y="36"/>
                </a:cxn>
                <a:cxn ang="0">
                  <a:pos x="25" y="30"/>
                </a:cxn>
                <a:cxn ang="0">
                  <a:pos x="25" y="24"/>
                </a:cxn>
                <a:cxn ang="0">
                  <a:pos x="25" y="18"/>
                </a:cxn>
                <a:cxn ang="0">
                  <a:pos x="23" y="12"/>
                </a:cxn>
                <a:cxn ang="0">
                  <a:pos x="21" y="6"/>
                </a:cxn>
                <a:cxn ang="0">
                  <a:pos x="15" y="4"/>
                </a:cxn>
                <a:cxn ang="0">
                  <a:pos x="10" y="6"/>
                </a:cxn>
                <a:cxn ang="0">
                  <a:pos x="6" y="12"/>
                </a:cxn>
                <a:cxn ang="0">
                  <a:pos x="6" y="18"/>
                </a:cxn>
                <a:cxn ang="0">
                  <a:pos x="4" y="24"/>
                </a:cxn>
                <a:cxn ang="0">
                  <a:pos x="29" y="24"/>
                </a:cxn>
              </a:cxnLst>
              <a:rect l="0" t="0" r="r" b="b"/>
              <a:pathLst>
                <a:path w="29" h="48">
                  <a:moveTo>
                    <a:pt x="29" y="24"/>
                  </a:moveTo>
                  <a:lnTo>
                    <a:pt x="29" y="32"/>
                  </a:lnTo>
                  <a:lnTo>
                    <a:pt x="27" y="40"/>
                  </a:lnTo>
                  <a:lnTo>
                    <a:pt x="23" y="46"/>
                  </a:lnTo>
                  <a:lnTo>
                    <a:pt x="19" y="46"/>
                  </a:lnTo>
                  <a:lnTo>
                    <a:pt x="15" y="48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4" y="8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7" y="8"/>
                  </a:lnTo>
                  <a:lnTo>
                    <a:pt x="29" y="16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4" y="24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10" y="42"/>
                  </a:lnTo>
                  <a:lnTo>
                    <a:pt x="15" y="44"/>
                  </a:lnTo>
                  <a:lnTo>
                    <a:pt x="21" y="42"/>
                  </a:lnTo>
                  <a:lnTo>
                    <a:pt x="23" y="36"/>
                  </a:lnTo>
                  <a:lnTo>
                    <a:pt x="25" y="30"/>
                  </a:lnTo>
                  <a:lnTo>
                    <a:pt x="25" y="24"/>
                  </a:lnTo>
                  <a:lnTo>
                    <a:pt x="25" y="18"/>
                  </a:lnTo>
                  <a:lnTo>
                    <a:pt x="23" y="12"/>
                  </a:lnTo>
                  <a:lnTo>
                    <a:pt x="21" y="6"/>
                  </a:lnTo>
                  <a:lnTo>
                    <a:pt x="15" y="4"/>
                  </a:lnTo>
                  <a:lnTo>
                    <a:pt x="1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4" y="24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1289" y="1818"/>
              <a:ext cx="16" cy="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14"/>
                </a:cxn>
                <a:cxn ang="0">
                  <a:pos x="14" y="22"/>
                </a:cxn>
                <a:cxn ang="0">
                  <a:pos x="16" y="30"/>
                </a:cxn>
                <a:cxn ang="0">
                  <a:pos x="14" y="38"/>
                </a:cxn>
                <a:cxn ang="0">
                  <a:pos x="12" y="46"/>
                </a:cxn>
                <a:cxn ang="0">
                  <a:pos x="4" y="60"/>
                </a:cxn>
                <a:cxn ang="0">
                  <a:pos x="0" y="60"/>
                </a:cxn>
                <a:cxn ang="0">
                  <a:pos x="8" y="46"/>
                </a:cxn>
                <a:cxn ang="0">
                  <a:pos x="10" y="38"/>
                </a:cxn>
                <a:cxn ang="0">
                  <a:pos x="10" y="30"/>
                </a:cxn>
                <a:cxn ang="0">
                  <a:pos x="10" y="22"/>
                </a:cxn>
                <a:cxn ang="0">
                  <a:pos x="8" y="16"/>
                </a:cxn>
                <a:cxn ang="0">
                  <a:pos x="0" y="0"/>
                </a:cxn>
                <a:cxn ang="0">
                  <a:pos x="4" y="0"/>
                </a:cxn>
              </a:cxnLst>
              <a:rect l="0" t="0" r="r" b="b"/>
              <a:pathLst>
                <a:path w="16" h="60">
                  <a:moveTo>
                    <a:pt x="4" y="0"/>
                  </a:moveTo>
                  <a:lnTo>
                    <a:pt x="12" y="14"/>
                  </a:lnTo>
                  <a:lnTo>
                    <a:pt x="14" y="22"/>
                  </a:lnTo>
                  <a:lnTo>
                    <a:pt x="16" y="30"/>
                  </a:lnTo>
                  <a:lnTo>
                    <a:pt x="14" y="38"/>
                  </a:lnTo>
                  <a:lnTo>
                    <a:pt x="12" y="46"/>
                  </a:lnTo>
                  <a:lnTo>
                    <a:pt x="4" y="60"/>
                  </a:lnTo>
                  <a:lnTo>
                    <a:pt x="0" y="60"/>
                  </a:lnTo>
                  <a:lnTo>
                    <a:pt x="8" y="46"/>
                  </a:lnTo>
                  <a:lnTo>
                    <a:pt x="10" y="38"/>
                  </a:lnTo>
                  <a:lnTo>
                    <a:pt x="10" y="30"/>
                  </a:lnTo>
                  <a:lnTo>
                    <a:pt x="10" y="22"/>
                  </a:lnTo>
                  <a:lnTo>
                    <a:pt x="8" y="16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1311" y="1822"/>
              <a:ext cx="34" cy="4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28" y="32"/>
                </a:cxn>
                <a:cxn ang="0">
                  <a:pos x="34" y="32"/>
                </a:cxn>
                <a:cxn ang="0">
                  <a:pos x="34" y="36"/>
                </a:cxn>
                <a:cxn ang="0">
                  <a:pos x="28" y="36"/>
                </a:cxn>
                <a:cxn ang="0">
                  <a:pos x="28" y="46"/>
                </a:cxn>
                <a:cxn ang="0">
                  <a:pos x="24" y="46"/>
                </a:cxn>
                <a:cxn ang="0">
                  <a:pos x="24" y="36"/>
                </a:cxn>
                <a:cxn ang="0">
                  <a:pos x="0" y="36"/>
                </a:cxn>
                <a:cxn ang="0">
                  <a:pos x="0" y="32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6" y="32"/>
                </a:cxn>
                <a:cxn ang="0">
                  <a:pos x="24" y="32"/>
                </a:cxn>
                <a:cxn ang="0">
                  <a:pos x="24" y="6"/>
                </a:cxn>
                <a:cxn ang="0">
                  <a:pos x="0" y="32"/>
                </a:cxn>
              </a:cxnLst>
              <a:rect l="0" t="0" r="r" b="b"/>
              <a:pathLst>
                <a:path w="34" h="46">
                  <a:moveTo>
                    <a:pt x="0" y="32"/>
                  </a:moveTo>
                  <a:lnTo>
                    <a:pt x="22" y="0"/>
                  </a:lnTo>
                  <a:lnTo>
                    <a:pt x="28" y="0"/>
                  </a:lnTo>
                  <a:lnTo>
                    <a:pt x="28" y="32"/>
                  </a:lnTo>
                  <a:lnTo>
                    <a:pt x="34" y="32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8" y="46"/>
                  </a:lnTo>
                  <a:lnTo>
                    <a:pt x="24" y="46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6" y="32"/>
                  </a:lnTo>
                  <a:lnTo>
                    <a:pt x="24" y="32"/>
                  </a:lnTo>
                  <a:lnTo>
                    <a:pt x="24" y="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1351" y="1822"/>
              <a:ext cx="28" cy="48"/>
            </a:xfrm>
            <a:custGeom>
              <a:avLst/>
              <a:gdLst/>
              <a:ahLst/>
              <a:cxnLst>
                <a:cxn ang="0">
                  <a:pos x="6" y="20"/>
                </a:cxn>
                <a:cxn ang="0">
                  <a:pos x="8" y="20"/>
                </a:cxn>
                <a:cxn ang="0">
                  <a:pos x="12" y="20"/>
                </a:cxn>
                <a:cxn ang="0">
                  <a:pos x="18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12" y="4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28" y="12"/>
                </a:cxn>
                <a:cxn ang="0">
                  <a:pos x="26" y="16"/>
                </a:cxn>
                <a:cxn ang="0">
                  <a:pos x="24" y="18"/>
                </a:cxn>
                <a:cxn ang="0">
                  <a:pos x="22" y="22"/>
                </a:cxn>
                <a:cxn ang="0">
                  <a:pos x="18" y="22"/>
                </a:cxn>
                <a:cxn ang="0">
                  <a:pos x="22" y="24"/>
                </a:cxn>
                <a:cxn ang="0">
                  <a:pos x="26" y="26"/>
                </a:cxn>
                <a:cxn ang="0">
                  <a:pos x="26" y="30"/>
                </a:cxn>
                <a:cxn ang="0">
                  <a:pos x="28" y="34"/>
                </a:cxn>
                <a:cxn ang="0">
                  <a:pos x="26" y="40"/>
                </a:cxn>
                <a:cxn ang="0">
                  <a:pos x="22" y="44"/>
                </a:cxn>
                <a:cxn ang="0">
                  <a:pos x="18" y="46"/>
                </a:cxn>
                <a:cxn ang="0">
                  <a:pos x="10" y="48"/>
                </a:cxn>
                <a:cxn ang="0">
                  <a:pos x="0" y="46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12" y="44"/>
                </a:cxn>
                <a:cxn ang="0">
                  <a:pos x="16" y="42"/>
                </a:cxn>
                <a:cxn ang="0">
                  <a:pos x="20" y="42"/>
                </a:cxn>
                <a:cxn ang="0">
                  <a:pos x="22" y="38"/>
                </a:cxn>
                <a:cxn ang="0">
                  <a:pos x="22" y="34"/>
                </a:cxn>
                <a:cxn ang="0">
                  <a:pos x="22" y="28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6" y="24"/>
                </a:cxn>
                <a:cxn ang="0">
                  <a:pos x="6" y="20"/>
                </a:cxn>
              </a:cxnLst>
              <a:rect l="0" t="0" r="r" b="b"/>
              <a:pathLst>
                <a:path w="28" h="48">
                  <a:moveTo>
                    <a:pt x="6" y="20"/>
                  </a:moveTo>
                  <a:lnTo>
                    <a:pt x="8" y="20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2" y="4"/>
                  </a:lnTo>
                  <a:lnTo>
                    <a:pt x="8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8" y="34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18" y="46"/>
                  </a:lnTo>
                  <a:lnTo>
                    <a:pt x="10" y="48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6" y="42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2" y="34"/>
                  </a:lnTo>
                  <a:lnTo>
                    <a:pt x="22" y="28"/>
                  </a:lnTo>
                  <a:lnTo>
                    <a:pt x="18" y="26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6" y="2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1407" y="1822"/>
              <a:ext cx="26" cy="46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0" y="32"/>
                </a:cxn>
                <a:cxn ang="0">
                  <a:pos x="18" y="22"/>
                </a:cxn>
                <a:cxn ang="0">
                  <a:pos x="20" y="16"/>
                </a:cxn>
                <a:cxn ang="0">
                  <a:pos x="20" y="12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2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2" y="4"/>
                </a:cxn>
                <a:cxn ang="0">
                  <a:pos x="24" y="6"/>
                </a:cxn>
                <a:cxn ang="0">
                  <a:pos x="26" y="12"/>
                </a:cxn>
                <a:cxn ang="0">
                  <a:pos x="24" y="18"/>
                </a:cxn>
                <a:cxn ang="0">
                  <a:pos x="22" y="24"/>
                </a:cxn>
                <a:cxn ang="0">
                  <a:pos x="14" y="34"/>
                </a:cxn>
                <a:cxn ang="0">
                  <a:pos x="4" y="42"/>
                </a:cxn>
                <a:cxn ang="0">
                  <a:pos x="26" y="42"/>
                </a:cxn>
                <a:cxn ang="0">
                  <a:pos x="26" y="46"/>
                </a:cxn>
                <a:cxn ang="0">
                  <a:pos x="0" y="46"/>
                </a:cxn>
                <a:cxn ang="0">
                  <a:pos x="0" y="42"/>
                </a:cxn>
              </a:cxnLst>
              <a:rect l="0" t="0" r="r" b="b"/>
              <a:pathLst>
                <a:path w="26" h="46">
                  <a:moveTo>
                    <a:pt x="0" y="42"/>
                  </a:moveTo>
                  <a:lnTo>
                    <a:pt x="10" y="32"/>
                  </a:lnTo>
                  <a:lnTo>
                    <a:pt x="18" y="22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6" y="12"/>
                  </a:lnTo>
                  <a:lnTo>
                    <a:pt x="24" y="18"/>
                  </a:lnTo>
                  <a:lnTo>
                    <a:pt x="22" y="24"/>
                  </a:lnTo>
                  <a:lnTo>
                    <a:pt x="14" y="34"/>
                  </a:lnTo>
                  <a:lnTo>
                    <a:pt x="4" y="42"/>
                  </a:lnTo>
                  <a:lnTo>
                    <a:pt x="26" y="42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 rot="-11355266">
              <a:off x="1443" y="1822"/>
              <a:ext cx="30" cy="48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28" y="32"/>
                </a:cxn>
                <a:cxn ang="0">
                  <a:pos x="26" y="40"/>
                </a:cxn>
                <a:cxn ang="0">
                  <a:pos x="18" y="46"/>
                </a:cxn>
                <a:cxn ang="0">
                  <a:pos x="10" y="48"/>
                </a:cxn>
                <a:cxn ang="0">
                  <a:pos x="2" y="46"/>
                </a:cxn>
                <a:cxn ang="0">
                  <a:pos x="2" y="42"/>
                </a:cxn>
                <a:cxn ang="0">
                  <a:pos x="10" y="44"/>
                </a:cxn>
                <a:cxn ang="0">
                  <a:pos x="18" y="42"/>
                </a:cxn>
                <a:cxn ang="0">
                  <a:pos x="22" y="38"/>
                </a:cxn>
                <a:cxn ang="0">
                  <a:pos x="24" y="32"/>
                </a:cxn>
                <a:cxn ang="0">
                  <a:pos x="26" y="24"/>
                </a:cxn>
                <a:cxn ang="0">
                  <a:pos x="20" y="28"/>
                </a:cxn>
                <a:cxn ang="0">
                  <a:pos x="14" y="30"/>
                </a:cxn>
                <a:cxn ang="0">
                  <a:pos x="10" y="30"/>
                </a:cxn>
                <a:cxn ang="0">
                  <a:pos x="4" y="26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8" y="6"/>
                </a:cxn>
                <a:cxn ang="0">
                  <a:pos x="30" y="14"/>
                </a:cxn>
                <a:cxn ang="0">
                  <a:pos x="30" y="20"/>
                </a:cxn>
                <a:cxn ang="0">
                  <a:pos x="30" y="22"/>
                </a:cxn>
                <a:cxn ang="0">
                  <a:pos x="24" y="16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16" y="4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4" y="16"/>
                </a:cxn>
                <a:cxn ang="0">
                  <a:pos x="6" y="20"/>
                </a:cxn>
                <a:cxn ang="0">
                  <a:pos x="8" y="22"/>
                </a:cxn>
                <a:cxn ang="0">
                  <a:pos x="10" y="26"/>
                </a:cxn>
                <a:cxn ang="0">
                  <a:pos x="14" y="26"/>
                </a:cxn>
                <a:cxn ang="0">
                  <a:pos x="18" y="26"/>
                </a:cxn>
                <a:cxn ang="0">
                  <a:pos x="22" y="22"/>
                </a:cxn>
                <a:cxn ang="0">
                  <a:pos x="24" y="20"/>
                </a:cxn>
                <a:cxn ang="0">
                  <a:pos x="24" y="16"/>
                </a:cxn>
                <a:cxn ang="0">
                  <a:pos x="30" y="22"/>
                </a:cxn>
              </a:cxnLst>
              <a:rect l="0" t="0" r="r" b="b"/>
              <a:pathLst>
                <a:path w="30" h="48">
                  <a:moveTo>
                    <a:pt x="30" y="22"/>
                  </a:moveTo>
                  <a:lnTo>
                    <a:pt x="28" y="32"/>
                  </a:lnTo>
                  <a:lnTo>
                    <a:pt x="26" y="40"/>
                  </a:lnTo>
                  <a:lnTo>
                    <a:pt x="18" y="46"/>
                  </a:lnTo>
                  <a:lnTo>
                    <a:pt x="10" y="48"/>
                  </a:lnTo>
                  <a:lnTo>
                    <a:pt x="2" y="46"/>
                  </a:lnTo>
                  <a:lnTo>
                    <a:pt x="2" y="42"/>
                  </a:lnTo>
                  <a:lnTo>
                    <a:pt x="10" y="44"/>
                  </a:lnTo>
                  <a:lnTo>
                    <a:pt x="18" y="42"/>
                  </a:lnTo>
                  <a:lnTo>
                    <a:pt x="22" y="38"/>
                  </a:lnTo>
                  <a:lnTo>
                    <a:pt x="24" y="32"/>
                  </a:lnTo>
                  <a:lnTo>
                    <a:pt x="26" y="24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0" y="30"/>
                  </a:lnTo>
                  <a:lnTo>
                    <a:pt x="4" y="26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0" y="14"/>
                  </a:lnTo>
                  <a:lnTo>
                    <a:pt x="30" y="20"/>
                  </a:lnTo>
                  <a:lnTo>
                    <a:pt x="30" y="22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4" y="16"/>
                  </a:lnTo>
                  <a:lnTo>
                    <a:pt x="6" y="20"/>
                  </a:lnTo>
                  <a:lnTo>
                    <a:pt x="8" y="22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8" y="26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1481" y="1822"/>
              <a:ext cx="32" cy="4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6"/>
                </a:cxn>
                <a:cxn ang="0">
                  <a:pos x="30" y="10"/>
                </a:cxn>
                <a:cxn ang="0">
                  <a:pos x="28" y="14"/>
                </a:cxn>
                <a:cxn ang="0">
                  <a:pos x="26" y="18"/>
                </a:cxn>
                <a:cxn ang="0">
                  <a:pos x="20" y="22"/>
                </a:cxn>
                <a:cxn ang="0">
                  <a:pos x="28" y="28"/>
                </a:cxn>
                <a:cxn ang="0">
                  <a:pos x="30" y="30"/>
                </a:cxn>
                <a:cxn ang="0">
                  <a:pos x="32" y="36"/>
                </a:cxn>
                <a:cxn ang="0">
                  <a:pos x="30" y="40"/>
                </a:cxn>
                <a:cxn ang="0">
                  <a:pos x="26" y="44"/>
                </a:cxn>
                <a:cxn ang="0">
                  <a:pos x="22" y="46"/>
                </a:cxn>
                <a:cxn ang="0">
                  <a:pos x="16" y="48"/>
                </a:cxn>
                <a:cxn ang="0">
                  <a:pos x="10" y="46"/>
                </a:cxn>
                <a:cxn ang="0">
                  <a:pos x="6" y="44"/>
                </a:cxn>
                <a:cxn ang="0">
                  <a:pos x="2" y="40"/>
                </a:cxn>
                <a:cxn ang="0">
                  <a:pos x="0" y="36"/>
                </a:cxn>
                <a:cxn ang="0">
                  <a:pos x="2" y="30"/>
                </a:cxn>
                <a:cxn ang="0">
                  <a:pos x="4" y="28"/>
                </a:cxn>
                <a:cxn ang="0">
                  <a:pos x="12" y="22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24"/>
                </a:cxn>
                <a:cxn ang="0">
                  <a:pos x="8" y="28"/>
                </a:cxn>
                <a:cxn ang="0">
                  <a:pos x="6" y="30"/>
                </a:cxn>
                <a:cxn ang="0">
                  <a:pos x="6" y="36"/>
                </a:cxn>
                <a:cxn ang="0">
                  <a:pos x="6" y="38"/>
                </a:cxn>
                <a:cxn ang="0">
                  <a:pos x="8" y="42"/>
                </a:cxn>
                <a:cxn ang="0">
                  <a:pos x="16" y="44"/>
                </a:cxn>
                <a:cxn ang="0">
                  <a:pos x="20" y="42"/>
                </a:cxn>
                <a:cxn ang="0">
                  <a:pos x="24" y="42"/>
                </a:cxn>
                <a:cxn ang="0">
                  <a:pos x="26" y="38"/>
                </a:cxn>
                <a:cxn ang="0">
                  <a:pos x="26" y="34"/>
                </a:cxn>
                <a:cxn ang="0">
                  <a:pos x="26" y="30"/>
                </a:cxn>
                <a:cxn ang="0">
                  <a:pos x="22" y="28"/>
                </a:cxn>
                <a:cxn ang="0">
                  <a:pos x="16" y="24"/>
                </a:cxn>
                <a:cxn ang="0">
                  <a:pos x="16" y="0"/>
                </a:cxn>
                <a:cxn ang="0">
                  <a:pos x="16" y="22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2"/>
                </a:cxn>
                <a:cxn ang="0">
                  <a:pos x="24" y="8"/>
                </a:cxn>
                <a:cxn ang="0">
                  <a:pos x="22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8" y="14"/>
                </a:cxn>
                <a:cxn ang="0">
                  <a:pos x="10" y="18"/>
                </a:cxn>
                <a:cxn ang="0">
                  <a:pos x="16" y="22"/>
                </a:cxn>
                <a:cxn ang="0">
                  <a:pos x="16" y="0"/>
                </a:cxn>
              </a:cxnLst>
              <a:rect l="0" t="0" r="r" b="b"/>
              <a:pathLst>
                <a:path w="32" h="48">
                  <a:moveTo>
                    <a:pt x="16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0" y="22"/>
                  </a:lnTo>
                  <a:lnTo>
                    <a:pt x="28" y="28"/>
                  </a:lnTo>
                  <a:lnTo>
                    <a:pt x="30" y="30"/>
                  </a:lnTo>
                  <a:lnTo>
                    <a:pt x="32" y="36"/>
                  </a:lnTo>
                  <a:lnTo>
                    <a:pt x="30" y="40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6" y="48"/>
                  </a:lnTo>
                  <a:lnTo>
                    <a:pt x="10" y="46"/>
                  </a:lnTo>
                  <a:lnTo>
                    <a:pt x="6" y="44"/>
                  </a:lnTo>
                  <a:lnTo>
                    <a:pt x="2" y="40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4" y="28"/>
                  </a:lnTo>
                  <a:lnTo>
                    <a:pt x="12" y="22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24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8" y="42"/>
                  </a:lnTo>
                  <a:lnTo>
                    <a:pt x="16" y="44"/>
                  </a:lnTo>
                  <a:lnTo>
                    <a:pt x="20" y="42"/>
                  </a:lnTo>
                  <a:lnTo>
                    <a:pt x="24" y="42"/>
                  </a:lnTo>
                  <a:lnTo>
                    <a:pt x="26" y="38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2" y="28"/>
                  </a:lnTo>
                  <a:lnTo>
                    <a:pt x="16" y="24"/>
                  </a:lnTo>
                  <a:lnTo>
                    <a:pt x="16" y="0"/>
                  </a:lnTo>
                  <a:lnTo>
                    <a:pt x="16" y="22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2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1537" y="1822"/>
              <a:ext cx="28" cy="46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4" y="8"/>
                </a:cxn>
                <a:cxn ang="0">
                  <a:pos x="2" y="4"/>
                </a:cxn>
                <a:cxn ang="0">
                  <a:pos x="8" y="2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4" y="4"/>
                </a:cxn>
                <a:cxn ang="0">
                  <a:pos x="26" y="6"/>
                </a:cxn>
                <a:cxn ang="0">
                  <a:pos x="28" y="12"/>
                </a:cxn>
                <a:cxn ang="0">
                  <a:pos x="26" y="18"/>
                </a:cxn>
                <a:cxn ang="0">
                  <a:pos x="24" y="24"/>
                </a:cxn>
                <a:cxn ang="0">
                  <a:pos x="14" y="34"/>
                </a:cxn>
                <a:cxn ang="0">
                  <a:pos x="6" y="42"/>
                </a:cxn>
                <a:cxn ang="0">
                  <a:pos x="28" y="42"/>
                </a:cxn>
                <a:cxn ang="0">
                  <a:pos x="28" y="46"/>
                </a:cxn>
                <a:cxn ang="0">
                  <a:pos x="0" y="46"/>
                </a:cxn>
                <a:cxn ang="0">
                  <a:pos x="0" y="42"/>
                </a:cxn>
              </a:cxnLst>
              <a:rect l="0" t="0" r="r" b="b"/>
              <a:pathLst>
                <a:path w="28" h="46">
                  <a:moveTo>
                    <a:pt x="0" y="42"/>
                  </a:moveTo>
                  <a:lnTo>
                    <a:pt x="12" y="32"/>
                  </a:lnTo>
                  <a:lnTo>
                    <a:pt x="20" y="22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4" y="34"/>
                  </a:lnTo>
                  <a:lnTo>
                    <a:pt x="6" y="42"/>
                  </a:lnTo>
                  <a:lnTo>
                    <a:pt x="28" y="42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1577" y="1822"/>
              <a:ext cx="26" cy="48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4" y="4"/>
                </a:cxn>
                <a:cxn ang="0">
                  <a:pos x="4" y="20"/>
                </a:cxn>
                <a:cxn ang="0">
                  <a:pos x="12" y="18"/>
                </a:cxn>
                <a:cxn ang="0">
                  <a:pos x="18" y="20"/>
                </a:cxn>
                <a:cxn ang="0">
                  <a:pos x="22" y="22"/>
                </a:cxn>
                <a:cxn ang="0">
                  <a:pos x="26" y="26"/>
                </a:cxn>
                <a:cxn ang="0">
                  <a:pos x="26" y="32"/>
                </a:cxn>
                <a:cxn ang="0">
                  <a:pos x="24" y="38"/>
                </a:cxn>
                <a:cxn ang="0">
                  <a:pos x="22" y="44"/>
                </a:cxn>
                <a:cxn ang="0">
                  <a:pos x="16" y="46"/>
                </a:cxn>
                <a:cxn ang="0">
                  <a:pos x="10" y="48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4" y="42"/>
                </a:cxn>
                <a:cxn ang="0">
                  <a:pos x="10" y="44"/>
                </a:cxn>
                <a:cxn ang="0">
                  <a:pos x="14" y="42"/>
                </a:cxn>
                <a:cxn ang="0">
                  <a:pos x="18" y="40"/>
                </a:cxn>
                <a:cxn ang="0">
                  <a:pos x="20" y="38"/>
                </a:cxn>
                <a:cxn ang="0">
                  <a:pos x="22" y="32"/>
                </a:cxn>
                <a:cxn ang="0">
                  <a:pos x="20" y="28"/>
                </a:cxn>
                <a:cxn ang="0">
                  <a:pos x="18" y="24"/>
                </a:cxn>
                <a:cxn ang="0">
                  <a:pos x="16" y="24"/>
                </a:cxn>
                <a:cxn ang="0">
                  <a:pos x="10" y="22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4"/>
                </a:cxn>
              </a:cxnLst>
              <a:rect l="0" t="0" r="r" b="b"/>
              <a:pathLst>
                <a:path w="26" h="48">
                  <a:moveTo>
                    <a:pt x="24" y="4"/>
                  </a:moveTo>
                  <a:lnTo>
                    <a:pt x="4" y="4"/>
                  </a:lnTo>
                  <a:lnTo>
                    <a:pt x="4" y="20"/>
                  </a:lnTo>
                  <a:lnTo>
                    <a:pt x="12" y="18"/>
                  </a:lnTo>
                  <a:lnTo>
                    <a:pt x="18" y="20"/>
                  </a:lnTo>
                  <a:lnTo>
                    <a:pt x="22" y="22"/>
                  </a:lnTo>
                  <a:lnTo>
                    <a:pt x="26" y="26"/>
                  </a:lnTo>
                  <a:lnTo>
                    <a:pt x="26" y="32"/>
                  </a:lnTo>
                  <a:lnTo>
                    <a:pt x="24" y="38"/>
                  </a:lnTo>
                  <a:lnTo>
                    <a:pt x="22" y="44"/>
                  </a:lnTo>
                  <a:lnTo>
                    <a:pt x="16" y="46"/>
                  </a:lnTo>
                  <a:lnTo>
                    <a:pt x="10" y="48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10" y="44"/>
                  </a:lnTo>
                  <a:lnTo>
                    <a:pt x="14" y="42"/>
                  </a:lnTo>
                  <a:lnTo>
                    <a:pt x="18" y="40"/>
                  </a:lnTo>
                  <a:lnTo>
                    <a:pt x="20" y="38"/>
                  </a:lnTo>
                  <a:lnTo>
                    <a:pt x="22" y="32"/>
                  </a:lnTo>
                  <a:lnTo>
                    <a:pt x="20" y="28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10" y="22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1631" y="1822"/>
              <a:ext cx="28" cy="46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0" y="32"/>
                </a:cxn>
                <a:cxn ang="0">
                  <a:pos x="18" y="22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2" y="4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2" y="4"/>
                </a:cxn>
                <a:cxn ang="0">
                  <a:pos x="24" y="6"/>
                </a:cxn>
                <a:cxn ang="0">
                  <a:pos x="26" y="12"/>
                </a:cxn>
                <a:cxn ang="0">
                  <a:pos x="24" y="18"/>
                </a:cxn>
                <a:cxn ang="0">
                  <a:pos x="22" y="24"/>
                </a:cxn>
                <a:cxn ang="0">
                  <a:pos x="14" y="34"/>
                </a:cxn>
                <a:cxn ang="0">
                  <a:pos x="4" y="42"/>
                </a:cxn>
                <a:cxn ang="0">
                  <a:pos x="28" y="42"/>
                </a:cxn>
                <a:cxn ang="0">
                  <a:pos x="28" y="46"/>
                </a:cxn>
                <a:cxn ang="0">
                  <a:pos x="0" y="46"/>
                </a:cxn>
                <a:cxn ang="0">
                  <a:pos x="0" y="42"/>
                </a:cxn>
              </a:cxnLst>
              <a:rect l="0" t="0" r="r" b="b"/>
              <a:pathLst>
                <a:path w="28" h="46">
                  <a:moveTo>
                    <a:pt x="0" y="42"/>
                  </a:moveTo>
                  <a:lnTo>
                    <a:pt x="10" y="32"/>
                  </a:lnTo>
                  <a:lnTo>
                    <a:pt x="18" y="22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6" y="12"/>
                  </a:lnTo>
                  <a:lnTo>
                    <a:pt x="24" y="18"/>
                  </a:lnTo>
                  <a:lnTo>
                    <a:pt x="22" y="24"/>
                  </a:lnTo>
                  <a:lnTo>
                    <a:pt x="14" y="34"/>
                  </a:lnTo>
                  <a:lnTo>
                    <a:pt x="4" y="42"/>
                  </a:lnTo>
                  <a:lnTo>
                    <a:pt x="28" y="42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1667" y="1822"/>
              <a:ext cx="28" cy="46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2" y="32"/>
                </a:cxn>
                <a:cxn ang="0">
                  <a:pos x="18" y="22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4" y="8"/>
                </a:cxn>
                <a:cxn ang="0">
                  <a:pos x="2" y="4"/>
                </a:cxn>
                <a:cxn ang="0">
                  <a:pos x="8" y="2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4" y="4"/>
                </a:cxn>
                <a:cxn ang="0">
                  <a:pos x="26" y="6"/>
                </a:cxn>
                <a:cxn ang="0">
                  <a:pos x="28" y="12"/>
                </a:cxn>
                <a:cxn ang="0">
                  <a:pos x="26" y="18"/>
                </a:cxn>
                <a:cxn ang="0">
                  <a:pos x="24" y="24"/>
                </a:cxn>
                <a:cxn ang="0">
                  <a:pos x="14" y="34"/>
                </a:cxn>
                <a:cxn ang="0">
                  <a:pos x="6" y="42"/>
                </a:cxn>
                <a:cxn ang="0">
                  <a:pos x="28" y="42"/>
                </a:cxn>
                <a:cxn ang="0">
                  <a:pos x="28" y="46"/>
                </a:cxn>
                <a:cxn ang="0">
                  <a:pos x="0" y="46"/>
                </a:cxn>
                <a:cxn ang="0">
                  <a:pos x="0" y="42"/>
                </a:cxn>
              </a:cxnLst>
              <a:rect l="0" t="0" r="r" b="b"/>
              <a:pathLst>
                <a:path w="28" h="46">
                  <a:moveTo>
                    <a:pt x="0" y="42"/>
                  </a:moveTo>
                  <a:lnTo>
                    <a:pt x="12" y="32"/>
                  </a:lnTo>
                  <a:lnTo>
                    <a:pt x="18" y="22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4" y="34"/>
                  </a:lnTo>
                  <a:lnTo>
                    <a:pt x="6" y="42"/>
                  </a:lnTo>
                  <a:lnTo>
                    <a:pt x="28" y="42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1703" y="1864"/>
              <a:ext cx="10" cy="1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0" y="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4" y="0"/>
                </a:cxn>
              </a:cxnLst>
              <a:rect l="0" t="0" r="r" b="b"/>
              <a:pathLst>
                <a:path w="10" h="14">
                  <a:moveTo>
                    <a:pt x="4" y="0"/>
                  </a:moveTo>
                  <a:lnTo>
                    <a:pt x="10" y="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1743" y="1822"/>
              <a:ext cx="22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22" y="4"/>
                </a:cxn>
                <a:cxn ang="0">
                  <a:pos x="4" y="4"/>
                </a:cxn>
                <a:cxn ang="0">
                  <a:pos x="4" y="22"/>
                </a:cxn>
                <a:cxn ang="0">
                  <a:pos x="22" y="22"/>
                </a:cxn>
                <a:cxn ang="0">
                  <a:pos x="22" y="26"/>
                </a:cxn>
                <a:cxn ang="0">
                  <a:pos x="4" y="26"/>
                </a:cxn>
                <a:cxn ang="0">
                  <a:pos x="4" y="46"/>
                </a:cxn>
                <a:cxn ang="0">
                  <a:pos x="0" y="46"/>
                </a:cxn>
                <a:cxn ang="0">
                  <a:pos x="0" y="0"/>
                </a:cxn>
              </a:cxnLst>
              <a:rect l="0" t="0" r="r" b="b"/>
              <a:pathLst>
                <a:path w="22" h="46">
                  <a:moveTo>
                    <a:pt x="0" y="0"/>
                  </a:moveTo>
                  <a:lnTo>
                    <a:pt x="22" y="0"/>
                  </a:lnTo>
                  <a:lnTo>
                    <a:pt x="22" y="4"/>
                  </a:lnTo>
                  <a:lnTo>
                    <a:pt x="4" y="4"/>
                  </a:lnTo>
                  <a:lnTo>
                    <a:pt x="4" y="22"/>
                  </a:lnTo>
                  <a:lnTo>
                    <a:pt x="22" y="22"/>
                  </a:lnTo>
                  <a:lnTo>
                    <a:pt x="22" y="26"/>
                  </a:lnTo>
                  <a:lnTo>
                    <a:pt x="4" y="26"/>
                  </a:lnTo>
                  <a:lnTo>
                    <a:pt x="4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1769" y="1834"/>
              <a:ext cx="26" cy="36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18" y="34"/>
                </a:cxn>
                <a:cxn ang="0">
                  <a:pos x="12" y="36"/>
                </a:cxn>
                <a:cxn ang="0">
                  <a:pos x="6" y="34"/>
                </a:cxn>
                <a:cxn ang="0">
                  <a:pos x="2" y="32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2" y="20"/>
                </a:cxn>
                <a:cxn ang="0">
                  <a:pos x="8" y="16"/>
                </a:cxn>
                <a:cxn ang="0">
                  <a:pos x="14" y="14"/>
                </a:cxn>
                <a:cxn ang="0">
                  <a:pos x="20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4" y="2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2" y="4"/>
                </a:cxn>
                <a:cxn ang="0">
                  <a:pos x="26" y="8"/>
                </a:cxn>
                <a:cxn ang="0">
                  <a:pos x="26" y="12"/>
                </a:cxn>
                <a:cxn ang="0">
                  <a:pos x="26" y="28"/>
                </a:cxn>
                <a:cxn ang="0">
                  <a:pos x="26" y="34"/>
                </a:cxn>
                <a:cxn ang="0">
                  <a:pos x="22" y="34"/>
                </a:cxn>
                <a:cxn ang="0">
                  <a:pos x="22" y="30"/>
                </a:cxn>
                <a:cxn ang="0">
                  <a:pos x="22" y="18"/>
                </a:cxn>
                <a:cxn ang="0">
                  <a:pos x="20" y="18"/>
                </a:cxn>
                <a:cxn ang="0">
                  <a:pos x="10" y="20"/>
                </a:cxn>
                <a:cxn ang="0">
                  <a:pos x="6" y="22"/>
                </a:cxn>
                <a:cxn ang="0">
                  <a:pos x="4" y="26"/>
                </a:cxn>
                <a:cxn ang="0">
                  <a:pos x="6" y="28"/>
                </a:cxn>
                <a:cxn ang="0">
                  <a:pos x="6" y="30"/>
                </a:cxn>
                <a:cxn ang="0">
                  <a:pos x="12" y="32"/>
                </a:cxn>
                <a:cxn ang="0">
                  <a:pos x="18" y="30"/>
                </a:cxn>
                <a:cxn ang="0">
                  <a:pos x="20" y="28"/>
                </a:cxn>
                <a:cxn ang="0">
                  <a:pos x="22" y="24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2" y="30"/>
                </a:cxn>
              </a:cxnLst>
              <a:rect l="0" t="0" r="r" b="b"/>
              <a:pathLst>
                <a:path w="26" h="36">
                  <a:moveTo>
                    <a:pt x="22" y="30"/>
                  </a:moveTo>
                  <a:lnTo>
                    <a:pt x="18" y="34"/>
                  </a:lnTo>
                  <a:lnTo>
                    <a:pt x="12" y="36"/>
                  </a:lnTo>
                  <a:lnTo>
                    <a:pt x="6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8" y="16"/>
                  </a:lnTo>
                  <a:lnTo>
                    <a:pt x="14" y="14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4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28"/>
                  </a:lnTo>
                  <a:lnTo>
                    <a:pt x="26" y="34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0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12" y="32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2" y="3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1801" y="1836"/>
              <a:ext cx="30" cy="32"/>
            </a:xfrm>
            <a:custGeom>
              <a:avLst/>
              <a:gdLst/>
              <a:ahLst/>
              <a:cxnLst>
                <a:cxn ang="0">
                  <a:pos x="12" y="1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4" y="12"/>
                </a:cxn>
                <a:cxn ang="0">
                  <a:pos x="24" y="0"/>
                </a:cxn>
                <a:cxn ang="0">
                  <a:pos x="28" y="0"/>
                </a:cxn>
                <a:cxn ang="0">
                  <a:pos x="18" y="14"/>
                </a:cxn>
                <a:cxn ang="0">
                  <a:pos x="30" y="32"/>
                </a:cxn>
                <a:cxn ang="0">
                  <a:pos x="24" y="32"/>
                </a:cxn>
                <a:cxn ang="0">
                  <a:pos x="14" y="18"/>
                </a:cxn>
                <a:cxn ang="0">
                  <a:pos x="6" y="32"/>
                </a:cxn>
                <a:cxn ang="0">
                  <a:pos x="0" y="32"/>
                </a:cxn>
                <a:cxn ang="0">
                  <a:pos x="12" y="14"/>
                </a:cxn>
              </a:cxnLst>
              <a:rect l="0" t="0" r="r" b="b"/>
              <a:pathLst>
                <a:path w="30" h="32">
                  <a:moveTo>
                    <a:pt x="12" y="14"/>
                  </a:moveTo>
                  <a:lnTo>
                    <a:pt x="2" y="0"/>
                  </a:lnTo>
                  <a:lnTo>
                    <a:pt x="6" y="0"/>
                  </a:lnTo>
                  <a:lnTo>
                    <a:pt x="14" y="1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18" y="14"/>
                  </a:lnTo>
                  <a:lnTo>
                    <a:pt x="30" y="32"/>
                  </a:lnTo>
                  <a:lnTo>
                    <a:pt x="24" y="32"/>
                  </a:lnTo>
                  <a:lnTo>
                    <a:pt x="14" y="18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12" y="1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1853" y="1836"/>
              <a:ext cx="34" cy="3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14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18" y="14"/>
                </a:cxn>
                <a:cxn ang="0">
                  <a:pos x="34" y="14"/>
                </a:cxn>
                <a:cxn ang="0">
                  <a:pos x="34" y="18"/>
                </a:cxn>
                <a:cxn ang="0">
                  <a:pos x="18" y="18"/>
                </a:cxn>
                <a:cxn ang="0">
                  <a:pos x="18" y="32"/>
                </a:cxn>
                <a:cxn ang="0">
                  <a:pos x="14" y="32"/>
                </a:cxn>
                <a:cxn ang="0">
                  <a:pos x="14" y="18"/>
                </a:cxn>
                <a:cxn ang="0">
                  <a:pos x="0" y="18"/>
                </a:cxn>
                <a:cxn ang="0">
                  <a:pos x="0" y="14"/>
                </a:cxn>
              </a:cxnLst>
              <a:rect l="0" t="0" r="r" b="b"/>
              <a:pathLst>
                <a:path w="34" h="32">
                  <a:moveTo>
                    <a:pt x="0" y="14"/>
                  </a:moveTo>
                  <a:lnTo>
                    <a:pt x="14" y="14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14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18" y="18"/>
                  </a:lnTo>
                  <a:lnTo>
                    <a:pt x="18" y="32"/>
                  </a:lnTo>
                  <a:lnTo>
                    <a:pt x="14" y="32"/>
                  </a:lnTo>
                  <a:lnTo>
                    <a:pt x="14" y="18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1895" y="1822"/>
              <a:ext cx="34" cy="4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26" y="32"/>
                </a:cxn>
                <a:cxn ang="0">
                  <a:pos x="34" y="32"/>
                </a:cxn>
                <a:cxn ang="0">
                  <a:pos x="34" y="36"/>
                </a:cxn>
                <a:cxn ang="0">
                  <a:pos x="26" y="36"/>
                </a:cxn>
                <a:cxn ang="0">
                  <a:pos x="26" y="46"/>
                </a:cxn>
                <a:cxn ang="0">
                  <a:pos x="22" y="46"/>
                </a:cxn>
                <a:cxn ang="0">
                  <a:pos x="22" y="36"/>
                </a:cxn>
                <a:cxn ang="0">
                  <a:pos x="0" y="36"/>
                </a:cxn>
                <a:cxn ang="0">
                  <a:pos x="0" y="32"/>
                </a:cxn>
                <a:cxn ang="0">
                  <a:pos x="22" y="6"/>
                </a:cxn>
                <a:cxn ang="0">
                  <a:pos x="4" y="32"/>
                </a:cxn>
                <a:cxn ang="0">
                  <a:pos x="22" y="32"/>
                </a:cxn>
                <a:cxn ang="0">
                  <a:pos x="22" y="6"/>
                </a:cxn>
                <a:cxn ang="0">
                  <a:pos x="0" y="32"/>
                </a:cxn>
              </a:cxnLst>
              <a:rect l="0" t="0" r="r" b="b"/>
              <a:pathLst>
                <a:path w="34" h="46">
                  <a:moveTo>
                    <a:pt x="0" y="32"/>
                  </a:moveTo>
                  <a:lnTo>
                    <a:pt x="20" y="0"/>
                  </a:lnTo>
                  <a:lnTo>
                    <a:pt x="26" y="0"/>
                  </a:lnTo>
                  <a:lnTo>
                    <a:pt x="26" y="32"/>
                  </a:lnTo>
                  <a:lnTo>
                    <a:pt x="34" y="32"/>
                  </a:lnTo>
                  <a:lnTo>
                    <a:pt x="34" y="36"/>
                  </a:lnTo>
                  <a:lnTo>
                    <a:pt x="26" y="36"/>
                  </a:lnTo>
                  <a:lnTo>
                    <a:pt x="26" y="46"/>
                  </a:lnTo>
                  <a:lnTo>
                    <a:pt x="22" y="46"/>
                  </a:lnTo>
                  <a:lnTo>
                    <a:pt x="22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2" y="6"/>
                  </a:lnTo>
                  <a:lnTo>
                    <a:pt x="4" y="32"/>
                  </a:lnTo>
                  <a:lnTo>
                    <a:pt x="22" y="32"/>
                  </a:lnTo>
                  <a:lnTo>
                    <a:pt x="22" y="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1935" y="1822"/>
              <a:ext cx="14" cy="4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4" y="0"/>
                </a:cxn>
                <a:cxn ang="0">
                  <a:pos x="14" y="46"/>
                </a:cxn>
                <a:cxn ang="0">
                  <a:pos x="10" y="46"/>
                </a:cxn>
                <a:cxn ang="0">
                  <a:pos x="10" y="6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10" y="0"/>
                </a:cxn>
              </a:cxnLst>
              <a:rect l="0" t="0" r="r" b="b"/>
              <a:pathLst>
                <a:path w="14" h="46">
                  <a:moveTo>
                    <a:pt x="10" y="0"/>
                  </a:moveTo>
                  <a:lnTo>
                    <a:pt x="14" y="0"/>
                  </a:lnTo>
                  <a:lnTo>
                    <a:pt x="14" y="46"/>
                  </a:lnTo>
                  <a:lnTo>
                    <a:pt x="10" y="46"/>
                  </a:lnTo>
                  <a:lnTo>
                    <a:pt x="10" y="6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1985" y="1818"/>
              <a:ext cx="14" cy="60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4" y="46"/>
                </a:cxn>
                <a:cxn ang="0">
                  <a:pos x="2" y="38"/>
                </a:cxn>
                <a:cxn ang="0">
                  <a:pos x="0" y="30"/>
                </a:cxn>
                <a:cxn ang="0">
                  <a:pos x="2" y="22"/>
                </a:cxn>
                <a:cxn ang="0">
                  <a:pos x="4" y="14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8" y="16"/>
                </a:cxn>
                <a:cxn ang="0">
                  <a:pos x="6" y="22"/>
                </a:cxn>
                <a:cxn ang="0">
                  <a:pos x="4" y="30"/>
                </a:cxn>
                <a:cxn ang="0">
                  <a:pos x="6" y="38"/>
                </a:cxn>
                <a:cxn ang="0">
                  <a:pos x="8" y="46"/>
                </a:cxn>
                <a:cxn ang="0">
                  <a:pos x="14" y="60"/>
                </a:cxn>
                <a:cxn ang="0">
                  <a:pos x="12" y="60"/>
                </a:cxn>
              </a:cxnLst>
              <a:rect l="0" t="0" r="r" b="b"/>
              <a:pathLst>
                <a:path w="14" h="60">
                  <a:moveTo>
                    <a:pt x="12" y="60"/>
                  </a:moveTo>
                  <a:lnTo>
                    <a:pt x="4" y="46"/>
                  </a:lnTo>
                  <a:lnTo>
                    <a:pt x="2" y="38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4" y="14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4" y="30"/>
                  </a:lnTo>
                  <a:lnTo>
                    <a:pt x="6" y="38"/>
                  </a:lnTo>
                  <a:lnTo>
                    <a:pt x="8" y="46"/>
                  </a:lnTo>
                  <a:lnTo>
                    <a:pt x="14" y="60"/>
                  </a:lnTo>
                  <a:lnTo>
                    <a:pt x="12" y="6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2009" y="1822"/>
              <a:ext cx="30" cy="48"/>
            </a:xfrm>
            <a:custGeom>
              <a:avLst/>
              <a:gdLst/>
              <a:ahLst/>
              <a:cxnLst>
                <a:cxn ang="0">
                  <a:pos x="30" y="24"/>
                </a:cxn>
                <a:cxn ang="0">
                  <a:pos x="30" y="32"/>
                </a:cxn>
                <a:cxn ang="0">
                  <a:pos x="26" y="40"/>
                </a:cxn>
                <a:cxn ang="0">
                  <a:pos x="22" y="46"/>
                </a:cxn>
                <a:cxn ang="0">
                  <a:pos x="18" y="46"/>
                </a:cxn>
                <a:cxn ang="0">
                  <a:pos x="14" y="48"/>
                </a:cxn>
                <a:cxn ang="0">
                  <a:pos x="10" y="46"/>
                </a:cxn>
                <a:cxn ang="0">
                  <a:pos x="6" y="46"/>
                </a:cxn>
                <a:cxn ang="0">
                  <a:pos x="2" y="40"/>
                </a:cxn>
                <a:cxn ang="0">
                  <a:pos x="0" y="32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2" y="8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22" y="2"/>
                </a:cxn>
                <a:cxn ang="0">
                  <a:pos x="26" y="8"/>
                </a:cxn>
                <a:cxn ang="0">
                  <a:pos x="28" y="16"/>
                </a:cxn>
                <a:cxn ang="0">
                  <a:pos x="28" y="24"/>
                </a:cxn>
                <a:cxn ang="0">
                  <a:pos x="30" y="24"/>
                </a:cxn>
                <a:cxn ang="0">
                  <a:pos x="4" y="24"/>
                </a:cxn>
                <a:cxn ang="0">
                  <a:pos x="4" y="30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4" y="44"/>
                </a:cxn>
                <a:cxn ang="0">
                  <a:pos x="20" y="42"/>
                </a:cxn>
                <a:cxn ang="0">
                  <a:pos x="24" y="36"/>
                </a:cxn>
                <a:cxn ang="0">
                  <a:pos x="24" y="30"/>
                </a:cxn>
                <a:cxn ang="0">
                  <a:pos x="26" y="24"/>
                </a:cxn>
                <a:cxn ang="0">
                  <a:pos x="24" y="18"/>
                </a:cxn>
                <a:cxn ang="0">
                  <a:pos x="24" y="12"/>
                </a:cxn>
                <a:cxn ang="0">
                  <a:pos x="20" y="6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30" y="24"/>
                </a:cxn>
              </a:cxnLst>
              <a:rect l="0" t="0" r="r" b="b"/>
              <a:pathLst>
                <a:path w="30" h="48">
                  <a:moveTo>
                    <a:pt x="30" y="24"/>
                  </a:moveTo>
                  <a:lnTo>
                    <a:pt x="30" y="32"/>
                  </a:lnTo>
                  <a:lnTo>
                    <a:pt x="26" y="4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4" y="48"/>
                  </a:lnTo>
                  <a:lnTo>
                    <a:pt x="10" y="46"/>
                  </a:lnTo>
                  <a:lnTo>
                    <a:pt x="6" y="46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8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6" y="8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4" y="44"/>
                  </a:lnTo>
                  <a:lnTo>
                    <a:pt x="20" y="42"/>
                  </a:lnTo>
                  <a:lnTo>
                    <a:pt x="24" y="36"/>
                  </a:lnTo>
                  <a:lnTo>
                    <a:pt x="24" y="30"/>
                  </a:lnTo>
                  <a:lnTo>
                    <a:pt x="26" y="24"/>
                  </a:lnTo>
                  <a:lnTo>
                    <a:pt x="24" y="18"/>
                  </a:lnTo>
                  <a:lnTo>
                    <a:pt x="24" y="12"/>
                  </a:lnTo>
                  <a:lnTo>
                    <a:pt x="20" y="6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2047" y="1818"/>
              <a:ext cx="13" cy="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" y="14"/>
                </a:cxn>
                <a:cxn ang="0">
                  <a:pos x="13" y="22"/>
                </a:cxn>
                <a:cxn ang="0">
                  <a:pos x="13" y="30"/>
                </a:cxn>
                <a:cxn ang="0">
                  <a:pos x="13" y="38"/>
                </a:cxn>
                <a:cxn ang="0">
                  <a:pos x="10" y="46"/>
                </a:cxn>
                <a:cxn ang="0">
                  <a:pos x="2" y="60"/>
                </a:cxn>
                <a:cxn ang="0">
                  <a:pos x="0" y="60"/>
                </a:cxn>
                <a:cxn ang="0">
                  <a:pos x="6" y="46"/>
                </a:cxn>
                <a:cxn ang="0">
                  <a:pos x="8" y="38"/>
                </a:cxn>
                <a:cxn ang="0">
                  <a:pos x="10" y="30"/>
                </a:cxn>
                <a:cxn ang="0">
                  <a:pos x="8" y="22"/>
                </a:cxn>
                <a:cxn ang="0">
                  <a:pos x="6" y="16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13" h="60">
                  <a:moveTo>
                    <a:pt x="2" y="0"/>
                  </a:moveTo>
                  <a:lnTo>
                    <a:pt x="10" y="14"/>
                  </a:lnTo>
                  <a:lnTo>
                    <a:pt x="13" y="22"/>
                  </a:lnTo>
                  <a:lnTo>
                    <a:pt x="13" y="30"/>
                  </a:lnTo>
                  <a:lnTo>
                    <a:pt x="13" y="38"/>
                  </a:lnTo>
                  <a:lnTo>
                    <a:pt x="10" y="46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6" y="46"/>
                  </a:lnTo>
                  <a:lnTo>
                    <a:pt x="8" y="38"/>
                  </a:lnTo>
                  <a:lnTo>
                    <a:pt x="10" y="30"/>
                  </a:lnTo>
                  <a:lnTo>
                    <a:pt x="8" y="22"/>
                  </a:lnTo>
                  <a:lnTo>
                    <a:pt x="6" y="16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2068" y="1822"/>
              <a:ext cx="34" cy="4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26" y="32"/>
                </a:cxn>
                <a:cxn ang="0">
                  <a:pos x="34" y="32"/>
                </a:cxn>
                <a:cxn ang="0">
                  <a:pos x="34" y="36"/>
                </a:cxn>
                <a:cxn ang="0">
                  <a:pos x="26" y="36"/>
                </a:cxn>
                <a:cxn ang="0">
                  <a:pos x="26" y="46"/>
                </a:cxn>
                <a:cxn ang="0">
                  <a:pos x="22" y="46"/>
                </a:cxn>
                <a:cxn ang="0">
                  <a:pos x="22" y="36"/>
                </a:cxn>
                <a:cxn ang="0">
                  <a:pos x="0" y="36"/>
                </a:cxn>
                <a:cxn ang="0">
                  <a:pos x="0" y="32"/>
                </a:cxn>
                <a:cxn ang="0">
                  <a:pos x="22" y="6"/>
                </a:cxn>
                <a:cxn ang="0">
                  <a:pos x="4" y="32"/>
                </a:cxn>
                <a:cxn ang="0">
                  <a:pos x="22" y="32"/>
                </a:cxn>
                <a:cxn ang="0">
                  <a:pos x="22" y="6"/>
                </a:cxn>
                <a:cxn ang="0">
                  <a:pos x="0" y="32"/>
                </a:cxn>
              </a:cxnLst>
              <a:rect l="0" t="0" r="r" b="b"/>
              <a:pathLst>
                <a:path w="34" h="46">
                  <a:moveTo>
                    <a:pt x="0" y="32"/>
                  </a:moveTo>
                  <a:lnTo>
                    <a:pt x="20" y="0"/>
                  </a:lnTo>
                  <a:lnTo>
                    <a:pt x="26" y="0"/>
                  </a:lnTo>
                  <a:lnTo>
                    <a:pt x="26" y="32"/>
                  </a:lnTo>
                  <a:lnTo>
                    <a:pt x="34" y="32"/>
                  </a:lnTo>
                  <a:lnTo>
                    <a:pt x="34" y="36"/>
                  </a:lnTo>
                  <a:lnTo>
                    <a:pt x="26" y="36"/>
                  </a:lnTo>
                  <a:lnTo>
                    <a:pt x="26" y="46"/>
                  </a:lnTo>
                  <a:lnTo>
                    <a:pt x="22" y="46"/>
                  </a:lnTo>
                  <a:lnTo>
                    <a:pt x="22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2" y="6"/>
                  </a:lnTo>
                  <a:lnTo>
                    <a:pt x="4" y="32"/>
                  </a:lnTo>
                  <a:lnTo>
                    <a:pt x="22" y="32"/>
                  </a:lnTo>
                  <a:lnTo>
                    <a:pt x="22" y="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2106" y="1822"/>
              <a:ext cx="28" cy="48"/>
            </a:xfrm>
            <a:custGeom>
              <a:avLst/>
              <a:gdLst/>
              <a:ahLst/>
              <a:cxnLst>
                <a:cxn ang="0">
                  <a:pos x="6" y="20"/>
                </a:cxn>
                <a:cxn ang="0">
                  <a:pos x="8" y="20"/>
                </a:cxn>
                <a:cxn ang="0">
                  <a:pos x="14" y="20"/>
                </a:cxn>
                <a:cxn ang="0">
                  <a:pos x="18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8" y="6"/>
                </a:cxn>
                <a:cxn ang="0">
                  <a:pos x="28" y="12"/>
                </a:cxn>
                <a:cxn ang="0">
                  <a:pos x="28" y="16"/>
                </a:cxn>
                <a:cxn ang="0">
                  <a:pos x="26" y="18"/>
                </a:cxn>
                <a:cxn ang="0">
                  <a:pos x="22" y="22"/>
                </a:cxn>
                <a:cxn ang="0">
                  <a:pos x="18" y="22"/>
                </a:cxn>
                <a:cxn ang="0">
                  <a:pos x="22" y="24"/>
                </a:cxn>
                <a:cxn ang="0">
                  <a:pos x="26" y="26"/>
                </a:cxn>
                <a:cxn ang="0">
                  <a:pos x="28" y="30"/>
                </a:cxn>
                <a:cxn ang="0">
                  <a:pos x="28" y="34"/>
                </a:cxn>
                <a:cxn ang="0">
                  <a:pos x="28" y="40"/>
                </a:cxn>
                <a:cxn ang="0">
                  <a:pos x="24" y="44"/>
                </a:cxn>
                <a:cxn ang="0">
                  <a:pos x="18" y="46"/>
                </a:cxn>
                <a:cxn ang="0">
                  <a:pos x="12" y="48"/>
                </a:cxn>
                <a:cxn ang="0">
                  <a:pos x="0" y="46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12" y="44"/>
                </a:cxn>
                <a:cxn ang="0">
                  <a:pos x="16" y="42"/>
                </a:cxn>
                <a:cxn ang="0">
                  <a:pos x="20" y="42"/>
                </a:cxn>
                <a:cxn ang="0">
                  <a:pos x="22" y="38"/>
                </a:cxn>
                <a:cxn ang="0">
                  <a:pos x="24" y="34"/>
                </a:cxn>
                <a:cxn ang="0">
                  <a:pos x="22" y="28"/>
                </a:cxn>
                <a:cxn ang="0">
                  <a:pos x="20" y="26"/>
                </a:cxn>
                <a:cxn ang="0">
                  <a:pos x="12" y="24"/>
                </a:cxn>
                <a:cxn ang="0">
                  <a:pos x="6" y="24"/>
                </a:cxn>
                <a:cxn ang="0">
                  <a:pos x="6" y="20"/>
                </a:cxn>
              </a:cxnLst>
              <a:rect l="0" t="0" r="r" b="b"/>
              <a:pathLst>
                <a:path w="28" h="48">
                  <a:moveTo>
                    <a:pt x="6" y="20"/>
                  </a:moveTo>
                  <a:lnTo>
                    <a:pt x="8" y="20"/>
                  </a:lnTo>
                  <a:lnTo>
                    <a:pt x="14" y="20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8" y="30"/>
                  </a:lnTo>
                  <a:lnTo>
                    <a:pt x="28" y="34"/>
                  </a:lnTo>
                  <a:lnTo>
                    <a:pt x="28" y="40"/>
                  </a:lnTo>
                  <a:lnTo>
                    <a:pt x="24" y="44"/>
                  </a:lnTo>
                  <a:lnTo>
                    <a:pt x="18" y="46"/>
                  </a:lnTo>
                  <a:lnTo>
                    <a:pt x="12" y="48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6" y="42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4" y="34"/>
                  </a:lnTo>
                  <a:lnTo>
                    <a:pt x="22" y="28"/>
                  </a:lnTo>
                  <a:lnTo>
                    <a:pt x="20" y="26"/>
                  </a:lnTo>
                  <a:lnTo>
                    <a:pt x="12" y="24"/>
                  </a:lnTo>
                  <a:lnTo>
                    <a:pt x="6" y="24"/>
                  </a:lnTo>
                  <a:lnTo>
                    <a:pt x="6" y="2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2162" y="1822"/>
              <a:ext cx="28" cy="46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0" y="32"/>
                </a:cxn>
                <a:cxn ang="0">
                  <a:pos x="18" y="22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6" y="4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8" y="2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22" y="4"/>
                </a:cxn>
                <a:cxn ang="0">
                  <a:pos x="26" y="6"/>
                </a:cxn>
                <a:cxn ang="0">
                  <a:pos x="26" y="12"/>
                </a:cxn>
                <a:cxn ang="0">
                  <a:pos x="26" y="18"/>
                </a:cxn>
                <a:cxn ang="0">
                  <a:pos x="22" y="24"/>
                </a:cxn>
                <a:cxn ang="0">
                  <a:pos x="14" y="34"/>
                </a:cxn>
                <a:cxn ang="0">
                  <a:pos x="6" y="42"/>
                </a:cxn>
                <a:cxn ang="0">
                  <a:pos x="28" y="42"/>
                </a:cxn>
                <a:cxn ang="0">
                  <a:pos x="28" y="46"/>
                </a:cxn>
                <a:cxn ang="0">
                  <a:pos x="0" y="46"/>
                </a:cxn>
                <a:cxn ang="0">
                  <a:pos x="0" y="42"/>
                </a:cxn>
              </a:cxnLst>
              <a:rect l="0" t="0" r="r" b="b"/>
              <a:pathLst>
                <a:path w="28" h="46">
                  <a:moveTo>
                    <a:pt x="0" y="42"/>
                  </a:moveTo>
                  <a:lnTo>
                    <a:pt x="10" y="32"/>
                  </a:lnTo>
                  <a:lnTo>
                    <a:pt x="18" y="22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8" y="4"/>
                  </a:lnTo>
                  <a:lnTo>
                    <a:pt x="2" y="8"/>
                  </a:lnTo>
                  <a:lnTo>
                    <a:pt x="2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6" y="6"/>
                  </a:lnTo>
                  <a:lnTo>
                    <a:pt x="26" y="12"/>
                  </a:lnTo>
                  <a:lnTo>
                    <a:pt x="26" y="18"/>
                  </a:lnTo>
                  <a:lnTo>
                    <a:pt x="22" y="24"/>
                  </a:lnTo>
                  <a:lnTo>
                    <a:pt x="14" y="34"/>
                  </a:lnTo>
                  <a:lnTo>
                    <a:pt x="6" y="42"/>
                  </a:lnTo>
                  <a:lnTo>
                    <a:pt x="28" y="42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 rot="-10910085">
              <a:off x="2198" y="1822"/>
              <a:ext cx="30" cy="48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32"/>
                </a:cxn>
                <a:cxn ang="0">
                  <a:pos x="26" y="40"/>
                </a:cxn>
                <a:cxn ang="0">
                  <a:pos x="20" y="46"/>
                </a:cxn>
                <a:cxn ang="0">
                  <a:pos x="10" y="48"/>
                </a:cxn>
                <a:cxn ang="0">
                  <a:pos x="2" y="46"/>
                </a:cxn>
                <a:cxn ang="0">
                  <a:pos x="4" y="42"/>
                </a:cxn>
                <a:cxn ang="0">
                  <a:pos x="10" y="44"/>
                </a:cxn>
                <a:cxn ang="0">
                  <a:pos x="18" y="42"/>
                </a:cxn>
                <a:cxn ang="0">
                  <a:pos x="24" y="38"/>
                </a:cxn>
                <a:cxn ang="0">
                  <a:pos x="26" y="32"/>
                </a:cxn>
                <a:cxn ang="0">
                  <a:pos x="26" y="24"/>
                </a:cxn>
                <a:cxn ang="0">
                  <a:pos x="22" y="28"/>
                </a:cxn>
                <a:cxn ang="0">
                  <a:pos x="16" y="30"/>
                </a:cxn>
                <a:cxn ang="0">
                  <a:pos x="10" y="30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4" y="2"/>
                </a:cxn>
                <a:cxn ang="0">
                  <a:pos x="28" y="6"/>
                </a:cxn>
                <a:cxn ang="0">
                  <a:pos x="30" y="14"/>
                </a:cxn>
                <a:cxn ang="0">
                  <a:pos x="30" y="20"/>
                </a:cxn>
                <a:cxn ang="0">
                  <a:pos x="30" y="22"/>
                </a:cxn>
                <a:cxn ang="0">
                  <a:pos x="26" y="16"/>
                </a:cxn>
                <a:cxn ang="0">
                  <a:pos x="26" y="12"/>
                </a:cxn>
                <a:cxn ang="0">
                  <a:pos x="24" y="8"/>
                </a:cxn>
                <a:cxn ang="0">
                  <a:pos x="20" y="6"/>
                </a:cxn>
                <a:cxn ang="0">
                  <a:pos x="16" y="4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8" y="22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6"/>
                </a:cxn>
                <a:cxn ang="0">
                  <a:pos x="24" y="22"/>
                </a:cxn>
                <a:cxn ang="0">
                  <a:pos x="26" y="20"/>
                </a:cxn>
                <a:cxn ang="0">
                  <a:pos x="26" y="16"/>
                </a:cxn>
                <a:cxn ang="0">
                  <a:pos x="30" y="22"/>
                </a:cxn>
              </a:cxnLst>
              <a:rect l="0" t="0" r="r" b="b"/>
              <a:pathLst>
                <a:path w="30" h="48">
                  <a:moveTo>
                    <a:pt x="30" y="22"/>
                  </a:moveTo>
                  <a:lnTo>
                    <a:pt x="30" y="32"/>
                  </a:lnTo>
                  <a:lnTo>
                    <a:pt x="26" y="40"/>
                  </a:lnTo>
                  <a:lnTo>
                    <a:pt x="20" y="46"/>
                  </a:lnTo>
                  <a:lnTo>
                    <a:pt x="10" y="48"/>
                  </a:lnTo>
                  <a:lnTo>
                    <a:pt x="2" y="46"/>
                  </a:lnTo>
                  <a:lnTo>
                    <a:pt x="4" y="42"/>
                  </a:lnTo>
                  <a:lnTo>
                    <a:pt x="10" y="44"/>
                  </a:lnTo>
                  <a:lnTo>
                    <a:pt x="18" y="42"/>
                  </a:lnTo>
                  <a:lnTo>
                    <a:pt x="24" y="38"/>
                  </a:lnTo>
                  <a:lnTo>
                    <a:pt x="26" y="32"/>
                  </a:lnTo>
                  <a:lnTo>
                    <a:pt x="26" y="24"/>
                  </a:lnTo>
                  <a:lnTo>
                    <a:pt x="22" y="28"/>
                  </a:lnTo>
                  <a:lnTo>
                    <a:pt x="16" y="30"/>
                  </a:lnTo>
                  <a:lnTo>
                    <a:pt x="10" y="30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0" y="14"/>
                  </a:lnTo>
                  <a:lnTo>
                    <a:pt x="30" y="20"/>
                  </a:lnTo>
                  <a:lnTo>
                    <a:pt x="30" y="22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4" y="8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6" y="20"/>
                  </a:lnTo>
                  <a:lnTo>
                    <a:pt x="8" y="22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6"/>
                  </a:lnTo>
                  <a:lnTo>
                    <a:pt x="24" y="22"/>
                  </a:lnTo>
                  <a:lnTo>
                    <a:pt x="26" y="20"/>
                  </a:lnTo>
                  <a:lnTo>
                    <a:pt x="26" y="16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2238" y="1822"/>
              <a:ext cx="30" cy="4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8" y="6"/>
                </a:cxn>
                <a:cxn ang="0">
                  <a:pos x="28" y="10"/>
                </a:cxn>
                <a:cxn ang="0">
                  <a:pos x="28" y="14"/>
                </a:cxn>
                <a:cxn ang="0">
                  <a:pos x="26" y="18"/>
                </a:cxn>
                <a:cxn ang="0">
                  <a:pos x="20" y="22"/>
                </a:cxn>
                <a:cxn ang="0">
                  <a:pos x="28" y="28"/>
                </a:cxn>
                <a:cxn ang="0">
                  <a:pos x="30" y="30"/>
                </a:cxn>
                <a:cxn ang="0">
                  <a:pos x="30" y="36"/>
                </a:cxn>
                <a:cxn ang="0">
                  <a:pos x="28" y="40"/>
                </a:cxn>
                <a:cxn ang="0">
                  <a:pos x="26" y="44"/>
                </a:cxn>
                <a:cxn ang="0">
                  <a:pos x="20" y="46"/>
                </a:cxn>
                <a:cxn ang="0">
                  <a:pos x="14" y="48"/>
                </a:cxn>
                <a:cxn ang="0">
                  <a:pos x="10" y="46"/>
                </a:cxn>
                <a:cxn ang="0">
                  <a:pos x="4" y="44"/>
                </a:cxn>
                <a:cxn ang="0">
                  <a:pos x="0" y="40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2" y="28"/>
                </a:cxn>
                <a:cxn ang="0">
                  <a:pos x="10" y="22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4" y="24"/>
                </a:cxn>
                <a:cxn ang="0">
                  <a:pos x="8" y="28"/>
                </a:cxn>
                <a:cxn ang="0">
                  <a:pos x="4" y="30"/>
                </a:cxn>
                <a:cxn ang="0">
                  <a:pos x="4" y="36"/>
                </a:cxn>
                <a:cxn ang="0">
                  <a:pos x="6" y="38"/>
                </a:cxn>
                <a:cxn ang="0">
                  <a:pos x="8" y="42"/>
                </a:cxn>
                <a:cxn ang="0">
                  <a:pos x="14" y="44"/>
                </a:cxn>
                <a:cxn ang="0">
                  <a:pos x="18" y="42"/>
                </a:cxn>
                <a:cxn ang="0">
                  <a:pos x="22" y="42"/>
                </a:cxn>
                <a:cxn ang="0">
                  <a:pos x="24" y="38"/>
                </a:cxn>
                <a:cxn ang="0">
                  <a:pos x="26" y="34"/>
                </a:cxn>
                <a:cxn ang="0">
                  <a:pos x="24" y="30"/>
                </a:cxn>
                <a:cxn ang="0">
                  <a:pos x="22" y="28"/>
                </a:cxn>
                <a:cxn ang="0">
                  <a:pos x="14" y="24"/>
                </a:cxn>
                <a:cxn ang="0">
                  <a:pos x="14" y="0"/>
                </a:cxn>
                <a:cxn ang="0">
                  <a:pos x="14" y="22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4" y="12"/>
                </a:cxn>
                <a:cxn ang="0">
                  <a:pos x="24" y="8"/>
                </a:cxn>
                <a:cxn ang="0">
                  <a:pos x="22" y="6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6" y="14"/>
                </a:cxn>
                <a:cxn ang="0">
                  <a:pos x="8" y="18"/>
                </a:cxn>
                <a:cxn ang="0">
                  <a:pos x="14" y="22"/>
                </a:cxn>
                <a:cxn ang="0">
                  <a:pos x="14" y="0"/>
                </a:cxn>
              </a:cxnLst>
              <a:rect l="0" t="0" r="r" b="b"/>
              <a:pathLst>
                <a:path w="30" h="48">
                  <a:moveTo>
                    <a:pt x="14" y="0"/>
                  </a:moveTo>
                  <a:lnTo>
                    <a:pt x="20" y="0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28" y="10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0" y="22"/>
                  </a:lnTo>
                  <a:lnTo>
                    <a:pt x="28" y="28"/>
                  </a:lnTo>
                  <a:lnTo>
                    <a:pt x="30" y="30"/>
                  </a:lnTo>
                  <a:lnTo>
                    <a:pt x="30" y="36"/>
                  </a:lnTo>
                  <a:lnTo>
                    <a:pt x="28" y="40"/>
                  </a:lnTo>
                  <a:lnTo>
                    <a:pt x="26" y="44"/>
                  </a:lnTo>
                  <a:lnTo>
                    <a:pt x="20" y="46"/>
                  </a:lnTo>
                  <a:lnTo>
                    <a:pt x="14" y="48"/>
                  </a:lnTo>
                  <a:lnTo>
                    <a:pt x="10" y="46"/>
                  </a:lnTo>
                  <a:lnTo>
                    <a:pt x="4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8"/>
                  </a:lnTo>
                  <a:lnTo>
                    <a:pt x="10" y="22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24"/>
                  </a:lnTo>
                  <a:lnTo>
                    <a:pt x="8" y="28"/>
                  </a:lnTo>
                  <a:lnTo>
                    <a:pt x="4" y="30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8" y="42"/>
                  </a:lnTo>
                  <a:lnTo>
                    <a:pt x="14" y="44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38"/>
                  </a:lnTo>
                  <a:lnTo>
                    <a:pt x="26" y="34"/>
                  </a:lnTo>
                  <a:lnTo>
                    <a:pt x="24" y="30"/>
                  </a:lnTo>
                  <a:lnTo>
                    <a:pt x="22" y="28"/>
                  </a:lnTo>
                  <a:lnTo>
                    <a:pt x="14" y="24"/>
                  </a:lnTo>
                  <a:lnTo>
                    <a:pt x="14" y="0"/>
                  </a:lnTo>
                  <a:lnTo>
                    <a:pt x="14" y="22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8" y="18"/>
                  </a:lnTo>
                  <a:lnTo>
                    <a:pt x="14" y="2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2294" y="1822"/>
              <a:ext cx="28" cy="46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0" y="32"/>
                </a:cxn>
                <a:cxn ang="0">
                  <a:pos x="18" y="22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0" y="10"/>
                </a:cxn>
                <a:cxn ang="0">
                  <a:pos x="20" y="6"/>
                </a:cxn>
                <a:cxn ang="0">
                  <a:pos x="16" y="4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8" y="2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22" y="4"/>
                </a:cxn>
                <a:cxn ang="0">
                  <a:pos x="26" y="6"/>
                </a:cxn>
                <a:cxn ang="0">
                  <a:pos x="26" y="12"/>
                </a:cxn>
                <a:cxn ang="0">
                  <a:pos x="26" y="18"/>
                </a:cxn>
                <a:cxn ang="0">
                  <a:pos x="22" y="24"/>
                </a:cxn>
                <a:cxn ang="0">
                  <a:pos x="14" y="34"/>
                </a:cxn>
                <a:cxn ang="0">
                  <a:pos x="6" y="42"/>
                </a:cxn>
                <a:cxn ang="0">
                  <a:pos x="28" y="42"/>
                </a:cxn>
                <a:cxn ang="0">
                  <a:pos x="28" y="46"/>
                </a:cxn>
                <a:cxn ang="0">
                  <a:pos x="0" y="46"/>
                </a:cxn>
                <a:cxn ang="0">
                  <a:pos x="0" y="42"/>
                </a:cxn>
              </a:cxnLst>
              <a:rect l="0" t="0" r="r" b="b"/>
              <a:pathLst>
                <a:path w="28" h="46">
                  <a:moveTo>
                    <a:pt x="0" y="42"/>
                  </a:moveTo>
                  <a:lnTo>
                    <a:pt x="10" y="32"/>
                  </a:lnTo>
                  <a:lnTo>
                    <a:pt x="18" y="22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8" y="4"/>
                  </a:lnTo>
                  <a:lnTo>
                    <a:pt x="2" y="8"/>
                  </a:lnTo>
                  <a:lnTo>
                    <a:pt x="2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6" y="6"/>
                  </a:lnTo>
                  <a:lnTo>
                    <a:pt x="26" y="12"/>
                  </a:lnTo>
                  <a:lnTo>
                    <a:pt x="26" y="18"/>
                  </a:lnTo>
                  <a:lnTo>
                    <a:pt x="22" y="24"/>
                  </a:lnTo>
                  <a:lnTo>
                    <a:pt x="14" y="34"/>
                  </a:lnTo>
                  <a:lnTo>
                    <a:pt x="6" y="42"/>
                  </a:lnTo>
                  <a:lnTo>
                    <a:pt x="28" y="42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2332" y="1822"/>
              <a:ext cx="28" cy="48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6" y="4"/>
                </a:cxn>
                <a:cxn ang="0">
                  <a:pos x="6" y="20"/>
                </a:cxn>
                <a:cxn ang="0">
                  <a:pos x="12" y="18"/>
                </a:cxn>
                <a:cxn ang="0">
                  <a:pos x="18" y="20"/>
                </a:cxn>
                <a:cxn ang="0">
                  <a:pos x="24" y="22"/>
                </a:cxn>
                <a:cxn ang="0">
                  <a:pos x="26" y="26"/>
                </a:cxn>
                <a:cxn ang="0">
                  <a:pos x="28" y="32"/>
                </a:cxn>
                <a:cxn ang="0">
                  <a:pos x="26" y="38"/>
                </a:cxn>
                <a:cxn ang="0">
                  <a:pos x="22" y="44"/>
                </a:cxn>
                <a:cxn ang="0">
                  <a:pos x="18" y="46"/>
                </a:cxn>
                <a:cxn ang="0">
                  <a:pos x="10" y="48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6" y="42"/>
                </a:cxn>
                <a:cxn ang="0">
                  <a:pos x="10" y="44"/>
                </a:cxn>
                <a:cxn ang="0">
                  <a:pos x="14" y="42"/>
                </a:cxn>
                <a:cxn ang="0">
                  <a:pos x="18" y="40"/>
                </a:cxn>
                <a:cxn ang="0">
                  <a:pos x="22" y="38"/>
                </a:cxn>
                <a:cxn ang="0">
                  <a:pos x="22" y="32"/>
                </a:cxn>
                <a:cxn ang="0">
                  <a:pos x="22" y="28"/>
                </a:cxn>
                <a:cxn ang="0">
                  <a:pos x="20" y="24"/>
                </a:cxn>
                <a:cxn ang="0">
                  <a:pos x="16" y="24"/>
                </a:cxn>
                <a:cxn ang="0">
                  <a:pos x="10" y="22"/>
                </a:cxn>
                <a:cxn ang="0">
                  <a:pos x="0" y="24"/>
                </a:cxn>
                <a:cxn ang="0">
                  <a:pos x="2" y="0"/>
                </a:cxn>
                <a:cxn ang="0">
                  <a:pos x="26" y="0"/>
                </a:cxn>
                <a:cxn ang="0">
                  <a:pos x="26" y="4"/>
                </a:cxn>
              </a:cxnLst>
              <a:rect l="0" t="0" r="r" b="b"/>
              <a:pathLst>
                <a:path w="28" h="48">
                  <a:moveTo>
                    <a:pt x="26" y="4"/>
                  </a:moveTo>
                  <a:lnTo>
                    <a:pt x="6" y="4"/>
                  </a:lnTo>
                  <a:lnTo>
                    <a:pt x="6" y="20"/>
                  </a:lnTo>
                  <a:lnTo>
                    <a:pt x="12" y="18"/>
                  </a:lnTo>
                  <a:lnTo>
                    <a:pt x="18" y="20"/>
                  </a:lnTo>
                  <a:lnTo>
                    <a:pt x="24" y="22"/>
                  </a:lnTo>
                  <a:lnTo>
                    <a:pt x="26" y="26"/>
                  </a:lnTo>
                  <a:lnTo>
                    <a:pt x="28" y="32"/>
                  </a:lnTo>
                  <a:lnTo>
                    <a:pt x="26" y="38"/>
                  </a:lnTo>
                  <a:lnTo>
                    <a:pt x="22" y="44"/>
                  </a:lnTo>
                  <a:lnTo>
                    <a:pt x="18" y="46"/>
                  </a:lnTo>
                  <a:lnTo>
                    <a:pt x="10" y="48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6" y="42"/>
                  </a:lnTo>
                  <a:lnTo>
                    <a:pt x="10" y="44"/>
                  </a:lnTo>
                  <a:lnTo>
                    <a:pt x="14" y="42"/>
                  </a:lnTo>
                  <a:lnTo>
                    <a:pt x="18" y="40"/>
                  </a:lnTo>
                  <a:lnTo>
                    <a:pt x="22" y="38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0" y="24"/>
                  </a:lnTo>
                  <a:lnTo>
                    <a:pt x="16" y="24"/>
                  </a:lnTo>
                  <a:lnTo>
                    <a:pt x="10" y="22"/>
                  </a:lnTo>
                  <a:lnTo>
                    <a:pt x="0" y="24"/>
                  </a:lnTo>
                  <a:lnTo>
                    <a:pt x="2" y="0"/>
                  </a:lnTo>
                  <a:lnTo>
                    <a:pt x="26" y="0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2364" y="1812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95BA6"/>
                  </a:solidFill>
                  <a:effectLst/>
                  <a:latin typeface="Frutiger-Light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0" name="Freeform 86"/>
            <p:cNvSpPr>
              <a:spLocks/>
            </p:cNvSpPr>
            <p:nvPr/>
          </p:nvSpPr>
          <p:spPr bwMode="auto">
            <a:xfrm>
              <a:off x="2386" y="1822"/>
              <a:ext cx="28" cy="48"/>
            </a:xfrm>
            <a:custGeom>
              <a:avLst/>
              <a:gdLst/>
              <a:ahLst/>
              <a:cxnLst>
                <a:cxn ang="0">
                  <a:pos x="6" y="20"/>
                </a:cxn>
                <a:cxn ang="0">
                  <a:pos x="8" y="20"/>
                </a:cxn>
                <a:cxn ang="0">
                  <a:pos x="12" y="20"/>
                </a:cxn>
                <a:cxn ang="0">
                  <a:pos x="18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12" y="4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28" y="12"/>
                </a:cxn>
                <a:cxn ang="0">
                  <a:pos x="28" y="16"/>
                </a:cxn>
                <a:cxn ang="0">
                  <a:pos x="26" y="18"/>
                </a:cxn>
                <a:cxn ang="0">
                  <a:pos x="22" y="22"/>
                </a:cxn>
                <a:cxn ang="0">
                  <a:pos x="18" y="22"/>
                </a:cxn>
                <a:cxn ang="0">
                  <a:pos x="22" y="24"/>
                </a:cxn>
                <a:cxn ang="0">
                  <a:pos x="26" y="26"/>
                </a:cxn>
                <a:cxn ang="0">
                  <a:pos x="28" y="30"/>
                </a:cxn>
                <a:cxn ang="0">
                  <a:pos x="28" y="34"/>
                </a:cxn>
                <a:cxn ang="0">
                  <a:pos x="26" y="40"/>
                </a:cxn>
                <a:cxn ang="0">
                  <a:pos x="24" y="44"/>
                </a:cxn>
                <a:cxn ang="0">
                  <a:pos x="18" y="46"/>
                </a:cxn>
                <a:cxn ang="0">
                  <a:pos x="12" y="48"/>
                </a:cxn>
                <a:cxn ang="0">
                  <a:pos x="0" y="46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12" y="44"/>
                </a:cxn>
                <a:cxn ang="0">
                  <a:pos x="16" y="42"/>
                </a:cxn>
                <a:cxn ang="0">
                  <a:pos x="20" y="42"/>
                </a:cxn>
                <a:cxn ang="0">
                  <a:pos x="22" y="38"/>
                </a:cxn>
                <a:cxn ang="0">
                  <a:pos x="24" y="34"/>
                </a:cxn>
                <a:cxn ang="0">
                  <a:pos x="22" y="28"/>
                </a:cxn>
                <a:cxn ang="0">
                  <a:pos x="20" y="26"/>
                </a:cxn>
                <a:cxn ang="0">
                  <a:pos x="10" y="24"/>
                </a:cxn>
                <a:cxn ang="0">
                  <a:pos x="6" y="24"/>
                </a:cxn>
                <a:cxn ang="0">
                  <a:pos x="6" y="20"/>
                </a:cxn>
              </a:cxnLst>
              <a:rect l="0" t="0" r="r" b="b"/>
              <a:pathLst>
                <a:path w="28" h="48">
                  <a:moveTo>
                    <a:pt x="6" y="20"/>
                  </a:moveTo>
                  <a:lnTo>
                    <a:pt x="8" y="20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2" y="4"/>
                  </a:lnTo>
                  <a:lnTo>
                    <a:pt x="8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8" y="30"/>
                  </a:lnTo>
                  <a:lnTo>
                    <a:pt x="28" y="34"/>
                  </a:lnTo>
                  <a:lnTo>
                    <a:pt x="26" y="40"/>
                  </a:lnTo>
                  <a:lnTo>
                    <a:pt x="24" y="44"/>
                  </a:lnTo>
                  <a:lnTo>
                    <a:pt x="18" y="46"/>
                  </a:lnTo>
                  <a:lnTo>
                    <a:pt x="12" y="48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6" y="42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4" y="34"/>
                  </a:lnTo>
                  <a:lnTo>
                    <a:pt x="22" y="28"/>
                  </a:lnTo>
                  <a:lnTo>
                    <a:pt x="20" y="26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6" y="2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2424" y="1822"/>
              <a:ext cx="30" cy="48"/>
            </a:xfrm>
            <a:custGeom>
              <a:avLst/>
              <a:gdLst/>
              <a:ahLst/>
              <a:cxnLst>
                <a:cxn ang="0">
                  <a:pos x="30" y="24"/>
                </a:cxn>
                <a:cxn ang="0">
                  <a:pos x="30" y="32"/>
                </a:cxn>
                <a:cxn ang="0">
                  <a:pos x="28" y="40"/>
                </a:cxn>
                <a:cxn ang="0">
                  <a:pos x="24" y="46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0" y="46"/>
                </a:cxn>
                <a:cxn ang="0">
                  <a:pos x="8" y="46"/>
                </a:cxn>
                <a:cxn ang="0">
                  <a:pos x="2" y="40"/>
                </a:cxn>
                <a:cxn ang="0">
                  <a:pos x="0" y="32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4" y="8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2" y="2"/>
                </a:cxn>
                <a:cxn ang="0">
                  <a:pos x="28" y="8"/>
                </a:cxn>
                <a:cxn ang="0">
                  <a:pos x="30" y="16"/>
                </a:cxn>
                <a:cxn ang="0">
                  <a:pos x="30" y="22"/>
                </a:cxn>
                <a:cxn ang="0">
                  <a:pos x="30" y="24"/>
                </a:cxn>
                <a:cxn ang="0">
                  <a:pos x="4" y="24"/>
                </a:cxn>
                <a:cxn ang="0">
                  <a:pos x="6" y="30"/>
                </a:cxn>
                <a:cxn ang="0">
                  <a:pos x="6" y="36"/>
                </a:cxn>
                <a:cxn ang="0">
                  <a:pos x="10" y="42"/>
                </a:cxn>
                <a:cxn ang="0">
                  <a:pos x="16" y="44"/>
                </a:cxn>
                <a:cxn ang="0">
                  <a:pos x="22" y="42"/>
                </a:cxn>
                <a:cxn ang="0">
                  <a:pos x="24" y="36"/>
                </a:cxn>
                <a:cxn ang="0">
                  <a:pos x="26" y="30"/>
                </a:cxn>
                <a:cxn ang="0">
                  <a:pos x="26" y="24"/>
                </a:cxn>
                <a:cxn ang="0">
                  <a:pos x="26" y="18"/>
                </a:cxn>
                <a:cxn ang="0">
                  <a:pos x="24" y="12"/>
                </a:cxn>
                <a:cxn ang="0">
                  <a:pos x="22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6" y="12"/>
                </a:cxn>
                <a:cxn ang="0">
                  <a:pos x="6" y="18"/>
                </a:cxn>
                <a:cxn ang="0">
                  <a:pos x="4" y="24"/>
                </a:cxn>
                <a:cxn ang="0">
                  <a:pos x="30" y="24"/>
                </a:cxn>
              </a:cxnLst>
              <a:rect l="0" t="0" r="r" b="b"/>
              <a:pathLst>
                <a:path w="30" h="48">
                  <a:moveTo>
                    <a:pt x="30" y="24"/>
                  </a:moveTo>
                  <a:lnTo>
                    <a:pt x="30" y="32"/>
                  </a:lnTo>
                  <a:lnTo>
                    <a:pt x="28" y="40"/>
                  </a:lnTo>
                  <a:lnTo>
                    <a:pt x="24" y="46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4" y="8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8" y="8"/>
                  </a:lnTo>
                  <a:lnTo>
                    <a:pt x="30" y="16"/>
                  </a:lnTo>
                  <a:lnTo>
                    <a:pt x="30" y="22"/>
                  </a:lnTo>
                  <a:lnTo>
                    <a:pt x="30" y="24"/>
                  </a:lnTo>
                  <a:lnTo>
                    <a:pt x="4" y="24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10" y="42"/>
                  </a:lnTo>
                  <a:lnTo>
                    <a:pt x="16" y="44"/>
                  </a:lnTo>
                  <a:lnTo>
                    <a:pt x="22" y="42"/>
                  </a:lnTo>
                  <a:lnTo>
                    <a:pt x="24" y="36"/>
                  </a:lnTo>
                  <a:lnTo>
                    <a:pt x="26" y="30"/>
                  </a:lnTo>
                  <a:lnTo>
                    <a:pt x="26" y="24"/>
                  </a:lnTo>
                  <a:lnTo>
                    <a:pt x="26" y="18"/>
                  </a:lnTo>
                  <a:lnTo>
                    <a:pt x="24" y="12"/>
                  </a:lnTo>
                  <a:lnTo>
                    <a:pt x="22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4" y="2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868" y="1924"/>
              <a:ext cx="16" cy="3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6" y="8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6" y="6"/>
                </a:cxn>
                <a:cxn ang="0">
                  <a:pos x="14" y="4"/>
                </a:cxn>
                <a:cxn ang="0">
                  <a:pos x="10" y="6"/>
                </a:cxn>
                <a:cxn ang="0">
                  <a:pos x="8" y="10"/>
                </a:cxn>
                <a:cxn ang="0">
                  <a:pos x="6" y="18"/>
                </a:cxn>
                <a:cxn ang="0">
                  <a:pos x="6" y="36"/>
                </a:cxn>
                <a:cxn ang="0">
                  <a:pos x="2" y="36"/>
                </a:cxn>
                <a:cxn ang="0">
                  <a:pos x="2" y="8"/>
                </a:cxn>
              </a:cxnLst>
              <a:rect l="0" t="0" r="r" b="b"/>
              <a:pathLst>
                <a:path w="16" h="36">
                  <a:moveTo>
                    <a:pt x="2" y="8"/>
                  </a:moveTo>
                  <a:lnTo>
                    <a:pt x="0" y="2"/>
                  </a:lnTo>
                  <a:lnTo>
                    <a:pt x="6" y="2"/>
                  </a:lnTo>
                  <a:lnTo>
                    <a:pt x="6" y="8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6" y="18"/>
                  </a:lnTo>
                  <a:lnTo>
                    <a:pt x="6" y="36"/>
                  </a:lnTo>
                  <a:lnTo>
                    <a:pt x="2" y="36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890" y="1924"/>
              <a:ext cx="26" cy="36"/>
            </a:xfrm>
            <a:custGeom>
              <a:avLst/>
              <a:gdLst/>
              <a:ahLst/>
              <a:cxnLst>
                <a:cxn ang="0">
                  <a:pos x="24" y="34"/>
                </a:cxn>
                <a:cxn ang="0">
                  <a:pos x="14" y="36"/>
                </a:cxn>
                <a:cxn ang="0">
                  <a:pos x="8" y="34"/>
                </a:cxn>
                <a:cxn ang="0">
                  <a:pos x="2" y="32"/>
                </a:cxn>
                <a:cxn ang="0">
                  <a:pos x="0" y="26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14" y="0"/>
                </a:cxn>
                <a:cxn ang="0">
                  <a:pos x="20" y="2"/>
                </a:cxn>
                <a:cxn ang="0">
                  <a:pos x="24" y="6"/>
                </a:cxn>
                <a:cxn ang="0">
                  <a:pos x="26" y="10"/>
                </a:cxn>
                <a:cxn ang="0">
                  <a:pos x="26" y="18"/>
                </a:cxn>
                <a:cxn ang="0">
                  <a:pos x="26" y="20"/>
                </a:cxn>
                <a:cxn ang="0">
                  <a:pos x="4" y="20"/>
                </a:cxn>
                <a:cxn ang="0">
                  <a:pos x="4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4" y="32"/>
                </a:cxn>
                <a:cxn ang="0">
                  <a:pos x="24" y="30"/>
                </a:cxn>
                <a:cxn ang="0">
                  <a:pos x="24" y="34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0" y="8"/>
                </a:cxn>
                <a:cxn ang="0">
                  <a:pos x="18" y="6"/>
                </a:cxn>
                <a:cxn ang="0">
                  <a:pos x="14" y="4"/>
                </a:cxn>
                <a:cxn ang="0">
                  <a:pos x="10" y="6"/>
                </a:cxn>
                <a:cxn ang="0">
                  <a:pos x="6" y="8"/>
                </a:cxn>
                <a:cxn ang="0">
                  <a:pos x="4" y="12"/>
                </a:cxn>
                <a:cxn ang="0">
                  <a:pos x="4" y="16"/>
                </a:cxn>
                <a:cxn ang="0">
                  <a:pos x="22" y="16"/>
                </a:cxn>
                <a:cxn ang="0">
                  <a:pos x="24" y="34"/>
                </a:cxn>
              </a:cxnLst>
              <a:rect l="0" t="0" r="r" b="b"/>
              <a:pathLst>
                <a:path w="26" h="36">
                  <a:moveTo>
                    <a:pt x="24" y="34"/>
                  </a:moveTo>
                  <a:lnTo>
                    <a:pt x="14" y="36"/>
                  </a:lnTo>
                  <a:lnTo>
                    <a:pt x="8" y="34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6"/>
                  </a:lnTo>
                  <a:lnTo>
                    <a:pt x="26" y="10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4" y="20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4" y="32"/>
                  </a:lnTo>
                  <a:lnTo>
                    <a:pt x="24" y="30"/>
                  </a:lnTo>
                  <a:lnTo>
                    <a:pt x="24" y="34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4" y="12"/>
                  </a:lnTo>
                  <a:lnTo>
                    <a:pt x="4" y="16"/>
                  </a:lnTo>
                  <a:lnTo>
                    <a:pt x="22" y="16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926" y="1910"/>
              <a:ext cx="26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30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8" y="30"/>
                </a:cxn>
                <a:cxn ang="0">
                  <a:pos x="26" y="50"/>
                </a:cxn>
                <a:cxn ang="0">
                  <a:pos x="20" y="50"/>
                </a:cxn>
                <a:cxn ang="0">
                  <a:pos x="4" y="32"/>
                </a:cxn>
                <a:cxn ang="0">
                  <a:pos x="4" y="50"/>
                </a:cxn>
                <a:cxn ang="0">
                  <a:pos x="0" y="50"/>
                </a:cxn>
                <a:cxn ang="0">
                  <a:pos x="0" y="0"/>
                </a:cxn>
              </a:cxnLst>
              <a:rect l="0" t="0" r="r" b="b"/>
              <a:pathLst>
                <a:path w="26" h="50">
                  <a:moveTo>
                    <a:pt x="0" y="0"/>
                  </a:moveTo>
                  <a:lnTo>
                    <a:pt x="4" y="0"/>
                  </a:lnTo>
                  <a:lnTo>
                    <a:pt x="4" y="30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8" y="30"/>
                  </a:lnTo>
                  <a:lnTo>
                    <a:pt x="26" y="50"/>
                  </a:lnTo>
                  <a:lnTo>
                    <a:pt x="20" y="50"/>
                  </a:lnTo>
                  <a:lnTo>
                    <a:pt x="4" y="32"/>
                  </a:lnTo>
                  <a:lnTo>
                    <a:pt x="4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956" y="1916"/>
              <a:ext cx="20" cy="44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2" y="12"/>
                </a:cxn>
                <a:cxn ang="0">
                  <a:pos x="12" y="34"/>
                </a:cxn>
                <a:cxn ang="0">
                  <a:pos x="12" y="38"/>
                </a:cxn>
                <a:cxn ang="0">
                  <a:pos x="16" y="40"/>
                </a:cxn>
                <a:cxn ang="0">
                  <a:pos x="20" y="40"/>
                </a:cxn>
                <a:cxn ang="0">
                  <a:pos x="20" y="44"/>
                </a:cxn>
                <a:cxn ang="0">
                  <a:pos x="16" y="44"/>
                </a:cxn>
                <a:cxn ang="0">
                  <a:pos x="10" y="44"/>
                </a:cxn>
                <a:cxn ang="0">
                  <a:pos x="8" y="40"/>
                </a:cxn>
                <a:cxn ang="0">
                  <a:pos x="8" y="32"/>
                </a:cxn>
                <a:cxn ang="0">
                  <a:pos x="8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8" y="10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2" y="10"/>
                </a:cxn>
                <a:cxn ang="0">
                  <a:pos x="20" y="10"/>
                </a:cxn>
                <a:cxn ang="0">
                  <a:pos x="20" y="12"/>
                </a:cxn>
              </a:cxnLst>
              <a:rect l="0" t="0" r="r" b="b"/>
              <a:pathLst>
                <a:path w="20" h="44">
                  <a:moveTo>
                    <a:pt x="20" y="12"/>
                  </a:moveTo>
                  <a:lnTo>
                    <a:pt x="12" y="12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16" y="40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16" y="44"/>
                  </a:lnTo>
                  <a:lnTo>
                    <a:pt x="10" y="44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8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8" y="10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10"/>
                  </a:lnTo>
                  <a:lnTo>
                    <a:pt x="20" y="10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980" y="1924"/>
              <a:ext cx="32" cy="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28" y="6"/>
                </a:cxn>
                <a:cxn ang="0">
                  <a:pos x="30" y="12"/>
                </a:cxn>
                <a:cxn ang="0">
                  <a:pos x="32" y="18"/>
                </a:cxn>
                <a:cxn ang="0">
                  <a:pos x="30" y="26"/>
                </a:cxn>
                <a:cxn ang="0">
                  <a:pos x="28" y="30"/>
                </a:cxn>
                <a:cxn ang="0">
                  <a:pos x="24" y="34"/>
                </a:cxn>
                <a:cxn ang="0">
                  <a:pos x="16" y="36"/>
                </a:cxn>
                <a:cxn ang="0">
                  <a:pos x="8" y="34"/>
                </a:cxn>
                <a:cxn ang="0">
                  <a:pos x="4" y="30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32"/>
                </a:cxn>
                <a:cxn ang="0">
                  <a:pos x="20" y="32"/>
                </a:cxn>
                <a:cxn ang="0">
                  <a:pos x="24" y="28"/>
                </a:cxn>
                <a:cxn ang="0">
                  <a:pos x="26" y="24"/>
                </a:cxn>
                <a:cxn ang="0">
                  <a:pos x="28" y="18"/>
                </a:cxn>
                <a:cxn ang="0">
                  <a:pos x="26" y="12"/>
                </a:cxn>
                <a:cxn ang="0">
                  <a:pos x="24" y="8"/>
                </a:cxn>
                <a:cxn ang="0">
                  <a:pos x="20" y="6"/>
                </a:cxn>
                <a:cxn ang="0">
                  <a:pos x="16" y="4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6" y="24"/>
                </a:cxn>
                <a:cxn ang="0">
                  <a:pos x="8" y="28"/>
                </a:cxn>
                <a:cxn ang="0">
                  <a:pos x="12" y="32"/>
                </a:cxn>
                <a:cxn ang="0">
                  <a:pos x="16" y="32"/>
                </a:cxn>
                <a:cxn ang="0">
                  <a:pos x="16" y="0"/>
                </a:cxn>
              </a:cxnLst>
              <a:rect l="0" t="0" r="r" b="b"/>
              <a:pathLst>
                <a:path w="32" h="36">
                  <a:moveTo>
                    <a:pt x="16" y="0"/>
                  </a:moveTo>
                  <a:lnTo>
                    <a:pt x="24" y="2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2" y="18"/>
                  </a:lnTo>
                  <a:lnTo>
                    <a:pt x="30" y="26"/>
                  </a:lnTo>
                  <a:lnTo>
                    <a:pt x="28" y="30"/>
                  </a:lnTo>
                  <a:lnTo>
                    <a:pt x="24" y="34"/>
                  </a:lnTo>
                  <a:lnTo>
                    <a:pt x="16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4" y="28"/>
                  </a:lnTo>
                  <a:lnTo>
                    <a:pt x="26" y="24"/>
                  </a:lnTo>
                  <a:lnTo>
                    <a:pt x="28" y="18"/>
                  </a:lnTo>
                  <a:lnTo>
                    <a:pt x="26" y="12"/>
                  </a:lnTo>
                  <a:lnTo>
                    <a:pt x="24" y="8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1020" y="1924"/>
              <a:ext cx="16" cy="3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8" y="2"/>
                </a:cxn>
                <a:cxn ang="0">
                  <a:pos x="10" y="2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6" y="6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10"/>
                </a:cxn>
                <a:cxn ang="0">
                  <a:pos x="4" y="18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0" y="8"/>
                </a:cxn>
              </a:cxnLst>
              <a:rect l="0" t="0" r="r" b="b"/>
              <a:pathLst>
                <a:path w="16" h="36">
                  <a:moveTo>
                    <a:pt x="0" y="8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4" y="8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10"/>
                  </a:lnTo>
                  <a:lnTo>
                    <a:pt x="4" y="18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1040" y="1924"/>
              <a:ext cx="26" cy="36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18" y="34"/>
                </a:cxn>
                <a:cxn ang="0">
                  <a:pos x="12" y="36"/>
                </a:cxn>
                <a:cxn ang="0">
                  <a:pos x="6" y="36"/>
                </a:cxn>
                <a:cxn ang="0">
                  <a:pos x="2" y="32"/>
                </a:cxn>
                <a:cxn ang="0">
                  <a:pos x="2" y="30"/>
                </a:cxn>
                <a:cxn ang="0">
                  <a:pos x="0" y="26"/>
                </a:cxn>
                <a:cxn ang="0">
                  <a:pos x="2" y="22"/>
                </a:cxn>
                <a:cxn ang="0">
                  <a:pos x="2" y="20"/>
                </a:cxn>
                <a:cxn ang="0">
                  <a:pos x="8" y="16"/>
                </a:cxn>
                <a:cxn ang="0">
                  <a:pos x="14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4" y="6"/>
                </a:cxn>
                <a:cxn ang="0">
                  <a:pos x="4" y="2"/>
                </a:cxn>
                <a:cxn ang="0">
                  <a:pos x="14" y="0"/>
                </a:cxn>
                <a:cxn ang="0">
                  <a:pos x="20" y="2"/>
                </a:cxn>
                <a:cxn ang="0">
                  <a:pos x="24" y="4"/>
                </a:cxn>
                <a:cxn ang="0">
                  <a:pos x="26" y="8"/>
                </a:cxn>
                <a:cxn ang="0">
                  <a:pos x="26" y="14"/>
                </a:cxn>
                <a:cxn ang="0">
                  <a:pos x="26" y="28"/>
                </a:cxn>
                <a:cxn ang="0">
                  <a:pos x="26" y="36"/>
                </a:cxn>
                <a:cxn ang="0">
                  <a:pos x="22" y="36"/>
                </a:cxn>
                <a:cxn ang="0">
                  <a:pos x="22" y="30"/>
                </a:cxn>
                <a:cxn ang="0">
                  <a:pos x="22" y="18"/>
                </a:cxn>
                <a:cxn ang="0">
                  <a:pos x="10" y="20"/>
                </a:cxn>
                <a:cxn ang="0">
                  <a:pos x="6" y="22"/>
                </a:cxn>
                <a:cxn ang="0">
                  <a:pos x="6" y="26"/>
                </a:cxn>
                <a:cxn ang="0">
                  <a:pos x="6" y="30"/>
                </a:cxn>
                <a:cxn ang="0">
                  <a:pos x="8" y="32"/>
                </a:cxn>
                <a:cxn ang="0">
                  <a:pos x="12" y="32"/>
                </a:cxn>
                <a:cxn ang="0">
                  <a:pos x="18" y="32"/>
                </a:cxn>
                <a:cxn ang="0">
                  <a:pos x="20" y="28"/>
                </a:cxn>
                <a:cxn ang="0">
                  <a:pos x="22" y="24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2" y="30"/>
                </a:cxn>
              </a:cxnLst>
              <a:rect l="0" t="0" r="r" b="b"/>
              <a:pathLst>
                <a:path w="26" h="36">
                  <a:moveTo>
                    <a:pt x="22" y="30"/>
                  </a:moveTo>
                  <a:lnTo>
                    <a:pt x="18" y="34"/>
                  </a:lnTo>
                  <a:lnTo>
                    <a:pt x="12" y="36"/>
                  </a:lnTo>
                  <a:lnTo>
                    <a:pt x="6" y="36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8" y="16"/>
                  </a:lnTo>
                  <a:lnTo>
                    <a:pt x="14" y="14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4" y="6"/>
                  </a:lnTo>
                  <a:lnTo>
                    <a:pt x="4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4"/>
                  </a:lnTo>
                  <a:lnTo>
                    <a:pt x="26" y="28"/>
                  </a:lnTo>
                  <a:lnTo>
                    <a:pt x="26" y="36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22" y="18"/>
                  </a:lnTo>
                  <a:lnTo>
                    <a:pt x="10" y="20"/>
                  </a:lnTo>
                  <a:lnTo>
                    <a:pt x="6" y="22"/>
                  </a:lnTo>
                  <a:lnTo>
                    <a:pt x="6" y="26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20" y="28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2" y="3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1074" y="1916"/>
              <a:ext cx="18" cy="44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0" y="12"/>
                </a:cxn>
                <a:cxn ang="0">
                  <a:pos x="10" y="34"/>
                </a:cxn>
                <a:cxn ang="0">
                  <a:pos x="10" y="38"/>
                </a:cxn>
                <a:cxn ang="0">
                  <a:pos x="14" y="40"/>
                </a:cxn>
                <a:cxn ang="0">
                  <a:pos x="18" y="40"/>
                </a:cxn>
                <a:cxn ang="0">
                  <a:pos x="18" y="44"/>
                </a:cxn>
                <a:cxn ang="0">
                  <a:pos x="14" y="44"/>
                </a:cxn>
                <a:cxn ang="0">
                  <a:pos x="10" y="44"/>
                </a:cxn>
                <a:cxn ang="0">
                  <a:pos x="6" y="40"/>
                </a:cxn>
                <a:cxn ang="0">
                  <a:pos x="6" y="32"/>
                </a:cxn>
                <a:cxn ang="0">
                  <a:pos x="6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0" y="10"/>
                </a:cxn>
                <a:cxn ang="0">
                  <a:pos x="18" y="10"/>
                </a:cxn>
                <a:cxn ang="0">
                  <a:pos x="18" y="12"/>
                </a:cxn>
              </a:cxnLst>
              <a:rect l="0" t="0" r="r" b="b"/>
              <a:pathLst>
                <a:path w="18" h="44">
                  <a:moveTo>
                    <a:pt x="18" y="12"/>
                  </a:moveTo>
                  <a:lnTo>
                    <a:pt x="10" y="12"/>
                  </a:lnTo>
                  <a:lnTo>
                    <a:pt x="10" y="34"/>
                  </a:lnTo>
                  <a:lnTo>
                    <a:pt x="10" y="38"/>
                  </a:lnTo>
                  <a:lnTo>
                    <a:pt x="14" y="40"/>
                  </a:lnTo>
                  <a:lnTo>
                    <a:pt x="18" y="40"/>
                  </a:lnTo>
                  <a:lnTo>
                    <a:pt x="18" y="44"/>
                  </a:lnTo>
                  <a:lnTo>
                    <a:pt x="14" y="44"/>
                  </a:lnTo>
                  <a:lnTo>
                    <a:pt x="10" y="44"/>
                  </a:lnTo>
                  <a:lnTo>
                    <a:pt x="6" y="40"/>
                  </a:lnTo>
                  <a:lnTo>
                    <a:pt x="6" y="32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18" y="10"/>
                  </a:lnTo>
                  <a:lnTo>
                    <a:pt x="18" y="1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1100" y="1912"/>
              <a:ext cx="46" cy="4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6" y="34"/>
                </a:cxn>
                <a:cxn ang="0">
                  <a:pos x="42" y="26"/>
                </a:cxn>
                <a:cxn ang="0">
                  <a:pos x="40" y="14"/>
                </a:cxn>
                <a:cxn ang="0">
                  <a:pos x="30" y="6"/>
                </a:cxn>
                <a:cxn ang="0">
                  <a:pos x="16" y="6"/>
                </a:cxn>
                <a:cxn ang="0">
                  <a:pos x="6" y="16"/>
                </a:cxn>
                <a:cxn ang="0">
                  <a:pos x="6" y="32"/>
                </a:cxn>
                <a:cxn ang="0">
                  <a:pos x="16" y="42"/>
                </a:cxn>
                <a:cxn ang="0">
                  <a:pos x="34" y="42"/>
                </a:cxn>
                <a:cxn ang="0">
                  <a:pos x="44" y="36"/>
                </a:cxn>
                <a:cxn ang="0">
                  <a:pos x="36" y="46"/>
                </a:cxn>
                <a:cxn ang="0">
                  <a:pos x="24" y="48"/>
                </a:cxn>
                <a:cxn ang="0">
                  <a:pos x="6" y="40"/>
                </a:cxn>
                <a:cxn ang="0">
                  <a:pos x="0" y="24"/>
                </a:cxn>
                <a:cxn ang="0">
                  <a:pos x="6" y="8"/>
                </a:cxn>
                <a:cxn ang="0">
                  <a:pos x="24" y="0"/>
                </a:cxn>
                <a:cxn ang="0">
                  <a:pos x="40" y="6"/>
                </a:cxn>
                <a:cxn ang="0">
                  <a:pos x="46" y="20"/>
                </a:cxn>
                <a:cxn ang="0">
                  <a:pos x="42" y="34"/>
                </a:cxn>
                <a:cxn ang="0">
                  <a:pos x="32" y="38"/>
                </a:cxn>
                <a:cxn ang="0">
                  <a:pos x="26" y="34"/>
                </a:cxn>
                <a:cxn ang="0">
                  <a:pos x="18" y="38"/>
                </a:cxn>
                <a:cxn ang="0">
                  <a:pos x="12" y="36"/>
                </a:cxn>
                <a:cxn ang="0">
                  <a:pos x="10" y="28"/>
                </a:cxn>
                <a:cxn ang="0">
                  <a:pos x="14" y="16"/>
                </a:cxn>
                <a:cxn ang="0">
                  <a:pos x="24" y="10"/>
                </a:cxn>
                <a:cxn ang="0">
                  <a:pos x="32" y="16"/>
                </a:cxn>
                <a:cxn ang="0">
                  <a:pos x="38" y="12"/>
                </a:cxn>
                <a:cxn ang="0">
                  <a:pos x="18" y="34"/>
                </a:cxn>
                <a:cxn ang="0">
                  <a:pos x="26" y="30"/>
                </a:cxn>
                <a:cxn ang="0">
                  <a:pos x="30" y="20"/>
                </a:cxn>
                <a:cxn ang="0">
                  <a:pos x="28" y="16"/>
                </a:cxn>
                <a:cxn ang="0">
                  <a:pos x="22" y="16"/>
                </a:cxn>
                <a:cxn ang="0">
                  <a:pos x="16" y="22"/>
                </a:cxn>
                <a:cxn ang="0">
                  <a:pos x="16" y="32"/>
                </a:cxn>
                <a:cxn ang="0">
                  <a:pos x="32" y="30"/>
                </a:cxn>
              </a:cxnLst>
              <a:rect l="0" t="0" r="r" b="b"/>
              <a:pathLst>
                <a:path w="46" h="48">
                  <a:moveTo>
                    <a:pt x="32" y="30"/>
                  </a:moveTo>
                  <a:lnTo>
                    <a:pt x="32" y="32"/>
                  </a:lnTo>
                  <a:lnTo>
                    <a:pt x="32" y="34"/>
                  </a:lnTo>
                  <a:lnTo>
                    <a:pt x="36" y="34"/>
                  </a:lnTo>
                  <a:lnTo>
                    <a:pt x="40" y="30"/>
                  </a:lnTo>
                  <a:lnTo>
                    <a:pt x="42" y="26"/>
                  </a:lnTo>
                  <a:lnTo>
                    <a:pt x="42" y="20"/>
                  </a:lnTo>
                  <a:lnTo>
                    <a:pt x="40" y="14"/>
                  </a:lnTo>
                  <a:lnTo>
                    <a:pt x="36" y="8"/>
                  </a:lnTo>
                  <a:lnTo>
                    <a:pt x="30" y="6"/>
                  </a:lnTo>
                  <a:lnTo>
                    <a:pt x="24" y="4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6" y="32"/>
                  </a:lnTo>
                  <a:lnTo>
                    <a:pt x="10" y="38"/>
                  </a:lnTo>
                  <a:lnTo>
                    <a:pt x="16" y="42"/>
                  </a:lnTo>
                  <a:lnTo>
                    <a:pt x="24" y="44"/>
                  </a:lnTo>
                  <a:lnTo>
                    <a:pt x="34" y="42"/>
                  </a:lnTo>
                  <a:lnTo>
                    <a:pt x="40" y="36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6" y="46"/>
                  </a:lnTo>
                  <a:lnTo>
                    <a:pt x="30" y="48"/>
                  </a:lnTo>
                  <a:lnTo>
                    <a:pt x="24" y="48"/>
                  </a:lnTo>
                  <a:lnTo>
                    <a:pt x="12" y="46"/>
                  </a:lnTo>
                  <a:lnTo>
                    <a:pt x="6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6" y="20"/>
                  </a:lnTo>
                  <a:lnTo>
                    <a:pt x="46" y="28"/>
                  </a:lnTo>
                  <a:lnTo>
                    <a:pt x="42" y="34"/>
                  </a:lnTo>
                  <a:lnTo>
                    <a:pt x="36" y="38"/>
                  </a:lnTo>
                  <a:lnTo>
                    <a:pt x="32" y="38"/>
                  </a:lnTo>
                  <a:lnTo>
                    <a:pt x="28" y="38"/>
                  </a:lnTo>
                  <a:lnTo>
                    <a:pt x="26" y="34"/>
                  </a:lnTo>
                  <a:lnTo>
                    <a:pt x="24" y="38"/>
                  </a:lnTo>
                  <a:lnTo>
                    <a:pt x="18" y="38"/>
                  </a:lnTo>
                  <a:lnTo>
                    <a:pt x="14" y="38"/>
                  </a:lnTo>
                  <a:lnTo>
                    <a:pt x="12" y="36"/>
                  </a:lnTo>
                  <a:lnTo>
                    <a:pt x="10" y="32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4" y="16"/>
                  </a:lnTo>
                  <a:lnTo>
                    <a:pt x="18" y="12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4" y="12"/>
                  </a:lnTo>
                  <a:lnTo>
                    <a:pt x="38" y="12"/>
                  </a:lnTo>
                  <a:lnTo>
                    <a:pt x="32" y="30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26" y="30"/>
                  </a:lnTo>
                  <a:lnTo>
                    <a:pt x="30" y="24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8" y="18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8" y="34"/>
                  </a:lnTo>
                  <a:lnTo>
                    <a:pt x="32" y="3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Freeform 97"/>
            <p:cNvSpPr>
              <a:spLocks/>
            </p:cNvSpPr>
            <p:nvPr/>
          </p:nvSpPr>
          <p:spPr bwMode="auto">
            <a:xfrm>
              <a:off x="1160" y="1910"/>
              <a:ext cx="26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22"/>
                </a:cxn>
                <a:cxn ang="0">
                  <a:pos x="8" y="16"/>
                </a:cxn>
                <a:cxn ang="0">
                  <a:pos x="14" y="14"/>
                </a:cxn>
                <a:cxn ang="0">
                  <a:pos x="20" y="16"/>
                </a:cxn>
                <a:cxn ang="0">
                  <a:pos x="24" y="18"/>
                </a:cxn>
                <a:cxn ang="0">
                  <a:pos x="24" y="24"/>
                </a:cxn>
                <a:cxn ang="0">
                  <a:pos x="26" y="30"/>
                </a:cxn>
                <a:cxn ang="0">
                  <a:pos x="26" y="50"/>
                </a:cxn>
                <a:cxn ang="0">
                  <a:pos x="22" y="50"/>
                </a:cxn>
                <a:cxn ang="0">
                  <a:pos x="22" y="30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4" y="18"/>
                </a:cxn>
                <a:cxn ang="0">
                  <a:pos x="8" y="20"/>
                </a:cxn>
                <a:cxn ang="0">
                  <a:pos x="6" y="22"/>
                </a:cxn>
                <a:cxn ang="0">
                  <a:pos x="4" y="26"/>
                </a:cxn>
                <a:cxn ang="0">
                  <a:pos x="4" y="32"/>
                </a:cxn>
                <a:cxn ang="0">
                  <a:pos x="4" y="50"/>
                </a:cxn>
                <a:cxn ang="0">
                  <a:pos x="0" y="50"/>
                </a:cxn>
                <a:cxn ang="0">
                  <a:pos x="0" y="0"/>
                </a:cxn>
              </a:cxnLst>
              <a:rect l="0" t="0" r="r" b="b"/>
              <a:pathLst>
                <a:path w="26" h="50">
                  <a:moveTo>
                    <a:pt x="0" y="0"/>
                  </a:moveTo>
                  <a:lnTo>
                    <a:pt x="4" y="0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4" y="14"/>
                  </a:lnTo>
                  <a:lnTo>
                    <a:pt x="20" y="16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6" y="30"/>
                  </a:lnTo>
                  <a:lnTo>
                    <a:pt x="26" y="50"/>
                  </a:lnTo>
                  <a:lnTo>
                    <a:pt x="22" y="50"/>
                  </a:lnTo>
                  <a:lnTo>
                    <a:pt x="22" y="30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4" y="18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4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Freeform 98"/>
            <p:cNvSpPr>
              <a:spLocks/>
            </p:cNvSpPr>
            <p:nvPr/>
          </p:nvSpPr>
          <p:spPr bwMode="auto">
            <a:xfrm>
              <a:off x="1194" y="1924"/>
              <a:ext cx="20" cy="36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8" y="36"/>
                </a:cxn>
                <a:cxn ang="0">
                  <a:pos x="12" y="36"/>
                </a:cxn>
                <a:cxn ang="0">
                  <a:pos x="16" y="34"/>
                </a:cxn>
                <a:cxn ang="0">
                  <a:pos x="20" y="30"/>
                </a:cxn>
                <a:cxn ang="0">
                  <a:pos x="20" y="26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4" y="12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12" y="4"/>
                </a:cxn>
                <a:cxn ang="0">
                  <a:pos x="18" y="6"/>
                </a:cxn>
                <a:cxn ang="0">
                  <a:pos x="20" y="2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8" y="18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4" y="30"/>
                </a:cxn>
                <a:cxn ang="0">
                  <a:pos x="8" y="32"/>
                </a:cxn>
                <a:cxn ang="0">
                  <a:pos x="0" y="30"/>
                </a:cxn>
                <a:cxn ang="0">
                  <a:pos x="0" y="34"/>
                </a:cxn>
              </a:cxnLst>
              <a:rect l="0" t="0" r="r" b="b"/>
              <a:pathLst>
                <a:path w="20" h="36">
                  <a:moveTo>
                    <a:pt x="0" y="34"/>
                  </a:moveTo>
                  <a:lnTo>
                    <a:pt x="8" y="36"/>
                  </a:lnTo>
                  <a:lnTo>
                    <a:pt x="12" y="36"/>
                  </a:lnTo>
                  <a:lnTo>
                    <a:pt x="16" y="34"/>
                  </a:lnTo>
                  <a:lnTo>
                    <a:pt x="20" y="30"/>
                  </a:lnTo>
                  <a:lnTo>
                    <a:pt x="20" y="26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8"/>
                  </a:lnTo>
                  <a:lnTo>
                    <a:pt x="6" y="6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8" y="18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4" y="30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1220" y="1926"/>
              <a:ext cx="26" cy="3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6" y="0"/>
                </a:cxn>
                <a:cxn ang="0">
                  <a:pos x="26" y="2"/>
                </a:cxn>
                <a:cxn ang="0">
                  <a:pos x="6" y="30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0" y="34"/>
                </a:cxn>
                <a:cxn ang="0">
                  <a:pos x="0" y="30"/>
                </a:cxn>
              </a:cxnLst>
              <a:rect l="0" t="0" r="r" b="b"/>
              <a:pathLst>
                <a:path w="26" h="34">
                  <a:moveTo>
                    <a:pt x="0" y="30"/>
                  </a:moveTo>
                  <a:lnTo>
                    <a:pt x="2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6" y="30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0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Rectangle 100"/>
            <p:cNvSpPr>
              <a:spLocks noChangeArrowheads="1"/>
            </p:cNvSpPr>
            <p:nvPr/>
          </p:nvSpPr>
          <p:spPr bwMode="auto">
            <a:xfrm>
              <a:off x="1252" y="1940"/>
              <a:ext cx="17" cy="4"/>
            </a:xfrm>
            <a:prstGeom prst="rect">
              <a:avLst/>
            </a:prstGeom>
            <a:solidFill>
              <a:srgbClr val="095BA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1275" y="1916"/>
              <a:ext cx="20" cy="44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2" y="1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8" y="10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8" y="12"/>
                </a:cxn>
                <a:cxn ang="0">
                  <a:pos x="8" y="32"/>
                </a:cxn>
                <a:cxn ang="0">
                  <a:pos x="8" y="40"/>
                </a:cxn>
                <a:cxn ang="0">
                  <a:pos x="10" y="44"/>
                </a:cxn>
                <a:cxn ang="0">
                  <a:pos x="16" y="44"/>
                </a:cxn>
                <a:cxn ang="0">
                  <a:pos x="20" y="44"/>
                </a:cxn>
                <a:cxn ang="0">
                  <a:pos x="20" y="40"/>
                </a:cxn>
                <a:cxn ang="0">
                  <a:pos x="16" y="40"/>
                </a:cxn>
                <a:cxn ang="0">
                  <a:pos x="12" y="38"/>
                </a:cxn>
                <a:cxn ang="0">
                  <a:pos x="12" y="34"/>
                </a:cxn>
                <a:cxn ang="0">
                  <a:pos x="12" y="12"/>
                </a:cxn>
                <a:cxn ang="0">
                  <a:pos x="20" y="12"/>
                </a:cxn>
                <a:cxn ang="0">
                  <a:pos x="20" y="10"/>
                </a:cxn>
              </a:cxnLst>
              <a:rect l="0" t="0" r="r" b="b"/>
              <a:pathLst>
                <a:path w="20" h="44">
                  <a:moveTo>
                    <a:pt x="20" y="10"/>
                  </a:moveTo>
                  <a:lnTo>
                    <a:pt x="12" y="1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8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8" y="12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10" y="44"/>
                  </a:lnTo>
                  <a:lnTo>
                    <a:pt x="16" y="44"/>
                  </a:lnTo>
                  <a:lnTo>
                    <a:pt x="20" y="44"/>
                  </a:lnTo>
                  <a:lnTo>
                    <a:pt x="20" y="40"/>
                  </a:lnTo>
                  <a:lnTo>
                    <a:pt x="16" y="40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12" y="12"/>
                  </a:lnTo>
                  <a:lnTo>
                    <a:pt x="20" y="1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Rectangle 102"/>
            <p:cNvSpPr>
              <a:spLocks noChangeArrowheads="1"/>
            </p:cNvSpPr>
            <p:nvPr/>
          </p:nvSpPr>
          <p:spPr bwMode="auto">
            <a:xfrm>
              <a:off x="1303" y="1954"/>
              <a:ext cx="6" cy="6"/>
            </a:xfrm>
            <a:prstGeom prst="rect">
              <a:avLst/>
            </a:prstGeom>
            <a:solidFill>
              <a:srgbClr val="095BA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1319" y="1924"/>
              <a:ext cx="24" cy="3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16" y="4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4" y="12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24" y="30"/>
                </a:cxn>
                <a:cxn ang="0">
                  <a:pos x="24" y="34"/>
                </a:cxn>
                <a:cxn ang="0">
                  <a:pos x="16" y="36"/>
                </a:cxn>
                <a:cxn ang="0">
                  <a:pos x="8" y="34"/>
                </a:cxn>
                <a:cxn ang="0">
                  <a:pos x="4" y="30"/>
                </a:cxn>
                <a:cxn ang="0">
                  <a:pos x="0" y="26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4" y="2"/>
                </a:cxn>
                <a:cxn ang="0">
                  <a:pos x="24" y="6"/>
                </a:cxn>
              </a:cxnLst>
              <a:rect l="0" t="0" r="r" b="b"/>
              <a:pathLst>
                <a:path w="24" h="36">
                  <a:moveTo>
                    <a:pt x="24" y="6"/>
                  </a:moveTo>
                  <a:lnTo>
                    <a:pt x="16" y="4"/>
                  </a:lnTo>
                  <a:lnTo>
                    <a:pt x="12" y="6"/>
                  </a:lnTo>
                  <a:lnTo>
                    <a:pt x="8" y="8"/>
                  </a:lnTo>
                  <a:lnTo>
                    <a:pt x="4" y="12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4"/>
                  </a:lnTo>
                  <a:lnTo>
                    <a:pt x="16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4" y="2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1351" y="1910"/>
              <a:ext cx="26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22"/>
                </a:cxn>
                <a:cxn ang="0">
                  <a:pos x="8" y="16"/>
                </a:cxn>
                <a:cxn ang="0">
                  <a:pos x="14" y="14"/>
                </a:cxn>
                <a:cxn ang="0">
                  <a:pos x="20" y="16"/>
                </a:cxn>
                <a:cxn ang="0">
                  <a:pos x="24" y="18"/>
                </a:cxn>
                <a:cxn ang="0">
                  <a:pos x="26" y="24"/>
                </a:cxn>
                <a:cxn ang="0">
                  <a:pos x="26" y="30"/>
                </a:cxn>
                <a:cxn ang="0">
                  <a:pos x="26" y="50"/>
                </a:cxn>
                <a:cxn ang="0">
                  <a:pos x="22" y="50"/>
                </a:cxn>
                <a:cxn ang="0">
                  <a:pos x="22" y="30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6" y="22"/>
                </a:cxn>
                <a:cxn ang="0">
                  <a:pos x="4" y="26"/>
                </a:cxn>
                <a:cxn ang="0">
                  <a:pos x="4" y="32"/>
                </a:cxn>
                <a:cxn ang="0">
                  <a:pos x="4" y="50"/>
                </a:cxn>
                <a:cxn ang="0">
                  <a:pos x="0" y="50"/>
                </a:cxn>
                <a:cxn ang="0">
                  <a:pos x="0" y="0"/>
                </a:cxn>
              </a:cxnLst>
              <a:rect l="0" t="0" r="r" b="b"/>
              <a:pathLst>
                <a:path w="26" h="50">
                  <a:moveTo>
                    <a:pt x="0" y="0"/>
                  </a:moveTo>
                  <a:lnTo>
                    <a:pt x="4" y="0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4" y="14"/>
                  </a:lnTo>
                  <a:lnTo>
                    <a:pt x="20" y="16"/>
                  </a:lnTo>
                  <a:lnTo>
                    <a:pt x="24" y="18"/>
                  </a:lnTo>
                  <a:lnTo>
                    <a:pt x="26" y="24"/>
                  </a:lnTo>
                  <a:lnTo>
                    <a:pt x="26" y="30"/>
                  </a:lnTo>
                  <a:lnTo>
                    <a:pt x="26" y="50"/>
                  </a:lnTo>
                  <a:lnTo>
                    <a:pt x="22" y="50"/>
                  </a:lnTo>
                  <a:lnTo>
                    <a:pt x="22" y="30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4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1385" y="1954"/>
              <a:ext cx="10" cy="1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0" y="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4" y="0"/>
                </a:cxn>
              </a:cxnLst>
              <a:rect l="0" t="0" r="r" b="b"/>
              <a:pathLst>
                <a:path w="10" h="14">
                  <a:moveTo>
                    <a:pt x="4" y="0"/>
                  </a:moveTo>
                  <a:lnTo>
                    <a:pt x="10" y="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1421" y="1926"/>
              <a:ext cx="50" cy="34"/>
            </a:xfrm>
            <a:custGeom>
              <a:avLst/>
              <a:gdLst/>
              <a:ahLst/>
              <a:cxnLst>
                <a:cxn ang="0">
                  <a:pos x="38" y="34"/>
                </a:cxn>
                <a:cxn ang="0">
                  <a:pos x="34" y="34"/>
                </a:cxn>
                <a:cxn ang="0">
                  <a:pos x="24" y="4"/>
                </a:cxn>
                <a:cxn ang="0">
                  <a:pos x="16" y="34"/>
                </a:cxn>
                <a:cxn ang="0">
                  <a:pos x="10" y="3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2" y="28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6" y="28"/>
                </a:cxn>
                <a:cxn ang="0">
                  <a:pos x="46" y="0"/>
                </a:cxn>
                <a:cxn ang="0">
                  <a:pos x="50" y="0"/>
                </a:cxn>
                <a:cxn ang="0">
                  <a:pos x="38" y="34"/>
                </a:cxn>
              </a:cxnLst>
              <a:rect l="0" t="0" r="r" b="b"/>
              <a:pathLst>
                <a:path w="50" h="34">
                  <a:moveTo>
                    <a:pt x="38" y="34"/>
                  </a:moveTo>
                  <a:lnTo>
                    <a:pt x="34" y="34"/>
                  </a:lnTo>
                  <a:lnTo>
                    <a:pt x="24" y="4"/>
                  </a:lnTo>
                  <a:lnTo>
                    <a:pt x="16" y="34"/>
                  </a:lnTo>
                  <a:lnTo>
                    <a:pt x="10" y="3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2" y="28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36" y="28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38" y="3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1475" y="1926"/>
              <a:ext cx="52" cy="34"/>
            </a:xfrm>
            <a:custGeom>
              <a:avLst/>
              <a:gdLst/>
              <a:ahLst/>
              <a:cxnLst>
                <a:cxn ang="0">
                  <a:pos x="40" y="34"/>
                </a:cxn>
                <a:cxn ang="0">
                  <a:pos x="34" y="34"/>
                </a:cxn>
                <a:cxn ang="0">
                  <a:pos x="26" y="4"/>
                </a:cxn>
                <a:cxn ang="0">
                  <a:pos x="16" y="34"/>
                </a:cxn>
                <a:cxn ang="0">
                  <a:pos x="12" y="3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4" y="28"/>
                </a:cxn>
                <a:cxn ang="0">
                  <a:pos x="24" y="0"/>
                </a:cxn>
                <a:cxn ang="0">
                  <a:pos x="28" y="0"/>
                </a:cxn>
                <a:cxn ang="0">
                  <a:pos x="38" y="28"/>
                </a:cxn>
                <a:cxn ang="0">
                  <a:pos x="46" y="0"/>
                </a:cxn>
                <a:cxn ang="0">
                  <a:pos x="52" y="0"/>
                </a:cxn>
                <a:cxn ang="0">
                  <a:pos x="40" y="34"/>
                </a:cxn>
              </a:cxnLst>
              <a:rect l="0" t="0" r="r" b="b"/>
              <a:pathLst>
                <a:path w="52" h="34">
                  <a:moveTo>
                    <a:pt x="40" y="34"/>
                  </a:moveTo>
                  <a:lnTo>
                    <a:pt x="34" y="34"/>
                  </a:lnTo>
                  <a:lnTo>
                    <a:pt x="26" y="4"/>
                  </a:lnTo>
                  <a:lnTo>
                    <a:pt x="16" y="34"/>
                  </a:lnTo>
                  <a:lnTo>
                    <a:pt x="12" y="3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4" y="28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8" y="28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1531" y="1926"/>
              <a:ext cx="50" cy="34"/>
            </a:xfrm>
            <a:custGeom>
              <a:avLst/>
              <a:gdLst/>
              <a:ahLst/>
              <a:cxnLst>
                <a:cxn ang="0">
                  <a:pos x="40" y="34"/>
                </a:cxn>
                <a:cxn ang="0">
                  <a:pos x="34" y="34"/>
                </a:cxn>
                <a:cxn ang="0">
                  <a:pos x="24" y="4"/>
                </a:cxn>
                <a:cxn ang="0">
                  <a:pos x="16" y="34"/>
                </a:cxn>
                <a:cxn ang="0">
                  <a:pos x="10" y="3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2" y="28"/>
                </a:cxn>
                <a:cxn ang="0">
                  <a:pos x="14" y="28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6" y="28"/>
                </a:cxn>
                <a:cxn ang="0">
                  <a:pos x="46" y="0"/>
                </a:cxn>
                <a:cxn ang="0">
                  <a:pos x="50" y="0"/>
                </a:cxn>
                <a:cxn ang="0">
                  <a:pos x="40" y="34"/>
                </a:cxn>
              </a:cxnLst>
              <a:rect l="0" t="0" r="r" b="b"/>
              <a:pathLst>
                <a:path w="50" h="34">
                  <a:moveTo>
                    <a:pt x="40" y="34"/>
                  </a:moveTo>
                  <a:lnTo>
                    <a:pt x="34" y="34"/>
                  </a:lnTo>
                  <a:lnTo>
                    <a:pt x="24" y="4"/>
                  </a:lnTo>
                  <a:lnTo>
                    <a:pt x="16" y="34"/>
                  </a:lnTo>
                  <a:lnTo>
                    <a:pt x="10" y="3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36" y="28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Rectangle 109"/>
            <p:cNvSpPr>
              <a:spLocks noChangeArrowheads="1"/>
            </p:cNvSpPr>
            <p:nvPr/>
          </p:nvSpPr>
          <p:spPr bwMode="auto">
            <a:xfrm>
              <a:off x="1587" y="1954"/>
              <a:ext cx="4" cy="6"/>
            </a:xfrm>
            <a:prstGeom prst="rect">
              <a:avLst/>
            </a:prstGeom>
            <a:solidFill>
              <a:srgbClr val="095BA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Freeform 110"/>
            <p:cNvSpPr>
              <a:spLocks/>
            </p:cNvSpPr>
            <p:nvPr/>
          </p:nvSpPr>
          <p:spPr bwMode="auto">
            <a:xfrm>
              <a:off x="1603" y="1910"/>
              <a:ext cx="28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22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22" y="16"/>
                </a:cxn>
                <a:cxn ang="0">
                  <a:pos x="24" y="18"/>
                </a:cxn>
                <a:cxn ang="0">
                  <a:pos x="26" y="24"/>
                </a:cxn>
                <a:cxn ang="0">
                  <a:pos x="28" y="30"/>
                </a:cxn>
                <a:cxn ang="0">
                  <a:pos x="28" y="50"/>
                </a:cxn>
                <a:cxn ang="0">
                  <a:pos x="22" y="50"/>
                </a:cxn>
                <a:cxn ang="0">
                  <a:pos x="22" y="30"/>
                </a:cxn>
                <a:cxn ang="0">
                  <a:pos x="22" y="22"/>
                </a:cxn>
                <a:cxn ang="0">
                  <a:pos x="20" y="20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6" y="26"/>
                </a:cxn>
                <a:cxn ang="0">
                  <a:pos x="4" y="32"/>
                </a:cxn>
                <a:cxn ang="0">
                  <a:pos x="4" y="50"/>
                </a:cxn>
                <a:cxn ang="0">
                  <a:pos x="0" y="50"/>
                </a:cxn>
                <a:cxn ang="0">
                  <a:pos x="0" y="0"/>
                </a:cxn>
              </a:cxnLst>
              <a:rect l="0" t="0" r="r" b="b"/>
              <a:pathLst>
                <a:path w="28" h="50">
                  <a:moveTo>
                    <a:pt x="0" y="0"/>
                  </a:moveTo>
                  <a:lnTo>
                    <a:pt x="4" y="0"/>
                  </a:lnTo>
                  <a:lnTo>
                    <a:pt x="4" y="22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22" y="16"/>
                  </a:lnTo>
                  <a:lnTo>
                    <a:pt x="24" y="18"/>
                  </a:lnTo>
                  <a:lnTo>
                    <a:pt x="26" y="24"/>
                  </a:lnTo>
                  <a:lnTo>
                    <a:pt x="28" y="30"/>
                  </a:lnTo>
                  <a:lnTo>
                    <a:pt x="28" y="50"/>
                  </a:lnTo>
                  <a:lnTo>
                    <a:pt x="22" y="50"/>
                  </a:lnTo>
                  <a:lnTo>
                    <a:pt x="22" y="30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4" y="32"/>
                  </a:lnTo>
                  <a:lnTo>
                    <a:pt x="4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1637" y="1924"/>
              <a:ext cx="22" cy="36"/>
            </a:xfrm>
            <a:custGeom>
              <a:avLst/>
              <a:gdLst/>
              <a:ahLst/>
              <a:cxnLst>
                <a:cxn ang="0">
                  <a:pos x="2" y="30"/>
                </a:cxn>
                <a:cxn ang="0">
                  <a:pos x="10" y="32"/>
                </a:cxn>
                <a:cxn ang="0">
                  <a:pos x="16" y="30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6" y="22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2" y="10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6" y="12"/>
                </a:cxn>
                <a:cxn ang="0">
                  <a:pos x="8" y="14"/>
                </a:cxn>
                <a:cxn ang="0">
                  <a:pos x="14" y="16"/>
                </a:cxn>
                <a:cxn ang="0">
                  <a:pos x="20" y="20"/>
                </a:cxn>
                <a:cxn ang="0">
                  <a:pos x="22" y="22"/>
                </a:cxn>
                <a:cxn ang="0">
                  <a:pos x="22" y="26"/>
                </a:cxn>
                <a:cxn ang="0">
                  <a:pos x="22" y="30"/>
                </a:cxn>
                <a:cxn ang="0">
                  <a:pos x="18" y="34"/>
                </a:cxn>
                <a:cxn ang="0">
                  <a:pos x="14" y="36"/>
                </a:cxn>
                <a:cxn ang="0">
                  <a:pos x="10" y="36"/>
                </a:cxn>
                <a:cxn ang="0">
                  <a:pos x="0" y="34"/>
                </a:cxn>
                <a:cxn ang="0">
                  <a:pos x="2" y="30"/>
                </a:cxn>
              </a:cxnLst>
              <a:rect l="0" t="0" r="r" b="b"/>
              <a:pathLst>
                <a:path w="22" h="36">
                  <a:moveTo>
                    <a:pt x="2" y="30"/>
                  </a:moveTo>
                  <a:lnTo>
                    <a:pt x="10" y="32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2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0" y="2"/>
                  </a:lnTo>
                  <a:lnTo>
                    <a:pt x="20" y="6"/>
                  </a:lnTo>
                  <a:lnTo>
                    <a:pt x="12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4" y="16"/>
                  </a:lnTo>
                  <a:lnTo>
                    <a:pt x="20" y="20"/>
                  </a:lnTo>
                  <a:lnTo>
                    <a:pt x="22" y="22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18" y="34"/>
                  </a:lnTo>
                  <a:lnTo>
                    <a:pt x="14" y="36"/>
                  </a:lnTo>
                  <a:lnTo>
                    <a:pt x="10" y="36"/>
                  </a:lnTo>
                  <a:lnTo>
                    <a:pt x="0" y="34"/>
                  </a:lnTo>
                  <a:lnTo>
                    <a:pt x="2" y="3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1665" y="1926"/>
              <a:ext cx="26" cy="3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26" y="2"/>
                </a:cxn>
                <a:cxn ang="0">
                  <a:pos x="4" y="30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0" y="34"/>
                </a:cxn>
                <a:cxn ang="0">
                  <a:pos x="0" y="30"/>
                </a:cxn>
              </a:cxnLst>
              <a:rect l="0" t="0" r="r" b="b"/>
              <a:pathLst>
                <a:path w="26" h="34">
                  <a:moveTo>
                    <a:pt x="0" y="30"/>
                  </a:moveTo>
                  <a:lnTo>
                    <a:pt x="2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4" y="30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0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Rectangle 113"/>
            <p:cNvSpPr>
              <a:spLocks noChangeArrowheads="1"/>
            </p:cNvSpPr>
            <p:nvPr/>
          </p:nvSpPr>
          <p:spPr bwMode="auto">
            <a:xfrm>
              <a:off x="1697" y="1940"/>
              <a:ext cx="16" cy="4"/>
            </a:xfrm>
            <a:prstGeom prst="rect">
              <a:avLst/>
            </a:prstGeom>
            <a:solidFill>
              <a:srgbClr val="095BA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1721" y="1916"/>
              <a:ext cx="20" cy="44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2" y="12"/>
                </a:cxn>
                <a:cxn ang="0">
                  <a:pos x="12" y="34"/>
                </a:cxn>
                <a:cxn ang="0">
                  <a:pos x="12" y="38"/>
                </a:cxn>
                <a:cxn ang="0">
                  <a:pos x="16" y="40"/>
                </a:cxn>
                <a:cxn ang="0">
                  <a:pos x="20" y="40"/>
                </a:cxn>
                <a:cxn ang="0">
                  <a:pos x="20" y="44"/>
                </a:cxn>
                <a:cxn ang="0">
                  <a:pos x="14" y="44"/>
                </a:cxn>
                <a:cxn ang="0">
                  <a:pos x="10" y="44"/>
                </a:cxn>
                <a:cxn ang="0">
                  <a:pos x="8" y="40"/>
                </a:cxn>
                <a:cxn ang="0">
                  <a:pos x="8" y="32"/>
                </a:cxn>
                <a:cxn ang="0">
                  <a:pos x="8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8" y="10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2" y="10"/>
                </a:cxn>
                <a:cxn ang="0">
                  <a:pos x="18" y="10"/>
                </a:cxn>
                <a:cxn ang="0">
                  <a:pos x="18" y="12"/>
                </a:cxn>
              </a:cxnLst>
              <a:rect l="0" t="0" r="r" b="b"/>
              <a:pathLst>
                <a:path w="20" h="44">
                  <a:moveTo>
                    <a:pt x="18" y="12"/>
                  </a:moveTo>
                  <a:lnTo>
                    <a:pt x="12" y="12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16" y="40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14" y="44"/>
                  </a:lnTo>
                  <a:lnTo>
                    <a:pt x="10" y="44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8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8" y="10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10"/>
                  </a:lnTo>
                  <a:lnTo>
                    <a:pt x="18" y="10"/>
                  </a:lnTo>
                  <a:lnTo>
                    <a:pt x="18" y="12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Rectangle 115"/>
            <p:cNvSpPr>
              <a:spLocks noChangeArrowheads="1"/>
            </p:cNvSpPr>
            <p:nvPr/>
          </p:nvSpPr>
          <p:spPr bwMode="auto">
            <a:xfrm>
              <a:off x="1749" y="1954"/>
              <a:ext cx="6" cy="6"/>
            </a:xfrm>
            <a:prstGeom prst="rect">
              <a:avLst/>
            </a:prstGeom>
            <a:solidFill>
              <a:srgbClr val="095BA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1763" y="1924"/>
              <a:ext cx="26" cy="36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18" y="4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8" y="28"/>
                </a:cxn>
                <a:cxn ang="0">
                  <a:pos x="12" y="32"/>
                </a:cxn>
                <a:cxn ang="0">
                  <a:pos x="18" y="32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16" y="36"/>
                </a:cxn>
                <a:cxn ang="0">
                  <a:pos x="10" y="34"/>
                </a:cxn>
                <a:cxn ang="0">
                  <a:pos x="4" y="30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0" y="2"/>
                </a:cxn>
                <a:cxn ang="0">
                  <a:pos x="18" y="0"/>
                </a:cxn>
                <a:cxn ang="0">
                  <a:pos x="26" y="2"/>
                </a:cxn>
                <a:cxn ang="0">
                  <a:pos x="26" y="6"/>
                </a:cxn>
              </a:cxnLst>
              <a:rect l="0" t="0" r="r" b="b"/>
              <a:pathLst>
                <a:path w="26" h="36">
                  <a:moveTo>
                    <a:pt x="26" y="6"/>
                  </a:moveTo>
                  <a:lnTo>
                    <a:pt x="18" y="4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16" y="36"/>
                  </a:lnTo>
                  <a:lnTo>
                    <a:pt x="10" y="34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26" y="6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797" y="1910"/>
              <a:ext cx="26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22"/>
                </a:cxn>
                <a:cxn ang="0">
                  <a:pos x="8" y="16"/>
                </a:cxn>
                <a:cxn ang="0">
                  <a:pos x="14" y="14"/>
                </a:cxn>
                <a:cxn ang="0">
                  <a:pos x="20" y="16"/>
                </a:cxn>
                <a:cxn ang="0">
                  <a:pos x="24" y="18"/>
                </a:cxn>
                <a:cxn ang="0">
                  <a:pos x="26" y="24"/>
                </a:cxn>
                <a:cxn ang="0">
                  <a:pos x="26" y="30"/>
                </a:cxn>
                <a:cxn ang="0">
                  <a:pos x="26" y="50"/>
                </a:cxn>
                <a:cxn ang="0">
                  <a:pos x="22" y="50"/>
                </a:cxn>
                <a:cxn ang="0">
                  <a:pos x="22" y="30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4" y="18"/>
                </a:cxn>
                <a:cxn ang="0">
                  <a:pos x="8" y="20"/>
                </a:cxn>
                <a:cxn ang="0">
                  <a:pos x="6" y="22"/>
                </a:cxn>
                <a:cxn ang="0">
                  <a:pos x="4" y="26"/>
                </a:cxn>
                <a:cxn ang="0">
                  <a:pos x="4" y="32"/>
                </a:cxn>
                <a:cxn ang="0">
                  <a:pos x="4" y="50"/>
                </a:cxn>
                <a:cxn ang="0">
                  <a:pos x="0" y="50"/>
                </a:cxn>
                <a:cxn ang="0">
                  <a:pos x="0" y="0"/>
                </a:cxn>
              </a:cxnLst>
              <a:rect l="0" t="0" r="r" b="b"/>
              <a:pathLst>
                <a:path w="26" h="50">
                  <a:moveTo>
                    <a:pt x="0" y="0"/>
                  </a:moveTo>
                  <a:lnTo>
                    <a:pt x="4" y="0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4" y="14"/>
                  </a:lnTo>
                  <a:lnTo>
                    <a:pt x="20" y="16"/>
                  </a:lnTo>
                  <a:lnTo>
                    <a:pt x="24" y="18"/>
                  </a:lnTo>
                  <a:lnTo>
                    <a:pt x="26" y="24"/>
                  </a:lnTo>
                  <a:lnTo>
                    <a:pt x="26" y="30"/>
                  </a:lnTo>
                  <a:lnTo>
                    <a:pt x="26" y="50"/>
                  </a:lnTo>
                  <a:lnTo>
                    <a:pt x="22" y="50"/>
                  </a:lnTo>
                  <a:lnTo>
                    <a:pt x="22" y="30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4" y="18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4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B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46919" y="7937"/>
            <a:ext cx="34594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Konzeption und Entwicklung eines Auswertungstools für die Logdateien des </a:t>
            </a:r>
            <a:r>
              <a:rPr lang="de-DE" sz="4000" b="1" dirty="0" err="1" smtClean="0"/>
              <a:t>JRockit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Garbage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Collectors</a:t>
            </a:r>
            <a:endParaRPr lang="de-DE" sz="4000" b="1" dirty="0" smtClean="0"/>
          </a:p>
          <a:p>
            <a:r>
              <a:rPr lang="de-DE" sz="2000" b="1" i="1" dirty="0" smtClean="0"/>
              <a:t>Student:              Raffael Schmid</a:t>
            </a:r>
          </a:p>
          <a:p>
            <a:r>
              <a:rPr lang="de-DE" sz="2000" b="1" i="1" dirty="0" smtClean="0"/>
              <a:t>Studiengang:     Informatik</a:t>
            </a:r>
          </a:p>
          <a:p>
            <a:r>
              <a:rPr lang="de-DE" sz="2000" b="1" i="1" dirty="0" smtClean="0"/>
              <a:t>Zeitraum:           Juli 2011 bis Dezember 2011</a:t>
            </a:r>
            <a:endParaRPr lang="de-DE" sz="2000" b="1" i="1" dirty="0" smtClean="0"/>
          </a:p>
          <a:p>
            <a:endParaRPr lang="en-US" sz="4000" b="1" dirty="0" smtClean="0"/>
          </a:p>
          <a:p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38542" y="2179637"/>
            <a:ext cx="9499977" cy="2758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594519" y="2560637"/>
            <a:ext cx="8839200" cy="4343400"/>
          </a:xfrm>
          <a:prstGeom prst="roundRect">
            <a:avLst>
              <a:gd name="adj" fmla="val 70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3200" b="1" dirty="0" smtClean="0">
                <a:solidFill>
                  <a:schemeClr val="tx1"/>
                </a:solidFill>
              </a:rPr>
              <a:t>Ausgangslage</a:t>
            </a:r>
          </a:p>
          <a:p>
            <a:pPr algn="just"/>
            <a:r>
              <a:rPr lang="de-DE" sz="1800" dirty="0" smtClean="0">
                <a:solidFill>
                  <a:schemeClr val="tx1"/>
                </a:solidFill>
              </a:rPr>
              <a:t>Für die Ermittlung von Java Performance-Problemen braucht es Wissen über die Funktionsweise der Java Virtual </a:t>
            </a:r>
            <a:r>
              <a:rPr lang="de-DE" sz="1800" dirty="0" err="1" smtClean="0">
                <a:solidFill>
                  <a:schemeClr val="tx1"/>
                </a:solidFill>
              </a:rPr>
              <a:t>Machine</a:t>
            </a:r>
            <a:r>
              <a:rPr lang="de-DE" sz="1800" dirty="0" smtClean="0">
                <a:solidFill>
                  <a:schemeClr val="tx1"/>
                </a:solidFill>
              </a:rPr>
              <a:t> (JVM), deren Ressourcenverwaltung (Speicher, I/O, CPU) und das Betriebssystem. Die Verwendung von Tools zur automatisierten Auswertung der Daten kann in den meisten Fällen sehr hilfreich sein. </a:t>
            </a:r>
          </a:p>
          <a:p>
            <a:pPr algn="just"/>
            <a:r>
              <a:rPr lang="de-DE" sz="1800" dirty="0" smtClean="0">
                <a:solidFill>
                  <a:schemeClr val="tx1"/>
                </a:solidFill>
              </a:rPr>
              <a:t>Die Auswertung von </a:t>
            </a:r>
            <a:r>
              <a:rPr lang="de-DE" sz="1800" dirty="0" err="1" smtClean="0">
                <a:solidFill>
                  <a:schemeClr val="tx1"/>
                </a:solidFill>
              </a:rPr>
              <a:t>Garbage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Collection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Metriken</a:t>
            </a:r>
            <a:r>
              <a:rPr lang="de-DE" sz="1800" dirty="0" smtClean="0">
                <a:solidFill>
                  <a:schemeClr val="tx1"/>
                </a:solidFill>
              </a:rPr>
              <a:t> kann im laufenden Betrieb durch Profiling (online) gemacht werden, sie ist aber bei allen JVMs auch via Logdatei (offline) möglich. Die unterschiedlichen Charakteristiken der </a:t>
            </a:r>
            <a:r>
              <a:rPr lang="de-DE" sz="1800" dirty="0" err="1" smtClean="0">
                <a:solidFill>
                  <a:schemeClr val="tx1"/>
                </a:solidFill>
              </a:rPr>
              <a:t>Garbage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Collectors</a:t>
            </a:r>
            <a:r>
              <a:rPr lang="de-DE" sz="1800" dirty="0" smtClean="0">
                <a:solidFill>
                  <a:schemeClr val="tx1"/>
                </a:solidFill>
              </a:rPr>
              <a:t> bedingen auch unterschiedliche Auswertungs- und Einstellungsparameter. </a:t>
            </a:r>
          </a:p>
          <a:p>
            <a:pPr algn="just"/>
            <a:r>
              <a:rPr lang="de-DE" sz="1800" dirty="0" err="1" smtClean="0">
                <a:solidFill>
                  <a:schemeClr val="tx1"/>
                </a:solidFill>
              </a:rPr>
              <a:t>JRockit</a:t>
            </a:r>
            <a:r>
              <a:rPr lang="de-DE" sz="1800" dirty="0" smtClean="0">
                <a:solidFill>
                  <a:schemeClr val="tx1"/>
                </a:solidFill>
              </a:rPr>
              <a:t> ist die Virtual </a:t>
            </a:r>
            <a:r>
              <a:rPr lang="de-DE" sz="1800" dirty="0" err="1" smtClean="0">
                <a:solidFill>
                  <a:schemeClr val="tx1"/>
                </a:solidFill>
              </a:rPr>
              <a:t>Machine</a:t>
            </a:r>
            <a:r>
              <a:rPr lang="de-DE" sz="1800" dirty="0" smtClean="0">
                <a:solidFill>
                  <a:schemeClr val="tx1"/>
                </a:solidFill>
              </a:rPr>
              <a:t> des </a:t>
            </a:r>
            <a:r>
              <a:rPr lang="de-DE" sz="1800" dirty="0" err="1" smtClean="0">
                <a:solidFill>
                  <a:schemeClr val="tx1"/>
                </a:solidFill>
              </a:rPr>
              <a:t>Weblogic</a:t>
            </a:r>
            <a:r>
              <a:rPr lang="de-DE" sz="1800" dirty="0" smtClean="0">
                <a:solidFill>
                  <a:schemeClr val="tx1"/>
                </a:solidFill>
              </a:rPr>
              <a:t> Application Servers und basiert entsprechend auch auf anderen </a:t>
            </a:r>
            <a:r>
              <a:rPr lang="de-DE" sz="1800" dirty="0" err="1" smtClean="0">
                <a:solidFill>
                  <a:schemeClr val="tx1"/>
                </a:solidFill>
              </a:rPr>
              <a:t>Garbage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Collection</a:t>
            </a:r>
            <a:r>
              <a:rPr lang="de-DE" sz="1800" dirty="0" smtClean="0">
                <a:solidFill>
                  <a:schemeClr val="tx1"/>
                </a:solidFill>
              </a:rPr>
              <a:t> Algorithmen als die der Sun VM. Aktuell gibt es noch kein Tool, welches die Daten der Logs sammelt und grafisch darstellt.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94519" y="7132637"/>
            <a:ext cx="8839200" cy="2362200"/>
          </a:xfrm>
          <a:prstGeom prst="roundRect">
            <a:avLst>
              <a:gd name="adj" fmla="val 149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3200" b="1" dirty="0" smtClean="0">
                <a:solidFill>
                  <a:schemeClr val="tx1"/>
                </a:solidFill>
              </a:rPr>
              <a:t>Ziel der Arbeit</a:t>
            </a:r>
          </a:p>
          <a:p>
            <a:pPr algn="just"/>
            <a:r>
              <a:rPr lang="de-DE" sz="1800" dirty="0" smtClean="0">
                <a:solidFill>
                  <a:schemeClr val="tx1"/>
                </a:solidFill>
              </a:rPr>
              <a:t>Ziel der Bachelorthesis ist die Konzeption und Entwicklung eines Prototypen für die Analyse von </a:t>
            </a:r>
            <a:r>
              <a:rPr lang="de-DE" sz="1800" dirty="0" err="1" smtClean="0">
                <a:solidFill>
                  <a:schemeClr val="tx1"/>
                </a:solidFill>
              </a:rPr>
              <a:t>Garbage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Collection</a:t>
            </a:r>
            <a:r>
              <a:rPr lang="de-DE" sz="1800" dirty="0" smtClean="0">
                <a:solidFill>
                  <a:schemeClr val="tx1"/>
                </a:solidFill>
              </a:rPr>
              <a:t> Logdateien der </a:t>
            </a:r>
            <a:r>
              <a:rPr lang="de-DE" sz="1800" dirty="0" err="1" smtClean="0">
                <a:solidFill>
                  <a:schemeClr val="tx1"/>
                </a:solidFill>
              </a:rPr>
              <a:t>JRockit</a:t>
            </a:r>
            <a:r>
              <a:rPr lang="de-DE" sz="1800" dirty="0" smtClean="0">
                <a:solidFill>
                  <a:schemeClr val="tx1"/>
                </a:solidFill>
              </a:rPr>
              <a:t> Virtual </a:t>
            </a:r>
            <a:r>
              <a:rPr lang="de-DE" sz="1800" dirty="0" err="1" smtClean="0">
                <a:solidFill>
                  <a:schemeClr val="tx1"/>
                </a:solidFill>
              </a:rPr>
              <a:t>Machine</a:t>
            </a:r>
            <a:r>
              <a:rPr lang="de-DE" sz="1800" dirty="0" smtClean="0">
                <a:solidFill>
                  <a:schemeClr val="tx1"/>
                </a:solidFill>
              </a:rPr>
              <a:t>. Die Software wird mittels einer Java Rich Client Technologie implementiert. Zur Konzeption werden die theoretischen Grundlagen der </a:t>
            </a:r>
            <a:r>
              <a:rPr lang="de-DE" sz="1800" dirty="0" err="1" smtClean="0">
                <a:solidFill>
                  <a:schemeClr val="tx1"/>
                </a:solidFill>
              </a:rPr>
              <a:t>Garbage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Collection</a:t>
            </a:r>
            <a:r>
              <a:rPr lang="de-DE" sz="1800" dirty="0" smtClean="0">
                <a:solidFill>
                  <a:schemeClr val="tx1"/>
                </a:solidFill>
              </a:rPr>
              <a:t> im Allgemeinen und der </a:t>
            </a:r>
            <a:r>
              <a:rPr lang="de-DE" sz="1800" dirty="0" err="1" smtClean="0">
                <a:solidFill>
                  <a:schemeClr val="tx1"/>
                </a:solidFill>
              </a:rPr>
              <a:t>JRockit</a:t>
            </a:r>
            <a:r>
              <a:rPr lang="de-DE" sz="1800" dirty="0" smtClean="0">
                <a:solidFill>
                  <a:schemeClr val="tx1"/>
                </a:solidFill>
              </a:rPr>
              <a:t> Virtual </a:t>
            </a:r>
            <a:r>
              <a:rPr lang="de-DE" sz="1800" dirty="0" err="1" smtClean="0">
                <a:solidFill>
                  <a:schemeClr val="tx1"/>
                </a:solidFill>
              </a:rPr>
              <a:t>Machine</a:t>
            </a:r>
            <a:r>
              <a:rPr lang="de-DE" sz="1800" dirty="0" smtClean="0">
                <a:solidFill>
                  <a:schemeClr val="tx1"/>
                </a:solidFill>
              </a:rPr>
              <a:t> spezifisch erarbeitet und zusammengestellt.</a:t>
            </a:r>
          </a:p>
          <a:p>
            <a:endParaRPr lang="de-DE" sz="3200" b="1" dirty="0" smtClean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94519" y="9650551"/>
            <a:ext cx="8839200" cy="4035286"/>
          </a:xfrm>
          <a:prstGeom prst="roundRect">
            <a:avLst>
              <a:gd name="adj" fmla="val 85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3200" b="1" dirty="0" smtClean="0">
                <a:solidFill>
                  <a:schemeClr val="tx1"/>
                </a:solidFill>
              </a:rPr>
              <a:t>Aufgabenstellung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Im Rahmen der Bachelorthesis </a:t>
            </a:r>
            <a:r>
              <a:rPr lang="de-DE" sz="1800" dirty="0" smtClean="0">
                <a:solidFill>
                  <a:schemeClr val="tx1"/>
                </a:solidFill>
              </a:rPr>
              <a:t>werden vom Studenten folgende Aufgaben durchgeführt:</a:t>
            </a:r>
            <a:endParaRPr lang="de-DE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dirty="0" smtClean="0">
                <a:solidFill>
                  <a:schemeClr val="tx1"/>
                </a:solidFill>
              </a:rPr>
              <a:t>Studie der Theoretischen Grundlage im Bereich der </a:t>
            </a:r>
            <a:r>
              <a:rPr lang="de-DE" sz="1800" dirty="0" err="1" smtClean="0">
                <a:solidFill>
                  <a:schemeClr val="tx1"/>
                </a:solidFill>
              </a:rPr>
              <a:t>Garbage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Collection</a:t>
            </a:r>
            <a:r>
              <a:rPr lang="de-DE" sz="1800" dirty="0" smtClean="0">
                <a:solidFill>
                  <a:schemeClr val="tx1"/>
                </a:solidFill>
              </a:rPr>
              <a:t> (generell und spezifisch </a:t>
            </a:r>
            <a:r>
              <a:rPr lang="de-DE" sz="1800" dirty="0" err="1" smtClean="0">
                <a:solidFill>
                  <a:schemeClr val="tx1"/>
                </a:solidFill>
              </a:rPr>
              <a:t>JRockit</a:t>
            </a:r>
            <a:r>
              <a:rPr lang="de-DE" sz="1800" dirty="0" smtClean="0">
                <a:solidFill>
                  <a:schemeClr val="tx1"/>
                </a:solidFill>
              </a:rPr>
              <a:t> Virtual </a:t>
            </a:r>
            <a:r>
              <a:rPr lang="de-DE" sz="1800" dirty="0" err="1" smtClean="0">
                <a:solidFill>
                  <a:schemeClr val="tx1"/>
                </a:solidFill>
              </a:rPr>
              <a:t>Machine</a:t>
            </a:r>
            <a:r>
              <a:rPr lang="de-DE" sz="18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 smtClean="0">
                <a:solidFill>
                  <a:schemeClr val="tx1"/>
                </a:solidFill>
              </a:rPr>
              <a:t>Stärken- / Schwächen-Analyse der bestehende Rich Client Frameworks (</a:t>
            </a:r>
            <a:r>
              <a:rPr lang="de-DE" sz="1800" dirty="0" err="1" smtClean="0">
                <a:solidFill>
                  <a:schemeClr val="tx1"/>
                </a:solidFill>
              </a:rPr>
              <a:t>Eclipse</a:t>
            </a:r>
            <a:r>
              <a:rPr lang="de-DE" sz="1800" dirty="0" smtClean="0">
                <a:solidFill>
                  <a:schemeClr val="tx1"/>
                </a:solidFill>
              </a:rPr>
              <a:t> RCP Version 3/4, </a:t>
            </a:r>
            <a:r>
              <a:rPr lang="de-DE" sz="1800" dirty="0" err="1" smtClean="0">
                <a:solidFill>
                  <a:schemeClr val="tx1"/>
                </a:solidFill>
              </a:rPr>
              <a:t>Netbeans</a:t>
            </a:r>
            <a:r>
              <a:rPr lang="de-DE" sz="18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 smtClean="0">
                <a:solidFill>
                  <a:schemeClr val="tx1"/>
                </a:solidFill>
              </a:rPr>
              <a:t>Durchführung einer Anforderungsanalyse für einen Software-Prototyp.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 smtClean="0">
                <a:solidFill>
                  <a:schemeClr val="tx1"/>
                </a:solidFill>
              </a:rPr>
              <a:t>Auswahl der zu verwendenden Frameworks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 smtClean="0">
                <a:solidFill>
                  <a:schemeClr val="tx1"/>
                </a:solidFill>
              </a:rPr>
              <a:t>Konzeption und Spezifikation des Software-Prototypen (auf Basis des ausgewählten Rich Client Frameworks), der die ermittelten Anforderungen erfüllt.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 err="1" smtClean="0">
                <a:solidFill>
                  <a:schemeClr val="tx1"/>
                </a:solidFill>
              </a:rPr>
              <a:t>Implementation</a:t>
            </a:r>
            <a:r>
              <a:rPr lang="de-DE" sz="1800" dirty="0" smtClean="0">
                <a:solidFill>
                  <a:schemeClr val="tx1"/>
                </a:solidFill>
              </a:rPr>
              <a:t> der Software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 smtClean="0">
                <a:solidFill>
                  <a:schemeClr val="tx1"/>
                </a:solidFill>
              </a:rPr>
              <a:t>Bewertung der Software auf Basis der Anforderungen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18319" y="13914437"/>
            <a:ext cx="8915400" cy="4035286"/>
          </a:xfrm>
          <a:prstGeom prst="roundRect">
            <a:avLst>
              <a:gd name="adj" fmla="val 85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Erwartete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Resultate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Die </a:t>
            </a:r>
            <a:r>
              <a:rPr lang="en-US" sz="1800" dirty="0" err="1" smtClean="0">
                <a:solidFill>
                  <a:schemeClr val="tx1"/>
                </a:solidFill>
              </a:rPr>
              <a:t>erwarteten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Resultate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dieser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Bachelorthesis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sind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</a:rPr>
              <a:t>Detaillierte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Beschreibung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der</a:t>
            </a:r>
            <a:r>
              <a:rPr lang="en-US" sz="1800" dirty="0" smtClean="0">
                <a:solidFill>
                  <a:schemeClr val="tx1"/>
                </a:solidFill>
              </a:rPr>
              <a:t> Garbage Collection </a:t>
            </a:r>
            <a:r>
              <a:rPr lang="en-US" sz="1800" dirty="0" err="1" smtClean="0">
                <a:solidFill>
                  <a:schemeClr val="tx1"/>
                </a:solidFill>
              </a:rPr>
              <a:t>Algorithmen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der</a:t>
            </a:r>
            <a:r>
              <a:rPr lang="en-US" sz="1800" dirty="0" smtClean="0">
                <a:solidFill>
                  <a:schemeClr val="tx1"/>
                </a:solidFill>
              </a:rPr>
              <a:t> Java Virtual </a:t>
            </a:r>
            <a:r>
              <a:rPr lang="en-US" sz="1800" dirty="0" smtClean="0">
                <a:solidFill>
                  <a:schemeClr val="tx1"/>
                </a:solidFill>
              </a:rPr>
              <a:t> Machine </a:t>
            </a:r>
            <a:r>
              <a:rPr lang="en-US" sz="1800" dirty="0" err="1" smtClean="0">
                <a:solidFill>
                  <a:schemeClr val="tx1"/>
                </a:solidFill>
              </a:rPr>
              <a:t>im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Generellen</a:t>
            </a:r>
            <a:r>
              <a:rPr lang="en-US" sz="1800" dirty="0" smtClean="0">
                <a:solidFill>
                  <a:schemeClr val="tx1"/>
                </a:solidFill>
              </a:rPr>
              <a:t> und </a:t>
            </a:r>
            <a:r>
              <a:rPr lang="en-US" sz="1800" dirty="0" err="1" smtClean="0">
                <a:solidFill>
                  <a:schemeClr val="tx1"/>
                </a:solidFill>
              </a:rPr>
              <a:t>spezifisch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JRockit</a:t>
            </a:r>
            <a:r>
              <a:rPr lang="en-US" sz="1800" dirty="0" smtClean="0">
                <a:solidFill>
                  <a:schemeClr val="tx1"/>
                </a:solidFill>
              </a:rPr>
              <a:t> Virtual </a:t>
            </a:r>
            <a:r>
              <a:rPr lang="en-US" sz="1800" dirty="0" smtClean="0">
                <a:solidFill>
                  <a:schemeClr val="tx1"/>
                </a:solidFill>
              </a:rPr>
              <a:t>Machine.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</a:rPr>
              <a:t>Analyse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über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Stärken</a:t>
            </a:r>
            <a:r>
              <a:rPr lang="en-US" sz="1800" dirty="0" smtClean="0">
                <a:solidFill>
                  <a:schemeClr val="tx1"/>
                </a:solidFill>
              </a:rPr>
              <a:t> und </a:t>
            </a:r>
            <a:r>
              <a:rPr lang="en-US" sz="1800" dirty="0" err="1" smtClean="0">
                <a:solidFill>
                  <a:schemeClr val="tx1"/>
                </a:solidFill>
              </a:rPr>
              <a:t>Schwächen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bestehenden</a:t>
            </a:r>
            <a:r>
              <a:rPr lang="en-US" sz="1800" dirty="0" smtClean="0">
                <a:solidFill>
                  <a:schemeClr val="tx1"/>
                </a:solidFill>
              </a:rPr>
              <a:t> (state of the art) Java </a:t>
            </a:r>
            <a:r>
              <a:rPr lang="en-US" sz="1800" dirty="0" smtClean="0">
                <a:solidFill>
                  <a:schemeClr val="tx1"/>
                </a:solidFill>
              </a:rPr>
              <a:t> Rich </a:t>
            </a:r>
            <a:r>
              <a:rPr lang="en-US" sz="1800" dirty="0" smtClean="0">
                <a:solidFill>
                  <a:schemeClr val="tx1"/>
                </a:solidFill>
              </a:rPr>
              <a:t>Client </a:t>
            </a:r>
            <a:r>
              <a:rPr lang="en-US" sz="1800" dirty="0" err="1" smtClean="0">
                <a:solidFill>
                  <a:schemeClr val="tx1"/>
                </a:solidFill>
              </a:rPr>
              <a:t>Technologien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</a:rPr>
              <a:t>Anforderungsanalyse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des Software </a:t>
            </a:r>
            <a:r>
              <a:rPr lang="en-US" sz="1800" dirty="0" err="1" smtClean="0">
                <a:solidFill>
                  <a:schemeClr val="tx1"/>
                </a:solidFill>
              </a:rPr>
              <a:t>Prototyps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</a:rPr>
              <a:t>D</a:t>
            </a:r>
            <a:r>
              <a:rPr lang="en-US" sz="1800" dirty="0" err="1" smtClean="0">
                <a:solidFill>
                  <a:schemeClr val="tx1"/>
                </a:solidFill>
              </a:rPr>
              <a:t>okumentierte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Auswahlkriterien</a:t>
            </a:r>
            <a:r>
              <a:rPr lang="en-US" sz="1800" dirty="0" smtClean="0">
                <a:solidFill>
                  <a:schemeClr val="tx1"/>
                </a:solidFill>
              </a:rPr>
              <a:t> und </a:t>
            </a:r>
            <a:r>
              <a:rPr lang="en-US" sz="1800" dirty="0" err="1" smtClean="0">
                <a:solidFill>
                  <a:schemeClr val="tx1"/>
                </a:solidFill>
              </a:rPr>
              <a:t>Entscheidungsgrundlagen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</a:rPr>
              <a:t>Konzept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und </a:t>
            </a:r>
            <a:r>
              <a:rPr lang="en-US" sz="1800" dirty="0" err="1" smtClean="0">
                <a:solidFill>
                  <a:schemeClr val="tx1"/>
                </a:solidFill>
              </a:rPr>
              <a:t>Spezifikation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Lauffähige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installierbare</a:t>
            </a:r>
            <a:r>
              <a:rPr lang="en-US" sz="1800" dirty="0" smtClean="0">
                <a:solidFill>
                  <a:schemeClr val="tx1"/>
                </a:solidFill>
              </a:rPr>
              <a:t> Software und </a:t>
            </a:r>
            <a:r>
              <a:rPr lang="en-US" sz="1800" dirty="0" smtClean="0">
                <a:solidFill>
                  <a:schemeClr val="tx1"/>
                </a:solidFill>
              </a:rPr>
              <a:t>Source-Code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</a:rPr>
              <a:t>Dokumentierte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Bewertung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der</a:t>
            </a:r>
            <a:r>
              <a:rPr lang="en-US" sz="1800" dirty="0" smtClean="0">
                <a:solidFill>
                  <a:schemeClr val="tx1"/>
                </a:solidFill>
              </a:rPr>
              <a:t> Implementation</a:t>
            </a:r>
            <a:endParaRPr lang="de-DE" sz="1800" b="1" dirty="0" smtClean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0006875" y="2182951"/>
            <a:ext cx="12457044" cy="15617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1454676" y="8885237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18229848" y="13876337"/>
            <a:ext cx="2895600" cy="10668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 smtClean="0"/>
              <a:t>Applikation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8196719" y="10714037"/>
            <a:ext cx="2971800" cy="10668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 err="1" smtClean="0"/>
              <a:t>Operating</a:t>
            </a:r>
            <a:r>
              <a:rPr lang="de-CH" sz="1800" dirty="0" smtClean="0"/>
              <a:t> System, Hardware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14210298" y="16181387"/>
            <a:ext cx="2895600" cy="10668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 smtClean="0"/>
              <a:t>Java </a:t>
            </a:r>
            <a:r>
              <a:rPr lang="de-CH" sz="1800" dirty="0" err="1" smtClean="0"/>
              <a:t>Virtual</a:t>
            </a:r>
            <a:r>
              <a:rPr lang="de-CH" sz="1800" dirty="0" smtClean="0"/>
              <a:t> </a:t>
            </a:r>
            <a:r>
              <a:rPr lang="de-CH" sz="1800" dirty="0" err="1" smtClean="0"/>
              <a:t>Machine</a:t>
            </a:r>
            <a:r>
              <a:rPr lang="de-CH" sz="1800" dirty="0" smtClean="0"/>
              <a:t> (</a:t>
            </a:r>
            <a:r>
              <a:rPr lang="de-CH" sz="1800" dirty="0" err="1" smtClean="0"/>
              <a:t>Garbage</a:t>
            </a:r>
            <a:r>
              <a:rPr lang="de-CH" sz="1800" dirty="0" smtClean="0"/>
              <a:t> </a:t>
            </a:r>
            <a:r>
              <a:rPr lang="de-CH" sz="1800" dirty="0" err="1" smtClean="0"/>
              <a:t>Collection</a:t>
            </a:r>
            <a:r>
              <a:rPr lang="de-CH" sz="1800" dirty="0" smtClean="0"/>
              <a:t>, </a:t>
            </a:r>
            <a:r>
              <a:rPr lang="de-CH" sz="1800" dirty="0" err="1" smtClean="0"/>
              <a:t>Just-in-Time</a:t>
            </a:r>
            <a:r>
              <a:rPr lang="de-CH" sz="1800" dirty="0" smtClean="0"/>
              <a:t> Compiler, etc.)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0228848" y="16200437"/>
            <a:ext cx="2971800" cy="10668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 smtClean="0"/>
              <a:t>Kein </a:t>
            </a:r>
            <a:r>
              <a:rPr lang="de-CH" sz="1800" dirty="0" err="1" smtClean="0"/>
              <a:t>Dominating</a:t>
            </a:r>
            <a:r>
              <a:rPr lang="de-CH" sz="1800" dirty="0" smtClean="0"/>
              <a:t> </a:t>
            </a:r>
            <a:r>
              <a:rPr lang="de-CH" sz="1800" dirty="0" err="1" smtClean="0"/>
              <a:t>Consumer</a:t>
            </a:r>
            <a:endParaRPr lang="de-CH" sz="1800" dirty="0" smtClean="0"/>
          </a:p>
        </p:txBody>
      </p:sp>
      <p:sp>
        <p:nvSpPr>
          <p:cNvPr id="137" name="Diamond 136"/>
          <p:cNvSpPr/>
          <p:nvPr/>
        </p:nvSpPr>
        <p:spPr>
          <a:xfrm>
            <a:off x="10266948" y="9799637"/>
            <a:ext cx="2895600" cy="2819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 smtClean="0"/>
              <a:t>Hohe System-</a:t>
            </a:r>
          </a:p>
          <a:p>
            <a:pPr algn="ctr"/>
            <a:r>
              <a:rPr lang="de-CH" sz="1800" dirty="0" err="1" smtClean="0"/>
              <a:t>auslastung</a:t>
            </a:r>
            <a:endParaRPr lang="en-US" sz="1800" dirty="0"/>
          </a:p>
        </p:txBody>
      </p:sp>
      <p:sp>
        <p:nvSpPr>
          <p:cNvPr id="138" name="Diamond 137"/>
          <p:cNvSpPr/>
          <p:nvPr/>
        </p:nvSpPr>
        <p:spPr>
          <a:xfrm>
            <a:off x="14210298" y="13004270"/>
            <a:ext cx="2895600" cy="2815167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 smtClean="0"/>
              <a:t>Effizienter Objekt-Lebenszyklus</a:t>
            </a:r>
            <a:endParaRPr lang="en-US" sz="1800" dirty="0"/>
          </a:p>
        </p:txBody>
      </p:sp>
      <p:sp>
        <p:nvSpPr>
          <p:cNvPr id="139" name="Diamond 138"/>
          <p:cNvSpPr/>
          <p:nvPr/>
        </p:nvSpPr>
        <p:spPr>
          <a:xfrm>
            <a:off x="10266948" y="13000037"/>
            <a:ext cx="2895600" cy="2815167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 smtClean="0"/>
              <a:t>CPU / Core</a:t>
            </a:r>
          </a:p>
          <a:p>
            <a:pPr algn="ctr"/>
            <a:r>
              <a:rPr lang="de-CH" sz="1800" dirty="0" smtClean="0"/>
              <a:t>~100% Auslastung</a:t>
            </a:r>
            <a:endParaRPr lang="en-US" sz="1800" dirty="0"/>
          </a:p>
        </p:txBody>
      </p:sp>
      <p:cxnSp>
        <p:nvCxnSpPr>
          <p:cNvPr id="141" name="Straight Arrow Connector 140"/>
          <p:cNvCxnSpPr>
            <a:stCxn id="132" idx="4"/>
            <a:endCxn id="137" idx="0"/>
          </p:cNvCxnSpPr>
          <p:nvPr/>
        </p:nvCxnSpPr>
        <p:spPr>
          <a:xfrm flipH="1">
            <a:off x="11714748" y="9418637"/>
            <a:ext cx="6628" cy="3810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37" idx="3"/>
            <a:endCxn id="134" idx="1"/>
          </p:cNvCxnSpPr>
          <p:nvPr/>
        </p:nvCxnSpPr>
        <p:spPr>
          <a:xfrm>
            <a:off x="13162548" y="11209337"/>
            <a:ext cx="5034171" cy="381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7" idx="2"/>
            <a:endCxn id="139" idx="0"/>
          </p:cNvCxnSpPr>
          <p:nvPr/>
        </p:nvCxnSpPr>
        <p:spPr>
          <a:xfrm>
            <a:off x="11714748" y="12619037"/>
            <a:ext cx="0" cy="3810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39" idx="3"/>
            <a:endCxn id="138" idx="1"/>
          </p:cNvCxnSpPr>
          <p:nvPr/>
        </p:nvCxnSpPr>
        <p:spPr>
          <a:xfrm>
            <a:off x="13162548" y="14407621"/>
            <a:ext cx="1047750" cy="4233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8" idx="2"/>
            <a:endCxn id="135" idx="0"/>
          </p:cNvCxnSpPr>
          <p:nvPr/>
        </p:nvCxnSpPr>
        <p:spPr>
          <a:xfrm>
            <a:off x="15658098" y="15819437"/>
            <a:ext cx="0" cy="36195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9" idx="2"/>
            <a:endCxn id="136" idx="0"/>
          </p:cNvCxnSpPr>
          <p:nvPr/>
        </p:nvCxnSpPr>
        <p:spPr>
          <a:xfrm>
            <a:off x="11714748" y="15815204"/>
            <a:ext cx="0" cy="385233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38" idx="3"/>
            <a:endCxn id="133" idx="1"/>
          </p:cNvCxnSpPr>
          <p:nvPr/>
        </p:nvCxnSpPr>
        <p:spPr>
          <a:xfrm flipV="1">
            <a:off x="17105898" y="14409737"/>
            <a:ext cx="1123950" cy="2117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13922891" y="15935394"/>
            <a:ext cx="3588028" cy="1600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>
            <a:off x="10271919" y="2636837"/>
            <a:ext cx="11963400" cy="6019800"/>
          </a:xfrm>
          <a:prstGeom prst="roundRect">
            <a:avLst>
              <a:gd name="adj" fmla="val 85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Performance Tuning </a:t>
            </a:r>
            <a:r>
              <a:rPr lang="en-US" sz="3200" b="1" dirty="0" err="1" smtClean="0">
                <a:solidFill>
                  <a:schemeClr val="tx1"/>
                </a:solidFill>
              </a:rPr>
              <a:t>Methodik</a:t>
            </a:r>
            <a:endParaRPr lang="en-US" sz="3200" b="1" dirty="0" smtClean="0">
              <a:solidFill>
                <a:schemeClr val="tx1"/>
              </a:solidFill>
            </a:endParaRPr>
          </a:p>
          <a:p>
            <a:endParaRPr lang="en-US" sz="3200" b="1" dirty="0" smtClean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>
            <a:stCxn id="135" idx="2"/>
            <a:endCxn id="194" idx="0"/>
          </p:cNvCxnSpPr>
          <p:nvPr/>
        </p:nvCxnSpPr>
        <p:spPr>
          <a:xfrm>
            <a:off x="15658098" y="17248187"/>
            <a:ext cx="435" cy="655916"/>
          </a:xfrm>
          <a:prstGeom prst="straightConnector1">
            <a:avLst/>
          </a:prstGeom>
          <a:ln w="28575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Diamond 193"/>
          <p:cNvSpPr/>
          <p:nvPr/>
        </p:nvSpPr>
        <p:spPr>
          <a:xfrm>
            <a:off x="14462919" y="17904103"/>
            <a:ext cx="2391228" cy="225873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 err="1" smtClean="0"/>
              <a:t>Garbage</a:t>
            </a:r>
            <a:r>
              <a:rPr lang="de-CH" sz="1800" dirty="0" smtClean="0"/>
              <a:t> </a:t>
            </a:r>
            <a:r>
              <a:rPr lang="de-CH" sz="1800" dirty="0" err="1" smtClean="0"/>
              <a:t>Collection</a:t>
            </a:r>
            <a:r>
              <a:rPr lang="de-CH" sz="1800" dirty="0" smtClean="0"/>
              <a:t> Tuning Ziel</a:t>
            </a:r>
            <a:endParaRPr lang="en-US" sz="1800" dirty="0"/>
          </a:p>
        </p:txBody>
      </p:sp>
      <p:sp>
        <p:nvSpPr>
          <p:cNvPr id="209" name="Rounded Rectangle 208"/>
          <p:cNvSpPr/>
          <p:nvPr/>
        </p:nvSpPr>
        <p:spPr>
          <a:xfrm>
            <a:off x="10195719" y="20772437"/>
            <a:ext cx="4800600" cy="8763000"/>
          </a:xfrm>
          <a:prstGeom prst="roundRect">
            <a:avLst>
              <a:gd name="adj" fmla="val 85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Pausenzeiten</a:t>
            </a:r>
            <a:r>
              <a:rPr lang="en-US" sz="3200" b="1" dirty="0" smtClean="0">
                <a:solidFill>
                  <a:schemeClr val="tx1"/>
                </a:solidFill>
              </a:rPr>
              <a:t> (</a:t>
            </a:r>
            <a:r>
              <a:rPr lang="en-US" sz="3200" b="1" dirty="0" err="1" smtClean="0">
                <a:solidFill>
                  <a:schemeClr val="tx1"/>
                </a:solidFill>
              </a:rPr>
              <a:t>Pausetime</a:t>
            </a:r>
            <a:r>
              <a:rPr lang="en-US" sz="3200" b="1" dirty="0" smtClean="0">
                <a:solidFill>
                  <a:schemeClr val="tx1"/>
                </a:solidFill>
              </a:rPr>
              <a:t>)</a:t>
            </a:r>
            <a:endParaRPr lang="en-US" sz="3200" b="1" dirty="0" smtClean="0">
              <a:solidFill>
                <a:schemeClr val="tx1"/>
              </a:solidFill>
            </a:endParaRPr>
          </a:p>
          <a:p>
            <a:endParaRPr lang="de-DE" sz="1800" b="1" dirty="0" smtClean="0">
              <a:solidFill>
                <a:schemeClr val="tx1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15072519" y="20772437"/>
            <a:ext cx="3505200" cy="8763000"/>
          </a:xfrm>
          <a:prstGeom prst="roundRect">
            <a:avLst>
              <a:gd name="adj" fmla="val 85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Durchsatz</a:t>
            </a:r>
            <a:r>
              <a:rPr lang="en-US" sz="3200" b="1" dirty="0" smtClean="0">
                <a:solidFill>
                  <a:schemeClr val="tx1"/>
                </a:solidFill>
              </a:rPr>
              <a:t> (Throughput)</a:t>
            </a:r>
            <a:endParaRPr lang="en-US" sz="3200" b="1" dirty="0" smtClean="0">
              <a:solidFill>
                <a:schemeClr val="tx1"/>
              </a:solidFill>
            </a:endParaRPr>
          </a:p>
          <a:p>
            <a:endParaRPr lang="de-DE" sz="1800" b="1" dirty="0" smtClean="0">
              <a:solidFill>
                <a:schemeClr val="tx1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18653919" y="20772437"/>
            <a:ext cx="3657600" cy="8763000"/>
          </a:xfrm>
          <a:prstGeom prst="roundRect">
            <a:avLst>
              <a:gd name="adj" fmla="val 85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Speicherverbrauch</a:t>
            </a:r>
            <a:endParaRPr lang="en-US" sz="3200" b="1" dirty="0" smtClean="0">
              <a:solidFill>
                <a:schemeClr val="tx1"/>
              </a:solidFill>
            </a:endParaRPr>
          </a:p>
          <a:p>
            <a:endParaRPr lang="de-DE" sz="1800" b="1" dirty="0" smtClean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2692519" y="2179637"/>
            <a:ext cx="19842480" cy="2758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425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Trivadis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els</dc:creator>
  <cp:lastModifiedBy>els</cp:lastModifiedBy>
  <cp:revision>187</cp:revision>
  <dcterms:created xsi:type="dcterms:W3CDTF">2011-11-28T07:08:25Z</dcterms:created>
  <dcterms:modified xsi:type="dcterms:W3CDTF">2011-11-29T22:42:42Z</dcterms:modified>
</cp:coreProperties>
</file>