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03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9" r:id="rId4"/>
    <p:sldId id="267" r:id="rId5"/>
    <p:sldId id="268" r:id="rId6"/>
    <p:sldId id="269" r:id="rId7"/>
    <p:sldId id="264" r:id="rId8"/>
    <p:sldId id="261" r:id="rId9"/>
    <p:sldId id="265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Standardabschnitt" id="{7B243079-01A6-9A43-9750-52463C0078DC}">
          <p14:sldIdLst>
            <p14:sldId id="256"/>
          </p14:sldIdLst>
        </p14:section>
        <p14:section name="Abschnitt ohne Titel" id="{16E34DBE-D7FA-FC49-9486-4236350D1542}">
          <p14:sldIdLst>
            <p14:sldId id="257"/>
            <p14:sldId id="259"/>
            <p14:sldId id="267"/>
            <p14:sldId id="268"/>
            <p14:sldId id="269"/>
            <p14:sldId id="264"/>
            <p14:sldId id="261"/>
            <p14:sldId id="265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6" autoAdjust="0"/>
    <p:restoredTop sz="86495" autoAdjust="0"/>
  </p:normalViewPr>
  <p:slideViewPr>
    <p:cSldViewPr snapToGrid="0" snapToObjects="1">
      <p:cViewPr varScale="1">
        <p:scale>
          <a:sx n="97" d="100"/>
          <a:sy n="97" d="100"/>
        </p:scale>
        <p:origin x="-13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63EAB-4A99-D64B-BC3F-87BAAF8C12D9}" type="datetimeFigureOut">
              <a:rPr lang="en-US" smtClean="0"/>
              <a:pPr/>
              <a:t>8/23/2011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24D11-A862-F24E-9E13-B861707D05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65383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2851-8190-9D48-AFFD-96352E7B1DB3}" type="datetimeFigureOut">
              <a:rPr lang="en-US" smtClean="0"/>
              <a:pPr/>
              <a:t>8/23/2011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EBB6E-315D-7148-8D18-672BF0A617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01260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8/23/2011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193903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8/23/2011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6863889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8/23/2011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1408629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8/23/2011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7152024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8/23/2011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2453395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8/23/2011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5861044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8/23/2011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234917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8/23/2011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4851609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8/23/2011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479136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8/23/2011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1175190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8/23/2011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7690418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B20F4-3FC6-6845-A294-AABD6FF25740}" type="datetime1">
              <a:rPr lang="en-US" smtClean="0"/>
              <a:pPr/>
              <a:t>8/23/2011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062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04" r:id="rId1"/>
    <p:sldLayoutId id="2147484705" r:id="rId2"/>
    <p:sldLayoutId id="2147484706" r:id="rId3"/>
    <p:sldLayoutId id="2147484707" r:id="rId4"/>
    <p:sldLayoutId id="2147484708" r:id="rId5"/>
    <p:sldLayoutId id="2147484709" r:id="rId6"/>
    <p:sldLayoutId id="2147484710" r:id="rId7"/>
    <p:sldLayoutId id="2147484711" r:id="rId8"/>
    <p:sldLayoutId id="2147484712" r:id="rId9"/>
    <p:sldLayoutId id="2147484713" r:id="rId10"/>
    <p:sldLayoutId id="2147484714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: Kick</a:t>
            </a:r>
            <a:r>
              <a:rPr lang="en-US" dirty="0"/>
              <a:t>o</a:t>
            </a:r>
            <a:r>
              <a:rPr lang="en-US" dirty="0" smtClean="0"/>
              <a:t>ff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JRockit</a:t>
            </a:r>
            <a:r>
              <a:rPr lang="de-DE" dirty="0"/>
              <a:t> </a:t>
            </a:r>
            <a:r>
              <a:rPr lang="de-DE" dirty="0" err="1"/>
              <a:t>Garbage</a:t>
            </a:r>
            <a:r>
              <a:rPr lang="de-DE" dirty="0"/>
              <a:t> </a:t>
            </a:r>
            <a:r>
              <a:rPr lang="de-DE" dirty="0" err="1"/>
              <a:t>Collector</a:t>
            </a:r>
            <a:r>
              <a:rPr lang="de-DE" dirty="0"/>
              <a:t> Log Visualisierung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313488" y="5719763"/>
            <a:ext cx="2830512" cy="365125"/>
          </a:xfrm>
        </p:spPr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Planung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16040275"/>
              </p:ext>
            </p:extLst>
          </p:nvPr>
        </p:nvGraphicFramePr>
        <p:xfrm>
          <a:off x="457200" y="1319662"/>
          <a:ext cx="7390062" cy="496850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10213"/>
                <a:gridCol w="4285850"/>
                <a:gridCol w="2031998"/>
                <a:gridCol w="762001"/>
              </a:tblGrid>
              <a:tr h="359133">
                <a:tc>
                  <a:txBody>
                    <a:bodyPr/>
                    <a:lstStyle/>
                    <a:p>
                      <a:r>
                        <a:rPr lang="de-DE" dirty="0" smtClean="0"/>
                        <a:t>#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Beschreibung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Zeitraum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Dauer</a:t>
                      </a:r>
                      <a:endParaRPr lang="de-DE" dirty="0"/>
                    </a:p>
                  </a:txBody>
                  <a:tcPr/>
                </a:tc>
              </a:tr>
              <a:tr h="426988">
                <a:tc>
                  <a:txBody>
                    <a:bodyPr/>
                    <a:lstStyle/>
                    <a:p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Aufgabenstellung,</a:t>
                      </a:r>
                      <a:r>
                        <a:rPr lang="de-DE" sz="2000" baseline="0" dirty="0" smtClean="0"/>
                        <a:t> Eingabe, Kickoff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Juni</a:t>
                      </a:r>
                      <a:r>
                        <a:rPr lang="de-DE" sz="2000" baseline="0" dirty="0" smtClean="0"/>
                        <a:t> 2011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000" dirty="0"/>
                    </a:p>
                  </a:txBody>
                  <a:tcPr/>
                </a:tc>
              </a:tr>
              <a:tr h="359133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1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Erarbeitung der</a:t>
                      </a:r>
                      <a:r>
                        <a:rPr lang="de-DE" sz="2000" baseline="0" dirty="0" smtClean="0"/>
                        <a:t> Grundlagen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Juli 2011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40h</a:t>
                      </a:r>
                      <a:endParaRPr lang="de-DE" sz="2000" dirty="0"/>
                    </a:p>
                  </a:txBody>
                  <a:tcPr/>
                </a:tc>
              </a:tr>
              <a:tr h="619874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2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Stärken- / Schwächen-Analyse</a:t>
                      </a:r>
                      <a:r>
                        <a:rPr lang="de-DE" sz="2000" baseline="0" dirty="0" smtClean="0"/>
                        <a:t> Frameworks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August</a:t>
                      </a:r>
                      <a:r>
                        <a:rPr lang="de-DE" sz="2000" baseline="0" dirty="0" smtClean="0"/>
                        <a:t> 2011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20h</a:t>
                      </a:r>
                      <a:endParaRPr lang="de-DE" sz="2000" dirty="0"/>
                    </a:p>
                  </a:txBody>
                  <a:tcPr/>
                </a:tc>
              </a:tr>
              <a:tr h="357739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3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Anforderungsanalyse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August 2011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40h</a:t>
                      </a:r>
                      <a:endParaRPr lang="de-DE" sz="2000" dirty="0"/>
                    </a:p>
                  </a:txBody>
                  <a:tcPr/>
                </a:tc>
              </a:tr>
              <a:tr h="339558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4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Auswahl Frameworks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August 2011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20h</a:t>
                      </a:r>
                      <a:endParaRPr lang="de-DE" sz="2000" dirty="0"/>
                    </a:p>
                  </a:txBody>
                  <a:tcPr/>
                </a:tc>
              </a:tr>
              <a:tr h="388219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5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Konzeption, Spezifikation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September 2011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80h</a:t>
                      </a:r>
                      <a:endParaRPr lang="de-DE" sz="2000" dirty="0"/>
                    </a:p>
                  </a:txBody>
                  <a:tcPr/>
                </a:tc>
              </a:tr>
              <a:tr h="359133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6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Implementation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September 2011–</a:t>
                      </a:r>
                      <a:r>
                        <a:rPr lang="de-DE" sz="2000" baseline="0" dirty="0" smtClean="0"/>
                        <a:t>November 2011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100h</a:t>
                      </a:r>
                      <a:endParaRPr lang="de-DE" sz="2000" dirty="0"/>
                    </a:p>
                  </a:txBody>
                  <a:tcPr/>
                </a:tc>
              </a:tr>
              <a:tr h="359133"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7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Bewertung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Dezember 2011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20h</a:t>
                      </a:r>
                      <a:endParaRPr lang="de-DE" sz="2000" dirty="0"/>
                    </a:p>
                  </a:txBody>
                  <a:tcPr/>
                </a:tc>
              </a:tr>
              <a:tr h="359133">
                <a:tc>
                  <a:txBody>
                    <a:bodyPr/>
                    <a:lstStyle/>
                    <a:p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Abschluss Dokumentation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Dezember 2011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40h</a:t>
                      </a:r>
                      <a:endParaRPr lang="de-DE" sz="2000" dirty="0"/>
                    </a:p>
                  </a:txBody>
                  <a:tcPr/>
                </a:tc>
              </a:tr>
              <a:tr h="359133">
                <a:tc>
                  <a:txBody>
                    <a:bodyPr/>
                    <a:lstStyle/>
                    <a:p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Präsentation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grpSp>
        <p:nvGrpSpPr>
          <p:cNvPr id="17" name="Gruppierung 16"/>
          <p:cNvGrpSpPr/>
          <p:nvPr/>
        </p:nvGrpSpPr>
        <p:grpSpPr>
          <a:xfrm>
            <a:off x="457200" y="1818112"/>
            <a:ext cx="8686800" cy="584776"/>
            <a:chOff x="457200" y="2085472"/>
            <a:chExt cx="8686800" cy="584776"/>
          </a:xfrm>
        </p:grpSpPr>
        <p:cxnSp>
          <p:nvCxnSpPr>
            <p:cNvPr id="11" name="Gerade Verbindung 10"/>
            <p:cNvCxnSpPr/>
            <p:nvPr/>
          </p:nvCxnSpPr>
          <p:spPr>
            <a:xfrm>
              <a:off x="457200" y="2392947"/>
              <a:ext cx="849964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feld 11"/>
            <p:cNvSpPr txBox="1"/>
            <p:nvPr/>
          </p:nvSpPr>
          <p:spPr>
            <a:xfrm>
              <a:off x="7847264" y="2085472"/>
              <a:ext cx="12967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rgbClr val="FF0000"/>
                  </a:solidFill>
                </a:rPr>
                <a:t>22. Juni 2011 (Start)</a:t>
              </a:r>
              <a:endParaRPr lang="de-DE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uppierung 15"/>
          <p:cNvGrpSpPr/>
          <p:nvPr/>
        </p:nvGrpSpPr>
        <p:grpSpPr>
          <a:xfrm>
            <a:off x="457200" y="5569283"/>
            <a:ext cx="8686800" cy="830997"/>
            <a:chOff x="457200" y="5582651"/>
            <a:chExt cx="8686800" cy="830997"/>
          </a:xfrm>
        </p:grpSpPr>
        <p:cxnSp>
          <p:nvCxnSpPr>
            <p:cNvPr id="13" name="Gerade Verbindung 12"/>
            <p:cNvCxnSpPr/>
            <p:nvPr/>
          </p:nvCxnSpPr>
          <p:spPr>
            <a:xfrm>
              <a:off x="457200" y="5890126"/>
              <a:ext cx="849964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/>
            <p:cNvSpPr txBox="1"/>
            <p:nvPr/>
          </p:nvSpPr>
          <p:spPr>
            <a:xfrm>
              <a:off x="7847264" y="5582651"/>
              <a:ext cx="12967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rgbClr val="FF0000"/>
                  </a:solidFill>
                </a:rPr>
                <a:t>22. Dez. 2011</a:t>
              </a:r>
            </a:p>
            <a:p>
              <a:r>
                <a:rPr lang="de-DE" sz="1600" dirty="0" smtClean="0">
                  <a:solidFill>
                    <a:srgbClr val="FF0000"/>
                  </a:solidFill>
                </a:rPr>
                <a:t>(späteste Abgabe)</a:t>
              </a:r>
              <a:endParaRPr lang="de-DE" sz="1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14669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Inhalt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Thema</a:t>
            </a:r>
            <a:endParaRPr lang="en-US" dirty="0" smtClean="0"/>
          </a:p>
          <a:p>
            <a:r>
              <a:rPr lang="en-US" dirty="0" err="1" smtClean="0"/>
              <a:t>Ausgangslage</a:t>
            </a:r>
            <a:endParaRPr lang="en-US" dirty="0"/>
          </a:p>
          <a:p>
            <a:r>
              <a:rPr lang="en-US" dirty="0" err="1" smtClean="0"/>
              <a:t>Ziel</a:t>
            </a:r>
            <a:r>
              <a:rPr lang="en-US" dirty="0" smtClean="0"/>
              <a:t> der </a:t>
            </a:r>
            <a:r>
              <a:rPr lang="en-US" dirty="0" err="1" smtClean="0"/>
              <a:t>Arbeit</a:t>
            </a:r>
            <a:endParaRPr lang="en-US" dirty="0" smtClean="0"/>
          </a:p>
          <a:p>
            <a:r>
              <a:rPr lang="en-US" dirty="0" err="1" smtClean="0"/>
              <a:t>Aufgabenstellung</a:t>
            </a:r>
            <a:r>
              <a:rPr lang="en-US" dirty="0"/>
              <a:t>, </a:t>
            </a:r>
            <a:r>
              <a:rPr lang="en-US" dirty="0" err="1"/>
              <a:t>e</a:t>
            </a:r>
            <a:r>
              <a:rPr lang="en-US" smtClean="0"/>
              <a:t>rwartete</a:t>
            </a:r>
            <a:r>
              <a:rPr lang="en-US" dirty="0" smtClean="0"/>
              <a:t> </a:t>
            </a:r>
            <a:r>
              <a:rPr lang="en-US" dirty="0" err="1" smtClean="0"/>
              <a:t>Resultate</a:t>
            </a:r>
            <a:endParaRPr lang="en-US" dirty="0" smtClean="0"/>
          </a:p>
          <a:p>
            <a:r>
              <a:rPr lang="en-US" dirty="0" err="1" smtClean="0"/>
              <a:t>Planung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Thema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2" name="Textfeld 1"/>
          <p:cNvSpPr txBox="1"/>
          <p:nvPr/>
        </p:nvSpPr>
        <p:spPr>
          <a:xfrm>
            <a:off x="457199" y="1764632"/>
            <a:ext cx="692216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Kundenanfragen</a:t>
            </a:r>
            <a:r>
              <a:rPr lang="en-US" sz="3200" dirty="0" smtClean="0"/>
              <a:t> und Consulting </a:t>
            </a:r>
            <a:r>
              <a:rPr lang="en-US" sz="3200" dirty="0" err="1" smtClean="0"/>
              <a:t>im</a:t>
            </a:r>
            <a:r>
              <a:rPr lang="en-US" sz="3200" dirty="0" smtClean="0"/>
              <a:t> APM</a:t>
            </a:r>
            <a:endParaRPr lang="en-US" sz="3200" dirty="0"/>
          </a:p>
        </p:txBody>
      </p:sp>
      <p:sp>
        <p:nvSpPr>
          <p:cNvPr id="10" name="Textfeld 9"/>
          <p:cNvSpPr txBox="1"/>
          <p:nvPr/>
        </p:nvSpPr>
        <p:spPr>
          <a:xfrm>
            <a:off x="970546" y="2588611"/>
            <a:ext cx="69221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Performance Tuning auf Basis Garbage Collection Logs</a:t>
            </a:r>
            <a:endParaRPr lang="en-US" sz="3200" dirty="0"/>
          </a:p>
        </p:txBody>
      </p:sp>
      <p:sp>
        <p:nvSpPr>
          <p:cNvPr id="11" name="Textfeld 10"/>
          <p:cNvSpPr txBox="1"/>
          <p:nvPr/>
        </p:nvSpPr>
        <p:spPr>
          <a:xfrm>
            <a:off x="1564104" y="3822412"/>
            <a:ext cx="69221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Trivadis-interner</a:t>
            </a:r>
            <a:r>
              <a:rPr lang="en-US" sz="3200" dirty="0" smtClean="0"/>
              <a:t> </a:t>
            </a:r>
            <a:r>
              <a:rPr lang="en-US" sz="3200" dirty="0" err="1" smtClean="0"/>
              <a:t>Ideenpool</a:t>
            </a:r>
            <a:r>
              <a:rPr lang="en-US" sz="3200" dirty="0" smtClean="0"/>
              <a:t> </a:t>
            </a:r>
            <a:r>
              <a:rPr lang="en-US" sz="3200" dirty="0" err="1" smtClean="0"/>
              <a:t>für</a:t>
            </a:r>
            <a:r>
              <a:rPr lang="en-US" sz="3200" dirty="0" smtClean="0"/>
              <a:t> Semester- und </a:t>
            </a:r>
            <a:r>
              <a:rPr lang="en-US" sz="3200" dirty="0" err="1" smtClean="0"/>
              <a:t>Diplomarbeiten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4645025" y="2161069"/>
            <a:ext cx="4041775" cy="10142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Performance-Analyse: </a:t>
            </a:r>
            <a:br>
              <a:rPr lang="de-DE" dirty="0" smtClean="0"/>
            </a:br>
            <a:r>
              <a:rPr lang="de-DE" dirty="0" smtClean="0"/>
              <a:t>Key Performance </a:t>
            </a:r>
            <a:r>
              <a:rPr lang="de-DE" dirty="0" err="1" smtClean="0"/>
              <a:t>Indicators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CPU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User </a:t>
            </a:r>
            <a:r>
              <a:rPr lang="de-DE" dirty="0" err="1" smtClean="0"/>
              <a:t>Utilisation</a:t>
            </a:r>
            <a:endParaRPr lang="de-DE" dirty="0" smtClean="0"/>
          </a:p>
          <a:p>
            <a:r>
              <a:rPr lang="de-DE" dirty="0" smtClean="0"/>
              <a:t>System </a:t>
            </a:r>
            <a:r>
              <a:rPr lang="de-DE" dirty="0" err="1" smtClean="0"/>
              <a:t>Utilisation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Memory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err="1" smtClean="0"/>
              <a:t>Garbage</a:t>
            </a:r>
            <a:r>
              <a:rPr lang="de-DE" dirty="0" smtClean="0"/>
              <a:t> </a:t>
            </a:r>
            <a:r>
              <a:rPr lang="de-DE" dirty="0" err="1" smtClean="0"/>
              <a:t>Collection</a:t>
            </a:r>
            <a:r>
              <a:rPr lang="de-DE" dirty="0" smtClean="0"/>
              <a:t> </a:t>
            </a:r>
            <a:r>
              <a:rPr lang="de-DE" dirty="0" err="1" smtClean="0"/>
              <a:t>Metriken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473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Garbage Collection </a:t>
            </a:r>
            <a:r>
              <a:rPr lang="en-US" dirty="0" err="1" smtClean="0"/>
              <a:t>Metriken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Profiling</a:t>
            </a:r>
            <a:r>
              <a:rPr lang="de-DE" dirty="0" smtClean="0"/>
              <a:t> (</a:t>
            </a:r>
            <a:r>
              <a:rPr lang="de-DE" dirty="0" smtClean="0">
                <a:solidFill>
                  <a:srgbClr val="FF0000"/>
                </a:solidFill>
              </a:rPr>
              <a:t>online</a:t>
            </a:r>
            <a:r>
              <a:rPr lang="de-DE" dirty="0" smtClean="0"/>
              <a:t>)</a:t>
            </a:r>
            <a:endParaRPr lang="de-DE" dirty="0"/>
          </a:p>
          <a:p>
            <a:r>
              <a:rPr lang="de-DE" dirty="0" smtClean="0"/>
              <a:t>Flight </a:t>
            </a:r>
            <a:r>
              <a:rPr lang="de-DE" dirty="0" err="1" smtClean="0"/>
              <a:t>Recordings</a:t>
            </a:r>
            <a:r>
              <a:rPr lang="de-DE" dirty="0" smtClean="0"/>
              <a:t> (</a:t>
            </a:r>
            <a:r>
              <a:rPr lang="de-DE" dirty="0" smtClean="0">
                <a:solidFill>
                  <a:srgbClr val="FF0000"/>
                </a:solidFill>
              </a:rPr>
              <a:t>offline</a:t>
            </a:r>
            <a:r>
              <a:rPr lang="de-DE" dirty="0" smtClean="0"/>
              <a:t>)</a:t>
            </a:r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Garbage</a:t>
            </a:r>
            <a:r>
              <a:rPr lang="de-DE" dirty="0" smtClean="0"/>
              <a:t> </a:t>
            </a:r>
            <a:r>
              <a:rPr lang="de-DE" dirty="0" err="1" smtClean="0"/>
              <a:t>Collection</a:t>
            </a:r>
            <a:r>
              <a:rPr lang="de-DE" dirty="0" smtClean="0"/>
              <a:t> Logs (</a:t>
            </a:r>
            <a:r>
              <a:rPr lang="de-DE" dirty="0" smtClean="0">
                <a:solidFill>
                  <a:srgbClr val="FF0000"/>
                </a:solidFill>
              </a:rPr>
              <a:t>offline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2" name="Textfeld 1"/>
          <p:cNvSpPr txBox="1"/>
          <p:nvPr/>
        </p:nvSpPr>
        <p:spPr>
          <a:xfrm>
            <a:off x="528123" y="4097048"/>
            <a:ext cx="8158677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[</a:t>
            </a:r>
            <a:r>
              <a:rPr lang="en-US" sz="1300" dirty="0">
                <a:solidFill>
                  <a:srgbClr val="FF0000"/>
                </a:solidFill>
              </a:rPr>
              <a:t>YC</a:t>
            </a:r>
            <a:r>
              <a:rPr lang="en-US" sz="1300" dirty="0"/>
              <a:t>#</a:t>
            </a:r>
            <a:r>
              <a:rPr lang="en-US" sz="1300" dirty="0">
                <a:solidFill>
                  <a:srgbClr val="FF0000"/>
                </a:solidFill>
              </a:rPr>
              <a:t>1</a:t>
            </a:r>
            <a:r>
              <a:rPr lang="en-US" sz="1300" dirty="0"/>
              <a:t>] </a:t>
            </a:r>
            <a:r>
              <a:rPr lang="en-US" sz="1300" dirty="0">
                <a:solidFill>
                  <a:srgbClr val="FF0000"/>
                </a:solidFill>
              </a:rPr>
              <a:t>0.981-1.019</a:t>
            </a:r>
            <a:r>
              <a:rPr lang="en-US" sz="1300" dirty="0"/>
              <a:t>: YC </a:t>
            </a:r>
            <a:r>
              <a:rPr lang="en-US" sz="1300" dirty="0">
                <a:solidFill>
                  <a:srgbClr val="FF0000"/>
                </a:solidFill>
              </a:rPr>
              <a:t>35001KB-&gt;33131KB </a:t>
            </a:r>
            <a:r>
              <a:rPr lang="en-US" sz="1300" dirty="0"/>
              <a:t>(65536KB), </a:t>
            </a:r>
            <a:r>
              <a:rPr lang="en-US" sz="1300" dirty="0">
                <a:solidFill>
                  <a:srgbClr val="FF0000"/>
                </a:solidFill>
              </a:rPr>
              <a:t>0.038 s</a:t>
            </a:r>
            <a:r>
              <a:rPr lang="en-US" sz="1300" dirty="0"/>
              <a:t>, sum of pauses </a:t>
            </a:r>
            <a:r>
              <a:rPr lang="en-US" sz="1300" dirty="0">
                <a:solidFill>
                  <a:srgbClr val="FF0000"/>
                </a:solidFill>
              </a:rPr>
              <a:t>37.851 </a:t>
            </a:r>
            <a:r>
              <a:rPr lang="en-US" sz="1300" dirty="0" err="1">
                <a:solidFill>
                  <a:srgbClr val="FF0000"/>
                </a:solidFill>
              </a:rPr>
              <a:t>ms</a:t>
            </a:r>
            <a:r>
              <a:rPr lang="en-US" sz="1300" dirty="0"/>
              <a:t>, longest pause </a:t>
            </a:r>
            <a:r>
              <a:rPr lang="en-US" sz="1300" dirty="0">
                <a:solidFill>
                  <a:srgbClr val="FF0000"/>
                </a:solidFill>
              </a:rPr>
              <a:t>37.851 </a:t>
            </a:r>
            <a:r>
              <a:rPr lang="en-US" sz="1300" dirty="0" err="1">
                <a:solidFill>
                  <a:srgbClr val="FF0000"/>
                </a:solidFill>
              </a:rPr>
              <a:t>ms</a:t>
            </a:r>
            <a:r>
              <a:rPr lang="en-US" sz="1300" dirty="0" err="1"/>
              <a:t>.</a:t>
            </a:r>
            <a:r>
              <a:rPr lang="en-US" sz="1300" dirty="0"/>
              <a:t> </a:t>
            </a:r>
            <a:endParaRPr lang="en-US" sz="1300" dirty="0" smtClean="0"/>
          </a:p>
          <a:p>
            <a:r>
              <a:rPr lang="en-US" sz="1300" dirty="0" smtClean="0"/>
              <a:t>[</a:t>
            </a:r>
            <a:r>
              <a:rPr lang="en-US" sz="1300" dirty="0">
                <a:solidFill>
                  <a:srgbClr val="FF0000"/>
                </a:solidFill>
              </a:rPr>
              <a:t>YC</a:t>
            </a:r>
            <a:r>
              <a:rPr lang="en-US" sz="1300" dirty="0"/>
              <a:t>#</a:t>
            </a:r>
            <a:r>
              <a:rPr lang="en-US" sz="1300" dirty="0">
                <a:solidFill>
                  <a:srgbClr val="FF0000"/>
                </a:solidFill>
              </a:rPr>
              <a:t>2</a:t>
            </a:r>
            <a:r>
              <a:rPr lang="en-US" sz="1300" dirty="0"/>
              <a:t>] </a:t>
            </a:r>
            <a:r>
              <a:rPr lang="en-US" sz="1300" dirty="0">
                <a:solidFill>
                  <a:srgbClr val="FF0000"/>
                </a:solidFill>
              </a:rPr>
              <a:t>1.688-1.706</a:t>
            </a:r>
            <a:r>
              <a:rPr lang="en-US" sz="1300" dirty="0"/>
              <a:t>: </a:t>
            </a:r>
            <a:r>
              <a:rPr lang="en-US" sz="1300" dirty="0">
                <a:solidFill>
                  <a:srgbClr val="000000"/>
                </a:solidFill>
              </a:rPr>
              <a:t>YC </a:t>
            </a:r>
            <a:r>
              <a:rPr lang="en-US" sz="1300" dirty="0">
                <a:solidFill>
                  <a:srgbClr val="FF0000"/>
                </a:solidFill>
              </a:rPr>
              <a:t>58229KB-&gt;45536KB</a:t>
            </a:r>
            <a:r>
              <a:rPr lang="en-US" sz="1300" dirty="0"/>
              <a:t> (65536KB), </a:t>
            </a:r>
            <a:r>
              <a:rPr lang="en-US" sz="1300" dirty="0">
                <a:solidFill>
                  <a:srgbClr val="FF0000"/>
                </a:solidFill>
              </a:rPr>
              <a:t>0.019 s</a:t>
            </a:r>
            <a:r>
              <a:rPr lang="en-US" sz="1300" dirty="0"/>
              <a:t>, sum of pauses </a:t>
            </a:r>
            <a:r>
              <a:rPr lang="en-US" sz="1300" dirty="0">
                <a:solidFill>
                  <a:srgbClr val="FF0000"/>
                </a:solidFill>
              </a:rPr>
              <a:t>18.683 </a:t>
            </a:r>
            <a:r>
              <a:rPr lang="en-US" sz="1300" dirty="0" err="1">
                <a:solidFill>
                  <a:srgbClr val="FF0000"/>
                </a:solidFill>
              </a:rPr>
              <a:t>ms</a:t>
            </a:r>
            <a:r>
              <a:rPr lang="en-US" sz="1300" dirty="0"/>
              <a:t>, longest pause </a:t>
            </a:r>
            <a:r>
              <a:rPr lang="en-US" sz="1300" dirty="0">
                <a:solidFill>
                  <a:srgbClr val="FF0000"/>
                </a:solidFill>
              </a:rPr>
              <a:t>18.683</a:t>
            </a:r>
            <a:r>
              <a:rPr lang="en-US" sz="1300" dirty="0"/>
              <a:t> </a:t>
            </a:r>
            <a:r>
              <a:rPr lang="en-US" sz="1300" dirty="0" err="1">
                <a:solidFill>
                  <a:srgbClr val="FF0000"/>
                </a:solidFill>
              </a:rPr>
              <a:t>ms</a:t>
            </a:r>
            <a:r>
              <a:rPr lang="en-US" sz="1300" dirty="0" err="1"/>
              <a:t>.</a:t>
            </a:r>
            <a:r>
              <a:rPr lang="en-US" sz="1300" dirty="0"/>
              <a:t> </a:t>
            </a:r>
            <a:r>
              <a:rPr lang="en-US" sz="1300" dirty="0" smtClean="0"/>
              <a:t>[</a:t>
            </a:r>
            <a:r>
              <a:rPr lang="en-US" sz="1300" dirty="0" smtClean="0">
                <a:solidFill>
                  <a:srgbClr val="FF0000"/>
                </a:solidFill>
              </a:rPr>
              <a:t>OC</a:t>
            </a:r>
            <a:r>
              <a:rPr lang="en-US" sz="1300" dirty="0"/>
              <a:t>#</a:t>
            </a:r>
            <a:r>
              <a:rPr lang="en-US" sz="1300" dirty="0">
                <a:solidFill>
                  <a:srgbClr val="FF0000"/>
                </a:solidFill>
              </a:rPr>
              <a:t>1</a:t>
            </a:r>
            <a:r>
              <a:rPr lang="en-US" sz="1300" dirty="0"/>
              <a:t>] </a:t>
            </a:r>
            <a:r>
              <a:rPr lang="en-US" sz="1300" dirty="0">
                <a:solidFill>
                  <a:srgbClr val="FF0000"/>
                </a:solidFill>
              </a:rPr>
              <a:t>1.706-1.718</a:t>
            </a:r>
            <a:r>
              <a:rPr lang="en-US" sz="1300" dirty="0"/>
              <a:t>: </a:t>
            </a:r>
            <a:r>
              <a:rPr lang="en-US" sz="1300" dirty="0">
                <a:solidFill>
                  <a:srgbClr val="000000"/>
                </a:solidFill>
              </a:rPr>
              <a:t>OC </a:t>
            </a:r>
            <a:r>
              <a:rPr lang="en-US" sz="1300" dirty="0">
                <a:solidFill>
                  <a:srgbClr val="FF0000"/>
                </a:solidFill>
              </a:rPr>
              <a:t>65536KB-&gt;57671KB</a:t>
            </a:r>
            <a:r>
              <a:rPr lang="en-US" sz="1300" dirty="0"/>
              <a:t> (86176KB), </a:t>
            </a:r>
            <a:r>
              <a:rPr lang="en-US" sz="1300" dirty="0">
                <a:solidFill>
                  <a:srgbClr val="FF0000"/>
                </a:solidFill>
              </a:rPr>
              <a:t>0.012 s</a:t>
            </a:r>
            <a:r>
              <a:rPr lang="en-US" sz="1300" dirty="0"/>
              <a:t>, sum of pauses </a:t>
            </a:r>
            <a:r>
              <a:rPr lang="en-US" sz="1300" dirty="0">
                <a:solidFill>
                  <a:srgbClr val="FF0000"/>
                </a:solidFill>
              </a:rPr>
              <a:t>10.364 </a:t>
            </a:r>
            <a:r>
              <a:rPr lang="en-US" sz="1300" dirty="0" err="1">
                <a:solidFill>
                  <a:srgbClr val="FF0000"/>
                </a:solidFill>
              </a:rPr>
              <a:t>ms</a:t>
            </a:r>
            <a:r>
              <a:rPr lang="en-US" sz="1300" dirty="0"/>
              <a:t>, longest pause </a:t>
            </a:r>
            <a:r>
              <a:rPr lang="en-US" sz="1300" dirty="0">
                <a:solidFill>
                  <a:srgbClr val="FF0000"/>
                </a:solidFill>
              </a:rPr>
              <a:t>10.364 </a:t>
            </a:r>
            <a:r>
              <a:rPr lang="en-US" sz="1300" dirty="0" err="1">
                <a:solidFill>
                  <a:srgbClr val="FF0000"/>
                </a:solidFill>
              </a:rPr>
              <a:t>ms</a:t>
            </a:r>
            <a:r>
              <a:rPr lang="en-US" sz="1300" dirty="0" err="1"/>
              <a:t>.</a:t>
            </a:r>
            <a:r>
              <a:rPr lang="en-US" sz="1300" dirty="0"/>
              <a:t> </a:t>
            </a:r>
            <a:r>
              <a:rPr lang="en-US" sz="1300" dirty="0" smtClean="0"/>
              <a:t>[</a:t>
            </a:r>
            <a:r>
              <a:rPr lang="en-US" sz="1300" dirty="0">
                <a:solidFill>
                  <a:srgbClr val="FF0000"/>
                </a:solidFill>
              </a:rPr>
              <a:t>YC</a:t>
            </a:r>
            <a:r>
              <a:rPr lang="en-US" sz="1300" dirty="0"/>
              <a:t>#</a:t>
            </a:r>
            <a:r>
              <a:rPr lang="en-US" sz="1300" dirty="0">
                <a:solidFill>
                  <a:srgbClr val="FF0000"/>
                </a:solidFill>
              </a:rPr>
              <a:t>3</a:t>
            </a:r>
            <a:r>
              <a:rPr lang="en-US" sz="1300" dirty="0"/>
              <a:t>] </a:t>
            </a:r>
            <a:r>
              <a:rPr lang="en-US" sz="1300" dirty="0">
                <a:solidFill>
                  <a:srgbClr val="FF0000"/>
                </a:solidFill>
              </a:rPr>
              <a:t>1.997-2.006</a:t>
            </a:r>
            <a:r>
              <a:rPr lang="en-US" sz="1300" dirty="0"/>
              <a:t>: </a:t>
            </a:r>
            <a:r>
              <a:rPr lang="en-US" sz="1300" dirty="0">
                <a:solidFill>
                  <a:srgbClr val="000000"/>
                </a:solidFill>
              </a:rPr>
              <a:t>YC </a:t>
            </a:r>
            <a:r>
              <a:rPr lang="en-US" sz="1300" dirty="0">
                <a:solidFill>
                  <a:srgbClr val="FF0000"/>
                </a:solidFill>
              </a:rPr>
              <a:t>65143KB-&gt;55299KB </a:t>
            </a:r>
            <a:r>
              <a:rPr lang="en-US" sz="1300" dirty="0"/>
              <a:t>(86176KB), </a:t>
            </a:r>
            <a:r>
              <a:rPr lang="en-US" sz="1300" dirty="0">
                <a:solidFill>
                  <a:srgbClr val="FF0000"/>
                </a:solidFill>
              </a:rPr>
              <a:t>0.008 s</a:t>
            </a:r>
            <a:r>
              <a:rPr lang="en-US" sz="1300" dirty="0"/>
              <a:t>, sum of pauses </a:t>
            </a:r>
            <a:r>
              <a:rPr lang="en-US" sz="1300" dirty="0">
                <a:solidFill>
                  <a:srgbClr val="FF0000"/>
                </a:solidFill>
              </a:rPr>
              <a:t>8.328 </a:t>
            </a:r>
            <a:r>
              <a:rPr lang="en-US" sz="1300" dirty="0" err="1">
                <a:solidFill>
                  <a:srgbClr val="FF0000"/>
                </a:solidFill>
              </a:rPr>
              <a:t>ms</a:t>
            </a:r>
            <a:r>
              <a:rPr lang="en-US" sz="1300" dirty="0"/>
              <a:t>, longest pause </a:t>
            </a:r>
            <a:r>
              <a:rPr lang="en-US" sz="1300" dirty="0">
                <a:solidFill>
                  <a:srgbClr val="FF0000"/>
                </a:solidFill>
              </a:rPr>
              <a:t>8.328 </a:t>
            </a:r>
            <a:r>
              <a:rPr lang="en-US" sz="1300" dirty="0" err="1">
                <a:solidFill>
                  <a:srgbClr val="FF0000"/>
                </a:solidFill>
              </a:rPr>
              <a:t>ms</a:t>
            </a:r>
            <a:r>
              <a:rPr lang="en-US" sz="1300" dirty="0" err="1"/>
              <a:t>.</a:t>
            </a:r>
            <a:endParaRPr lang="de-DE" sz="1300" dirty="0"/>
          </a:p>
        </p:txBody>
      </p:sp>
      <p:sp>
        <p:nvSpPr>
          <p:cNvPr id="3" name="Rechteck 2"/>
          <p:cNvSpPr/>
          <p:nvPr/>
        </p:nvSpPr>
        <p:spPr>
          <a:xfrm>
            <a:off x="303707" y="3382406"/>
            <a:ext cx="8614238" cy="1863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049699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Auswertung von </a:t>
            </a:r>
            <a:r>
              <a:rPr lang="de-DE" dirty="0" err="1" smtClean="0"/>
              <a:t>Garbage</a:t>
            </a:r>
            <a:r>
              <a:rPr lang="de-DE" dirty="0" smtClean="0"/>
              <a:t> </a:t>
            </a:r>
            <a:r>
              <a:rPr lang="de-DE" dirty="0" err="1" smtClean="0"/>
              <a:t>Collection</a:t>
            </a:r>
            <a:r>
              <a:rPr lang="de-DE" dirty="0" smtClean="0"/>
              <a:t> Logs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GC Logs der Sun Hotspot JVM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Einige Verfügbare Tools</a:t>
            </a:r>
          </a:p>
          <a:p>
            <a:pPr lvl="1"/>
            <a:r>
              <a:rPr lang="de-DE" dirty="0" smtClean="0"/>
              <a:t>HP </a:t>
            </a:r>
            <a:r>
              <a:rPr lang="de-DE" dirty="0" err="1" smtClean="0"/>
              <a:t>JMeter</a:t>
            </a:r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GC Log Viewer</a:t>
            </a:r>
          </a:p>
          <a:p>
            <a:pPr lvl="1"/>
            <a:r>
              <a:rPr lang="de-DE" dirty="0" smtClean="0"/>
              <a:t>Visual GC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GC Logs der </a:t>
            </a:r>
            <a:r>
              <a:rPr lang="de-DE" dirty="0" err="1" smtClean="0"/>
              <a:t>JRockit</a:t>
            </a:r>
            <a:r>
              <a:rPr lang="de-DE" dirty="0" smtClean="0"/>
              <a:t> JVM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/>
              <a:t>Keine respektive mir nicht bekannte Tools zur Analyse der </a:t>
            </a:r>
            <a:r>
              <a:rPr lang="de-DE" dirty="0" err="1" smtClean="0"/>
              <a:t>Garbage</a:t>
            </a:r>
            <a:r>
              <a:rPr lang="de-DE" dirty="0" smtClean="0"/>
              <a:t> </a:t>
            </a:r>
            <a:r>
              <a:rPr lang="de-DE" dirty="0" err="1" smtClean="0"/>
              <a:t>Collection</a:t>
            </a:r>
            <a:r>
              <a:rPr lang="de-DE" dirty="0"/>
              <a:t>.</a:t>
            </a:r>
          </a:p>
        </p:txBody>
      </p:sp>
      <p:pic>
        <p:nvPicPr>
          <p:cNvPr id="14" name="Bild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51" y="2954421"/>
            <a:ext cx="3846757" cy="224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5965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Ziel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457200" y="2139532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Konzeption und Entwicklung eines </a:t>
            </a:r>
            <a:r>
              <a:rPr lang="de-DE" sz="3200" dirty="0" smtClean="0"/>
              <a:t>Prototypen </a:t>
            </a:r>
            <a:r>
              <a:rPr lang="de-DE" sz="3200" dirty="0" err="1" smtClean="0"/>
              <a:t>für</a:t>
            </a:r>
            <a:r>
              <a:rPr lang="de-DE" sz="3200" dirty="0" smtClean="0"/>
              <a:t> die </a:t>
            </a:r>
            <a:r>
              <a:rPr lang="de-DE" sz="3200" dirty="0"/>
              <a:t>Analyse </a:t>
            </a:r>
            <a:r>
              <a:rPr lang="de-DE" sz="3200" dirty="0" smtClean="0"/>
              <a:t>der </a:t>
            </a:r>
            <a:r>
              <a:rPr lang="de-DE" sz="3200" dirty="0" err="1" smtClean="0"/>
              <a:t>Garbage</a:t>
            </a:r>
            <a:r>
              <a:rPr lang="de-DE" sz="3200" dirty="0" smtClean="0"/>
              <a:t> </a:t>
            </a:r>
            <a:r>
              <a:rPr lang="de-DE" sz="3200" dirty="0" err="1"/>
              <a:t>Collection</a:t>
            </a:r>
            <a:r>
              <a:rPr lang="de-DE" sz="3200" dirty="0"/>
              <a:t> Log Dateien der </a:t>
            </a:r>
            <a:r>
              <a:rPr lang="de-DE" sz="3200" dirty="0" err="1"/>
              <a:t>JRockit</a:t>
            </a:r>
            <a:r>
              <a:rPr lang="de-DE" sz="3200" dirty="0"/>
              <a:t> Virtual </a:t>
            </a:r>
            <a:r>
              <a:rPr lang="de-DE" sz="3200" dirty="0" err="1" smtClean="0"/>
              <a:t>Machine</a:t>
            </a:r>
            <a:r>
              <a:rPr lang="de-DE" sz="3200" dirty="0" smtClean="0"/>
              <a:t>.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xmlns="" val="1521942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Aufgabenstellung</a:t>
            </a:r>
            <a:r>
              <a:rPr lang="en-US" dirty="0" smtClean="0"/>
              <a:t> I</a:t>
            </a:r>
            <a:endParaRPr lang="en-US" dirty="0"/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282936450"/>
              </p:ext>
            </p:extLst>
          </p:nvPr>
        </p:nvGraphicFramePr>
        <p:xfrm>
          <a:off x="457200" y="1600200"/>
          <a:ext cx="82296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97236390"/>
              </p:ext>
            </p:extLst>
          </p:nvPr>
        </p:nvGraphicFramePr>
        <p:xfrm>
          <a:off x="200526" y="1396998"/>
          <a:ext cx="8676105" cy="417776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08000"/>
                <a:gridCol w="5276070"/>
                <a:gridCol w="2892035"/>
              </a:tblGrid>
              <a:tr h="611606"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/>
                        <a:t>#</a:t>
                      </a:r>
                      <a:endParaRPr lang="de-DE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Aufgabe</a:t>
                      </a:r>
                      <a:endParaRPr lang="de-DE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Erwartete Resultate</a:t>
                      </a:r>
                      <a:endParaRPr lang="de-DE" sz="2400" b="1" dirty="0"/>
                    </a:p>
                  </a:txBody>
                  <a:tcPr anchor="ctr"/>
                </a:tc>
              </a:tr>
              <a:tr h="611606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Studie der Theoretischen Grundlage im Bereich der </a:t>
                      </a:r>
                      <a:r>
                        <a:rPr lang="de-DE" dirty="0" err="1" smtClean="0"/>
                        <a:t>Garbage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Collection</a:t>
                      </a:r>
                      <a:endParaRPr lang="de-D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Detaillierte Beschreibung der </a:t>
                      </a:r>
                      <a:r>
                        <a:rPr lang="de-DE" dirty="0" err="1" smtClean="0"/>
                        <a:t>Garbage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Collection</a:t>
                      </a:r>
                      <a:r>
                        <a:rPr lang="de-DE" dirty="0" smtClean="0"/>
                        <a:t> Algorithmen (Hotspot JVM, </a:t>
                      </a:r>
                      <a:r>
                        <a:rPr lang="de-DE" dirty="0" err="1" smtClean="0"/>
                        <a:t>JRockit</a:t>
                      </a:r>
                      <a:r>
                        <a:rPr lang="de-DE" dirty="0" smtClean="0"/>
                        <a:t>)</a:t>
                      </a:r>
                    </a:p>
                    <a:p>
                      <a:endParaRPr lang="de-DE" dirty="0"/>
                    </a:p>
                  </a:txBody>
                  <a:tcPr anchor="ctr"/>
                </a:tc>
              </a:tr>
              <a:tr h="611606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Stärken- / Schwächen-Analyse der bestehende Rich Client Frameworks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Analyse über Stärken und Schwächen der bestehenden Java Rich Client Technologien</a:t>
                      </a:r>
                    </a:p>
                    <a:p>
                      <a:endParaRPr lang="de-DE" dirty="0"/>
                    </a:p>
                  </a:txBody>
                  <a:tcPr anchor="ctr"/>
                </a:tc>
              </a:tr>
              <a:tr h="611606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Durchführung einer Anforderungsanalyse für einen Software-Prototyp.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Anforderungsanalyse des Software Prototyps</a:t>
                      </a:r>
                    </a:p>
                    <a:p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Aufgabenstellung</a:t>
            </a:r>
            <a:r>
              <a:rPr lang="en-US" dirty="0" smtClean="0"/>
              <a:t> II</a:t>
            </a:r>
            <a:endParaRPr lang="en-US" dirty="0"/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148534402"/>
              </p:ext>
            </p:extLst>
          </p:nvPr>
        </p:nvGraphicFramePr>
        <p:xfrm>
          <a:off x="457200" y="1600200"/>
          <a:ext cx="82296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97802283"/>
              </p:ext>
            </p:extLst>
          </p:nvPr>
        </p:nvGraphicFramePr>
        <p:xfrm>
          <a:off x="200526" y="1396998"/>
          <a:ext cx="8676105" cy="463496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08000"/>
                <a:gridCol w="5276070"/>
                <a:gridCol w="2892035"/>
              </a:tblGrid>
              <a:tr h="611606"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/>
                        <a:t>#</a:t>
                      </a:r>
                      <a:endParaRPr lang="de-DE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Aufgabe</a:t>
                      </a:r>
                      <a:endParaRPr lang="de-DE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Erwartete Resultate</a:t>
                      </a:r>
                      <a:endParaRPr lang="de-DE" sz="2400" b="1" dirty="0"/>
                    </a:p>
                  </a:txBody>
                  <a:tcPr anchor="ctr"/>
                </a:tc>
              </a:tr>
              <a:tr h="919080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4</a:t>
                      </a:r>
                      <a:endParaRPr lang="de-DE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Auswahl der</a:t>
                      </a:r>
                      <a:r>
                        <a:rPr lang="de-DE" sz="2000" baseline="0" dirty="0" smtClean="0"/>
                        <a:t> </a:t>
                      </a:r>
                      <a:r>
                        <a:rPr lang="de-DE" sz="2000" dirty="0" smtClean="0"/>
                        <a:t>Frameworks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Dokumentierte Auswahlkriterien und Entscheidungsgrundlagen</a:t>
                      </a:r>
                    </a:p>
                  </a:txBody>
                  <a:tcPr anchor="ctr"/>
                </a:tc>
              </a:tr>
              <a:tr h="611606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5</a:t>
                      </a:r>
                      <a:endParaRPr lang="de-DE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Konzeption und Spezifikation des Software-Prototypen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Konzept und Spezifikation der Software </a:t>
                      </a:r>
                    </a:p>
                  </a:txBody>
                  <a:tcPr anchor="ctr"/>
                </a:tc>
              </a:tr>
              <a:tr h="611606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6</a:t>
                      </a:r>
                      <a:endParaRPr lang="de-DE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Implementation der Software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Lauffähige, installierbare Software und Source-Code</a:t>
                      </a:r>
                    </a:p>
                  </a:txBody>
                  <a:tcPr anchor="ctr"/>
                </a:tc>
              </a:tr>
              <a:tr h="611606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7</a:t>
                      </a:r>
                      <a:endParaRPr lang="de-DE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Bewertung der Software auf Basis der Anforderungen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Dokumentierte Bewertung der Implementation</a:t>
                      </a:r>
                    </a:p>
                    <a:p>
                      <a:endParaRPr lang="de-DE" sz="2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96975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435</Words>
  <Application>Microsoft Office PowerPoint</Application>
  <PresentationFormat>On-screen Show (4:3)</PresentationFormat>
  <Paragraphs>124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Office-Design</vt:lpstr>
      <vt:lpstr>Bachelorthesis: Kickoff</vt:lpstr>
      <vt:lpstr>Inhalt</vt:lpstr>
      <vt:lpstr>Thema</vt:lpstr>
      <vt:lpstr>Performance-Analyse:  Key Performance Indicators</vt:lpstr>
      <vt:lpstr>Garbage Collection Metriken</vt:lpstr>
      <vt:lpstr>Auswertung von Garbage Collection Logs</vt:lpstr>
      <vt:lpstr>Ziel</vt:lpstr>
      <vt:lpstr>Aufgabenstellung I</vt:lpstr>
      <vt:lpstr>Aufgabenstellung II</vt:lpstr>
      <vt:lpstr>Planung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Semesterarbeit: Kick-Off</dc:title>
  <dc:creator>Raffael Schmid</dc:creator>
  <cp:lastModifiedBy>els</cp:lastModifiedBy>
  <cp:revision>247</cp:revision>
  <cp:lastPrinted>2011-06-21T18:19:53Z</cp:lastPrinted>
  <dcterms:created xsi:type="dcterms:W3CDTF">2010-03-10T16:02:05Z</dcterms:created>
  <dcterms:modified xsi:type="dcterms:W3CDTF">2011-08-23T07:37:04Z</dcterms:modified>
</cp:coreProperties>
</file>