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03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65" r:id="rId5"/>
    <p:sldId id="260" r:id="rId6"/>
    <p:sldId id="263" r:id="rId7"/>
    <p:sldId id="264" r:id="rId8"/>
    <p:sldId id="266" r:id="rId9"/>
    <p:sldId id="269" r:id="rId10"/>
    <p:sldId id="267" r:id="rId11"/>
    <p:sldId id="273" r:id="rId12"/>
    <p:sldId id="268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Standardabschnitt" id="{7B243079-01A6-9A43-9750-52463C0078DC}">
          <p14:sldIdLst>
            <p14:sldId id="256"/>
          </p14:sldIdLst>
        </p14:section>
        <p14:section name="Abschnitt ohne Titel" id="{16E34DBE-D7FA-FC49-9486-4236350D1542}">
          <p14:sldIdLst>
            <p14:sldId id="257"/>
            <p14:sldId id="259"/>
            <p14:sldId id="267"/>
            <p14:sldId id="268"/>
            <p14:sldId id="269"/>
            <p14:sldId id="264"/>
            <p14:sldId id="261"/>
            <p14:sldId id="265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6" autoAdjust="0"/>
    <p:restoredTop sz="86495" autoAdjust="0"/>
  </p:normalViewPr>
  <p:slideViewPr>
    <p:cSldViewPr snapToGrid="0" snapToObjects="1">
      <p:cViewPr>
        <p:scale>
          <a:sx n="75" d="100"/>
          <a:sy n="75" d="100"/>
        </p:scale>
        <p:origin x="-1284" y="-5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15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63EAB-4A99-D64B-BC3F-87BAAF8C12D9}" type="datetimeFigureOut">
              <a:rPr lang="en-US" smtClean="0"/>
              <a:pPr/>
              <a:t>12/18/2011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24D11-A862-F24E-9E13-B861707D05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65383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2851-8190-9D48-AFFD-96352E7B1DB3}" type="datetimeFigureOut">
              <a:rPr lang="en-US" smtClean="0"/>
              <a:pPr/>
              <a:t>12/18/2011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EBB6E-315D-7148-8D18-672BF0A617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01260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12/18/2011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193903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12/18/2011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686388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12/18/2011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140862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12/18/2011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715202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12/18/2011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245339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12/18/2011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  <a:endParaRPr lang="en-US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586104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12/18/2011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  <a:endParaRPr lang="en-US" dirty="0" smtClean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234917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12/18/2011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  <a:endParaRPr lang="en-US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485160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12/18/2011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47913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12/18/2011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  <a:endParaRPr lang="en-US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117519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12/18/2011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  <a:endParaRPr lang="en-US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769041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B20F4-3FC6-6845-A294-AABD6FF25740}" type="datetime1">
              <a:rPr lang="en-US" smtClean="0"/>
              <a:pPr/>
              <a:t>12/18/2011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062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04" r:id="rId1"/>
    <p:sldLayoutId id="2147484705" r:id="rId2"/>
    <p:sldLayoutId id="2147484706" r:id="rId3"/>
    <p:sldLayoutId id="2147484707" r:id="rId4"/>
    <p:sldLayoutId id="2147484708" r:id="rId5"/>
    <p:sldLayoutId id="2147484709" r:id="rId6"/>
    <p:sldLayoutId id="2147484710" r:id="rId7"/>
    <p:sldLayoutId id="2147484711" r:id="rId8"/>
    <p:sldLayoutId id="2147484712" r:id="rId9"/>
    <p:sldLayoutId id="2147484713" r:id="rId10"/>
    <p:sldLayoutId id="2147484714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: </a:t>
            </a:r>
            <a:r>
              <a:rPr lang="en-US" dirty="0" err="1" smtClean="0"/>
              <a:t>Abschlusspräsentation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JRockit</a:t>
            </a:r>
            <a:r>
              <a:rPr lang="de-DE" dirty="0"/>
              <a:t> </a:t>
            </a:r>
            <a:r>
              <a:rPr lang="de-DE" dirty="0" err="1"/>
              <a:t>Garbage</a:t>
            </a:r>
            <a:r>
              <a:rPr lang="de-DE" dirty="0"/>
              <a:t> </a:t>
            </a:r>
            <a:r>
              <a:rPr lang="de-DE" dirty="0" err="1"/>
              <a:t>Collector</a:t>
            </a:r>
            <a:r>
              <a:rPr lang="de-DE" dirty="0"/>
              <a:t> Log Visualisierung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51188" y="5273675"/>
            <a:ext cx="2830512" cy="365125"/>
          </a:xfrm>
        </p:spPr>
        <p:txBody>
          <a:bodyPr/>
          <a:lstStyle/>
          <a:p>
            <a:r>
              <a:rPr lang="en-US" dirty="0" smtClean="0"/>
              <a:t>Raffael Schmid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Konzept</a:t>
            </a:r>
            <a:br>
              <a:rPr lang="de-CH" dirty="0" smtClean="0"/>
            </a:br>
            <a:r>
              <a:rPr lang="de-CH" dirty="0" smtClean="0"/>
              <a:t>(Architektur)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00213"/>
            <a:ext cx="6557963" cy="4640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>
            <a:off x="609600" y="3390900"/>
            <a:ext cx="8242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15163" y="4521200"/>
            <a:ext cx="2128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/>
              <a:t>Basissoftware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015163" y="1936690"/>
            <a:ext cx="2128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err="1" smtClean="0"/>
              <a:t>JRockit</a:t>
            </a:r>
            <a:r>
              <a:rPr lang="de-CH" sz="2000" b="1" dirty="0" smtClean="0"/>
              <a:t> Erweiterung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Konzept</a:t>
            </a:r>
            <a:br>
              <a:rPr lang="de-CH" dirty="0" smtClean="0"/>
            </a:br>
            <a:r>
              <a:rPr lang="de-CH" dirty="0" smtClean="0"/>
              <a:t>(Ablauf </a:t>
            </a:r>
            <a:r>
              <a:rPr lang="de-CH" dirty="0" err="1" smtClean="0"/>
              <a:t>Garbage</a:t>
            </a:r>
            <a:r>
              <a:rPr lang="de-CH" dirty="0" smtClean="0"/>
              <a:t> </a:t>
            </a:r>
            <a:r>
              <a:rPr lang="de-CH" dirty="0" err="1" smtClean="0"/>
              <a:t>Collection</a:t>
            </a:r>
            <a:r>
              <a:rPr lang="de-CH" dirty="0" smtClean="0"/>
              <a:t> Analyse)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Konzept</a:t>
            </a:r>
            <a:br>
              <a:rPr lang="de-CH" dirty="0" smtClean="0"/>
            </a:br>
            <a:r>
              <a:rPr lang="de-CH" dirty="0" smtClean="0"/>
              <a:t>(Parser)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Konzept</a:t>
            </a:r>
            <a:br>
              <a:rPr lang="de-CH" dirty="0" smtClean="0"/>
            </a:br>
            <a:r>
              <a:rPr lang="de-CH" dirty="0" smtClean="0"/>
              <a:t>(Anzeige)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Fazit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</a:t>
            </a:r>
            <a:r>
              <a:rPr lang="en-US" dirty="0" smtClean="0"/>
              <a:t>Schmid</a:t>
            </a:r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1282700" y="1646238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3200" dirty="0" smtClean="0"/>
              <a:t>Ausgangslage und Zielsetzung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1282700" y="2382838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3200" dirty="0" smtClean="0"/>
              <a:t>Vorgehen, Methodik</a:t>
            </a:r>
            <a:endParaRPr lang="en-US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1282700" y="3119438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3200" dirty="0" smtClean="0"/>
              <a:t>Evaluation Framework</a:t>
            </a:r>
            <a:endParaRPr lang="en-US" sz="3200" dirty="0"/>
          </a:p>
        </p:txBody>
      </p:sp>
      <p:sp>
        <p:nvSpPr>
          <p:cNvPr id="8" name="Rounded Rectangle 7"/>
          <p:cNvSpPr/>
          <p:nvPr/>
        </p:nvSpPr>
        <p:spPr>
          <a:xfrm>
            <a:off x="1282700" y="3856038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3200" dirty="0" smtClean="0"/>
              <a:t>Konzeption und </a:t>
            </a:r>
            <a:r>
              <a:rPr lang="de-CH" sz="3200" dirty="0" err="1" smtClean="0"/>
              <a:t>Implementation</a:t>
            </a:r>
            <a:endParaRPr lang="en-US" sz="3200" dirty="0"/>
          </a:p>
        </p:txBody>
      </p:sp>
      <p:sp>
        <p:nvSpPr>
          <p:cNvPr id="9" name="Rounded Rectangle 8"/>
          <p:cNvSpPr/>
          <p:nvPr/>
        </p:nvSpPr>
        <p:spPr>
          <a:xfrm>
            <a:off x="1282700" y="4610100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3200" dirty="0" smtClean="0"/>
              <a:t>Rückblick</a:t>
            </a:r>
            <a:endParaRPr lang="en-US" sz="3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Ausgangslage und Zielsetzung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11" name="Title 4"/>
          <p:cNvSpPr txBox="1">
            <a:spLocks/>
          </p:cNvSpPr>
          <p:nvPr/>
        </p:nvSpPr>
        <p:spPr>
          <a:xfrm>
            <a:off x="457200" y="4572000"/>
            <a:ext cx="8229600" cy="1554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Konzeption und Entwicklung eines Prototypen </a:t>
            </a:r>
            <a:r>
              <a:rPr kumimoji="0" lang="de-DE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für</a:t>
            </a: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die Analyse der </a:t>
            </a:r>
            <a:r>
              <a:rPr kumimoji="0" lang="de-DE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Garbage</a:t>
            </a: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DE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Collection</a:t>
            </a: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Logdateien der </a:t>
            </a:r>
            <a:r>
              <a:rPr kumimoji="0" lang="de-DE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JRockit</a:t>
            </a: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Virtual </a:t>
            </a:r>
            <a:r>
              <a:rPr kumimoji="0" lang="de-DE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</a:t>
            </a: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282700" y="1308100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200" dirty="0" smtClean="0"/>
              <a:t>Auswertung </a:t>
            </a:r>
            <a:r>
              <a:rPr lang="de-CH" sz="2200" dirty="0" err="1" smtClean="0"/>
              <a:t>Garbage</a:t>
            </a:r>
            <a:r>
              <a:rPr lang="de-CH" sz="2200" dirty="0" smtClean="0"/>
              <a:t> </a:t>
            </a:r>
            <a:r>
              <a:rPr lang="de-CH" sz="2200" dirty="0" err="1" smtClean="0"/>
              <a:t>Collection</a:t>
            </a:r>
            <a:endParaRPr lang="en-US" sz="2200" dirty="0"/>
          </a:p>
        </p:txBody>
      </p:sp>
      <p:sp>
        <p:nvSpPr>
          <p:cNvPr id="14" name="Rounded Rectangle 13"/>
          <p:cNvSpPr/>
          <p:nvPr/>
        </p:nvSpPr>
        <p:spPr>
          <a:xfrm>
            <a:off x="1282700" y="2049462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200" dirty="0" smtClean="0"/>
              <a:t>Zugriff auf Virtuelle </a:t>
            </a:r>
            <a:r>
              <a:rPr lang="de-CH" sz="2200" dirty="0" err="1" smtClean="0"/>
              <a:t>Maschiene</a:t>
            </a:r>
            <a:r>
              <a:rPr lang="de-CH" sz="2200" dirty="0" smtClean="0"/>
              <a:t> nicht möglich</a:t>
            </a:r>
            <a:endParaRPr lang="en-US" sz="2200" dirty="0"/>
          </a:p>
        </p:txBody>
      </p:sp>
      <p:sp>
        <p:nvSpPr>
          <p:cNvPr id="16" name="Rounded Rectangle 15"/>
          <p:cNvSpPr/>
          <p:nvPr/>
        </p:nvSpPr>
        <p:spPr>
          <a:xfrm>
            <a:off x="1282700" y="2790824"/>
            <a:ext cx="6604000" cy="7032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200" dirty="0" smtClean="0"/>
              <a:t>Auswertung muss auf Basis </a:t>
            </a:r>
            <a:r>
              <a:rPr lang="de-CH" sz="2200" dirty="0" err="1" smtClean="0"/>
              <a:t>Garbage</a:t>
            </a:r>
            <a:r>
              <a:rPr lang="de-CH" sz="2200" dirty="0" smtClean="0"/>
              <a:t> </a:t>
            </a:r>
            <a:r>
              <a:rPr lang="de-CH" sz="2200" dirty="0" err="1" smtClean="0"/>
              <a:t>Collection</a:t>
            </a:r>
            <a:r>
              <a:rPr lang="de-CH" sz="2200" dirty="0" smtClean="0"/>
              <a:t> </a:t>
            </a:r>
            <a:r>
              <a:rPr lang="de-CH" sz="2200" dirty="0" err="1" smtClean="0"/>
              <a:t>Logdateien</a:t>
            </a:r>
            <a:r>
              <a:rPr lang="de-CH" sz="2200" dirty="0" smtClean="0"/>
              <a:t> gemacht werden</a:t>
            </a:r>
            <a:endParaRPr lang="en-US" sz="2200" dirty="0"/>
          </a:p>
        </p:txBody>
      </p:sp>
      <p:sp>
        <p:nvSpPr>
          <p:cNvPr id="17" name="Rounded Rectangle 16"/>
          <p:cNvSpPr/>
          <p:nvPr/>
        </p:nvSpPr>
        <p:spPr>
          <a:xfrm>
            <a:off x="1282700" y="3684586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200" dirty="0" smtClean="0"/>
              <a:t>Kein Werkzeug für automatisierte Analyse vorhanden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Methodik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65875"/>
            <a:ext cx="2895600" cy="365125"/>
          </a:xfrm>
        </p:spPr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165" name="Pentagon 164"/>
          <p:cNvSpPr/>
          <p:nvPr/>
        </p:nvSpPr>
        <p:spPr>
          <a:xfrm>
            <a:off x="7366000" y="1600200"/>
            <a:ext cx="1587500" cy="635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tx1"/>
                </a:solidFill>
              </a:rPr>
              <a:t>Review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152400" y="1600200"/>
            <a:ext cx="1638300" cy="1079500"/>
            <a:chOff x="152400" y="1600200"/>
            <a:chExt cx="1638300" cy="1079500"/>
          </a:xfrm>
        </p:grpSpPr>
        <p:sp>
          <p:nvSpPr>
            <p:cNvPr id="161" name="Pentagon 160"/>
            <p:cNvSpPr/>
            <p:nvPr/>
          </p:nvSpPr>
          <p:spPr>
            <a:xfrm>
              <a:off x="165100" y="1600200"/>
              <a:ext cx="1625600" cy="635000"/>
            </a:xfrm>
            <a:prstGeom prst="homePlat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tx1"/>
                  </a:solidFill>
                </a:rPr>
                <a:t>Einarbeitung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>
              <a:off x="156519" y="2222500"/>
              <a:ext cx="8581" cy="3175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152400" y="2393950"/>
              <a:ext cx="1422400" cy="285750"/>
              <a:chOff x="1778000" y="3009900"/>
              <a:chExt cx="1422400" cy="57150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53" name="Snip Single Corner Rectangle 52"/>
              <p:cNvSpPr/>
              <p:nvPr/>
            </p:nvSpPr>
            <p:spPr>
              <a:xfrm>
                <a:off x="1844040" y="3009900"/>
                <a:ext cx="1356360" cy="571500"/>
              </a:xfrm>
              <a:prstGeom prst="snip1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600" dirty="0" smtClean="0">
                    <a:solidFill>
                      <a:schemeClr val="tx1"/>
                    </a:solidFill>
                  </a:rPr>
                  <a:t>Grundlagen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Straight Connector 53"/>
              <p:cNvCxnSpPr>
                <a:endCxn id="53" idx="2"/>
              </p:cNvCxnSpPr>
              <p:nvPr/>
            </p:nvCxnSpPr>
            <p:spPr>
              <a:xfrm flipV="1">
                <a:off x="1778000" y="3295650"/>
                <a:ext cx="66040" cy="635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Group 108"/>
          <p:cNvGrpSpPr/>
          <p:nvPr/>
        </p:nvGrpSpPr>
        <p:grpSpPr>
          <a:xfrm>
            <a:off x="1701800" y="1600200"/>
            <a:ext cx="3225800" cy="4660225"/>
            <a:chOff x="1701800" y="1600200"/>
            <a:chExt cx="3225800" cy="4660225"/>
          </a:xfrm>
        </p:grpSpPr>
        <p:sp>
          <p:nvSpPr>
            <p:cNvPr id="162" name="Pentagon 161"/>
            <p:cNvSpPr/>
            <p:nvPr/>
          </p:nvSpPr>
          <p:spPr>
            <a:xfrm>
              <a:off x="1790700" y="1600200"/>
              <a:ext cx="1790700" cy="635000"/>
            </a:xfrm>
            <a:prstGeom prst="homePlat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tx1"/>
                  </a:solidFill>
                </a:rPr>
                <a:t>Anforderungs-</a:t>
              </a:r>
              <a:br>
                <a:rPr lang="de-CH" dirty="0" smtClean="0">
                  <a:solidFill>
                    <a:schemeClr val="tx1"/>
                  </a:solidFill>
                </a:rPr>
              </a:br>
              <a:r>
                <a:rPr lang="de-CH" dirty="0" err="1" smtClean="0">
                  <a:solidFill>
                    <a:schemeClr val="tx1"/>
                  </a:solidFill>
                </a:rPr>
                <a:t>analyse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>
              <a:off x="1767501" y="2235200"/>
              <a:ext cx="23199" cy="17399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Snip Single Corner Rectangle 27"/>
            <p:cNvSpPr/>
            <p:nvPr/>
          </p:nvSpPr>
          <p:spPr>
            <a:xfrm>
              <a:off x="1831340" y="2387600"/>
              <a:ext cx="1534160" cy="571500"/>
            </a:xfrm>
            <a:prstGeom prst="snip1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err="1" smtClean="0">
                  <a:solidFill>
                    <a:schemeClr val="tx1"/>
                  </a:solidFill>
                </a:rPr>
                <a:t>Customer</a:t>
              </a:r>
              <a:r>
                <a:rPr lang="de-CH" sz="1600" dirty="0" smtClean="0">
                  <a:solidFill>
                    <a:schemeClr val="tx1"/>
                  </a:solidFill>
                </a:rPr>
                <a:t> </a:t>
              </a:r>
              <a:r>
                <a:rPr lang="de-CH" sz="1600" dirty="0" err="1" smtClean="0">
                  <a:solidFill>
                    <a:schemeClr val="tx1"/>
                  </a:solidFill>
                </a:rPr>
                <a:t>Requirements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/>
            <p:cNvCxnSpPr>
              <a:endCxn id="28" idx="2"/>
            </p:cNvCxnSpPr>
            <p:nvPr/>
          </p:nvCxnSpPr>
          <p:spPr>
            <a:xfrm flipV="1">
              <a:off x="1778000" y="2673350"/>
              <a:ext cx="53340" cy="635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1765300" y="3683000"/>
              <a:ext cx="1612900" cy="571500"/>
              <a:chOff x="2538730" y="4883150"/>
              <a:chExt cx="1612900" cy="57150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32" name="Snip Single Corner Rectangle 31"/>
              <p:cNvSpPr/>
              <p:nvPr/>
            </p:nvSpPr>
            <p:spPr>
              <a:xfrm>
                <a:off x="2604770" y="4883150"/>
                <a:ext cx="1546860" cy="571500"/>
              </a:xfrm>
              <a:prstGeom prst="snip1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600" dirty="0" err="1" smtClean="0">
                    <a:solidFill>
                      <a:schemeClr val="tx1"/>
                    </a:solidFill>
                  </a:rPr>
                  <a:t>Qualitäts-anforderungen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Straight Connector 32"/>
              <p:cNvCxnSpPr>
                <a:endCxn id="32" idx="2"/>
              </p:cNvCxnSpPr>
              <p:nvPr/>
            </p:nvCxnSpPr>
            <p:spPr>
              <a:xfrm flipV="1">
                <a:off x="2538730" y="5168900"/>
                <a:ext cx="66040" cy="635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>
              <a:off x="1765300" y="3035300"/>
              <a:ext cx="1612900" cy="571500"/>
              <a:chOff x="2399030" y="3994150"/>
              <a:chExt cx="1612900" cy="57150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72" name="Snip Single Corner Rectangle 71"/>
              <p:cNvSpPr/>
              <p:nvPr/>
            </p:nvSpPr>
            <p:spPr>
              <a:xfrm>
                <a:off x="2465070" y="3994150"/>
                <a:ext cx="1546860" cy="571500"/>
              </a:xfrm>
              <a:prstGeom prst="snip1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600" dirty="0" smtClean="0">
                    <a:solidFill>
                      <a:schemeClr val="tx1"/>
                    </a:solidFill>
                  </a:rPr>
                  <a:t>Development </a:t>
                </a:r>
                <a:r>
                  <a:rPr lang="de-CH" sz="1600" dirty="0" err="1" smtClean="0">
                    <a:solidFill>
                      <a:schemeClr val="tx1"/>
                    </a:solidFill>
                  </a:rPr>
                  <a:t>Requirements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3" name="Straight Connector 72"/>
              <p:cNvCxnSpPr>
                <a:endCxn id="72" idx="2"/>
              </p:cNvCxnSpPr>
              <p:nvPr/>
            </p:nvCxnSpPr>
            <p:spPr>
              <a:xfrm flipV="1">
                <a:off x="2399030" y="4279900"/>
                <a:ext cx="66040" cy="635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/>
            <p:cNvSpPr txBox="1"/>
            <p:nvPr/>
          </p:nvSpPr>
          <p:spPr>
            <a:xfrm>
              <a:off x="1701800" y="4229100"/>
              <a:ext cx="32258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 smtClean="0"/>
                <a:t>Dokumentation: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de-CH" dirty="0" smtClean="0"/>
                <a:t>Use Cases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de-CH" dirty="0" smtClean="0"/>
                <a:t>IEEE 830-1998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de-CH" dirty="0" smtClean="0"/>
                <a:t>Pohl / </a:t>
              </a:r>
              <a:r>
                <a:rPr lang="de-CH" dirty="0" err="1" smtClean="0"/>
                <a:t>Rupp</a:t>
              </a:r>
              <a:endParaRPr lang="de-CH" dirty="0" smtClean="0"/>
            </a:p>
            <a:p>
              <a:pPr marL="342900" indent="-342900"/>
              <a:r>
                <a:rPr lang="de-CH" b="1" dirty="0" smtClean="0"/>
                <a:t>Quellen: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de-CH" dirty="0" smtClean="0"/>
                <a:t>Analysewerkzeuge (</a:t>
              </a:r>
              <a:r>
                <a:rPr lang="de-CH" dirty="0" err="1" smtClean="0"/>
                <a:t>JMeter</a:t>
              </a:r>
              <a:r>
                <a:rPr lang="de-CH" dirty="0" smtClean="0"/>
                <a:t>)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de-CH" dirty="0" smtClean="0"/>
                <a:t>Performance </a:t>
              </a:r>
              <a:r>
                <a:rPr lang="de-CH" dirty="0" err="1" smtClean="0"/>
                <a:t>Engineer</a:t>
              </a:r>
              <a:endParaRPr lang="en-US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3581400" y="1600200"/>
            <a:ext cx="1943100" cy="1066800"/>
            <a:chOff x="3581400" y="1600200"/>
            <a:chExt cx="1943100" cy="1066800"/>
          </a:xfrm>
        </p:grpSpPr>
        <p:sp>
          <p:nvSpPr>
            <p:cNvPr id="163" name="Pentagon 162"/>
            <p:cNvSpPr/>
            <p:nvPr/>
          </p:nvSpPr>
          <p:spPr>
            <a:xfrm>
              <a:off x="3581400" y="1600200"/>
              <a:ext cx="1943100" cy="635000"/>
            </a:xfrm>
            <a:prstGeom prst="homePlat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tx1"/>
                  </a:solidFill>
                </a:rPr>
                <a:t>Evaluation </a:t>
              </a:r>
              <a:r>
                <a:rPr lang="de-CH" dirty="0" err="1" smtClean="0">
                  <a:solidFill>
                    <a:schemeClr val="tx1"/>
                  </a:solidFill>
                </a:rPr>
                <a:t>Rich</a:t>
              </a:r>
              <a:r>
                <a:rPr lang="de-CH" dirty="0" smtClean="0">
                  <a:solidFill>
                    <a:schemeClr val="tx1"/>
                  </a:solidFill>
                </a:rPr>
                <a:t> Client Plattform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3581400" y="2381250"/>
              <a:ext cx="1612900" cy="285750"/>
              <a:chOff x="3429000" y="3352800"/>
              <a:chExt cx="1612900" cy="57150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41" name="Snip Single Corner Rectangle 40"/>
              <p:cNvSpPr/>
              <p:nvPr/>
            </p:nvSpPr>
            <p:spPr>
              <a:xfrm>
                <a:off x="3495040" y="3352800"/>
                <a:ext cx="1546860" cy="571500"/>
              </a:xfrm>
              <a:prstGeom prst="snip1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600" dirty="0" smtClean="0">
                    <a:solidFill>
                      <a:schemeClr val="tx1"/>
                    </a:solidFill>
                  </a:rPr>
                  <a:t>Evaluation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" name="Straight Connector 41"/>
              <p:cNvCxnSpPr>
                <a:endCxn id="41" idx="2"/>
              </p:cNvCxnSpPr>
              <p:nvPr/>
            </p:nvCxnSpPr>
            <p:spPr>
              <a:xfrm flipV="1">
                <a:off x="3429000" y="3638550"/>
                <a:ext cx="66040" cy="635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Straight Connector 93"/>
            <p:cNvCxnSpPr/>
            <p:nvPr/>
          </p:nvCxnSpPr>
          <p:spPr>
            <a:xfrm>
              <a:off x="3587414" y="2235200"/>
              <a:ext cx="0" cy="29845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5461000" y="1600200"/>
            <a:ext cx="3225800" cy="3181866"/>
            <a:chOff x="5461000" y="1600200"/>
            <a:chExt cx="3225800" cy="3181866"/>
          </a:xfrm>
        </p:grpSpPr>
        <p:sp>
          <p:nvSpPr>
            <p:cNvPr id="164" name="Pentagon 163"/>
            <p:cNvSpPr/>
            <p:nvPr/>
          </p:nvSpPr>
          <p:spPr>
            <a:xfrm>
              <a:off x="5524500" y="1600200"/>
              <a:ext cx="1841500" cy="635000"/>
            </a:xfrm>
            <a:prstGeom prst="homePlat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tx1"/>
                  </a:solidFill>
                </a:rPr>
                <a:t>Konzept, </a:t>
              </a:r>
              <a:r>
                <a:rPr lang="de-CH" dirty="0" err="1" smtClean="0">
                  <a:solidFill>
                    <a:schemeClr val="tx1"/>
                  </a:solidFill>
                </a:rPr>
                <a:t>Implementation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5524500" y="2393950"/>
              <a:ext cx="1612900" cy="285750"/>
              <a:chOff x="3429000" y="3429000"/>
              <a:chExt cx="1612900" cy="57150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48" name="Snip Single Corner Rectangle 47"/>
              <p:cNvSpPr/>
              <p:nvPr/>
            </p:nvSpPr>
            <p:spPr>
              <a:xfrm>
                <a:off x="3495040" y="3429000"/>
                <a:ext cx="1546860" cy="571500"/>
              </a:xfrm>
              <a:prstGeom prst="snip1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600" dirty="0" smtClean="0">
                    <a:solidFill>
                      <a:schemeClr val="tx1"/>
                    </a:solidFill>
                  </a:rPr>
                  <a:t>Konzept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" name="Straight Connector 48"/>
              <p:cNvCxnSpPr>
                <a:endCxn id="48" idx="2"/>
              </p:cNvCxnSpPr>
              <p:nvPr/>
            </p:nvCxnSpPr>
            <p:spPr>
              <a:xfrm flipV="1">
                <a:off x="3429000" y="3714750"/>
                <a:ext cx="66040" cy="635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 flipH="1">
              <a:off x="5513650" y="2222500"/>
              <a:ext cx="10850" cy="81915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5524500" y="2749550"/>
              <a:ext cx="1612900" cy="571500"/>
              <a:chOff x="3429000" y="3568700"/>
              <a:chExt cx="1612900" cy="57150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59" name="Snip Single Corner Rectangle 58"/>
              <p:cNvSpPr/>
              <p:nvPr/>
            </p:nvSpPr>
            <p:spPr>
              <a:xfrm>
                <a:off x="3495040" y="3568700"/>
                <a:ext cx="1546860" cy="571500"/>
              </a:xfrm>
              <a:prstGeom prst="snip1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600" dirty="0" smtClean="0">
                    <a:solidFill>
                      <a:schemeClr val="tx1"/>
                    </a:solidFill>
                  </a:rPr>
                  <a:t>Programm (Quelltext)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0" name="Straight Connector 59"/>
              <p:cNvCxnSpPr>
                <a:endCxn id="59" idx="2"/>
              </p:cNvCxnSpPr>
              <p:nvPr/>
            </p:nvCxnSpPr>
            <p:spPr>
              <a:xfrm flipV="1">
                <a:off x="3429000" y="3854450"/>
                <a:ext cx="66040" cy="635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TextBox 105"/>
            <p:cNvSpPr txBox="1"/>
            <p:nvPr/>
          </p:nvSpPr>
          <p:spPr>
            <a:xfrm>
              <a:off x="5461000" y="3581737"/>
              <a:ext cx="3225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 smtClean="0"/>
                <a:t>Iterationen: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de-CH" dirty="0" smtClean="0"/>
                <a:t>Konzeption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de-CH" dirty="0" err="1" smtClean="0"/>
                <a:t>Implementation</a:t>
              </a:r>
              <a:endParaRPr lang="de-CH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de-CH" dirty="0" smtClean="0"/>
                <a:t>Test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Funktionale Anforderungen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83099" y="1417638"/>
          <a:ext cx="4327526" cy="42062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2457"/>
                <a:gridCol w="2895069"/>
              </a:tblGrid>
              <a:tr h="326803"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Bezeichnung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Titel</a:t>
                      </a:r>
                      <a:endParaRPr lang="en-US" sz="180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UC-01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Software installieren</a:t>
                      </a:r>
                      <a:endParaRPr lang="en-US" sz="180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UC-02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Software updaten</a:t>
                      </a:r>
                      <a:endParaRPr lang="en-US" sz="180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UC-03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Logdatei</a:t>
                      </a:r>
                      <a:r>
                        <a:rPr lang="de-CH" sz="1800" baseline="0" dirty="0" smtClean="0"/>
                        <a:t> importieren</a:t>
                      </a:r>
                      <a:endParaRPr lang="en-US" sz="180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UC-04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Standardauswertung</a:t>
                      </a:r>
                      <a:endParaRPr lang="en-US" sz="180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UC-04.1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Anzeige</a:t>
                      </a:r>
                      <a:r>
                        <a:rPr lang="de-CH" sz="1800" baseline="0" dirty="0" smtClean="0"/>
                        <a:t> Statistik Übersicht</a:t>
                      </a:r>
                      <a:endParaRPr lang="en-US" sz="180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UC-04.2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Anzeige </a:t>
                      </a:r>
                      <a:r>
                        <a:rPr lang="de-CH" sz="1800" dirty="0" err="1" smtClean="0"/>
                        <a:t>Heap</a:t>
                      </a:r>
                      <a:r>
                        <a:rPr lang="de-CH" sz="1800" dirty="0" smtClean="0"/>
                        <a:t> Benutzung </a:t>
                      </a:r>
                      <a:endParaRPr lang="en-US" sz="180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UC-04.3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Anzeige Dauer Garbage Collection</a:t>
                      </a:r>
                      <a:endParaRPr lang="en-US" sz="1800" dirty="0"/>
                    </a:p>
                  </a:txBody>
                  <a:tcPr/>
                </a:tc>
              </a:tr>
              <a:tr h="340135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UC-05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benutzerdefinierte Auswertung</a:t>
                      </a:r>
                      <a:r>
                        <a:rPr lang="de-CH" sz="1800" baseline="0" dirty="0" smtClean="0"/>
                        <a:t> </a:t>
                      </a:r>
                      <a:r>
                        <a:rPr lang="de-CH" sz="1800" dirty="0" smtClean="0"/>
                        <a:t>erstellen</a:t>
                      </a:r>
                      <a:endParaRPr lang="en-US" sz="180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UC-06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Hilfesystem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64281"/>
            <a:ext cx="4384675" cy="5014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Qualitätsanforderungen:</a:t>
            </a:r>
            <a:br>
              <a:rPr lang="de-CH" dirty="0" smtClean="0"/>
            </a:br>
            <a:r>
              <a:rPr lang="de-CH" dirty="0" smtClean="0"/>
              <a:t>Analysesoftware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600202"/>
          <a:ext cx="8229600" cy="4525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24086"/>
                <a:gridCol w="5505514"/>
              </a:tblGrid>
              <a:tr h="565745">
                <a:tc>
                  <a:txBody>
                    <a:bodyPr/>
                    <a:lstStyle/>
                    <a:p>
                      <a:r>
                        <a:rPr lang="de-CH" sz="2800" dirty="0" smtClean="0"/>
                        <a:t>Bezeichnung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800" dirty="0" smtClean="0"/>
                        <a:t>Titel</a:t>
                      </a:r>
                      <a:endParaRPr lang="en-US" sz="2800" dirty="0"/>
                    </a:p>
                  </a:txBody>
                  <a:tcPr/>
                </a:tc>
              </a:tr>
              <a:tr h="565745">
                <a:tc>
                  <a:txBody>
                    <a:bodyPr/>
                    <a:lstStyle/>
                    <a:p>
                      <a:r>
                        <a:rPr lang="de-CH" sz="2800" dirty="0" smtClean="0"/>
                        <a:t>QRQ-S-01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800" dirty="0" smtClean="0"/>
                        <a:t>Erweiterbarkeit</a:t>
                      </a:r>
                      <a:endParaRPr lang="en-US" sz="2800" dirty="0"/>
                    </a:p>
                  </a:txBody>
                  <a:tcPr/>
                </a:tc>
              </a:tr>
              <a:tr h="56574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800" dirty="0" smtClean="0"/>
                        <a:t>QRQ-S-02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800" dirty="0" smtClean="0"/>
                        <a:t>Testabdeckung</a:t>
                      </a:r>
                      <a:endParaRPr lang="en-US" sz="2800" dirty="0"/>
                    </a:p>
                  </a:txBody>
                  <a:tcPr/>
                </a:tc>
              </a:tr>
              <a:tr h="565745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800" dirty="0" smtClean="0"/>
                        <a:t>QRQ-S-03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800" dirty="0" smtClean="0"/>
                        <a:t>Internationalisierung</a:t>
                      </a:r>
                      <a:endParaRPr lang="en-US" sz="2800" dirty="0"/>
                    </a:p>
                  </a:txBody>
                  <a:tcPr/>
                </a:tc>
              </a:tr>
              <a:tr h="565745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800" dirty="0" smtClean="0"/>
                        <a:t>QRQ-S-04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800" dirty="0" smtClean="0"/>
                        <a:t>Bedienbarkeit</a:t>
                      </a:r>
                      <a:endParaRPr lang="en-US" sz="2800" dirty="0"/>
                    </a:p>
                  </a:txBody>
                  <a:tcPr/>
                </a:tc>
              </a:tr>
              <a:tr h="565745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800" dirty="0" smtClean="0"/>
                        <a:t>QRQ-S-05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800" dirty="0" smtClean="0"/>
                        <a:t>Korrektheit</a:t>
                      </a:r>
                      <a:endParaRPr lang="en-US" sz="2800" dirty="0"/>
                    </a:p>
                  </a:txBody>
                  <a:tcPr/>
                </a:tc>
              </a:tr>
              <a:tr h="565745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800" dirty="0" smtClean="0"/>
                        <a:t>QRQ-S-06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800" dirty="0" smtClean="0"/>
                        <a:t>Grösse Softwarepaket</a:t>
                      </a:r>
                      <a:endParaRPr lang="en-US" sz="2800" dirty="0"/>
                    </a:p>
                  </a:txBody>
                  <a:tcPr/>
                </a:tc>
              </a:tr>
              <a:tr h="565745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800" dirty="0" smtClean="0"/>
                        <a:t>QRQ-S-07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800" dirty="0" smtClean="0"/>
                        <a:t>Performance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Anforderungen</a:t>
            </a:r>
            <a:r>
              <a:rPr lang="de-CH" dirty="0" smtClean="0"/>
              <a:t>: </a:t>
            </a:r>
            <a:br>
              <a:rPr lang="de-CH" dirty="0" smtClean="0"/>
            </a:br>
            <a:r>
              <a:rPr lang="de-CH" dirty="0" err="1" smtClean="0"/>
              <a:t>Rich</a:t>
            </a:r>
            <a:r>
              <a:rPr lang="de-CH" dirty="0" smtClean="0"/>
              <a:t> Client Plattform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1" y="1600197"/>
          <a:ext cx="8229600" cy="407670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24086"/>
                <a:gridCol w="5505514"/>
              </a:tblGrid>
              <a:tr h="582386">
                <a:tc>
                  <a:txBody>
                    <a:bodyPr/>
                    <a:lstStyle/>
                    <a:p>
                      <a:r>
                        <a:rPr lang="de-CH" sz="2800" dirty="0" smtClean="0"/>
                        <a:t>Bezeichnung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800" dirty="0" smtClean="0"/>
                        <a:t>Titel</a:t>
                      </a:r>
                      <a:endParaRPr lang="en-US" sz="2800" dirty="0"/>
                    </a:p>
                  </a:txBody>
                  <a:tcPr/>
                </a:tc>
              </a:tr>
              <a:tr h="582386">
                <a:tc>
                  <a:txBody>
                    <a:bodyPr/>
                    <a:lstStyle/>
                    <a:p>
                      <a:r>
                        <a:rPr lang="de-CH" sz="2800" dirty="0" smtClean="0"/>
                        <a:t>QRQ-F-01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800" dirty="0" smtClean="0"/>
                        <a:t>Verbreitung</a:t>
                      </a:r>
                      <a:endParaRPr lang="en-US" sz="2800" dirty="0"/>
                    </a:p>
                  </a:txBody>
                  <a:tcPr/>
                </a:tc>
              </a:tr>
              <a:tr h="582386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800" smtClean="0"/>
                        <a:t>QRQ-F-02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800" dirty="0" smtClean="0"/>
                        <a:t>Plattformunabhängigkeit</a:t>
                      </a:r>
                      <a:endParaRPr lang="en-US" sz="2800" dirty="0"/>
                    </a:p>
                  </a:txBody>
                  <a:tcPr/>
                </a:tc>
              </a:tr>
              <a:tr h="582386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800" smtClean="0"/>
                        <a:t>QRQ-F-03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800" dirty="0" smtClean="0"/>
                        <a:t>Support</a:t>
                      </a:r>
                      <a:r>
                        <a:rPr lang="de-CH" sz="2800" baseline="0" dirty="0" smtClean="0"/>
                        <a:t> Lokalisierung</a:t>
                      </a:r>
                      <a:endParaRPr lang="en-US" sz="2800" dirty="0"/>
                    </a:p>
                  </a:txBody>
                  <a:tcPr/>
                </a:tc>
              </a:tr>
              <a:tr h="582386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800" smtClean="0"/>
                        <a:t>QRQ-F-04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800" dirty="0" smtClean="0"/>
                        <a:t>Support Modularisierung</a:t>
                      </a:r>
                      <a:endParaRPr lang="en-US" sz="2800" dirty="0"/>
                    </a:p>
                  </a:txBody>
                  <a:tcPr/>
                </a:tc>
              </a:tr>
              <a:tr h="582386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800" smtClean="0"/>
                        <a:t>QRQ-F-05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800" dirty="0" err="1" smtClean="0"/>
                        <a:t>Offline</a:t>
                      </a:r>
                      <a:r>
                        <a:rPr lang="de-CH" sz="2800" baseline="0" dirty="0" smtClean="0"/>
                        <a:t> Betriebsmodus</a:t>
                      </a:r>
                      <a:endParaRPr lang="en-US" sz="2800" dirty="0"/>
                    </a:p>
                  </a:txBody>
                  <a:tcPr/>
                </a:tc>
              </a:tr>
              <a:tr h="582386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800" dirty="0" smtClean="0"/>
                        <a:t>QRQ-F-06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800" dirty="0" smtClean="0"/>
                        <a:t>Installation als Erweiterung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Evaluation </a:t>
            </a:r>
            <a:r>
              <a:rPr lang="de-CH" dirty="0" err="1" smtClean="0"/>
              <a:t>Rich</a:t>
            </a:r>
            <a:r>
              <a:rPr lang="de-CH" dirty="0" smtClean="0"/>
              <a:t> Client Framework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199" y="1600197"/>
          <a:ext cx="7528244" cy="407670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49601"/>
                <a:gridCol w="1536700"/>
                <a:gridCol w="1473200"/>
                <a:gridCol w="1368743"/>
              </a:tblGrid>
              <a:tr h="582386">
                <a:tc>
                  <a:txBody>
                    <a:bodyPr/>
                    <a:lstStyle/>
                    <a:p>
                      <a:pPr algn="ctr"/>
                      <a:r>
                        <a:rPr lang="de-CH" sz="2000" dirty="0" smtClean="0"/>
                        <a:t>Titel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000" dirty="0" err="1" smtClean="0"/>
                        <a:t>Eclipse</a:t>
                      </a:r>
                      <a:r>
                        <a:rPr lang="de-CH" sz="2000" dirty="0" smtClean="0"/>
                        <a:t> 3.x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000" dirty="0" err="1" smtClean="0"/>
                        <a:t>Eclipse</a:t>
                      </a:r>
                      <a:r>
                        <a:rPr lang="de-CH" sz="2000" dirty="0" smtClean="0"/>
                        <a:t> 4.x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000" dirty="0" err="1" smtClean="0"/>
                        <a:t>Netbeans</a:t>
                      </a:r>
                      <a:endParaRPr lang="en-US" sz="2000" dirty="0"/>
                    </a:p>
                  </a:txBody>
                  <a:tcPr anchor="ctr"/>
                </a:tc>
              </a:tr>
              <a:tr h="582386"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Verbreitung (4)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(20)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1 (4)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2 (8)</a:t>
                      </a:r>
                      <a:endParaRPr lang="en-US" sz="1800" dirty="0"/>
                    </a:p>
                  </a:txBody>
                  <a:tcPr anchor="ctr"/>
                </a:tc>
              </a:tr>
              <a:tr h="582386"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Plattformunabhängigkeit (4)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5 (20)</a:t>
                      </a:r>
                      <a:endParaRPr 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5 (20)</a:t>
                      </a:r>
                      <a:endParaRPr 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5 (20)</a:t>
                      </a:r>
                      <a:endParaRPr lang="en-US" sz="1800" dirty="0" smtClean="0"/>
                    </a:p>
                  </a:txBody>
                  <a:tcPr anchor="ctr"/>
                </a:tc>
              </a:tr>
              <a:tr h="582386"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Support</a:t>
                      </a:r>
                      <a:r>
                        <a:rPr lang="de-CH" sz="1800" baseline="0" dirty="0" smtClean="0"/>
                        <a:t> </a:t>
                      </a:r>
                      <a:r>
                        <a:rPr lang="de-CH" sz="1800" baseline="0" dirty="0" smtClean="0"/>
                        <a:t>Lokalisierung (2)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(10)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5 (10)</a:t>
                      </a:r>
                      <a:endParaRPr 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5 (10)</a:t>
                      </a:r>
                      <a:endParaRPr lang="en-US" sz="1800" dirty="0" smtClean="0"/>
                    </a:p>
                  </a:txBody>
                  <a:tcPr anchor="ctr"/>
                </a:tc>
              </a:tr>
              <a:tr h="582386"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Support </a:t>
                      </a:r>
                      <a:r>
                        <a:rPr lang="de-CH" sz="1800" dirty="0" smtClean="0"/>
                        <a:t>Modularisierung (3)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5 (15)</a:t>
                      </a:r>
                      <a:endParaRPr 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(15)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(15)</a:t>
                      </a:r>
                      <a:endParaRPr lang="en-US" sz="1800" dirty="0"/>
                    </a:p>
                  </a:txBody>
                  <a:tcPr anchor="ctr"/>
                </a:tc>
              </a:tr>
              <a:tr h="582386"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err="1" smtClean="0"/>
                        <a:t>Offline</a:t>
                      </a:r>
                      <a:r>
                        <a:rPr lang="de-CH" sz="1800" baseline="0" dirty="0" smtClean="0"/>
                        <a:t> </a:t>
                      </a:r>
                      <a:r>
                        <a:rPr lang="de-CH" sz="1800" baseline="0" dirty="0" smtClean="0"/>
                        <a:t>Betriebsmodus (4)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(20)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(20)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(20)</a:t>
                      </a:r>
                      <a:endParaRPr lang="en-US" sz="1800" dirty="0"/>
                    </a:p>
                  </a:txBody>
                  <a:tcPr anchor="ctr"/>
                </a:tc>
              </a:tr>
              <a:tr h="582386"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Installation als </a:t>
                      </a:r>
                      <a:r>
                        <a:rPr lang="de-CH" sz="1800" dirty="0" smtClean="0"/>
                        <a:t>Erweiterung (4)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(20)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(20)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(20)</a:t>
                      </a:r>
                      <a:endParaRPr 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66700" y="2120900"/>
            <a:ext cx="7899400" cy="76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Konzept </a:t>
            </a:r>
            <a:br>
              <a:rPr lang="de-CH" dirty="0" smtClean="0"/>
            </a:br>
            <a:r>
              <a:rPr lang="de-CH" dirty="0" smtClean="0"/>
              <a:t>(Architektur)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3230" y="1836738"/>
            <a:ext cx="7721470" cy="462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4" name="Straight Connector 23"/>
          <p:cNvCxnSpPr/>
          <p:nvPr/>
        </p:nvCxnSpPr>
        <p:spPr>
          <a:xfrm>
            <a:off x="2324100" y="1892300"/>
            <a:ext cx="0" cy="432435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171700" y="1900238"/>
            <a:ext cx="6515100" cy="4456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85000" y="1417638"/>
            <a:ext cx="1981200" cy="368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>
                <a:solidFill>
                  <a:schemeClr val="tx1"/>
                </a:solidFill>
              </a:rPr>
              <a:t>Erweiterbarkeit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85000" y="1847850"/>
            <a:ext cx="1981200" cy="368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>
                <a:solidFill>
                  <a:schemeClr val="tx1"/>
                </a:solidFill>
              </a:rPr>
              <a:t>Software installieren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1" animBg="1"/>
    </p:bld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1115</TotalTime>
  <Words>340</Words>
  <Application>Microsoft Office PowerPoint</Application>
  <PresentationFormat>On-screen Show (4:3)</PresentationFormat>
  <Paragraphs>146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Office-Design</vt:lpstr>
      <vt:lpstr>Bachelorthesis: Abschlusspräsentation</vt:lpstr>
      <vt:lpstr>Inhalt</vt:lpstr>
      <vt:lpstr>Ausgangslage und Zielsetzung</vt:lpstr>
      <vt:lpstr>Methodik</vt:lpstr>
      <vt:lpstr>Funktionale Anforderungen</vt:lpstr>
      <vt:lpstr>Qualitätsanforderungen: Analysesoftware</vt:lpstr>
      <vt:lpstr>Anforderungen:  Rich Client Plattform</vt:lpstr>
      <vt:lpstr>Evaluation Rich Client Framework</vt:lpstr>
      <vt:lpstr>Konzept  (Architektur)</vt:lpstr>
      <vt:lpstr>Konzept (Architektur)</vt:lpstr>
      <vt:lpstr>Konzept (Ablauf Garbage Collection Analyse)</vt:lpstr>
      <vt:lpstr>Konzept (Parser)</vt:lpstr>
      <vt:lpstr>Konzept (Anzeige)</vt:lpstr>
      <vt:lpstr>Review</vt:lpstr>
      <vt:lpstr>Fazit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Semesterarbeit: Kick-Off</dc:title>
  <dc:creator>Raffael Schmid</dc:creator>
  <cp:lastModifiedBy>els</cp:lastModifiedBy>
  <cp:revision>1039</cp:revision>
  <cp:lastPrinted>2011-06-21T18:19:53Z</cp:lastPrinted>
  <dcterms:created xsi:type="dcterms:W3CDTF">2010-03-10T16:02:05Z</dcterms:created>
  <dcterms:modified xsi:type="dcterms:W3CDTF">2011-12-18T09:12:54Z</dcterms:modified>
</cp:coreProperties>
</file>