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703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58" r:id="rId4"/>
    <p:sldId id="265" r:id="rId5"/>
    <p:sldId id="260" r:id="rId6"/>
    <p:sldId id="266" r:id="rId7"/>
    <p:sldId id="267" r:id="rId8"/>
    <p:sldId id="273" r:id="rId9"/>
    <p:sldId id="268" r:id="rId10"/>
    <p:sldId id="275" r:id="rId11"/>
    <p:sldId id="276" r:id="rId12"/>
    <p:sldId id="271" r:id="rId13"/>
    <p:sldId id="272" r:id="rId14"/>
    <p:sldId id="277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="" xmlns:p14="http://schemas.microsoft.com/office/powerpoint/2010/main">
        <p14:section name="Standardabschnitt" id="{7B243079-01A6-9A43-9750-52463C0078DC}">
          <p14:sldIdLst>
            <p14:sldId id="256"/>
          </p14:sldIdLst>
        </p14:section>
        <p14:section name="Abschnitt ohne Titel" id="{16E34DBE-D7FA-FC49-9486-4236350D1542}">
          <p14:sldIdLst>
            <p14:sldId id="257"/>
            <p14:sldId id="259"/>
            <p14:sldId id="267"/>
            <p14:sldId id="268"/>
            <p14:sldId id="269"/>
            <p14:sldId id="264"/>
            <p14:sldId id="261"/>
            <p14:sldId id="265"/>
            <p14:sldId id="27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64" autoAdjust="0"/>
    <p:restoredTop sz="86495" autoAdjust="0"/>
  </p:normalViewPr>
  <p:slideViewPr>
    <p:cSldViewPr snapToGrid="0" snapToObjects="1">
      <p:cViewPr varScale="1">
        <p:scale>
          <a:sx n="97" d="100"/>
          <a:sy n="97" d="100"/>
        </p:scale>
        <p:origin x="-768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5" d="100"/>
          <a:sy n="85" d="100"/>
        </p:scale>
        <p:origin x="-3150" y="-7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963EAB-4A99-D64B-BC3F-87BAAF8C12D9}" type="datetimeFigureOut">
              <a:rPr lang="en-US" smtClean="0"/>
              <a:pPr/>
              <a:t>12/21/2011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524D11-A862-F24E-9E13-B861707D058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8653833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C02851-8190-9D48-AFFD-96352E7B1DB3}" type="datetimeFigureOut">
              <a:rPr lang="en-US" smtClean="0"/>
              <a:pPr/>
              <a:t>12/21/2011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EBB6E-315D-7148-8D18-672BF0A617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0012604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5EBB6E-315D-7148-8D18-672BF0A6176A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pPr/>
              <a:t>12/21/2011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Bachelorthesis</a:t>
            </a:r>
            <a:r>
              <a:rPr lang="en-US" dirty="0" smtClean="0"/>
              <a:t> </a:t>
            </a:r>
            <a:r>
              <a:rPr lang="en-US" dirty="0" err="1" smtClean="0"/>
              <a:t>Abschlusspräsentation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Raffael Schmid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481939034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B20F4-3FC6-6845-A294-AABD6FF25740}" type="datetime1">
              <a:rPr lang="en-US" smtClean="0"/>
              <a:pPr/>
              <a:t>12/21/2011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Bachelorthesis</a:t>
            </a:r>
            <a:r>
              <a:rPr lang="en-US" dirty="0" smtClean="0"/>
              <a:t> </a:t>
            </a:r>
            <a:r>
              <a:rPr lang="en-US" dirty="0" err="1" smtClean="0"/>
              <a:t>Abschlusspräsentation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Raffael Schmid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A6B27-D5FC-3C4F-819E-A05B39365E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86863889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B20F4-3FC6-6845-A294-AABD6FF25740}" type="datetime1">
              <a:rPr lang="en-US" smtClean="0"/>
              <a:pPr/>
              <a:t>12/21/2011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Bachelorthesis</a:t>
            </a:r>
            <a:r>
              <a:rPr lang="en-US" dirty="0" smtClean="0"/>
              <a:t> </a:t>
            </a:r>
            <a:r>
              <a:rPr lang="en-US" dirty="0" err="1" smtClean="0"/>
              <a:t>Abschlusspräsentation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Raffael Schmid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A6B27-D5FC-3C4F-819E-A05B39365E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81408629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B20F4-3FC6-6845-A294-AABD6FF25740}" type="datetime1">
              <a:rPr lang="en-US" smtClean="0"/>
              <a:pPr/>
              <a:t>12/21/2011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Bachelorthesis</a:t>
            </a:r>
            <a:r>
              <a:rPr lang="en-US" dirty="0" smtClean="0"/>
              <a:t> </a:t>
            </a:r>
            <a:r>
              <a:rPr lang="en-US" dirty="0" err="1" smtClean="0"/>
              <a:t>Abschlusspräsentation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Raffael Schmid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A6B27-D5FC-3C4F-819E-A05B39365E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47152024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pPr/>
              <a:t>12/21/2011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Bachelorthesis</a:t>
            </a:r>
            <a:r>
              <a:rPr lang="en-US" dirty="0" smtClean="0"/>
              <a:t> </a:t>
            </a:r>
            <a:r>
              <a:rPr lang="en-US" dirty="0" err="1" smtClean="0"/>
              <a:t>Abschlusspräsentation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Raffael Schmid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62453395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B20F4-3FC6-6845-A294-AABD6FF25740}" type="datetime1">
              <a:rPr lang="en-US" smtClean="0"/>
              <a:pPr/>
              <a:t>12/21/2011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Bachelorthesis</a:t>
            </a:r>
            <a:r>
              <a:rPr lang="en-US" dirty="0" smtClean="0"/>
              <a:t> </a:t>
            </a:r>
            <a:r>
              <a:rPr lang="en-US" dirty="0" err="1" smtClean="0"/>
              <a:t>Abschlusspräsentation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Raffael Schmid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A6B27-D5FC-3C4F-819E-A05B39365E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85861044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B20F4-3FC6-6845-A294-AABD6FF25740}" type="datetime1">
              <a:rPr lang="en-US" smtClean="0"/>
              <a:pPr/>
              <a:t>12/21/2011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Bachelorthesis</a:t>
            </a:r>
            <a:r>
              <a:rPr lang="en-US" dirty="0" smtClean="0"/>
              <a:t> </a:t>
            </a:r>
            <a:r>
              <a:rPr lang="en-US" dirty="0" err="1" smtClean="0"/>
              <a:t>Abschlusspräsentation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Raffael Schmid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A6B27-D5FC-3C4F-819E-A05B39365E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62349177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B20F4-3FC6-6845-A294-AABD6FF25740}" type="datetime1">
              <a:rPr lang="en-US" smtClean="0"/>
              <a:pPr/>
              <a:t>12/21/2011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Bachelorthesis</a:t>
            </a:r>
            <a:r>
              <a:rPr lang="en-US" dirty="0" smtClean="0"/>
              <a:t> </a:t>
            </a:r>
            <a:r>
              <a:rPr lang="en-US" dirty="0" err="1" smtClean="0"/>
              <a:t>Abschlusspräsentation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Raffael Schmid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A6B27-D5FC-3C4F-819E-A05B39365E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64851609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B20F4-3FC6-6845-A294-AABD6FF25740}" type="datetime1">
              <a:rPr lang="en-US" smtClean="0"/>
              <a:pPr/>
              <a:t>12/21/2011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Bachelorthesis</a:t>
            </a:r>
            <a:r>
              <a:rPr lang="en-US" dirty="0" smtClean="0"/>
              <a:t> </a:t>
            </a:r>
            <a:r>
              <a:rPr lang="en-US" dirty="0" err="1" smtClean="0"/>
              <a:t>Abschlusspräsentation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Raffael Schmid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A6B27-D5FC-3C4F-819E-A05B39365E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3479136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B20F4-3FC6-6845-A294-AABD6FF25740}" type="datetime1">
              <a:rPr lang="en-US" smtClean="0"/>
              <a:pPr/>
              <a:t>12/21/2011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Bachelorthesis</a:t>
            </a:r>
            <a:r>
              <a:rPr lang="en-US" dirty="0" smtClean="0"/>
              <a:t> </a:t>
            </a:r>
            <a:r>
              <a:rPr lang="en-US" dirty="0" err="1" smtClean="0"/>
              <a:t>Abschlusspräsentation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Raffael Schmid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51175190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B20F4-3FC6-6845-A294-AABD6FF25740}" type="datetime1">
              <a:rPr lang="en-US" smtClean="0"/>
              <a:pPr/>
              <a:t>12/21/2011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Bachelorthesis</a:t>
            </a:r>
            <a:r>
              <a:rPr lang="en-US" dirty="0" smtClean="0"/>
              <a:t> </a:t>
            </a:r>
            <a:r>
              <a:rPr lang="en-US" dirty="0" err="1" smtClean="0"/>
              <a:t>Abschlusspräsentation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Raffael Schmid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A6B27-D5FC-3C4F-819E-A05B39365E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77690418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AB20F4-3FC6-6845-A294-AABD6FF25740}" type="datetime1">
              <a:rPr lang="en-US" smtClean="0"/>
              <a:pPr/>
              <a:t>12/21/2011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err="1" smtClean="0"/>
              <a:t>Bachelorthesis</a:t>
            </a:r>
            <a:r>
              <a:rPr lang="en-US" dirty="0" smtClean="0"/>
              <a:t> </a:t>
            </a:r>
            <a:r>
              <a:rPr lang="en-US" dirty="0" err="1" smtClean="0"/>
              <a:t>Abschlusspräsentation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Raffael Schmid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9A6B27-D5FC-3C4F-819E-A05B39365E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50626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04" r:id="rId1"/>
    <p:sldLayoutId id="2147484705" r:id="rId2"/>
    <p:sldLayoutId id="2147484706" r:id="rId3"/>
    <p:sldLayoutId id="2147484707" r:id="rId4"/>
    <p:sldLayoutId id="2147484708" r:id="rId5"/>
    <p:sldLayoutId id="2147484709" r:id="rId6"/>
    <p:sldLayoutId id="2147484710" r:id="rId7"/>
    <p:sldLayoutId id="2147484711" r:id="rId8"/>
    <p:sldLayoutId id="2147484712" r:id="rId9"/>
    <p:sldLayoutId id="2147484713" r:id="rId10"/>
    <p:sldLayoutId id="2147484714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Bachelorthesis</a:t>
            </a:r>
            <a:r>
              <a:rPr lang="en-US" dirty="0" smtClean="0"/>
              <a:t>: </a:t>
            </a:r>
            <a:r>
              <a:rPr lang="en-US" dirty="0" err="1" smtClean="0"/>
              <a:t>Abschlusspräsentation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JRockit </a:t>
            </a:r>
            <a:r>
              <a:rPr lang="de-DE" dirty="0" err="1"/>
              <a:t>Garbage</a:t>
            </a:r>
            <a:r>
              <a:rPr lang="de-DE" dirty="0"/>
              <a:t> </a:t>
            </a:r>
            <a:r>
              <a:rPr lang="de-DE" dirty="0" err="1" smtClean="0"/>
              <a:t>Collector</a:t>
            </a:r>
            <a:r>
              <a:rPr lang="de-DE" dirty="0" smtClean="0"/>
              <a:t> Log </a:t>
            </a:r>
            <a:r>
              <a:rPr lang="de-DE" dirty="0"/>
              <a:t>Visualisierung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51188" y="5273675"/>
            <a:ext cx="2830512" cy="365125"/>
          </a:xfrm>
        </p:spPr>
        <p:txBody>
          <a:bodyPr/>
          <a:lstStyle/>
          <a:p>
            <a:r>
              <a:rPr lang="en-US" dirty="0" smtClean="0"/>
              <a:t>Raffael Schmid</a:t>
            </a: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Parser </a:t>
            </a:r>
            <a:r>
              <a:rPr lang="de-CH" dirty="0" err="1" smtClean="0"/>
              <a:t>Result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Bachelorthesis</a:t>
            </a:r>
            <a:r>
              <a:rPr lang="en-US" dirty="0" smtClean="0"/>
              <a:t> </a:t>
            </a:r>
            <a:r>
              <a:rPr lang="en-US" dirty="0" err="1" smtClean="0"/>
              <a:t>Abschlusspräsentation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Raffael Schmid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340982"/>
            <a:ext cx="8945624" cy="46152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Anzeige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Bachelorthesis</a:t>
            </a:r>
            <a:r>
              <a:rPr lang="en-US" dirty="0" smtClean="0"/>
              <a:t> </a:t>
            </a:r>
            <a:r>
              <a:rPr lang="en-US" dirty="0" err="1" smtClean="0"/>
              <a:t>Abschlusspräsentation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Raffael Schmid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4067" y="1261668"/>
            <a:ext cx="3958584" cy="3356431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</p:pic>
      <p:sp>
        <p:nvSpPr>
          <p:cNvPr id="23" name="Rectangle 22"/>
          <p:cNvSpPr/>
          <p:nvPr/>
        </p:nvSpPr>
        <p:spPr>
          <a:xfrm>
            <a:off x="5569132" y="4916129"/>
            <a:ext cx="3469804" cy="107227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CH" b="1" dirty="0" err="1" smtClean="0">
                <a:solidFill>
                  <a:schemeClr val="tx1"/>
                </a:solidFill>
              </a:rPr>
              <a:t>Queries</a:t>
            </a:r>
            <a:r>
              <a:rPr lang="de-CH" b="1" dirty="0" smtClean="0">
                <a:solidFill>
                  <a:schemeClr val="tx1"/>
                </a:solidFill>
              </a:rPr>
              <a:t>:</a:t>
            </a:r>
            <a:r>
              <a:rPr lang="de-CH" dirty="0" smtClean="0">
                <a:solidFill>
                  <a:schemeClr val="tx1"/>
                </a:solidFill>
              </a:rPr>
              <a:t/>
            </a:r>
            <a:br>
              <a:rPr lang="de-CH" dirty="0" smtClean="0">
                <a:solidFill>
                  <a:schemeClr val="tx1"/>
                </a:solidFill>
              </a:rPr>
            </a:br>
            <a:endParaRPr lang="de-CH" sz="600" dirty="0" smtClean="0">
              <a:solidFill>
                <a:schemeClr val="tx1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de-CH" dirty="0" err="1" smtClean="0">
                <a:solidFill>
                  <a:schemeClr val="tx1"/>
                </a:solidFill>
              </a:rPr>
              <a:t>states*.timestamp*.second</a:t>
            </a:r>
            <a:endParaRPr lang="de-CH" dirty="0" smtClean="0">
              <a:solidFill>
                <a:schemeClr val="tx1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de-CH" dirty="0" err="1" smtClean="0">
                <a:solidFill>
                  <a:schemeClr val="tx1"/>
                </a:solidFill>
              </a:rPr>
              <a:t>states*.memoryUsed*.kiloByte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81475" y="1110739"/>
            <a:ext cx="4962525" cy="363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Rectangle 11"/>
          <p:cNvSpPr/>
          <p:nvPr/>
        </p:nvSpPr>
        <p:spPr>
          <a:xfrm>
            <a:off x="5793031" y="3500284"/>
            <a:ext cx="1619925" cy="1104834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-Right Arrow 13"/>
          <p:cNvSpPr/>
          <p:nvPr/>
        </p:nvSpPr>
        <p:spPr>
          <a:xfrm>
            <a:off x="4331675" y="2541641"/>
            <a:ext cx="1461356" cy="771832"/>
          </a:xfrm>
          <a:prstGeom prst="leftRightArrow">
            <a:avLst>
              <a:gd name="adj1" fmla="val 69048"/>
              <a:gd name="adj2" fmla="val 45767"/>
            </a:avLst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dirty="0" smtClean="0">
                <a:solidFill>
                  <a:schemeClr val="tx1"/>
                </a:solidFill>
              </a:rPr>
              <a:t>Data</a:t>
            </a:r>
            <a:br>
              <a:rPr lang="de-CH" sz="1600" dirty="0" smtClean="0">
                <a:solidFill>
                  <a:schemeClr val="tx1"/>
                </a:solidFill>
              </a:rPr>
            </a:br>
            <a:r>
              <a:rPr lang="de-CH" sz="1600" dirty="0" smtClean="0">
                <a:solidFill>
                  <a:schemeClr val="tx1"/>
                </a:solidFill>
              </a:rPr>
              <a:t>Binding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12" grpId="0" animBg="1"/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Rückblick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Bachelorthesis</a:t>
            </a:r>
            <a:r>
              <a:rPr lang="en-US" dirty="0" smtClean="0"/>
              <a:t> </a:t>
            </a:r>
            <a:r>
              <a:rPr lang="en-US" dirty="0" err="1" smtClean="0"/>
              <a:t>Abschlusspräsentation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Raffael Schmid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2300" y="1417638"/>
            <a:ext cx="8064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b="1" dirty="0" smtClean="0"/>
              <a:t>Wann kann die Analysesoftware eingesetzt werden?</a:t>
            </a:r>
            <a:endParaRPr lang="en-US" sz="24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622300" y="3713866"/>
            <a:ext cx="3670300" cy="55086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2400" dirty="0" smtClean="0"/>
              <a:t>JRockit VM R28</a:t>
            </a:r>
            <a:endParaRPr lang="en-US" sz="2400" dirty="0"/>
          </a:p>
        </p:txBody>
      </p:sp>
      <p:sp>
        <p:nvSpPr>
          <p:cNvPr id="7" name="Rounded Rectangle 6"/>
          <p:cNvSpPr/>
          <p:nvPr/>
        </p:nvSpPr>
        <p:spPr>
          <a:xfrm>
            <a:off x="622300" y="2731997"/>
            <a:ext cx="3670300" cy="55086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2400" dirty="0" smtClean="0"/>
              <a:t>Performance-Probleme</a:t>
            </a:r>
            <a:endParaRPr lang="en-US" sz="2400" dirty="0"/>
          </a:p>
        </p:txBody>
      </p:sp>
      <p:cxnSp>
        <p:nvCxnSpPr>
          <p:cNvPr id="8" name="Straight Arrow Connector 7"/>
          <p:cNvCxnSpPr>
            <a:stCxn id="7" idx="2"/>
            <a:endCxn id="6" idx="0"/>
          </p:cNvCxnSpPr>
          <p:nvPr/>
        </p:nvCxnSpPr>
        <p:spPr>
          <a:xfrm>
            <a:off x="2457450" y="3282859"/>
            <a:ext cx="0" cy="431007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457450" y="4286159"/>
            <a:ext cx="0" cy="431007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>
          <a:xfrm>
            <a:off x="4800600" y="2715637"/>
            <a:ext cx="3670300" cy="55086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2000" dirty="0" smtClean="0"/>
              <a:t>optimaler Objekt-Lebenszyklus</a:t>
            </a:r>
            <a:endParaRPr lang="en-US" sz="2000" dirty="0"/>
          </a:p>
        </p:txBody>
      </p:sp>
      <p:sp>
        <p:nvSpPr>
          <p:cNvPr id="30" name="Rounded Rectangle 29"/>
          <p:cNvSpPr/>
          <p:nvPr/>
        </p:nvSpPr>
        <p:spPr>
          <a:xfrm>
            <a:off x="4800600" y="3697506"/>
            <a:ext cx="3670300" cy="55086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2000" dirty="0" smtClean="0"/>
              <a:t>Verhalten Garbage Collection</a:t>
            </a:r>
            <a:endParaRPr lang="en-US" sz="2000" dirty="0"/>
          </a:p>
        </p:txBody>
      </p:sp>
      <p:cxnSp>
        <p:nvCxnSpPr>
          <p:cNvPr id="31" name="Straight Arrow Connector 30"/>
          <p:cNvCxnSpPr>
            <a:stCxn id="29" idx="2"/>
          </p:cNvCxnSpPr>
          <p:nvPr/>
        </p:nvCxnSpPr>
        <p:spPr>
          <a:xfrm>
            <a:off x="6635750" y="3266499"/>
            <a:ext cx="0" cy="431007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ounded Rectangle 39"/>
          <p:cNvSpPr/>
          <p:nvPr/>
        </p:nvSpPr>
        <p:spPr>
          <a:xfrm>
            <a:off x="622300" y="4725897"/>
            <a:ext cx="3670300" cy="55086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2400" dirty="0" smtClean="0"/>
              <a:t>kein Zugriff auf VM</a:t>
            </a:r>
            <a:endParaRPr lang="en-US" sz="2400" dirty="0"/>
          </a:p>
        </p:txBody>
      </p:sp>
      <p:cxnSp>
        <p:nvCxnSpPr>
          <p:cNvPr id="46" name="Shape 45"/>
          <p:cNvCxnSpPr>
            <a:stCxn id="40" idx="2"/>
            <a:endCxn id="29" idx="1"/>
          </p:cNvCxnSpPr>
          <p:nvPr/>
        </p:nvCxnSpPr>
        <p:spPr>
          <a:xfrm rot="5400000" flipH="1" flipV="1">
            <a:off x="2486179" y="2962339"/>
            <a:ext cx="2285691" cy="2343150"/>
          </a:xfrm>
          <a:prstGeom prst="bentConnector4">
            <a:avLst>
              <a:gd name="adj1" fmla="val -10001"/>
              <a:gd name="adj2" fmla="val 89160"/>
            </a:avLst>
          </a:prstGeom>
          <a:ln w="9525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29" grpId="0" animBg="1"/>
      <p:bldP spid="30" grpId="0" animBg="1"/>
      <p:bldP spid="4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Rückblick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Positiv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CH" dirty="0" smtClean="0"/>
              <a:t>Entstehung einiger Diskussionen rund um die Anforderungsanalyse</a:t>
            </a:r>
          </a:p>
          <a:p>
            <a:r>
              <a:rPr lang="de-CH" dirty="0" smtClean="0"/>
              <a:t>Erarbeitung von Wissen im Bereich Garbage Collection</a:t>
            </a:r>
          </a:p>
          <a:p>
            <a:r>
              <a:rPr lang="de-CH" dirty="0" smtClean="0"/>
              <a:t>Verwendung von </a:t>
            </a:r>
            <a:r>
              <a:rPr lang="de-CH" dirty="0" err="1" smtClean="0"/>
              <a:t>Rich</a:t>
            </a:r>
            <a:r>
              <a:rPr lang="de-CH" dirty="0" smtClean="0"/>
              <a:t> Client Frameworks</a:t>
            </a:r>
          </a:p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CH" dirty="0" smtClean="0"/>
              <a:t>Negativ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de-CH" dirty="0" smtClean="0"/>
              <a:t>Latex (Word) nicht das richtige Werkzeug für Anforderungsanalyse</a:t>
            </a:r>
          </a:p>
          <a:p>
            <a:r>
              <a:rPr lang="de-CH" dirty="0" smtClean="0"/>
              <a:t>Funktionsumfang, Auswertungsmöglichkeiten der Software gehen zu wenig in die </a:t>
            </a:r>
            <a:r>
              <a:rPr lang="de-CH" dirty="0" smtClean="0"/>
              <a:t>Tiefe</a:t>
            </a:r>
            <a:endParaRPr lang="de-CH" dirty="0" smtClean="0"/>
          </a:p>
          <a:p>
            <a:endParaRPr lang="de-CH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Bachelorthesis</a:t>
            </a:r>
            <a:r>
              <a:rPr lang="en-US" dirty="0" smtClean="0"/>
              <a:t> </a:t>
            </a:r>
            <a:r>
              <a:rPr lang="en-US" dirty="0" err="1" smtClean="0"/>
              <a:t>Abschlusspräsentation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Raffael Schmid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Demo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Bachelorthesis Abschlusspräsentation</a:t>
            </a:r>
            <a:br>
              <a:rPr lang="en-US" smtClean="0"/>
            </a:br>
            <a:r>
              <a:rPr lang="en-US" smtClean="0"/>
              <a:t> Raffael Schmid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Inhalt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Bachelorthesis</a:t>
            </a:r>
            <a:r>
              <a:rPr lang="en-US" dirty="0" smtClean="0"/>
              <a:t> </a:t>
            </a:r>
            <a:r>
              <a:rPr lang="en-US" dirty="0" err="1" smtClean="0"/>
              <a:t>Abschlusspräsentation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Raffael Schmid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282700" y="1646238"/>
            <a:ext cx="6604000" cy="55086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3200" dirty="0" smtClean="0"/>
              <a:t>Ausgangslage und Zielsetzung</a:t>
            </a:r>
            <a:endParaRPr lang="en-US" sz="3200" dirty="0"/>
          </a:p>
        </p:txBody>
      </p:sp>
      <p:sp>
        <p:nvSpPr>
          <p:cNvPr id="6" name="Rounded Rectangle 5"/>
          <p:cNvSpPr/>
          <p:nvPr/>
        </p:nvSpPr>
        <p:spPr>
          <a:xfrm>
            <a:off x="1282700" y="2382838"/>
            <a:ext cx="6604000" cy="55086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3200" dirty="0" smtClean="0"/>
              <a:t>Vorgehen, Methodik</a:t>
            </a:r>
            <a:endParaRPr lang="en-US" sz="3200" dirty="0"/>
          </a:p>
        </p:txBody>
      </p:sp>
      <p:sp>
        <p:nvSpPr>
          <p:cNvPr id="7" name="Rounded Rectangle 6"/>
          <p:cNvSpPr/>
          <p:nvPr/>
        </p:nvSpPr>
        <p:spPr>
          <a:xfrm>
            <a:off x="1282700" y="3119438"/>
            <a:ext cx="6604000" cy="55086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3200" dirty="0" smtClean="0"/>
              <a:t>Anforderungsanalyse</a:t>
            </a:r>
            <a:endParaRPr lang="en-US" sz="3200" dirty="0"/>
          </a:p>
        </p:txBody>
      </p:sp>
      <p:sp>
        <p:nvSpPr>
          <p:cNvPr id="8" name="Rounded Rectangle 7"/>
          <p:cNvSpPr/>
          <p:nvPr/>
        </p:nvSpPr>
        <p:spPr>
          <a:xfrm>
            <a:off x="1282700" y="3856038"/>
            <a:ext cx="6604000" cy="55086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3200" dirty="0" smtClean="0"/>
              <a:t>Evaluation Framework</a:t>
            </a:r>
            <a:endParaRPr lang="en-US" sz="3200" dirty="0"/>
          </a:p>
        </p:txBody>
      </p:sp>
      <p:sp>
        <p:nvSpPr>
          <p:cNvPr id="9" name="Rounded Rectangle 8"/>
          <p:cNvSpPr/>
          <p:nvPr/>
        </p:nvSpPr>
        <p:spPr>
          <a:xfrm>
            <a:off x="1282700" y="4610100"/>
            <a:ext cx="6604000" cy="55086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3200" dirty="0" smtClean="0"/>
              <a:t>Konzept und </a:t>
            </a:r>
            <a:r>
              <a:rPr lang="de-CH" sz="3200" dirty="0" err="1" smtClean="0"/>
              <a:t>Implementation</a:t>
            </a:r>
            <a:endParaRPr lang="en-US" sz="3200" dirty="0"/>
          </a:p>
        </p:txBody>
      </p:sp>
      <p:sp>
        <p:nvSpPr>
          <p:cNvPr id="11" name="Rounded Rectangle 10"/>
          <p:cNvSpPr/>
          <p:nvPr/>
        </p:nvSpPr>
        <p:spPr>
          <a:xfrm>
            <a:off x="1282700" y="5342858"/>
            <a:ext cx="6604000" cy="55086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3200" dirty="0" smtClean="0"/>
              <a:t>Rückblick</a:t>
            </a:r>
            <a:endParaRPr lang="en-US" sz="3200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Ausgangslage und Zielsetzung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Bachelorthesis</a:t>
            </a:r>
            <a:r>
              <a:rPr lang="en-US" dirty="0" smtClean="0"/>
              <a:t> </a:t>
            </a:r>
            <a:r>
              <a:rPr lang="en-US" dirty="0" err="1" smtClean="0"/>
              <a:t>Abschlusspräsentation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Raffael Schmid</a:t>
            </a:r>
          </a:p>
        </p:txBody>
      </p:sp>
      <p:sp>
        <p:nvSpPr>
          <p:cNvPr id="11" name="Title 4"/>
          <p:cNvSpPr txBox="1">
            <a:spLocks/>
          </p:cNvSpPr>
          <p:nvPr/>
        </p:nvSpPr>
        <p:spPr>
          <a:xfrm>
            <a:off x="457200" y="4572000"/>
            <a:ext cx="8229600" cy="1554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Konzeption und Entwicklung eines Prototypen </a:t>
            </a:r>
            <a:r>
              <a:rPr kumimoji="0" lang="de-DE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für</a:t>
            </a:r>
            <a:r>
              <a:rPr kumimoji="0" lang="de-DE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die Analyse der Garbage Collection Logdateien der JRockit Virtual Machine.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282700" y="1308100"/>
            <a:ext cx="6604000" cy="55086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2200" dirty="0" smtClean="0"/>
              <a:t>Auswertung Garbage Collection auf JRockit R28</a:t>
            </a:r>
            <a:endParaRPr lang="en-US" sz="2200" dirty="0"/>
          </a:p>
        </p:txBody>
      </p:sp>
      <p:sp>
        <p:nvSpPr>
          <p:cNvPr id="14" name="Rounded Rectangle 13"/>
          <p:cNvSpPr/>
          <p:nvPr/>
        </p:nvSpPr>
        <p:spPr>
          <a:xfrm>
            <a:off x="1282700" y="2049462"/>
            <a:ext cx="6604000" cy="55086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2200" dirty="0" smtClean="0"/>
              <a:t>Zugriff auf Virtuelle Maschine nicht möglich</a:t>
            </a:r>
            <a:endParaRPr lang="en-US" sz="2200" dirty="0"/>
          </a:p>
        </p:txBody>
      </p:sp>
      <p:sp>
        <p:nvSpPr>
          <p:cNvPr id="16" name="Rounded Rectangle 15"/>
          <p:cNvSpPr/>
          <p:nvPr/>
        </p:nvSpPr>
        <p:spPr>
          <a:xfrm>
            <a:off x="1282700" y="2790824"/>
            <a:ext cx="6604000" cy="70326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2200" dirty="0" smtClean="0"/>
              <a:t>Auswertung muss auf Basis Garbage Collection Logdateien gemacht werden</a:t>
            </a:r>
            <a:endParaRPr lang="en-US" sz="2200" dirty="0"/>
          </a:p>
        </p:txBody>
      </p:sp>
      <p:sp>
        <p:nvSpPr>
          <p:cNvPr id="17" name="Rounded Rectangle 16"/>
          <p:cNvSpPr/>
          <p:nvPr/>
        </p:nvSpPr>
        <p:spPr>
          <a:xfrm>
            <a:off x="1282700" y="3684586"/>
            <a:ext cx="6604000" cy="55086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2200" dirty="0" smtClean="0"/>
              <a:t>Kein Werkzeug für automatisierte Analyse vorhanden</a:t>
            </a: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 animBg="1"/>
      <p:bldP spid="14" grpId="0" animBg="1"/>
      <p:bldP spid="16" grpId="0" animBg="1"/>
      <p:bldP spid="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Methodik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65875"/>
            <a:ext cx="2895600" cy="365125"/>
          </a:xfrm>
        </p:spPr>
        <p:txBody>
          <a:bodyPr/>
          <a:lstStyle/>
          <a:p>
            <a:r>
              <a:rPr lang="en-US" dirty="0" err="1" smtClean="0"/>
              <a:t>Bachelorthesis</a:t>
            </a:r>
            <a:r>
              <a:rPr lang="en-US" dirty="0" smtClean="0"/>
              <a:t> </a:t>
            </a:r>
            <a:r>
              <a:rPr lang="en-US" dirty="0" err="1" smtClean="0"/>
              <a:t>Abschlusspräsentation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Raffael Schmid</a:t>
            </a:r>
          </a:p>
        </p:txBody>
      </p:sp>
      <p:sp>
        <p:nvSpPr>
          <p:cNvPr id="165" name="Pentagon 164"/>
          <p:cNvSpPr/>
          <p:nvPr/>
        </p:nvSpPr>
        <p:spPr>
          <a:xfrm>
            <a:off x="7366000" y="1600200"/>
            <a:ext cx="1587500" cy="635000"/>
          </a:xfrm>
          <a:prstGeom prst="homePlat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>
                <a:solidFill>
                  <a:schemeClr val="tx1"/>
                </a:solidFill>
              </a:rPr>
              <a:t>Rückblick</a:t>
            </a:r>
          </a:p>
        </p:txBody>
      </p:sp>
      <p:grpSp>
        <p:nvGrpSpPr>
          <p:cNvPr id="110" name="Group 109"/>
          <p:cNvGrpSpPr/>
          <p:nvPr/>
        </p:nvGrpSpPr>
        <p:grpSpPr>
          <a:xfrm>
            <a:off x="152400" y="1600200"/>
            <a:ext cx="1638300" cy="1595284"/>
            <a:chOff x="152400" y="1600200"/>
            <a:chExt cx="1638300" cy="1595284"/>
          </a:xfrm>
        </p:grpSpPr>
        <p:sp>
          <p:nvSpPr>
            <p:cNvPr id="161" name="Pentagon 160"/>
            <p:cNvSpPr/>
            <p:nvPr/>
          </p:nvSpPr>
          <p:spPr>
            <a:xfrm>
              <a:off x="165100" y="1600200"/>
              <a:ext cx="1625600" cy="635000"/>
            </a:xfrm>
            <a:prstGeom prst="homePlat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dirty="0" smtClean="0">
                  <a:solidFill>
                    <a:schemeClr val="tx1"/>
                  </a:solidFill>
                </a:rPr>
                <a:t>Einarbeitung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51" name="Straight Connector 50"/>
            <p:cNvCxnSpPr/>
            <p:nvPr/>
          </p:nvCxnSpPr>
          <p:spPr>
            <a:xfrm flipH="1">
              <a:off x="152400" y="2222500"/>
              <a:ext cx="12701" cy="972984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" name="Group 51"/>
            <p:cNvGrpSpPr/>
            <p:nvPr/>
          </p:nvGrpSpPr>
          <p:grpSpPr>
            <a:xfrm>
              <a:off x="152400" y="2393950"/>
              <a:ext cx="1549400" cy="565150"/>
              <a:chOff x="1778000" y="3009900"/>
              <a:chExt cx="1549400" cy="1130300"/>
            </a:xfrm>
            <a:solidFill>
              <a:schemeClr val="accent6">
                <a:lumMod val="20000"/>
                <a:lumOff val="80000"/>
              </a:schemeClr>
            </a:solidFill>
          </p:grpSpPr>
          <p:sp>
            <p:nvSpPr>
              <p:cNvPr id="53" name="Snip Single Corner Rectangle 52"/>
              <p:cNvSpPr/>
              <p:nvPr/>
            </p:nvSpPr>
            <p:spPr>
              <a:xfrm>
                <a:off x="1844040" y="3009900"/>
                <a:ext cx="1483360" cy="1130300"/>
              </a:xfrm>
              <a:prstGeom prst="snip1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CH" sz="1600" dirty="0" smtClean="0">
                    <a:solidFill>
                      <a:schemeClr val="tx1"/>
                    </a:solidFill>
                  </a:rPr>
                  <a:t>Analyse Aufgabe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4" name="Straight Connector 53"/>
              <p:cNvCxnSpPr>
                <a:endCxn id="53" idx="2"/>
              </p:cNvCxnSpPr>
              <p:nvPr/>
            </p:nvCxnSpPr>
            <p:spPr>
              <a:xfrm flipV="1">
                <a:off x="1778000" y="3575050"/>
                <a:ext cx="66040" cy="635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9" name="Group 108"/>
          <p:cNvGrpSpPr/>
          <p:nvPr/>
        </p:nvGrpSpPr>
        <p:grpSpPr>
          <a:xfrm>
            <a:off x="1701800" y="1600200"/>
            <a:ext cx="3225800" cy="4660225"/>
            <a:chOff x="1701800" y="1600200"/>
            <a:chExt cx="3225800" cy="4660225"/>
          </a:xfrm>
        </p:grpSpPr>
        <p:sp>
          <p:nvSpPr>
            <p:cNvPr id="162" name="Pentagon 161"/>
            <p:cNvSpPr/>
            <p:nvPr/>
          </p:nvSpPr>
          <p:spPr>
            <a:xfrm>
              <a:off x="1790700" y="1600200"/>
              <a:ext cx="1790700" cy="635000"/>
            </a:xfrm>
            <a:prstGeom prst="homePlat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dirty="0" smtClean="0">
                  <a:solidFill>
                    <a:schemeClr val="tx1"/>
                  </a:solidFill>
                </a:rPr>
                <a:t>Anforderungs-</a:t>
              </a:r>
              <a:br>
                <a:rPr lang="de-CH" dirty="0" smtClean="0">
                  <a:solidFill>
                    <a:schemeClr val="tx1"/>
                  </a:solidFill>
                </a:rPr>
              </a:br>
              <a:r>
                <a:rPr lang="de-CH" dirty="0" err="1" smtClean="0">
                  <a:solidFill>
                    <a:schemeClr val="tx1"/>
                  </a:solidFill>
                </a:rPr>
                <a:t>analyse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8" name="Straight Connector 17"/>
            <p:cNvCxnSpPr/>
            <p:nvPr/>
          </p:nvCxnSpPr>
          <p:spPr>
            <a:xfrm flipH="1">
              <a:off x="1767501" y="2235200"/>
              <a:ext cx="23199" cy="173990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Snip Single Corner Rectangle 27"/>
            <p:cNvSpPr/>
            <p:nvPr/>
          </p:nvSpPr>
          <p:spPr>
            <a:xfrm>
              <a:off x="1831340" y="2387600"/>
              <a:ext cx="1534160" cy="571500"/>
            </a:xfrm>
            <a:prstGeom prst="snip1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1600" dirty="0" err="1" smtClean="0">
                  <a:solidFill>
                    <a:schemeClr val="tx1"/>
                  </a:solidFill>
                </a:rPr>
                <a:t>Customer</a:t>
              </a:r>
              <a:r>
                <a:rPr lang="de-CH" sz="1600" dirty="0" smtClean="0">
                  <a:solidFill>
                    <a:schemeClr val="tx1"/>
                  </a:solidFill>
                </a:rPr>
                <a:t> </a:t>
              </a:r>
              <a:r>
                <a:rPr lang="de-CH" sz="1600" dirty="0" err="1" smtClean="0">
                  <a:solidFill>
                    <a:schemeClr val="tx1"/>
                  </a:solidFill>
                </a:rPr>
                <a:t>Requirements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Straight Connector 28"/>
            <p:cNvCxnSpPr>
              <a:endCxn id="28" idx="2"/>
            </p:cNvCxnSpPr>
            <p:nvPr/>
          </p:nvCxnSpPr>
          <p:spPr>
            <a:xfrm flipV="1">
              <a:off x="1778000" y="2673350"/>
              <a:ext cx="53340" cy="635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Group 38"/>
            <p:cNvGrpSpPr/>
            <p:nvPr/>
          </p:nvGrpSpPr>
          <p:grpSpPr>
            <a:xfrm>
              <a:off x="1765300" y="3683000"/>
              <a:ext cx="1612900" cy="571500"/>
              <a:chOff x="2538730" y="4883150"/>
              <a:chExt cx="1612900" cy="571500"/>
            </a:xfrm>
            <a:solidFill>
              <a:schemeClr val="accent6">
                <a:lumMod val="20000"/>
                <a:lumOff val="80000"/>
              </a:schemeClr>
            </a:solidFill>
          </p:grpSpPr>
          <p:sp>
            <p:nvSpPr>
              <p:cNvPr id="32" name="Snip Single Corner Rectangle 31"/>
              <p:cNvSpPr/>
              <p:nvPr/>
            </p:nvSpPr>
            <p:spPr>
              <a:xfrm>
                <a:off x="2604770" y="4883150"/>
                <a:ext cx="1546860" cy="571500"/>
              </a:xfrm>
              <a:prstGeom prst="snip1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CH" sz="1600" dirty="0" err="1" smtClean="0">
                    <a:solidFill>
                      <a:schemeClr val="tx1"/>
                    </a:solidFill>
                  </a:rPr>
                  <a:t>Qualitäts-anforderungen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3" name="Straight Connector 32"/>
              <p:cNvCxnSpPr>
                <a:endCxn id="32" idx="2"/>
              </p:cNvCxnSpPr>
              <p:nvPr/>
            </p:nvCxnSpPr>
            <p:spPr>
              <a:xfrm flipV="1">
                <a:off x="2538730" y="5168900"/>
                <a:ext cx="66040" cy="635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1" name="Group 70"/>
            <p:cNvGrpSpPr/>
            <p:nvPr/>
          </p:nvGrpSpPr>
          <p:grpSpPr>
            <a:xfrm>
              <a:off x="1765300" y="3035300"/>
              <a:ext cx="1612900" cy="571500"/>
              <a:chOff x="2399030" y="3994150"/>
              <a:chExt cx="1612900" cy="571500"/>
            </a:xfrm>
            <a:solidFill>
              <a:schemeClr val="accent6">
                <a:lumMod val="20000"/>
                <a:lumOff val="80000"/>
              </a:schemeClr>
            </a:solidFill>
          </p:grpSpPr>
          <p:sp>
            <p:nvSpPr>
              <p:cNvPr id="72" name="Snip Single Corner Rectangle 71"/>
              <p:cNvSpPr/>
              <p:nvPr/>
            </p:nvSpPr>
            <p:spPr>
              <a:xfrm>
                <a:off x="2465070" y="3994150"/>
                <a:ext cx="1546860" cy="571500"/>
              </a:xfrm>
              <a:prstGeom prst="snip1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CH" sz="1600" dirty="0" smtClean="0">
                    <a:solidFill>
                      <a:schemeClr val="tx1"/>
                    </a:solidFill>
                  </a:rPr>
                  <a:t>Development </a:t>
                </a:r>
                <a:r>
                  <a:rPr lang="de-CH" sz="1600" dirty="0" err="1" smtClean="0">
                    <a:solidFill>
                      <a:schemeClr val="tx1"/>
                    </a:solidFill>
                  </a:rPr>
                  <a:t>Requirements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73" name="Straight Connector 72"/>
              <p:cNvCxnSpPr>
                <a:endCxn id="72" idx="2"/>
              </p:cNvCxnSpPr>
              <p:nvPr/>
            </p:nvCxnSpPr>
            <p:spPr>
              <a:xfrm flipV="1">
                <a:off x="2399030" y="4279900"/>
                <a:ext cx="66040" cy="635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3" name="TextBox 82"/>
            <p:cNvSpPr txBox="1"/>
            <p:nvPr/>
          </p:nvSpPr>
          <p:spPr>
            <a:xfrm>
              <a:off x="1701800" y="4229100"/>
              <a:ext cx="3225800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b="1" dirty="0" smtClean="0"/>
                <a:t>Dokumentation:</a:t>
              </a:r>
            </a:p>
            <a:p>
              <a:pPr marL="342900" indent="-342900">
                <a:buFont typeface="Arial" pitchFamily="34" charset="0"/>
                <a:buChar char="•"/>
              </a:pPr>
              <a:r>
                <a:rPr lang="de-CH" dirty="0" smtClean="0"/>
                <a:t>Use Cases</a:t>
              </a:r>
            </a:p>
            <a:p>
              <a:pPr marL="342900" indent="-342900">
                <a:buFont typeface="Arial" pitchFamily="34" charset="0"/>
                <a:buChar char="•"/>
              </a:pPr>
              <a:r>
                <a:rPr lang="de-CH" dirty="0" smtClean="0"/>
                <a:t>IEEE 830-1998</a:t>
              </a:r>
            </a:p>
            <a:p>
              <a:pPr marL="342900" indent="-342900">
                <a:buFont typeface="Arial" pitchFamily="34" charset="0"/>
                <a:buChar char="•"/>
              </a:pPr>
              <a:r>
                <a:rPr lang="de-CH" dirty="0" smtClean="0"/>
                <a:t>Pohl / Rupp</a:t>
              </a:r>
            </a:p>
            <a:p>
              <a:pPr marL="342900" indent="-342900"/>
              <a:r>
                <a:rPr lang="de-CH" b="1" dirty="0" smtClean="0"/>
                <a:t>Quellen:</a:t>
              </a:r>
            </a:p>
            <a:p>
              <a:pPr marL="342900" indent="-342900">
                <a:buFont typeface="Arial" pitchFamily="34" charset="0"/>
                <a:buChar char="•"/>
              </a:pPr>
              <a:r>
                <a:rPr lang="de-CH" dirty="0" smtClean="0"/>
                <a:t>Analysewerkzeuge (JMeter)</a:t>
              </a:r>
            </a:p>
            <a:p>
              <a:pPr marL="342900" indent="-342900">
                <a:buFont typeface="Arial" pitchFamily="34" charset="0"/>
                <a:buChar char="•"/>
              </a:pPr>
              <a:r>
                <a:rPr lang="de-CH" dirty="0" smtClean="0"/>
                <a:t>Performance Analyst</a:t>
              </a:r>
              <a:endParaRPr lang="en-US" dirty="0"/>
            </a:p>
          </p:txBody>
        </p:sp>
      </p:grpSp>
      <p:grpSp>
        <p:nvGrpSpPr>
          <p:cNvPr id="108" name="Group 107"/>
          <p:cNvGrpSpPr/>
          <p:nvPr/>
        </p:nvGrpSpPr>
        <p:grpSpPr>
          <a:xfrm>
            <a:off x="3581400" y="1600200"/>
            <a:ext cx="1943100" cy="1066800"/>
            <a:chOff x="3581400" y="1600200"/>
            <a:chExt cx="1943100" cy="1066800"/>
          </a:xfrm>
        </p:grpSpPr>
        <p:sp>
          <p:nvSpPr>
            <p:cNvPr id="163" name="Pentagon 162"/>
            <p:cNvSpPr/>
            <p:nvPr/>
          </p:nvSpPr>
          <p:spPr>
            <a:xfrm>
              <a:off x="3581400" y="1600200"/>
              <a:ext cx="1943100" cy="635000"/>
            </a:xfrm>
            <a:prstGeom prst="homePlat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dirty="0" smtClean="0">
                  <a:solidFill>
                    <a:schemeClr val="tx1"/>
                  </a:solidFill>
                </a:rPr>
                <a:t>Evaluation </a:t>
              </a:r>
              <a:r>
                <a:rPr lang="de-CH" dirty="0" err="1" smtClean="0">
                  <a:solidFill>
                    <a:schemeClr val="tx1"/>
                  </a:solidFill>
                </a:rPr>
                <a:t>Rich</a:t>
              </a:r>
              <a:r>
                <a:rPr lang="de-CH" dirty="0" smtClean="0">
                  <a:solidFill>
                    <a:schemeClr val="tx1"/>
                  </a:solidFill>
                </a:rPr>
                <a:t> Client Plattform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3581400" y="2381250"/>
              <a:ext cx="1612900" cy="285750"/>
              <a:chOff x="3429000" y="3352800"/>
              <a:chExt cx="1612900" cy="571500"/>
            </a:xfrm>
            <a:solidFill>
              <a:schemeClr val="accent6">
                <a:lumMod val="20000"/>
                <a:lumOff val="80000"/>
              </a:schemeClr>
            </a:solidFill>
          </p:grpSpPr>
          <p:sp>
            <p:nvSpPr>
              <p:cNvPr id="41" name="Snip Single Corner Rectangle 40"/>
              <p:cNvSpPr/>
              <p:nvPr/>
            </p:nvSpPr>
            <p:spPr>
              <a:xfrm>
                <a:off x="3495040" y="3352800"/>
                <a:ext cx="1546860" cy="571500"/>
              </a:xfrm>
              <a:prstGeom prst="snip1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CH" sz="1600" dirty="0" smtClean="0">
                    <a:solidFill>
                      <a:schemeClr val="tx1"/>
                    </a:solidFill>
                  </a:rPr>
                  <a:t>Evaluation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2" name="Straight Connector 41"/>
              <p:cNvCxnSpPr>
                <a:endCxn id="41" idx="2"/>
              </p:cNvCxnSpPr>
              <p:nvPr/>
            </p:nvCxnSpPr>
            <p:spPr>
              <a:xfrm flipV="1">
                <a:off x="3429000" y="3638550"/>
                <a:ext cx="66040" cy="635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4" name="Straight Connector 93"/>
            <p:cNvCxnSpPr/>
            <p:nvPr/>
          </p:nvCxnSpPr>
          <p:spPr>
            <a:xfrm>
              <a:off x="3587414" y="2235200"/>
              <a:ext cx="0" cy="29845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7" name="Group 106"/>
          <p:cNvGrpSpPr/>
          <p:nvPr/>
        </p:nvGrpSpPr>
        <p:grpSpPr>
          <a:xfrm>
            <a:off x="5461000" y="1600200"/>
            <a:ext cx="3225800" cy="3181866"/>
            <a:chOff x="5461000" y="1600200"/>
            <a:chExt cx="3225800" cy="3181866"/>
          </a:xfrm>
        </p:grpSpPr>
        <p:sp>
          <p:nvSpPr>
            <p:cNvPr id="164" name="Pentagon 163"/>
            <p:cNvSpPr/>
            <p:nvPr/>
          </p:nvSpPr>
          <p:spPr>
            <a:xfrm>
              <a:off x="5524500" y="1600200"/>
              <a:ext cx="1841500" cy="635000"/>
            </a:xfrm>
            <a:prstGeom prst="homePlat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dirty="0" smtClean="0">
                  <a:solidFill>
                    <a:schemeClr val="tx1"/>
                  </a:solidFill>
                </a:rPr>
                <a:t>Konzept, Implementation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5524500" y="2393950"/>
              <a:ext cx="1612900" cy="285750"/>
              <a:chOff x="3429000" y="3429000"/>
              <a:chExt cx="1612900" cy="571500"/>
            </a:xfrm>
            <a:solidFill>
              <a:schemeClr val="accent6">
                <a:lumMod val="20000"/>
                <a:lumOff val="80000"/>
              </a:schemeClr>
            </a:solidFill>
          </p:grpSpPr>
          <p:sp>
            <p:nvSpPr>
              <p:cNvPr id="48" name="Snip Single Corner Rectangle 47"/>
              <p:cNvSpPr/>
              <p:nvPr/>
            </p:nvSpPr>
            <p:spPr>
              <a:xfrm>
                <a:off x="3495040" y="3429000"/>
                <a:ext cx="1546860" cy="571500"/>
              </a:xfrm>
              <a:prstGeom prst="snip1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CH" sz="1600" dirty="0" smtClean="0">
                    <a:solidFill>
                      <a:schemeClr val="tx1"/>
                    </a:solidFill>
                  </a:rPr>
                  <a:t>Konzept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9" name="Straight Connector 48"/>
              <p:cNvCxnSpPr>
                <a:endCxn id="48" idx="2"/>
              </p:cNvCxnSpPr>
              <p:nvPr/>
            </p:nvCxnSpPr>
            <p:spPr>
              <a:xfrm flipV="1">
                <a:off x="3429000" y="3714750"/>
                <a:ext cx="66040" cy="635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0" name="Straight Connector 49"/>
            <p:cNvCxnSpPr/>
            <p:nvPr/>
          </p:nvCxnSpPr>
          <p:spPr>
            <a:xfrm flipH="1">
              <a:off x="5513650" y="2222500"/>
              <a:ext cx="10850" cy="81915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8" name="Group 57"/>
            <p:cNvGrpSpPr/>
            <p:nvPr/>
          </p:nvGrpSpPr>
          <p:grpSpPr>
            <a:xfrm>
              <a:off x="5524500" y="2749550"/>
              <a:ext cx="1612900" cy="571500"/>
              <a:chOff x="3429000" y="3568700"/>
              <a:chExt cx="1612900" cy="571500"/>
            </a:xfrm>
            <a:solidFill>
              <a:schemeClr val="accent6">
                <a:lumMod val="20000"/>
                <a:lumOff val="80000"/>
              </a:schemeClr>
            </a:solidFill>
          </p:grpSpPr>
          <p:sp>
            <p:nvSpPr>
              <p:cNvPr id="59" name="Snip Single Corner Rectangle 58"/>
              <p:cNvSpPr/>
              <p:nvPr/>
            </p:nvSpPr>
            <p:spPr>
              <a:xfrm>
                <a:off x="3495040" y="3568700"/>
                <a:ext cx="1546860" cy="571500"/>
              </a:xfrm>
              <a:prstGeom prst="snip1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CH" sz="1600" dirty="0" smtClean="0">
                    <a:solidFill>
                      <a:schemeClr val="tx1"/>
                    </a:solidFill>
                  </a:rPr>
                  <a:t>Programm (Quelltext)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0" name="Straight Connector 59"/>
              <p:cNvCxnSpPr>
                <a:endCxn id="59" idx="2"/>
              </p:cNvCxnSpPr>
              <p:nvPr/>
            </p:nvCxnSpPr>
            <p:spPr>
              <a:xfrm flipV="1">
                <a:off x="3429000" y="3854450"/>
                <a:ext cx="66040" cy="635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6" name="TextBox 105"/>
            <p:cNvSpPr txBox="1"/>
            <p:nvPr/>
          </p:nvSpPr>
          <p:spPr>
            <a:xfrm>
              <a:off x="5461000" y="3581737"/>
              <a:ext cx="32258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b="1" dirty="0" smtClean="0"/>
                <a:t>Iterationen: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de-CH" dirty="0" smtClean="0"/>
                <a:t>Konzeption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de-CH" dirty="0" smtClean="0"/>
                <a:t>Implementation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de-CH" dirty="0" smtClean="0"/>
                <a:t>Test</a:t>
              </a: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147488" y="3041650"/>
            <a:ext cx="1427312" cy="285750"/>
            <a:chOff x="147488" y="3041650"/>
            <a:chExt cx="1427312" cy="285750"/>
          </a:xfrm>
        </p:grpSpPr>
        <p:sp>
          <p:nvSpPr>
            <p:cNvPr id="43" name="Snip Single Corner Rectangle 42"/>
            <p:cNvSpPr/>
            <p:nvPr/>
          </p:nvSpPr>
          <p:spPr>
            <a:xfrm>
              <a:off x="218440" y="3041650"/>
              <a:ext cx="1356360" cy="285750"/>
            </a:xfrm>
            <a:prstGeom prst="snip1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1600" dirty="0" smtClean="0">
                  <a:solidFill>
                    <a:schemeClr val="tx1"/>
                  </a:solidFill>
                </a:rPr>
                <a:t>Grundlagen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61" name="Straight Connector 60"/>
            <p:cNvCxnSpPr/>
            <p:nvPr/>
          </p:nvCxnSpPr>
          <p:spPr>
            <a:xfrm flipV="1">
              <a:off x="147488" y="3192709"/>
              <a:ext cx="66040" cy="3175"/>
            </a:xfrm>
            <a:prstGeom prst="lin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Funktionale Anforderungen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Bachelorthesis</a:t>
            </a:r>
            <a:r>
              <a:rPr lang="en-US" dirty="0" smtClean="0"/>
              <a:t> </a:t>
            </a:r>
            <a:r>
              <a:rPr lang="en-US" dirty="0" err="1" smtClean="0"/>
              <a:t>Abschlusspräsentation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Raffael Schmid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483099" y="1417638"/>
          <a:ext cx="4327526" cy="42062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432457"/>
                <a:gridCol w="2895069"/>
              </a:tblGrid>
              <a:tr h="326803">
                <a:tc>
                  <a:txBody>
                    <a:bodyPr/>
                    <a:lstStyle/>
                    <a:p>
                      <a:r>
                        <a:rPr lang="de-CH" sz="1800" dirty="0" smtClean="0"/>
                        <a:t>Bezeichnung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800" dirty="0" smtClean="0"/>
                        <a:t>Titel</a:t>
                      </a:r>
                      <a:endParaRPr lang="en-US" sz="1800" dirty="0"/>
                    </a:p>
                  </a:txBody>
                  <a:tcPr/>
                </a:tc>
              </a:tr>
              <a:tr h="326803">
                <a:tc>
                  <a:txBody>
                    <a:bodyPr/>
                    <a:lstStyle/>
                    <a:p>
                      <a:r>
                        <a:rPr lang="de-CH" sz="1800" dirty="0" smtClean="0"/>
                        <a:t>UC-01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800" dirty="0" smtClean="0"/>
                        <a:t>Software installieren</a:t>
                      </a:r>
                      <a:endParaRPr lang="en-US" sz="1800" dirty="0"/>
                    </a:p>
                  </a:txBody>
                  <a:tcPr/>
                </a:tc>
              </a:tr>
              <a:tr h="326803">
                <a:tc>
                  <a:txBody>
                    <a:bodyPr/>
                    <a:lstStyle/>
                    <a:p>
                      <a:r>
                        <a:rPr lang="de-CH" sz="1800" dirty="0" smtClean="0"/>
                        <a:t>UC-02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800" dirty="0" smtClean="0"/>
                        <a:t>Software updaten</a:t>
                      </a:r>
                      <a:endParaRPr lang="en-US" sz="1800" dirty="0"/>
                    </a:p>
                  </a:txBody>
                  <a:tcPr/>
                </a:tc>
              </a:tr>
              <a:tr h="326803">
                <a:tc>
                  <a:txBody>
                    <a:bodyPr/>
                    <a:lstStyle/>
                    <a:p>
                      <a:pPr marL="0" marR="0" indent="0" algn="l" defTabSz="417462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800" dirty="0" smtClean="0"/>
                        <a:t>UC-03</a:t>
                      </a:r>
                      <a:endParaRPr lang="en-US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800" dirty="0" smtClean="0"/>
                        <a:t>Logdatei</a:t>
                      </a:r>
                      <a:r>
                        <a:rPr lang="de-CH" sz="1800" baseline="0" dirty="0" smtClean="0"/>
                        <a:t> importieren</a:t>
                      </a:r>
                      <a:endParaRPr lang="en-US" sz="1800" dirty="0"/>
                    </a:p>
                  </a:txBody>
                  <a:tcPr/>
                </a:tc>
              </a:tr>
              <a:tr h="326803">
                <a:tc>
                  <a:txBody>
                    <a:bodyPr/>
                    <a:lstStyle/>
                    <a:p>
                      <a:pPr marL="0" marR="0" indent="0" algn="l" defTabSz="417462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800" dirty="0" smtClean="0"/>
                        <a:t>UC-04</a:t>
                      </a:r>
                      <a:endParaRPr lang="en-US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Standardauswertung</a:t>
                      </a:r>
                      <a:endParaRPr lang="en-US" sz="1800" dirty="0"/>
                    </a:p>
                  </a:txBody>
                  <a:tcPr/>
                </a:tc>
              </a:tr>
              <a:tr h="326803">
                <a:tc>
                  <a:txBody>
                    <a:bodyPr/>
                    <a:lstStyle/>
                    <a:p>
                      <a:pPr marL="0" marR="0" indent="0" algn="l" defTabSz="417462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800" dirty="0" smtClean="0"/>
                        <a:t>UC-04.1</a:t>
                      </a:r>
                      <a:endParaRPr lang="en-US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800" dirty="0" smtClean="0"/>
                        <a:t>Anzeige</a:t>
                      </a:r>
                      <a:r>
                        <a:rPr lang="de-CH" sz="1800" baseline="0" dirty="0" smtClean="0"/>
                        <a:t> Statistik Übersicht</a:t>
                      </a:r>
                      <a:endParaRPr lang="en-US" sz="1800" dirty="0"/>
                    </a:p>
                  </a:txBody>
                  <a:tcPr/>
                </a:tc>
              </a:tr>
              <a:tr h="326803">
                <a:tc>
                  <a:txBody>
                    <a:bodyPr/>
                    <a:lstStyle/>
                    <a:p>
                      <a:pPr marL="0" marR="0" indent="0" algn="l" defTabSz="417462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800" dirty="0" smtClean="0"/>
                        <a:t>UC-04.2</a:t>
                      </a:r>
                      <a:endParaRPr lang="en-US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800" dirty="0" smtClean="0"/>
                        <a:t>Anzeige </a:t>
                      </a:r>
                      <a:r>
                        <a:rPr lang="de-CH" sz="1800" dirty="0" err="1" smtClean="0"/>
                        <a:t>Heap</a:t>
                      </a:r>
                      <a:r>
                        <a:rPr lang="de-CH" sz="1800" dirty="0" smtClean="0"/>
                        <a:t> Benutzung </a:t>
                      </a:r>
                      <a:endParaRPr lang="en-US" sz="1800" dirty="0"/>
                    </a:p>
                  </a:txBody>
                  <a:tcPr/>
                </a:tc>
              </a:tr>
              <a:tr h="326803">
                <a:tc>
                  <a:txBody>
                    <a:bodyPr/>
                    <a:lstStyle/>
                    <a:p>
                      <a:pPr marL="0" marR="0" indent="0" algn="l" defTabSz="417462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800" dirty="0" smtClean="0"/>
                        <a:t>UC-04.3</a:t>
                      </a:r>
                      <a:endParaRPr lang="en-US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800" dirty="0" smtClean="0"/>
                        <a:t>Anzeige Dauer Garbage Collection</a:t>
                      </a:r>
                      <a:endParaRPr lang="en-US" sz="1800" dirty="0"/>
                    </a:p>
                  </a:txBody>
                  <a:tcPr/>
                </a:tc>
              </a:tr>
              <a:tr h="340135">
                <a:tc>
                  <a:txBody>
                    <a:bodyPr/>
                    <a:lstStyle/>
                    <a:p>
                      <a:pPr marL="0" marR="0" indent="0" algn="l" defTabSz="417462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800" dirty="0" smtClean="0"/>
                        <a:t>UC-05</a:t>
                      </a:r>
                      <a:endParaRPr lang="en-US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800" dirty="0" smtClean="0"/>
                        <a:t>benutzerdefinierte Auswertung</a:t>
                      </a:r>
                      <a:endParaRPr lang="en-US" sz="1800" dirty="0"/>
                    </a:p>
                  </a:txBody>
                  <a:tcPr/>
                </a:tc>
              </a:tr>
              <a:tr h="326803">
                <a:tc>
                  <a:txBody>
                    <a:bodyPr/>
                    <a:lstStyle/>
                    <a:p>
                      <a:pPr marL="0" marR="0" indent="0" algn="l" defTabSz="417462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800" dirty="0" smtClean="0"/>
                        <a:t>UC-06</a:t>
                      </a:r>
                      <a:endParaRPr lang="en-US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800" dirty="0" smtClean="0"/>
                        <a:t>Hilfesystem</a:t>
                      </a:r>
                      <a:endParaRPr lang="en-US" sz="18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63500" y="1127124"/>
            <a:ext cx="4597400" cy="551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Rectangle 13"/>
          <p:cNvSpPr/>
          <p:nvPr/>
        </p:nvSpPr>
        <p:spPr>
          <a:xfrm>
            <a:off x="4521199" y="1825623"/>
            <a:ext cx="4276725" cy="28257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508499" y="2193923"/>
            <a:ext cx="4276725" cy="28257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508499" y="2549523"/>
            <a:ext cx="4276725" cy="28257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508500" y="2921000"/>
            <a:ext cx="4276725" cy="28257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508500" y="3292477"/>
            <a:ext cx="4276725" cy="28257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508499" y="3663954"/>
            <a:ext cx="4276725" cy="28257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533900" y="4060823"/>
            <a:ext cx="4276725" cy="46037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514236" y="4668680"/>
            <a:ext cx="4276725" cy="533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508500" y="5303201"/>
            <a:ext cx="4276725" cy="28257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Evaluation </a:t>
            </a:r>
            <a:r>
              <a:rPr lang="de-CH" dirty="0" err="1" smtClean="0"/>
              <a:t>Rich</a:t>
            </a:r>
            <a:r>
              <a:rPr lang="de-CH" dirty="0" smtClean="0"/>
              <a:t> Client Framework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Bachelorthesis</a:t>
            </a:r>
            <a:r>
              <a:rPr lang="en-US" dirty="0" smtClean="0"/>
              <a:t> </a:t>
            </a:r>
            <a:r>
              <a:rPr lang="en-US" dirty="0" err="1" smtClean="0"/>
              <a:t>Abschlusspräsentation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Raffael Schmid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57199" y="1600197"/>
          <a:ext cx="7528244" cy="4076702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149601"/>
                <a:gridCol w="1536700"/>
                <a:gridCol w="1473200"/>
                <a:gridCol w="1368743"/>
              </a:tblGrid>
              <a:tr h="582386">
                <a:tc>
                  <a:txBody>
                    <a:bodyPr/>
                    <a:lstStyle/>
                    <a:p>
                      <a:pPr algn="ctr"/>
                      <a:r>
                        <a:rPr lang="de-CH" sz="2000" dirty="0" smtClean="0"/>
                        <a:t>Anforderung*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000" dirty="0" err="1" smtClean="0"/>
                        <a:t>Eclipse</a:t>
                      </a:r>
                      <a:r>
                        <a:rPr lang="de-CH" sz="2000" dirty="0" smtClean="0"/>
                        <a:t> 3.x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000" dirty="0" err="1" smtClean="0"/>
                        <a:t>Eclipse</a:t>
                      </a:r>
                      <a:r>
                        <a:rPr lang="de-CH" sz="2000" dirty="0" smtClean="0"/>
                        <a:t> 4.x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000" dirty="0" err="1" smtClean="0"/>
                        <a:t>Netbeans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2386">
                <a:tc>
                  <a:txBody>
                    <a:bodyPr/>
                    <a:lstStyle/>
                    <a:p>
                      <a:pPr algn="ctr"/>
                      <a:r>
                        <a:rPr lang="de-CH" sz="1800" dirty="0" smtClean="0"/>
                        <a:t>Verbreitung (4)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1800" dirty="0" smtClean="0"/>
                        <a:t>5 (20)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1800" dirty="0" smtClean="0"/>
                        <a:t>1 (4)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1800" dirty="0" smtClean="0"/>
                        <a:t>2 (8)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2386">
                <a:tc>
                  <a:txBody>
                    <a:bodyPr/>
                    <a:lstStyle/>
                    <a:p>
                      <a:pPr algn="ctr"/>
                      <a:r>
                        <a:rPr lang="de-CH" sz="1800" dirty="0" smtClean="0"/>
                        <a:t>Plattformunabhängigkeit (4)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800" dirty="0" smtClean="0"/>
                        <a:t>5 (20)</a:t>
                      </a:r>
                      <a:endParaRPr lang="en-US" sz="1800" dirty="0" smtClean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800" dirty="0" smtClean="0"/>
                        <a:t>5 (20)</a:t>
                      </a:r>
                      <a:endParaRPr lang="en-US" sz="1800" dirty="0" smtClean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800" dirty="0" smtClean="0"/>
                        <a:t>5 (20)</a:t>
                      </a:r>
                      <a:endParaRPr lang="en-US" sz="1800" dirty="0" smtClean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2386">
                <a:tc>
                  <a:txBody>
                    <a:bodyPr/>
                    <a:lstStyle/>
                    <a:p>
                      <a:pPr algn="ctr"/>
                      <a:r>
                        <a:rPr lang="de-CH" sz="1800" dirty="0" smtClean="0"/>
                        <a:t>Support</a:t>
                      </a:r>
                      <a:r>
                        <a:rPr lang="de-CH" sz="1800" baseline="0" dirty="0" smtClean="0"/>
                        <a:t> Lokalisierung (2)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1800" dirty="0" smtClean="0"/>
                        <a:t>5 (10)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800" dirty="0" smtClean="0"/>
                        <a:t>5 (10)</a:t>
                      </a:r>
                      <a:endParaRPr lang="en-US" sz="1800" dirty="0" smtClean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800" dirty="0" smtClean="0"/>
                        <a:t>5 (10)</a:t>
                      </a:r>
                      <a:endParaRPr lang="en-US" sz="1800" dirty="0" smtClean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2386">
                <a:tc>
                  <a:txBody>
                    <a:bodyPr/>
                    <a:lstStyle/>
                    <a:p>
                      <a:pPr algn="ctr"/>
                      <a:r>
                        <a:rPr lang="de-CH" sz="1800" dirty="0" smtClean="0"/>
                        <a:t>Support Modularisierung (3)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800" dirty="0" smtClean="0"/>
                        <a:t>5 (15)</a:t>
                      </a:r>
                      <a:endParaRPr lang="en-US" sz="1800" dirty="0" smtClean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1800" dirty="0" smtClean="0"/>
                        <a:t>5 (15)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1800" dirty="0" smtClean="0"/>
                        <a:t>5 (15)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2386">
                <a:tc>
                  <a:txBody>
                    <a:bodyPr/>
                    <a:lstStyle/>
                    <a:p>
                      <a:pPr algn="ctr"/>
                      <a:r>
                        <a:rPr lang="de-CH" sz="1800" dirty="0" err="1" smtClean="0"/>
                        <a:t>Offline</a:t>
                      </a:r>
                      <a:r>
                        <a:rPr lang="de-CH" sz="1800" baseline="0" dirty="0" smtClean="0"/>
                        <a:t> Betriebsmodus (4)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1800" dirty="0" smtClean="0"/>
                        <a:t>5 (20)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1800" dirty="0" smtClean="0"/>
                        <a:t>5 (20)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1800" dirty="0" smtClean="0"/>
                        <a:t>5 (20)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2386">
                <a:tc>
                  <a:txBody>
                    <a:bodyPr/>
                    <a:lstStyle/>
                    <a:p>
                      <a:pPr algn="ctr"/>
                      <a:r>
                        <a:rPr lang="de-CH" sz="1800" dirty="0" smtClean="0"/>
                        <a:t>Installation als Erweiterung (4)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1800" dirty="0" smtClean="0"/>
                        <a:t>5 (20)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1800" dirty="0" smtClean="0"/>
                        <a:t>5 (20)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1800" dirty="0" smtClean="0"/>
                        <a:t>5 (20)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3746500" y="2216149"/>
            <a:ext cx="1308100" cy="50165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207000" y="2216149"/>
            <a:ext cx="1308100" cy="50165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664643" y="2216149"/>
            <a:ext cx="1308100" cy="50165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267643" y="2819400"/>
            <a:ext cx="1308100" cy="50165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651943" y="2819400"/>
            <a:ext cx="1308100" cy="50165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746500" y="3371851"/>
            <a:ext cx="1308100" cy="50165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254943" y="3384551"/>
            <a:ext cx="1308100" cy="50165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664643" y="3384551"/>
            <a:ext cx="1308100" cy="50165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746500" y="3949702"/>
            <a:ext cx="1308100" cy="50165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207000" y="3949702"/>
            <a:ext cx="1308100" cy="50165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651943" y="3962402"/>
            <a:ext cx="1308100" cy="50165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746500" y="4552953"/>
            <a:ext cx="1308100" cy="50165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207000" y="4540253"/>
            <a:ext cx="1308100" cy="50165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651943" y="4540253"/>
            <a:ext cx="1308100" cy="50165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3759200" y="5130804"/>
            <a:ext cx="1308100" cy="50165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5242243" y="5130804"/>
            <a:ext cx="1308100" cy="50165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6664643" y="5130804"/>
            <a:ext cx="1308100" cy="50165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622300" y="5130804"/>
            <a:ext cx="2882900" cy="50165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622300" y="2819400"/>
            <a:ext cx="2882900" cy="50165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622300" y="3384551"/>
            <a:ext cx="2882900" cy="50165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622300" y="3949702"/>
            <a:ext cx="2882900" cy="50165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622300" y="4540253"/>
            <a:ext cx="2882900" cy="50165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622300" y="2216149"/>
            <a:ext cx="2882900" cy="50165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746500" y="2819400"/>
            <a:ext cx="1308100" cy="50165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66700" y="2120900"/>
            <a:ext cx="7899400" cy="76200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457199" y="5758726"/>
            <a:ext cx="64450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 smtClean="0"/>
              <a:t>*funktionale Anforderungen und Qualitätsanforderung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11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Architektur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Bachelorthesis</a:t>
            </a:r>
            <a:r>
              <a:rPr lang="en-US" dirty="0" smtClean="0"/>
              <a:t> </a:t>
            </a:r>
            <a:r>
              <a:rPr lang="en-US" dirty="0" err="1" smtClean="0"/>
              <a:t>Abschlusspräsentation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Raffael Schmid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700213"/>
            <a:ext cx="6557963" cy="4640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" name="Straight Connector 6"/>
          <p:cNvCxnSpPr/>
          <p:nvPr/>
        </p:nvCxnSpPr>
        <p:spPr>
          <a:xfrm>
            <a:off x="609600" y="3390900"/>
            <a:ext cx="8242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015163" y="3949700"/>
            <a:ext cx="21288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000" b="1" dirty="0" smtClean="0"/>
              <a:t>Basissoftware</a:t>
            </a:r>
          </a:p>
          <a:p>
            <a:r>
              <a:rPr lang="de-CH" sz="2000" b="1" dirty="0" smtClean="0"/>
              <a:t>(Feature)</a:t>
            </a:r>
            <a:endParaRPr lang="en-US" sz="2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7015163" y="1796990"/>
            <a:ext cx="21288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000" b="1" dirty="0" err="1" smtClean="0"/>
              <a:t>JRockit</a:t>
            </a:r>
            <a:r>
              <a:rPr lang="de-CH" sz="2000" b="1" dirty="0" smtClean="0"/>
              <a:t> Erweiterung</a:t>
            </a:r>
          </a:p>
          <a:p>
            <a:r>
              <a:rPr lang="de-CH" sz="2000" b="1" dirty="0" smtClean="0"/>
              <a:t>(Feature)</a:t>
            </a:r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77800" y="2533590"/>
            <a:ext cx="6837363" cy="70788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Ablauf Garbage Collection Analyse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Bachelorthesis</a:t>
            </a:r>
            <a:r>
              <a:rPr lang="en-US" dirty="0" smtClean="0"/>
              <a:t> </a:t>
            </a:r>
            <a:r>
              <a:rPr lang="en-US" dirty="0" err="1" smtClean="0"/>
              <a:t>Abschlusspräsentation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Raffael Schmid</a:t>
            </a:r>
          </a:p>
        </p:txBody>
      </p:sp>
      <p:sp>
        <p:nvSpPr>
          <p:cNvPr id="8" name="Rectangle 7"/>
          <p:cNvSpPr/>
          <p:nvPr/>
        </p:nvSpPr>
        <p:spPr>
          <a:xfrm>
            <a:off x="177800" y="4556324"/>
            <a:ext cx="6837363" cy="70788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77800" y="4556324"/>
            <a:ext cx="865808" cy="7078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>
                <a:solidFill>
                  <a:schemeClr val="tx1"/>
                </a:solidFill>
              </a:rPr>
              <a:t>Import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015163" y="4686300"/>
            <a:ext cx="21288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000" b="1" dirty="0" smtClean="0"/>
              <a:t>Basissoftware</a:t>
            </a:r>
            <a:endParaRPr lang="en-US" sz="20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7015163" y="2533590"/>
            <a:ext cx="21288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000" b="1" dirty="0" smtClean="0"/>
              <a:t>JRockit Erweiterung</a:t>
            </a:r>
            <a:endParaRPr lang="en-US" sz="2000" b="1" dirty="0"/>
          </a:p>
        </p:txBody>
      </p:sp>
      <p:sp>
        <p:nvSpPr>
          <p:cNvPr id="14" name="Rectangle 13"/>
          <p:cNvSpPr/>
          <p:nvPr/>
        </p:nvSpPr>
        <p:spPr>
          <a:xfrm>
            <a:off x="1155700" y="4556324"/>
            <a:ext cx="980852" cy="7078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>
                <a:solidFill>
                  <a:schemeClr val="tx1"/>
                </a:solidFill>
              </a:rPr>
              <a:t>Einlesen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>
            <a:stCxn id="9" idx="3"/>
            <a:endCxn id="14" idx="1"/>
          </p:cNvCxnSpPr>
          <p:nvPr/>
        </p:nvCxnSpPr>
        <p:spPr>
          <a:xfrm>
            <a:off x="1043608" y="4910267"/>
            <a:ext cx="112092" cy="0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2136552" y="3241476"/>
            <a:ext cx="0" cy="1314847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2136552" y="2533590"/>
            <a:ext cx="825500" cy="7078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>
                <a:solidFill>
                  <a:schemeClr val="tx1"/>
                </a:solidFill>
              </a:rPr>
              <a:t>Parsen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962052" y="4556324"/>
            <a:ext cx="774700" cy="7078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>
                <a:solidFill>
                  <a:schemeClr val="tx1"/>
                </a:solidFill>
              </a:rPr>
              <a:t>Profil laden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2962052" y="3241474"/>
            <a:ext cx="0" cy="1314848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5283200" y="3241474"/>
            <a:ext cx="0" cy="1314847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5283200" y="2533588"/>
            <a:ext cx="800968" cy="7078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>
                <a:solidFill>
                  <a:schemeClr val="tx1"/>
                </a:solidFill>
              </a:rPr>
              <a:t>Daten laden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084168" y="4556323"/>
            <a:ext cx="930994" cy="7078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>
                <a:solidFill>
                  <a:schemeClr val="tx1"/>
                </a:solidFill>
              </a:rPr>
              <a:t>Anzeige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6084168" y="3241478"/>
            <a:ext cx="12700" cy="1314846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3" name="Group 52"/>
          <p:cNvGrpSpPr/>
          <p:nvPr/>
        </p:nvGrpSpPr>
        <p:grpSpPr>
          <a:xfrm>
            <a:off x="1155700" y="5264210"/>
            <a:ext cx="3352800" cy="730190"/>
            <a:chOff x="1155700" y="4527610"/>
            <a:chExt cx="3352800" cy="730190"/>
          </a:xfrm>
        </p:grpSpPr>
        <p:cxnSp>
          <p:nvCxnSpPr>
            <p:cNvPr id="35" name="Straight Connector 34"/>
            <p:cNvCxnSpPr/>
            <p:nvPr/>
          </p:nvCxnSpPr>
          <p:spPr>
            <a:xfrm>
              <a:off x="1155700" y="4527610"/>
              <a:ext cx="0" cy="730190"/>
            </a:xfrm>
            <a:prstGeom prst="line">
              <a:avLst/>
            </a:prstGeom>
            <a:ln w="9525"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1155700" y="4673024"/>
              <a:ext cx="3352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600" dirty="0" smtClean="0"/>
                <a:t>Analyse öffnen</a:t>
              </a:r>
              <a:endParaRPr lang="en-US" sz="1600" dirty="0"/>
            </a:p>
          </p:txBody>
        </p:sp>
      </p:grpSp>
      <p:sp>
        <p:nvSpPr>
          <p:cNvPr id="43" name="Rectangle 42"/>
          <p:cNvSpPr/>
          <p:nvPr/>
        </p:nvSpPr>
        <p:spPr>
          <a:xfrm>
            <a:off x="3860800" y="4556322"/>
            <a:ext cx="1422400" cy="7078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dirty="0" smtClean="0">
                <a:solidFill>
                  <a:schemeClr val="tx1"/>
                </a:solidFill>
              </a:rPr>
              <a:t>Analysefenster öffnen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50" name="Straight Arrow Connector 49"/>
          <p:cNvCxnSpPr>
            <a:stCxn id="23" idx="3"/>
            <a:endCxn id="43" idx="1"/>
          </p:cNvCxnSpPr>
          <p:nvPr/>
        </p:nvCxnSpPr>
        <p:spPr>
          <a:xfrm flipV="1">
            <a:off x="3736752" y="4910265"/>
            <a:ext cx="124048" cy="2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4" name="Group 53"/>
          <p:cNvGrpSpPr/>
          <p:nvPr/>
        </p:nvGrpSpPr>
        <p:grpSpPr>
          <a:xfrm>
            <a:off x="2959100" y="5264210"/>
            <a:ext cx="2324100" cy="976411"/>
            <a:chOff x="1155700" y="4527610"/>
            <a:chExt cx="2324100" cy="976411"/>
          </a:xfrm>
        </p:grpSpPr>
        <p:cxnSp>
          <p:nvCxnSpPr>
            <p:cNvPr id="55" name="Straight Connector 54"/>
            <p:cNvCxnSpPr/>
            <p:nvPr/>
          </p:nvCxnSpPr>
          <p:spPr>
            <a:xfrm>
              <a:off x="1155700" y="4527610"/>
              <a:ext cx="0" cy="730190"/>
            </a:xfrm>
            <a:prstGeom prst="line">
              <a:avLst/>
            </a:prstGeom>
            <a:ln w="9525"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1155700" y="4673024"/>
              <a:ext cx="23241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600" dirty="0" smtClean="0"/>
                <a:t>Konfiguration der Diagramme befindet sich in Profilen</a:t>
              </a:r>
              <a:endParaRPr lang="en-US" sz="1600" dirty="0"/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2136552" y="1803398"/>
            <a:ext cx="3352800" cy="730190"/>
            <a:chOff x="1155700" y="4527610"/>
            <a:chExt cx="3352800" cy="730190"/>
          </a:xfrm>
        </p:grpSpPr>
        <p:cxnSp>
          <p:nvCxnSpPr>
            <p:cNvPr id="58" name="Straight Connector 57"/>
            <p:cNvCxnSpPr/>
            <p:nvPr/>
          </p:nvCxnSpPr>
          <p:spPr>
            <a:xfrm>
              <a:off x="1155700" y="4527610"/>
              <a:ext cx="0" cy="730190"/>
            </a:xfrm>
            <a:prstGeom prst="line">
              <a:avLst/>
            </a:prstGeom>
            <a:ln w="9525"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1155700" y="4527610"/>
              <a:ext cx="33528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de-CH" sz="1600" dirty="0" err="1" smtClean="0"/>
                <a:t>Lexer</a:t>
              </a:r>
              <a:endParaRPr lang="de-CH" sz="1600" dirty="0" smtClean="0"/>
            </a:p>
            <a:p>
              <a:pPr marL="342900" indent="-342900">
                <a:buFont typeface="+mj-lt"/>
                <a:buAutoNum type="arabicPeriod"/>
              </a:pPr>
              <a:r>
                <a:rPr lang="de-CH" sz="1600" dirty="0" err="1" smtClean="0"/>
                <a:t>Syntactic</a:t>
              </a:r>
              <a:r>
                <a:rPr lang="de-CH" sz="1600" dirty="0" smtClean="0"/>
                <a:t> </a:t>
              </a:r>
              <a:r>
                <a:rPr lang="de-CH" sz="1600" dirty="0" err="1" smtClean="0"/>
                <a:t>Analyzer</a:t>
              </a:r>
              <a:endParaRPr lang="en-US" sz="1600" dirty="0"/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5283200" y="1803398"/>
            <a:ext cx="3352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dirty="0" smtClean="0"/>
              <a:t>Datenreihen werden aus Domänenmodell geladen</a:t>
            </a:r>
            <a:endParaRPr lang="en-US" sz="1600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5283200" y="1803398"/>
            <a:ext cx="0" cy="730190"/>
          </a:xfrm>
          <a:prstGeom prst="line">
            <a:avLst/>
          </a:prstGeom>
          <a:ln w="9525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 err="1" smtClean="0"/>
              <a:t>Tokenizer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Bachelorthesis</a:t>
            </a:r>
            <a:r>
              <a:rPr lang="en-US" dirty="0" smtClean="0"/>
              <a:t> </a:t>
            </a:r>
            <a:r>
              <a:rPr lang="en-US" dirty="0" err="1" smtClean="0"/>
              <a:t>Abschlusspräsentation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Raffael Schmid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27000" y="3235050"/>
            <a:ext cx="8890000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([O|Y]C)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(\d+)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\]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(\d+.\d{3})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(\d+.\d{3})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([O|Y]C)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(\d+)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KB-&gt;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(\d+)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KB \(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(\d+)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KB\),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(\d+.\d{3})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s, sum of pauses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(\d+.\d{3})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ms, longest pause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(\d+.\d{3})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ms.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7000" y="2834939"/>
            <a:ext cx="299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000" b="1" dirty="0" smtClean="0"/>
              <a:t>Pattern</a:t>
            </a:r>
            <a:endParaRPr lang="en-US" sz="20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127000" y="1702766"/>
            <a:ext cx="889000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YC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#1]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1.535-1.617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 YC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176976KB-&gt;177017KB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233636KB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), 0.082 s, sum of pauses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82.409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ms, longest pause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82.409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ms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.</a:t>
            </a: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7000" y="4200991"/>
            <a:ext cx="299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000" b="1" dirty="0" smtClean="0"/>
              <a:t>Output (</a:t>
            </a:r>
            <a:r>
              <a:rPr lang="de-CH" sz="2000" b="1" dirty="0" err="1" smtClean="0"/>
              <a:t>Tokenstream</a:t>
            </a:r>
            <a:r>
              <a:rPr lang="de-CH" sz="2000" b="1" dirty="0" smtClean="0"/>
              <a:t>)</a:t>
            </a:r>
            <a:endParaRPr lang="en-US" sz="20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127000" y="4568835"/>
            <a:ext cx="1067619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 smtClean="0"/>
              <a:t>Type1: YC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347019" y="4568835"/>
            <a:ext cx="1067619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CH" i="1" dirty="0" smtClean="0"/>
              <a:t>Index: 1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590390" y="4568835"/>
            <a:ext cx="1971778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CH" i="1" dirty="0" smtClean="0"/>
              <a:t>Start Time: 1.535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714568" y="4566065"/>
            <a:ext cx="1971778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CH" i="1" dirty="0" smtClean="0"/>
              <a:t>End Time: 1.617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27000" y="5058076"/>
            <a:ext cx="2463390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 smtClean="0"/>
              <a:t>Memory Before: 176976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742790" y="5058076"/>
            <a:ext cx="2463390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 smtClean="0"/>
              <a:t>Memory After: 177017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358580" y="5058076"/>
            <a:ext cx="2463390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 smtClean="0"/>
              <a:t>Heap Size After: 177017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27000" y="1302656"/>
            <a:ext cx="299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000" b="1" dirty="0" smtClean="0"/>
              <a:t>Input</a:t>
            </a:r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4" grpId="0"/>
      <p:bldP spid="19" grpId="0" animBg="1"/>
      <p:bldP spid="20" grpId="0" animBg="1"/>
      <p:bldP spid="21" grpId="0" animBg="1"/>
      <p:bldP spid="24" grpId="0" animBg="1"/>
      <p:bldP spid="26" grpId="0" animBg="1"/>
      <p:bldP spid="27" grpId="0" animBg="1"/>
      <p:bldP spid="28" grpId="0" animBg="1"/>
    </p:bldLst>
  </p:timing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2972</TotalTime>
  <Words>528</Words>
  <Application>Microsoft Office PowerPoint</Application>
  <PresentationFormat>On-screen Show (4:3)</PresentationFormat>
  <Paragraphs>161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Office-Design</vt:lpstr>
      <vt:lpstr>Bachelorthesis: Abschlusspräsentation</vt:lpstr>
      <vt:lpstr>Inhalt</vt:lpstr>
      <vt:lpstr>Ausgangslage und Zielsetzung</vt:lpstr>
      <vt:lpstr>Methodik</vt:lpstr>
      <vt:lpstr>Funktionale Anforderungen</vt:lpstr>
      <vt:lpstr>Evaluation Rich Client Framework</vt:lpstr>
      <vt:lpstr>Architektur</vt:lpstr>
      <vt:lpstr>Ablauf Garbage Collection Analyse</vt:lpstr>
      <vt:lpstr>Tokenizer</vt:lpstr>
      <vt:lpstr>Parser Result</vt:lpstr>
      <vt:lpstr>Anzeige</vt:lpstr>
      <vt:lpstr>Rückblick</vt:lpstr>
      <vt:lpstr>Rückblick</vt:lpstr>
      <vt:lpstr>Demo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Semesterarbeit: Kick-Off</dc:title>
  <dc:creator>Raffael Schmid</dc:creator>
  <cp:lastModifiedBy>els</cp:lastModifiedBy>
  <cp:revision>1390</cp:revision>
  <cp:lastPrinted>2011-06-21T18:19:53Z</cp:lastPrinted>
  <dcterms:created xsi:type="dcterms:W3CDTF">2010-03-10T16:02:05Z</dcterms:created>
  <dcterms:modified xsi:type="dcterms:W3CDTF">2011-12-21T06:53:48Z</dcterms:modified>
</cp:coreProperties>
</file>