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794238" cy="30267275"/>
  <p:notesSz cx="6858000" cy="9144000"/>
  <p:defaultText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CCCC00"/>
    <a:srgbClr val="996633"/>
    <a:srgbClr val="CCFF66"/>
    <a:srgbClr val="CCFFCC"/>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762" autoAdjust="0"/>
  </p:normalViewPr>
  <p:slideViewPr>
    <p:cSldViewPr>
      <p:cViewPr>
        <p:scale>
          <a:sx n="100" d="100"/>
          <a:sy n="100" d="100"/>
        </p:scale>
        <p:origin x="17088" y="13440"/>
      </p:cViewPr>
      <p:guideLst>
        <p:guide orient="horz" pos="9533"/>
        <p:guide pos="1347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9402475"/>
            <a:ext cx="36375103" cy="6487846"/>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136" y="17151456"/>
            <a:ext cx="29955967" cy="7734970"/>
          </a:xfrm>
        </p:spPr>
        <p:txBody>
          <a:bodyPr/>
          <a:lstStyle>
            <a:lvl1pPr marL="0" indent="0" algn="ctr">
              <a:buNone/>
              <a:defRPr>
                <a:solidFill>
                  <a:schemeClr val="tx1">
                    <a:tint val="75000"/>
                  </a:schemeClr>
                </a:solidFill>
              </a:defRPr>
            </a:lvl1pPr>
            <a:lvl2pPr marL="2087315" indent="0" algn="ctr">
              <a:buNone/>
              <a:defRPr>
                <a:solidFill>
                  <a:schemeClr val="tx1">
                    <a:tint val="75000"/>
                  </a:schemeClr>
                </a:solidFill>
              </a:defRPr>
            </a:lvl2pPr>
            <a:lvl3pPr marL="4174629" indent="0" algn="ctr">
              <a:buNone/>
              <a:defRPr>
                <a:solidFill>
                  <a:schemeClr val="tx1">
                    <a:tint val="75000"/>
                  </a:schemeClr>
                </a:solidFill>
              </a:defRPr>
            </a:lvl3pPr>
            <a:lvl4pPr marL="6261944" indent="0" algn="ctr">
              <a:buNone/>
              <a:defRPr>
                <a:solidFill>
                  <a:schemeClr val="tx1">
                    <a:tint val="75000"/>
                  </a:schemeClr>
                </a:solidFill>
              </a:defRPr>
            </a:lvl4pPr>
            <a:lvl5pPr marL="8349258" indent="0" algn="ctr">
              <a:buNone/>
              <a:defRPr>
                <a:solidFill>
                  <a:schemeClr val="tx1">
                    <a:tint val="75000"/>
                  </a:schemeClr>
                </a:solidFill>
              </a:defRPr>
            </a:lvl5pPr>
            <a:lvl6pPr marL="10436573" indent="0" algn="ctr">
              <a:buNone/>
              <a:defRPr>
                <a:solidFill>
                  <a:schemeClr val="tx1">
                    <a:tint val="75000"/>
                  </a:schemeClr>
                </a:solidFill>
              </a:defRPr>
            </a:lvl6pPr>
            <a:lvl7pPr marL="12523888" indent="0" algn="ctr">
              <a:buNone/>
              <a:defRPr>
                <a:solidFill>
                  <a:schemeClr val="tx1">
                    <a:tint val="75000"/>
                  </a:schemeClr>
                </a:solidFill>
              </a:defRPr>
            </a:lvl7pPr>
            <a:lvl8pPr marL="14611202" indent="0" algn="ctr">
              <a:buNone/>
              <a:defRPr>
                <a:solidFill>
                  <a:schemeClr val="tx1">
                    <a:tint val="75000"/>
                  </a:schemeClr>
                </a:solidFill>
              </a:defRPr>
            </a:lvl8pPr>
            <a:lvl9pPr marL="166985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25823" y="1212098"/>
            <a:ext cx="9628704" cy="25825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39712" y="1212098"/>
            <a:ext cx="28172873" cy="25825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50" y="19449529"/>
            <a:ext cx="36375103" cy="6011417"/>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380450" y="12828565"/>
            <a:ext cx="36375103" cy="6620965"/>
          </a:xfrm>
        </p:spPr>
        <p:txBody>
          <a:bodyPr anchor="b"/>
          <a:lstStyle>
            <a:lvl1pPr marL="0" indent="0">
              <a:buNone/>
              <a:defRPr sz="9100">
                <a:solidFill>
                  <a:schemeClr val="tx1">
                    <a:tint val="75000"/>
                  </a:schemeClr>
                </a:solidFill>
              </a:defRPr>
            </a:lvl1pPr>
            <a:lvl2pPr marL="2087315" indent="0">
              <a:buNone/>
              <a:defRPr sz="8200">
                <a:solidFill>
                  <a:schemeClr val="tx1">
                    <a:tint val="75000"/>
                  </a:schemeClr>
                </a:solidFill>
              </a:defRPr>
            </a:lvl2pPr>
            <a:lvl3pPr marL="4174629" indent="0">
              <a:buNone/>
              <a:defRPr sz="7300">
                <a:solidFill>
                  <a:schemeClr val="tx1">
                    <a:tint val="75000"/>
                  </a:schemeClr>
                </a:solidFill>
              </a:defRPr>
            </a:lvl3pPr>
            <a:lvl4pPr marL="6261944" indent="0">
              <a:buNone/>
              <a:defRPr sz="6400">
                <a:solidFill>
                  <a:schemeClr val="tx1">
                    <a:tint val="75000"/>
                  </a:schemeClr>
                </a:solidFill>
              </a:defRPr>
            </a:lvl4pPr>
            <a:lvl5pPr marL="8349258" indent="0">
              <a:buNone/>
              <a:defRPr sz="6400">
                <a:solidFill>
                  <a:schemeClr val="tx1">
                    <a:tint val="75000"/>
                  </a:schemeClr>
                </a:solidFill>
              </a:defRPr>
            </a:lvl5pPr>
            <a:lvl6pPr marL="10436573" indent="0">
              <a:buNone/>
              <a:defRPr sz="6400">
                <a:solidFill>
                  <a:schemeClr val="tx1">
                    <a:tint val="75000"/>
                  </a:schemeClr>
                </a:solidFill>
              </a:defRPr>
            </a:lvl6pPr>
            <a:lvl7pPr marL="12523888" indent="0">
              <a:buNone/>
              <a:defRPr sz="6400">
                <a:solidFill>
                  <a:schemeClr val="tx1">
                    <a:tint val="75000"/>
                  </a:schemeClr>
                </a:solidFill>
              </a:defRPr>
            </a:lvl7pPr>
            <a:lvl8pPr marL="14611202" indent="0">
              <a:buNone/>
              <a:defRPr sz="6400">
                <a:solidFill>
                  <a:schemeClr val="tx1">
                    <a:tint val="75000"/>
                  </a:schemeClr>
                </a:solidFill>
              </a:defRPr>
            </a:lvl8pPr>
            <a:lvl9pPr marL="1669851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9712"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53739"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712" y="6775108"/>
            <a:ext cx="18908220"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9712" y="9598650"/>
            <a:ext cx="18908220"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880" y="6775108"/>
            <a:ext cx="18915648"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38880" y="9598650"/>
            <a:ext cx="18915648"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5" y="1205086"/>
            <a:ext cx="14079009" cy="5128622"/>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6731359" y="1205088"/>
            <a:ext cx="23923168" cy="25832281"/>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715" y="6333710"/>
            <a:ext cx="14079009" cy="20703659"/>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0" y="21187092"/>
            <a:ext cx="25676543" cy="2501256"/>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387970" y="2704437"/>
            <a:ext cx="25676543" cy="18160365"/>
          </a:xfrm>
        </p:spPr>
        <p:txBody>
          <a:bodyPr/>
          <a:lstStyle>
            <a:lvl1pPr marL="0" indent="0">
              <a:buNone/>
              <a:defRPr sz="14600"/>
            </a:lvl1pPr>
            <a:lvl2pPr marL="2087315" indent="0">
              <a:buNone/>
              <a:defRPr sz="12800"/>
            </a:lvl2pPr>
            <a:lvl3pPr marL="4174629" indent="0">
              <a:buNone/>
              <a:defRPr sz="11000"/>
            </a:lvl3pPr>
            <a:lvl4pPr marL="6261944" indent="0">
              <a:buNone/>
              <a:defRPr sz="9100"/>
            </a:lvl4pPr>
            <a:lvl5pPr marL="8349258" indent="0">
              <a:buNone/>
              <a:defRPr sz="9100"/>
            </a:lvl5pPr>
            <a:lvl6pPr marL="10436573" indent="0">
              <a:buNone/>
              <a:defRPr sz="9100"/>
            </a:lvl6pPr>
            <a:lvl7pPr marL="12523888" indent="0">
              <a:buNone/>
              <a:defRPr sz="9100"/>
            </a:lvl7pPr>
            <a:lvl8pPr marL="14611202" indent="0">
              <a:buNone/>
              <a:defRPr sz="9100"/>
            </a:lvl8pPr>
            <a:lvl9pPr marL="16698517" indent="0">
              <a:buNone/>
              <a:defRPr sz="9100"/>
            </a:lvl9pPr>
          </a:lstStyle>
          <a:p>
            <a:endParaRPr lang="en-US"/>
          </a:p>
        </p:txBody>
      </p:sp>
      <p:sp>
        <p:nvSpPr>
          <p:cNvPr id="4" name="Text Placeholder 3"/>
          <p:cNvSpPr>
            <a:spLocks noGrp="1"/>
          </p:cNvSpPr>
          <p:nvPr>
            <p:ph type="body" sz="half" idx="2"/>
          </p:nvPr>
        </p:nvSpPr>
        <p:spPr>
          <a:xfrm>
            <a:off x="8387970" y="23688349"/>
            <a:ext cx="25676543" cy="3552198"/>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1212095"/>
            <a:ext cx="38514814" cy="5044546"/>
          </a:xfrm>
          <a:prstGeom prst="rect">
            <a:avLst/>
          </a:prstGeom>
        </p:spPr>
        <p:txBody>
          <a:bodyPr vert="horz" lIns="417463" tIns="208731" rIns="417463" bIns="20873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39712" y="7062367"/>
            <a:ext cx="38514814" cy="19975002"/>
          </a:xfrm>
          <a:prstGeom prst="rect">
            <a:avLst/>
          </a:prstGeom>
        </p:spPr>
        <p:txBody>
          <a:bodyPr vert="horz" lIns="417463" tIns="208731" rIns="417463" bIns="2087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39712" y="28053282"/>
            <a:ext cx="9985322" cy="1611452"/>
          </a:xfrm>
          <a:prstGeom prst="rect">
            <a:avLst/>
          </a:prstGeom>
        </p:spPr>
        <p:txBody>
          <a:bodyPr vert="horz" lIns="417463" tIns="208731" rIns="417463" bIns="208731" rtlCol="0" anchor="ctr"/>
          <a:lstStyle>
            <a:lvl1pPr algn="l">
              <a:defRPr sz="5500">
                <a:solidFill>
                  <a:schemeClr val="tx1">
                    <a:tint val="75000"/>
                  </a:schemeClr>
                </a:solidFill>
              </a:defRPr>
            </a:lvl1pPr>
          </a:lstStyle>
          <a:p>
            <a:fld id="{C62D31E2-9E86-40CB-A2F4-FCB2575419C8}" type="datetimeFigureOut">
              <a:rPr lang="en-US" smtClean="0"/>
              <a:pPr/>
              <a:t>11/30/2011</a:t>
            </a:fld>
            <a:endParaRPr lang="en-US"/>
          </a:p>
        </p:txBody>
      </p:sp>
      <p:sp>
        <p:nvSpPr>
          <p:cNvPr id="5" name="Footer Placeholder 4"/>
          <p:cNvSpPr>
            <a:spLocks noGrp="1"/>
          </p:cNvSpPr>
          <p:nvPr>
            <p:ph type="ftr" sz="quarter" idx="3"/>
          </p:nvPr>
        </p:nvSpPr>
        <p:spPr>
          <a:xfrm>
            <a:off x="14621365" y="28053282"/>
            <a:ext cx="13551509" cy="1611452"/>
          </a:xfrm>
          <a:prstGeom prst="rect">
            <a:avLst/>
          </a:prstGeom>
        </p:spPr>
        <p:txBody>
          <a:bodyPr vert="horz" lIns="417463" tIns="208731" rIns="417463" bIns="208731"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69204" y="28053282"/>
            <a:ext cx="9985322" cy="1611452"/>
          </a:xfrm>
          <a:prstGeom prst="rect">
            <a:avLst/>
          </a:prstGeom>
        </p:spPr>
        <p:txBody>
          <a:bodyPr vert="horz" lIns="417463" tIns="208731" rIns="417463" bIns="208731" rtlCol="0" anchor="ctr"/>
          <a:lstStyle>
            <a:lvl1pPr algn="r">
              <a:defRPr sz="5500">
                <a:solidFill>
                  <a:schemeClr val="tx1">
                    <a:tint val="75000"/>
                  </a:schemeClr>
                </a:solidFill>
              </a:defRPr>
            </a:lvl1pPr>
          </a:lstStyle>
          <a:p>
            <a:fld id="{861B2158-2F89-4A8C-B90B-BC7FA49CC6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629" rtl="0" eaLnBrk="1" latinLnBrk="0" hangingPunct="1">
        <a:spcBef>
          <a:spcPct val="0"/>
        </a:spcBef>
        <a:buNone/>
        <a:defRPr sz="20100" kern="1200">
          <a:solidFill>
            <a:schemeClr val="tx1"/>
          </a:solidFill>
          <a:latin typeface="+mj-lt"/>
          <a:ea typeface="+mj-ea"/>
          <a:cs typeface="+mj-cs"/>
        </a:defRPr>
      </a:lvl1pPr>
    </p:titleStyle>
    <p:bodyStyle>
      <a:lvl1pPr marL="1565486" indent="-1565486" algn="l" defTabSz="4174629"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886" indent="-1304572" algn="l" defTabSz="4174629"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8286" indent="-1043657" algn="l" defTabSz="4174629"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5601"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291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0230"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54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859"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2174"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emf"/><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a:xfrm>
            <a:off x="0" y="1646237"/>
            <a:ext cx="42794238" cy="28621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0043319" y="2179637"/>
            <a:ext cx="12420600" cy="2758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a:off x="10271919" y="3036887"/>
            <a:ext cx="11963400" cy="2895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800" dirty="0" smtClean="0">
              <a:solidFill>
                <a:schemeClr val="tx1"/>
              </a:solidFill>
            </a:endParaRPr>
          </a:p>
        </p:txBody>
      </p:sp>
      <p:sp>
        <p:nvSpPr>
          <p:cNvPr id="174" name="Rectangle 173"/>
          <p:cNvSpPr/>
          <p:nvPr/>
        </p:nvSpPr>
        <p:spPr>
          <a:xfrm>
            <a:off x="10043319" y="19324637"/>
            <a:ext cx="12420600" cy="104394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ldmarke"/>
          <p:cNvPicPr>
            <a:picLocks noChangeAspect="1" noChangeArrowheads="1"/>
          </p:cNvPicPr>
          <p:nvPr/>
        </p:nvPicPr>
        <p:blipFill>
          <a:blip r:embed="rId2" cstate="print"/>
          <a:srcRect/>
          <a:stretch>
            <a:fillRect/>
          </a:stretch>
        </p:blipFill>
        <p:spPr bwMode="auto">
          <a:xfrm>
            <a:off x="40942419" y="312717"/>
            <a:ext cx="466725" cy="581025"/>
          </a:xfrm>
          <a:prstGeom prst="rect">
            <a:avLst/>
          </a:prstGeom>
          <a:noFill/>
        </p:spPr>
      </p:pic>
      <p:pic>
        <p:nvPicPr>
          <p:cNvPr id="1027" name="Picture 3" descr="hsz"/>
          <p:cNvPicPr>
            <a:picLocks noChangeAspect="1" noChangeArrowheads="1"/>
          </p:cNvPicPr>
          <p:nvPr/>
        </p:nvPicPr>
        <p:blipFill>
          <a:blip r:embed="rId3" cstate="print"/>
          <a:srcRect/>
          <a:stretch>
            <a:fillRect/>
          </a:stretch>
        </p:blipFill>
        <p:spPr bwMode="auto">
          <a:xfrm>
            <a:off x="41513919" y="312717"/>
            <a:ext cx="723900" cy="361950"/>
          </a:xfrm>
          <a:prstGeom prst="rect">
            <a:avLst/>
          </a:prstGeom>
          <a:noFill/>
        </p:spPr>
      </p:pic>
      <p:grpSp>
        <p:nvGrpSpPr>
          <p:cNvPr id="1028" name="Group 4"/>
          <p:cNvGrpSpPr>
            <a:grpSpLocks/>
          </p:cNvGrpSpPr>
          <p:nvPr/>
        </p:nvGrpSpPr>
        <p:grpSpPr bwMode="auto">
          <a:xfrm>
            <a:off x="38084919" y="312717"/>
            <a:ext cx="2524125" cy="382587"/>
            <a:chOff x="864" y="1728"/>
            <a:chExt cx="1590" cy="240"/>
          </a:xfrm>
        </p:grpSpPr>
        <p:sp>
          <p:nvSpPr>
            <p:cNvPr id="1029" name="Freeform 5"/>
            <p:cNvSpPr>
              <a:spLocks/>
            </p:cNvSpPr>
            <p:nvPr/>
          </p:nvSpPr>
          <p:spPr bwMode="auto">
            <a:xfrm>
              <a:off x="870" y="1732"/>
              <a:ext cx="22" cy="46"/>
            </a:xfrm>
            <a:custGeom>
              <a:avLst/>
              <a:gdLst/>
              <a:ahLst/>
              <a:cxnLst>
                <a:cxn ang="0">
                  <a:pos x="0" y="0"/>
                </a:cxn>
                <a:cxn ang="0">
                  <a:pos x="4" y="0"/>
                </a:cxn>
                <a:cxn ang="0">
                  <a:pos x="4" y="42"/>
                </a:cxn>
                <a:cxn ang="0">
                  <a:pos x="22" y="42"/>
                </a:cxn>
                <a:cxn ang="0">
                  <a:pos x="22" y="46"/>
                </a:cxn>
                <a:cxn ang="0">
                  <a:pos x="0" y="46"/>
                </a:cxn>
                <a:cxn ang="0">
                  <a:pos x="0" y="0"/>
                </a:cxn>
              </a:cxnLst>
              <a:rect l="0" t="0" r="r" b="b"/>
              <a:pathLst>
                <a:path w="22" h="46">
                  <a:moveTo>
                    <a:pt x="0" y="0"/>
                  </a:moveTo>
                  <a:lnTo>
                    <a:pt x="4" y="0"/>
                  </a:lnTo>
                  <a:lnTo>
                    <a:pt x="4" y="42"/>
                  </a:lnTo>
                  <a:lnTo>
                    <a:pt x="22" y="42"/>
                  </a:lnTo>
                  <a:lnTo>
                    <a:pt x="22"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898" y="174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20" y="18"/>
                  </a:lnTo>
                  <a:lnTo>
                    <a:pt x="10" y="18"/>
                  </a:lnTo>
                  <a:lnTo>
                    <a:pt x="6" y="22"/>
                  </a:lnTo>
                  <a:lnTo>
                    <a:pt x="4"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932" y="1744"/>
              <a:ext cx="30" cy="48"/>
            </a:xfrm>
            <a:custGeom>
              <a:avLst/>
              <a:gdLst/>
              <a:ahLst/>
              <a:cxnLst>
                <a:cxn ang="0">
                  <a:pos x="30" y="32"/>
                </a:cxn>
                <a:cxn ang="0">
                  <a:pos x="28" y="38"/>
                </a:cxn>
                <a:cxn ang="0">
                  <a:pos x="26" y="44"/>
                </a:cxn>
                <a:cxn ang="0">
                  <a:pos x="22" y="48"/>
                </a:cxn>
                <a:cxn ang="0">
                  <a:pos x="14" y="48"/>
                </a:cxn>
                <a:cxn ang="0">
                  <a:pos x="4" y="48"/>
                </a:cxn>
                <a:cxn ang="0">
                  <a:pos x="4" y="42"/>
                </a:cxn>
                <a:cxn ang="0">
                  <a:pos x="8" y="44"/>
                </a:cxn>
                <a:cxn ang="0">
                  <a:pos x="14" y="46"/>
                </a:cxn>
                <a:cxn ang="0">
                  <a:pos x="20" y="44"/>
                </a:cxn>
                <a:cxn ang="0">
                  <a:pos x="24" y="40"/>
                </a:cxn>
                <a:cxn ang="0">
                  <a:pos x="26" y="34"/>
                </a:cxn>
                <a:cxn ang="0">
                  <a:pos x="26" y="28"/>
                </a:cxn>
                <a:cxn ang="0">
                  <a:pos x="22" y="34"/>
                </a:cxn>
                <a:cxn ang="0">
                  <a:pos x="16" y="34"/>
                </a:cxn>
                <a:cxn ang="0">
                  <a:pos x="8" y="32"/>
                </a:cxn>
                <a:cxn ang="0">
                  <a:pos x="4" y="28"/>
                </a:cxn>
                <a:cxn ang="0">
                  <a:pos x="2" y="24"/>
                </a:cxn>
                <a:cxn ang="0">
                  <a:pos x="0" y="18"/>
                </a:cxn>
                <a:cxn ang="0">
                  <a:pos x="2" y="10"/>
                </a:cxn>
                <a:cxn ang="0">
                  <a:pos x="4" y="4"/>
                </a:cxn>
                <a:cxn ang="0">
                  <a:pos x="8" y="2"/>
                </a:cxn>
                <a:cxn ang="0">
                  <a:pos x="14" y="0"/>
                </a:cxn>
                <a:cxn ang="0">
                  <a:pos x="20" y="0"/>
                </a:cxn>
                <a:cxn ang="0">
                  <a:pos x="26" y="4"/>
                </a:cxn>
                <a:cxn ang="0">
                  <a:pos x="26" y="0"/>
                </a:cxn>
                <a:cxn ang="0">
                  <a:pos x="30" y="0"/>
                </a:cxn>
                <a:cxn ang="0">
                  <a:pos x="30" y="32"/>
                </a:cxn>
                <a:cxn ang="0">
                  <a:pos x="16" y="30"/>
                </a:cxn>
                <a:cxn ang="0">
                  <a:pos x="20" y="30"/>
                </a:cxn>
                <a:cxn ang="0">
                  <a:pos x="24" y="26"/>
                </a:cxn>
                <a:cxn ang="0">
                  <a:pos x="26" y="22"/>
                </a:cxn>
                <a:cxn ang="0">
                  <a:pos x="26" y="18"/>
                </a:cxn>
                <a:cxn ang="0">
                  <a:pos x="26" y="12"/>
                </a:cxn>
                <a:cxn ang="0">
                  <a:pos x="24" y="8"/>
                </a:cxn>
                <a:cxn ang="0">
                  <a:pos x="20" y="4"/>
                </a:cxn>
                <a:cxn ang="0">
                  <a:pos x="16" y="4"/>
                </a:cxn>
                <a:cxn ang="0">
                  <a:pos x="10" y="4"/>
                </a:cxn>
                <a:cxn ang="0">
                  <a:pos x="8" y="8"/>
                </a:cxn>
                <a:cxn ang="0">
                  <a:pos x="6" y="12"/>
                </a:cxn>
                <a:cxn ang="0">
                  <a:pos x="6" y="18"/>
                </a:cxn>
                <a:cxn ang="0">
                  <a:pos x="6" y="22"/>
                </a:cxn>
                <a:cxn ang="0">
                  <a:pos x="8" y="26"/>
                </a:cxn>
                <a:cxn ang="0">
                  <a:pos x="10" y="30"/>
                </a:cxn>
                <a:cxn ang="0">
                  <a:pos x="16" y="30"/>
                </a:cxn>
                <a:cxn ang="0">
                  <a:pos x="30" y="32"/>
                </a:cxn>
              </a:cxnLst>
              <a:rect l="0" t="0" r="r" b="b"/>
              <a:pathLst>
                <a:path w="30" h="48">
                  <a:moveTo>
                    <a:pt x="30" y="32"/>
                  </a:moveTo>
                  <a:lnTo>
                    <a:pt x="28" y="38"/>
                  </a:lnTo>
                  <a:lnTo>
                    <a:pt x="26" y="44"/>
                  </a:lnTo>
                  <a:lnTo>
                    <a:pt x="22" y="48"/>
                  </a:lnTo>
                  <a:lnTo>
                    <a:pt x="14" y="48"/>
                  </a:lnTo>
                  <a:lnTo>
                    <a:pt x="4" y="48"/>
                  </a:lnTo>
                  <a:lnTo>
                    <a:pt x="4" y="42"/>
                  </a:lnTo>
                  <a:lnTo>
                    <a:pt x="8" y="44"/>
                  </a:lnTo>
                  <a:lnTo>
                    <a:pt x="14" y="46"/>
                  </a:lnTo>
                  <a:lnTo>
                    <a:pt x="20" y="44"/>
                  </a:lnTo>
                  <a:lnTo>
                    <a:pt x="24" y="40"/>
                  </a:lnTo>
                  <a:lnTo>
                    <a:pt x="26" y="34"/>
                  </a:lnTo>
                  <a:lnTo>
                    <a:pt x="26" y="28"/>
                  </a:lnTo>
                  <a:lnTo>
                    <a:pt x="22" y="34"/>
                  </a:lnTo>
                  <a:lnTo>
                    <a:pt x="16" y="34"/>
                  </a:lnTo>
                  <a:lnTo>
                    <a:pt x="8" y="32"/>
                  </a:lnTo>
                  <a:lnTo>
                    <a:pt x="4" y="28"/>
                  </a:lnTo>
                  <a:lnTo>
                    <a:pt x="2" y="24"/>
                  </a:lnTo>
                  <a:lnTo>
                    <a:pt x="0" y="18"/>
                  </a:lnTo>
                  <a:lnTo>
                    <a:pt x="2" y="10"/>
                  </a:lnTo>
                  <a:lnTo>
                    <a:pt x="4" y="4"/>
                  </a:lnTo>
                  <a:lnTo>
                    <a:pt x="8" y="2"/>
                  </a:lnTo>
                  <a:lnTo>
                    <a:pt x="14" y="0"/>
                  </a:lnTo>
                  <a:lnTo>
                    <a:pt x="20" y="0"/>
                  </a:lnTo>
                  <a:lnTo>
                    <a:pt x="26" y="4"/>
                  </a:lnTo>
                  <a:lnTo>
                    <a:pt x="26" y="0"/>
                  </a:lnTo>
                  <a:lnTo>
                    <a:pt x="30" y="0"/>
                  </a:lnTo>
                  <a:lnTo>
                    <a:pt x="30" y="32"/>
                  </a:lnTo>
                  <a:lnTo>
                    <a:pt x="16" y="30"/>
                  </a:lnTo>
                  <a:lnTo>
                    <a:pt x="20" y="30"/>
                  </a:lnTo>
                  <a:lnTo>
                    <a:pt x="24" y="26"/>
                  </a:lnTo>
                  <a:lnTo>
                    <a:pt x="26" y="22"/>
                  </a:lnTo>
                  <a:lnTo>
                    <a:pt x="26" y="18"/>
                  </a:lnTo>
                  <a:lnTo>
                    <a:pt x="26" y="12"/>
                  </a:lnTo>
                  <a:lnTo>
                    <a:pt x="24" y="8"/>
                  </a:lnTo>
                  <a:lnTo>
                    <a:pt x="20" y="4"/>
                  </a:lnTo>
                  <a:lnTo>
                    <a:pt x="16" y="4"/>
                  </a:lnTo>
                  <a:lnTo>
                    <a:pt x="10" y="4"/>
                  </a:lnTo>
                  <a:lnTo>
                    <a:pt x="8" y="8"/>
                  </a:lnTo>
                  <a:lnTo>
                    <a:pt x="6" y="12"/>
                  </a:lnTo>
                  <a:lnTo>
                    <a:pt x="6" y="18"/>
                  </a:lnTo>
                  <a:lnTo>
                    <a:pt x="6" y="22"/>
                  </a:lnTo>
                  <a:lnTo>
                    <a:pt x="8" y="26"/>
                  </a:lnTo>
                  <a:lnTo>
                    <a:pt x="10" y="30"/>
                  </a:lnTo>
                  <a:lnTo>
                    <a:pt x="16" y="30"/>
                  </a:lnTo>
                  <a:lnTo>
                    <a:pt x="3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970"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1008" y="1744"/>
              <a:ext cx="16" cy="34"/>
            </a:xfrm>
            <a:custGeom>
              <a:avLst/>
              <a:gdLst/>
              <a:ahLst/>
              <a:cxnLst>
                <a:cxn ang="0">
                  <a:pos x="0" y="8"/>
                </a:cxn>
                <a:cxn ang="0">
                  <a:pos x="0" y="0"/>
                </a:cxn>
                <a:cxn ang="0">
                  <a:pos x="4" y="0"/>
                </a:cxn>
                <a:cxn ang="0">
                  <a:pos x="4" y="8"/>
                </a:cxn>
                <a:cxn ang="0">
                  <a:pos x="6" y="2"/>
                </a:cxn>
                <a:cxn ang="0">
                  <a:pos x="10" y="0"/>
                </a:cxn>
                <a:cxn ang="0">
                  <a:pos x="12" y="0"/>
                </a:cxn>
                <a:cxn ang="0">
                  <a:pos x="16" y="0"/>
                </a:cxn>
                <a:cxn ang="0">
                  <a:pos x="16" y="4"/>
                </a:cxn>
                <a:cxn ang="0">
                  <a:pos x="12" y="4"/>
                </a:cxn>
                <a:cxn ang="0">
                  <a:pos x="8" y="6"/>
                </a:cxn>
                <a:cxn ang="0">
                  <a:pos x="6" y="8"/>
                </a:cxn>
                <a:cxn ang="0">
                  <a:pos x="4" y="18"/>
                </a:cxn>
                <a:cxn ang="0">
                  <a:pos x="4" y="34"/>
                </a:cxn>
                <a:cxn ang="0">
                  <a:pos x="0" y="34"/>
                </a:cxn>
                <a:cxn ang="0">
                  <a:pos x="0" y="8"/>
                </a:cxn>
              </a:cxnLst>
              <a:rect l="0" t="0" r="r" b="b"/>
              <a:pathLst>
                <a:path w="16" h="34">
                  <a:moveTo>
                    <a:pt x="0" y="8"/>
                  </a:moveTo>
                  <a:lnTo>
                    <a:pt x="0" y="0"/>
                  </a:lnTo>
                  <a:lnTo>
                    <a:pt x="4" y="0"/>
                  </a:lnTo>
                  <a:lnTo>
                    <a:pt x="4" y="8"/>
                  </a:lnTo>
                  <a:lnTo>
                    <a:pt x="6" y="2"/>
                  </a:lnTo>
                  <a:lnTo>
                    <a:pt x="10" y="0"/>
                  </a:lnTo>
                  <a:lnTo>
                    <a:pt x="12" y="0"/>
                  </a:lnTo>
                  <a:lnTo>
                    <a:pt x="16" y="0"/>
                  </a:lnTo>
                  <a:lnTo>
                    <a:pt x="16" y="4"/>
                  </a:lnTo>
                  <a:lnTo>
                    <a:pt x="12" y="4"/>
                  </a:lnTo>
                  <a:lnTo>
                    <a:pt x="8" y="6"/>
                  </a:lnTo>
                  <a:lnTo>
                    <a:pt x="6" y="8"/>
                  </a:lnTo>
                  <a:lnTo>
                    <a:pt x="4" y="18"/>
                  </a:lnTo>
                  <a:lnTo>
                    <a:pt x="4"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1028"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2" y="14"/>
                </a:cxn>
                <a:cxn ang="0">
                  <a:pos x="0" y="12"/>
                </a:cxn>
                <a:cxn ang="0">
                  <a:pos x="0" y="10"/>
                </a:cxn>
                <a:cxn ang="0">
                  <a:pos x="2" y="4"/>
                </a:cxn>
                <a:cxn ang="0">
                  <a:pos x="4" y="2"/>
                </a:cxn>
                <a:cxn ang="0">
                  <a:pos x="8" y="0"/>
                </a:cxn>
                <a:cxn ang="0">
                  <a:pos x="12" y="0"/>
                </a:cxn>
                <a:cxn ang="0">
                  <a:pos x="20" y="2"/>
                </a:cxn>
                <a:cxn ang="0">
                  <a:pos x="20" y="6"/>
                </a:cxn>
                <a:cxn ang="0">
                  <a:pos x="12" y="4"/>
                </a:cxn>
                <a:cxn ang="0">
                  <a:pos x="6" y="4"/>
                </a:cxn>
                <a:cxn ang="0">
                  <a:pos x="4" y="6"/>
                </a:cxn>
                <a:cxn ang="0">
                  <a:pos x="4" y="10"/>
                </a:cxn>
                <a:cxn ang="0">
                  <a:pos x="6" y="12"/>
                </a:cxn>
                <a:cxn ang="0">
                  <a:pos x="8" y="12"/>
                </a:cxn>
                <a:cxn ang="0">
                  <a:pos x="12"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2" y="14"/>
                  </a:lnTo>
                  <a:lnTo>
                    <a:pt x="0" y="12"/>
                  </a:lnTo>
                  <a:lnTo>
                    <a:pt x="0" y="10"/>
                  </a:lnTo>
                  <a:lnTo>
                    <a:pt x="2" y="4"/>
                  </a:lnTo>
                  <a:lnTo>
                    <a:pt x="4" y="2"/>
                  </a:lnTo>
                  <a:lnTo>
                    <a:pt x="8" y="0"/>
                  </a:lnTo>
                  <a:lnTo>
                    <a:pt x="12" y="0"/>
                  </a:lnTo>
                  <a:lnTo>
                    <a:pt x="20" y="2"/>
                  </a:lnTo>
                  <a:lnTo>
                    <a:pt x="20" y="6"/>
                  </a:lnTo>
                  <a:lnTo>
                    <a:pt x="12" y="4"/>
                  </a:lnTo>
                  <a:lnTo>
                    <a:pt x="6" y="4"/>
                  </a:lnTo>
                  <a:lnTo>
                    <a:pt x="4" y="6"/>
                  </a:lnTo>
                  <a:lnTo>
                    <a:pt x="4" y="10"/>
                  </a:lnTo>
                  <a:lnTo>
                    <a:pt x="6" y="12"/>
                  </a:lnTo>
                  <a:lnTo>
                    <a:pt x="8" y="12"/>
                  </a:lnTo>
                  <a:lnTo>
                    <a:pt x="12"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1054"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1080" y="1744"/>
              <a:ext cx="16" cy="34"/>
            </a:xfrm>
            <a:custGeom>
              <a:avLst/>
              <a:gdLst/>
              <a:ahLst/>
              <a:cxnLst>
                <a:cxn ang="0">
                  <a:pos x="2" y="8"/>
                </a:cxn>
                <a:cxn ang="0">
                  <a:pos x="0" y="0"/>
                </a:cxn>
                <a:cxn ang="0">
                  <a:pos x="6" y="0"/>
                </a:cxn>
                <a:cxn ang="0">
                  <a:pos x="6" y="8"/>
                </a:cxn>
                <a:cxn ang="0">
                  <a:pos x="8" y="2"/>
                </a:cxn>
                <a:cxn ang="0">
                  <a:pos x="10" y="0"/>
                </a:cxn>
                <a:cxn ang="0">
                  <a:pos x="14" y="0"/>
                </a:cxn>
                <a:cxn ang="0">
                  <a:pos x="16" y="0"/>
                </a:cxn>
                <a:cxn ang="0">
                  <a:pos x="16" y="4"/>
                </a:cxn>
                <a:cxn ang="0">
                  <a:pos x="14" y="4"/>
                </a:cxn>
                <a:cxn ang="0">
                  <a:pos x="10" y="6"/>
                </a:cxn>
                <a:cxn ang="0">
                  <a:pos x="8" y="8"/>
                </a:cxn>
                <a:cxn ang="0">
                  <a:pos x="6" y="18"/>
                </a:cxn>
                <a:cxn ang="0">
                  <a:pos x="6" y="34"/>
                </a:cxn>
                <a:cxn ang="0">
                  <a:pos x="2" y="34"/>
                </a:cxn>
                <a:cxn ang="0">
                  <a:pos x="2" y="8"/>
                </a:cxn>
              </a:cxnLst>
              <a:rect l="0" t="0" r="r" b="b"/>
              <a:pathLst>
                <a:path w="16" h="34">
                  <a:moveTo>
                    <a:pt x="2" y="8"/>
                  </a:moveTo>
                  <a:lnTo>
                    <a:pt x="0" y="0"/>
                  </a:lnTo>
                  <a:lnTo>
                    <a:pt x="6" y="0"/>
                  </a:lnTo>
                  <a:lnTo>
                    <a:pt x="6" y="8"/>
                  </a:lnTo>
                  <a:lnTo>
                    <a:pt x="8" y="2"/>
                  </a:lnTo>
                  <a:lnTo>
                    <a:pt x="10" y="0"/>
                  </a:lnTo>
                  <a:lnTo>
                    <a:pt x="14" y="0"/>
                  </a:lnTo>
                  <a:lnTo>
                    <a:pt x="16" y="0"/>
                  </a:lnTo>
                  <a:lnTo>
                    <a:pt x="16" y="4"/>
                  </a:lnTo>
                  <a:lnTo>
                    <a:pt x="14" y="4"/>
                  </a:lnTo>
                  <a:lnTo>
                    <a:pt x="10" y="6"/>
                  </a:lnTo>
                  <a:lnTo>
                    <a:pt x="8" y="8"/>
                  </a:lnTo>
                  <a:lnTo>
                    <a:pt x="6" y="18"/>
                  </a:lnTo>
                  <a:lnTo>
                    <a:pt x="6" y="34"/>
                  </a:lnTo>
                  <a:lnTo>
                    <a:pt x="2" y="34"/>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1100" y="1744"/>
              <a:ext cx="26" cy="36"/>
            </a:xfrm>
            <a:custGeom>
              <a:avLst/>
              <a:gdLst/>
              <a:ahLst/>
              <a:cxnLst>
                <a:cxn ang="0">
                  <a:pos x="22" y="30"/>
                </a:cxn>
                <a:cxn ang="0">
                  <a:pos x="18" y="34"/>
                </a:cxn>
                <a:cxn ang="0">
                  <a:pos x="12" y="36"/>
                </a:cxn>
                <a:cxn ang="0">
                  <a:pos x="6" y="34"/>
                </a:cxn>
                <a:cxn ang="0">
                  <a:pos x="2" y="32"/>
                </a:cxn>
                <a:cxn ang="0">
                  <a:pos x="2" y="28"/>
                </a:cxn>
                <a:cxn ang="0">
                  <a:pos x="0" y="26"/>
                </a:cxn>
                <a:cxn ang="0">
                  <a:pos x="2"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10" y="18"/>
                </a:cxn>
                <a:cxn ang="0">
                  <a:pos x="6" y="22"/>
                </a:cxn>
                <a:cxn ang="0">
                  <a:pos x="6"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2" y="28"/>
                  </a:lnTo>
                  <a:lnTo>
                    <a:pt x="0" y="26"/>
                  </a:lnTo>
                  <a:lnTo>
                    <a:pt x="2"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10" y="18"/>
                  </a:lnTo>
                  <a:lnTo>
                    <a:pt x="6" y="22"/>
                  </a:lnTo>
                  <a:lnTo>
                    <a:pt x="6"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1134" y="1744"/>
              <a:ext cx="22" cy="36"/>
            </a:xfrm>
            <a:custGeom>
              <a:avLst/>
              <a:gdLst/>
              <a:ahLst/>
              <a:cxnLst>
                <a:cxn ang="0">
                  <a:pos x="0" y="30"/>
                </a:cxn>
                <a:cxn ang="0">
                  <a:pos x="10" y="32"/>
                </a:cxn>
                <a:cxn ang="0">
                  <a:pos x="14" y="30"/>
                </a:cxn>
                <a:cxn ang="0">
                  <a:pos x="16" y="28"/>
                </a:cxn>
                <a:cxn ang="0">
                  <a:pos x="18" y="26"/>
                </a:cxn>
                <a:cxn ang="0">
                  <a:pos x="16" y="24"/>
                </a:cxn>
                <a:cxn ang="0">
                  <a:pos x="14" y="22"/>
                </a:cxn>
                <a:cxn ang="0">
                  <a:pos x="10"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8" y="4"/>
                </a:cxn>
                <a:cxn ang="0">
                  <a:pos x="6" y="6"/>
                </a:cxn>
                <a:cxn ang="0">
                  <a:pos x="6" y="10"/>
                </a:cxn>
                <a:cxn ang="0">
                  <a:pos x="6" y="12"/>
                </a:cxn>
                <a:cxn ang="0">
                  <a:pos x="8" y="12"/>
                </a:cxn>
                <a:cxn ang="0">
                  <a:pos x="14" y="16"/>
                </a:cxn>
                <a:cxn ang="0">
                  <a:pos x="20" y="20"/>
                </a:cxn>
                <a:cxn ang="0">
                  <a:pos x="22"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8" y="26"/>
                  </a:lnTo>
                  <a:lnTo>
                    <a:pt x="16" y="24"/>
                  </a:lnTo>
                  <a:lnTo>
                    <a:pt x="14" y="22"/>
                  </a:lnTo>
                  <a:lnTo>
                    <a:pt x="10" y="18"/>
                  </a:lnTo>
                  <a:lnTo>
                    <a:pt x="4" y="14"/>
                  </a:lnTo>
                  <a:lnTo>
                    <a:pt x="2" y="12"/>
                  </a:lnTo>
                  <a:lnTo>
                    <a:pt x="0" y="10"/>
                  </a:lnTo>
                  <a:lnTo>
                    <a:pt x="2" y="4"/>
                  </a:lnTo>
                  <a:lnTo>
                    <a:pt x="4" y="2"/>
                  </a:lnTo>
                  <a:lnTo>
                    <a:pt x="8" y="0"/>
                  </a:lnTo>
                  <a:lnTo>
                    <a:pt x="12" y="0"/>
                  </a:lnTo>
                  <a:lnTo>
                    <a:pt x="20" y="2"/>
                  </a:lnTo>
                  <a:lnTo>
                    <a:pt x="20" y="6"/>
                  </a:lnTo>
                  <a:lnTo>
                    <a:pt x="12" y="4"/>
                  </a:lnTo>
                  <a:lnTo>
                    <a:pt x="8" y="4"/>
                  </a:lnTo>
                  <a:lnTo>
                    <a:pt x="6" y="6"/>
                  </a:lnTo>
                  <a:lnTo>
                    <a:pt x="6" y="10"/>
                  </a:lnTo>
                  <a:lnTo>
                    <a:pt x="6" y="12"/>
                  </a:lnTo>
                  <a:lnTo>
                    <a:pt x="8" y="12"/>
                  </a:lnTo>
                  <a:lnTo>
                    <a:pt x="14" y="16"/>
                  </a:lnTo>
                  <a:lnTo>
                    <a:pt x="20" y="20"/>
                  </a:lnTo>
                  <a:lnTo>
                    <a:pt x="22"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1162" y="1744"/>
              <a:ext cx="20" cy="36"/>
            </a:xfrm>
            <a:custGeom>
              <a:avLst/>
              <a:gdLst/>
              <a:ahLst/>
              <a:cxnLst>
                <a:cxn ang="0">
                  <a:pos x="0" y="30"/>
                </a:cxn>
                <a:cxn ang="0">
                  <a:pos x="8" y="32"/>
                </a:cxn>
                <a:cxn ang="0">
                  <a:pos x="14" y="30"/>
                </a:cxn>
                <a:cxn ang="0">
                  <a:pos x="16" y="28"/>
                </a:cxn>
                <a:cxn ang="0">
                  <a:pos x="16" y="26"/>
                </a:cxn>
                <a:cxn ang="0">
                  <a:pos x="16" y="24"/>
                </a:cxn>
                <a:cxn ang="0">
                  <a:pos x="14" y="22"/>
                </a:cxn>
                <a:cxn ang="0">
                  <a:pos x="8" y="18"/>
                </a:cxn>
                <a:cxn ang="0">
                  <a:pos x="2" y="14"/>
                </a:cxn>
                <a:cxn ang="0">
                  <a:pos x="0" y="12"/>
                </a:cxn>
                <a:cxn ang="0">
                  <a:pos x="0" y="10"/>
                </a:cxn>
                <a:cxn ang="0">
                  <a:pos x="0" y="4"/>
                </a:cxn>
                <a:cxn ang="0">
                  <a:pos x="4" y="2"/>
                </a:cxn>
                <a:cxn ang="0">
                  <a:pos x="6" y="0"/>
                </a:cxn>
                <a:cxn ang="0">
                  <a:pos x="10" y="0"/>
                </a:cxn>
                <a:cxn ang="0">
                  <a:pos x="20" y="2"/>
                </a:cxn>
                <a:cxn ang="0">
                  <a:pos x="18" y="6"/>
                </a:cxn>
                <a:cxn ang="0">
                  <a:pos x="12" y="4"/>
                </a:cxn>
                <a:cxn ang="0">
                  <a:pos x="6" y="4"/>
                </a:cxn>
                <a:cxn ang="0">
                  <a:pos x="4" y="6"/>
                </a:cxn>
                <a:cxn ang="0">
                  <a:pos x="4" y="10"/>
                </a:cxn>
                <a:cxn ang="0">
                  <a:pos x="4" y="12"/>
                </a:cxn>
                <a:cxn ang="0">
                  <a:pos x="6" y="12"/>
                </a:cxn>
                <a:cxn ang="0">
                  <a:pos x="12" y="16"/>
                </a:cxn>
                <a:cxn ang="0">
                  <a:pos x="18" y="20"/>
                </a:cxn>
                <a:cxn ang="0">
                  <a:pos x="20" y="22"/>
                </a:cxn>
                <a:cxn ang="0">
                  <a:pos x="20" y="26"/>
                </a:cxn>
                <a:cxn ang="0">
                  <a:pos x="20" y="30"/>
                </a:cxn>
                <a:cxn ang="0">
                  <a:pos x="16" y="34"/>
                </a:cxn>
                <a:cxn ang="0">
                  <a:pos x="12" y="34"/>
                </a:cxn>
                <a:cxn ang="0">
                  <a:pos x="8" y="36"/>
                </a:cxn>
                <a:cxn ang="0">
                  <a:pos x="0" y="34"/>
                </a:cxn>
                <a:cxn ang="0">
                  <a:pos x="0" y="30"/>
                </a:cxn>
              </a:cxnLst>
              <a:rect l="0" t="0" r="r" b="b"/>
              <a:pathLst>
                <a:path w="20" h="36">
                  <a:moveTo>
                    <a:pt x="0" y="30"/>
                  </a:moveTo>
                  <a:lnTo>
                    <a:pt x="8" y="32"/>
                  </a:lnTo>
                  <a:lnTo>
                    <a:pt x="14" y="30"/>
                  </a:lnTo>
                  <a:lnTo>
                    <a:pt x="16" y="28"/>
                  </a:lnTo>
                  <a:lnTo>
                    <a:pt x="16" y="26"/>
                  </a:lnTo>
                  <a:lnTo>
                    <a:pt x="16" y="24"/>
                  </a:lnTo>
                  <a:lnTo>
                    <a:pt x="14" y="22"/>
                  </a:lnTo>
                  <a:lnTo>
                    <a:pt x="8" y="18"/>
                  </a:lnTo>
                  <a:lnTo>
                    <a:pt x="2" y="14"/>
                  </a:lnTo>
                  <a:lnTo>
                    <a:pt x="0" y="12"/>
                  </a:lnTo>
                  <a:lnTo>
                    <a:pt x="0" y="10"/>
                  </a:lnTo>
                  <a:lnTo>
                    <a:pt x="0" y="4"/>
                  </a:lnTo>
                  <a:lnTo>
                    <a:pt x="4" y="2"/>
                  </a:lnTo>
                  <a:lnTo>
                    <a:pt x="6" y="0"/>
                  </a:lnTo>
                  <a:lnTo>
                    <a:pt x="10" y="0"/>
                  </a:lnTo>
                  <a:lnTo>
                    <a:pt x="20" y="2"/>
                  </a:lnTo>
                  <a:lnTo>
                    <a:pt x="18" y="6"/>
                  </a:lnTo>
                  <a:lnTo>
                    <a:pt x="12" y="4"/>
                  </a:lnTo>
                  <a:lnTo>
                    <a:pt x="6" y="4"/>
                  </a:lnTo>
                  <a:lnTo>
                    <a:pt x="4" y="6"/>
                  </a:lnTo>
                  <a:lnTo>
                    <a:pt x="4" y="10"/>
                  </a:lnTo>
                  <a:lnTo>
                    <a:pt x="4" y="12"/>
                  </a:lnTo>
                  <a:lnTo>
                    <a:pt x="6" y="12"/>
                  </a:lnTo>
                  <a:lnTo>
                    <a:pt x="12" y="16"/>
                  </a:lnTo>
                  <a:lnTo>
                    <a:pt x="18" y="20"/>
                  </a:lnTo>
                  <a:lnTo>
                    <a:pt x="20" y="22"/>
                  </a:lnTo>
                  <a:lnTo>
                    <a:pt x="20" y="26"/>
                  </a:lnTo>
                  <a:lnTo>
                    <a:pt x="20" y="30"/>
                  </a:lnTo>
                  <a:lnTo>
                    <a:pt x="16" y="34"/>
                  </a:lnTo>
                  <a:lnTo>
                    <a:pt x="12" y="34"/>
                  </a:lnTo>
                  <a:lnTo>
                    <a:pt x="8"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p:nvSpPr>
          <p:spPr bwMode="auto">
            <a:xfrm>
              <a:off x="1188"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1240" y="1732"/>
              <a:ext cx="33" cy="46"/>
            </a:xfrm>
            <a:custGeom>
              <a:avLst/>
              <a:gdLst/>
              <a:ahLst/>
              <a:cxnLst>
                <a:cxn ang="0">
                  <a:pos x="0" y="32"/>
                </a:cxn>
                <a:cxn ang="0">
                  <a:pos x="20" y="0"/>
                </a:cxn>
                <a:cxn ang="0">
                  <a:pos x="25" y="0"/>
                </a:cxn>
                <a:cxn ang="0">
                  <a:pos x="25" y="32"/>
                </a:cxn>
                <a:cxn ang="0">
                  <a:pos x="33" y="32"/>
                </a:cxn>
                <a:cxn ang="0">
                  <a:pos x="33" y="36"/>
                </a:cxn>
                <a:cxn ang="0">
                  <a:pos x="25" y="36"/>
                </a:cxn>
                <a:cxn ang="0">
                  <a:pos x="25" y="46"/>
                </a:cxn>
                <a:cxn ang="0">
                  <a:pos x="22" y="46"/>
                </a:cxn>
                <a:cxn ang="0">
                  <a:pos x="22" y="36"/>
                </a:cxn>
                <a:cxn ang="0">
                  <a:pos x="0" y="36"/>
                </a:cxn>
                <a:cxn ang="0">
                  <a:pos x="0" y="32"/>
                </a:cxn>
                <a:cxn ang="0">
                  <a:pos x="22" y="4"/>
                </a:cxn>
                <a:cxn ang="0">
                  <a:pos x="4" y="32"/>
                </a:cxn>
                <a:cxn ang="0">
                  <a:pos x="22" y="32"/>
                </a:cxn>
                <a:cxn ang="0">
                  <a:pos x="22" y="4"/>
                </a:cxn>
                <a:cxn ang="0">
                  <a:pos x="0" y="32"/>
                </a:cxn>
              </a:cxnLst>
              <a:rect l="0" t="0" r="r" b="b"/>
              <a:pathLst>
                <a:path w="33" h="46">
                  <a:moveTo>
                    <a:pt x="0" y="32"/>
                  </a:moveTo>
                  <a:lnTo>
                    <a:pt x="20" y="0"/>
                  </a:lnTo>
                  <a:lnTo>
                    <a:pt x="25" y="0"/>
                  </a:lnTo>
                  <a:lnTo>
                    <a:pt x="25" y="32"/>
                  </a:lnTo>
                  <a:lnTo>
                    <a:pt x="33" y="32"/>
                  </a:lnTo>
                  <a:lnTo>
                    <a:pt x="33" y="36"/>
                  </a:lnTo>
                  <a:lnTo>
                    <a:pt x="25" y="36"/>
                  </a:lnTo>
                  <a:lnTo>
                    <a:pt x="25" y="46"/>
                  </a:lnTo>
                  <a:lnTo>
                    <a:pt x="22" y="46"/>
                  </a:lnTo>
                  <a:lnTo>
                    <a:pt x="22" y="36"/>
                  </a:lnTo>
                  <a:lnTo>
                    <a:pt x="0" y="36"/>
                  </a:lnTo>
                  <a:lnTo>
                    <a:pt x="0" y="32"/>
                  </a:lnTo>
                  <a:lnTo>
                    <a:pt x="22" y="4"/>
                  </a:lnTo>
                  <a:lnTo>
                    <a:pt x="4" y="32"/>
                  </a:lnTo>
                  <a:lnTo>
                    <a:pt x="22" y="32"/>
                  </a:lnTo>
                  <a:lnTo>
                    <a:pt x="22" y="4"/>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p:nvSpPr>
          <p:spPr bwMode="auto">
            <a:xfrm>
              <a:off x="1281" y="1732"/>
              <a:ext cx="26" cy="46"/>
            </a:xfrm>
            <a:custGeom>
              <a:avLst/>
              <a:gdLst/>
              <a:ahLst/>
              <a:cxnLst>
                <a:cxn ang="0">
                  <a:pos x="24" y="4"/>
                </a:cxn>
                <a:cxn ang="0">
                  <a:pos x="4" y="4"/>
                </a:cxn>
                <a:cxn ang="0">
                  <a:pos x="4" y="18"/>
                </a:cxn>
                <a:cxn ang="0">
                  <a:pos x="12" y="18"/>
                </a:cxn>
                <a:cxn ang="0">
                  <a:pos x="18" y="18"/>
                </a:cxn>
                <a:cxn ang="0">
                  <a:pos x="22" y="22"/>
                </a:cxn>
                <a:cxn ang="0">
                  <a:pos x="24" y="26"/>
                </a:cxn>
                <a:cxn ang="0">
                  <a:pos x="26" y="32"/>
                </a:cxn>
                <a:cxn ang="0">
                  <a:pos x="24" y="38"/>
                </a:cxn>
                <a:cxn ang="0">
                  <a:pos x="22" y="44"/>
                </a:cxn>
                <a:cxn ang="0">
                  <a:pos x="16" y="46"/>
                </a:cxn>
                <a:cxn ang="0">
                  <a:pos x="10" y="46"/>
                </a:cxn>
                <a:cxn ang="0">
                  <a:pos x="0" y="46"/>
                </a:cxn>
                <a:cxn ang="0">
                  <a:pos x="0" y="40"/>
                </a:cxn>
                <a:cxn ang="0">
                  <a:pos x="4" y="42"/>
                </a:cxn>
                <a:cxn ang="0">
                  <a:pos x="10" y="42"/>
                </a:cxn>
                <a:cxn ang="0">
                  <a:pos x="14" y="42"/>
                </a:cxn>
                <a:cxn ang="0">
                  <a:pos x="18" y="40"/>
                </a:cxn>
                <a:cxn ang="0">
                  <a:pos x="20" y="38"/>
                </a:cxn>
                <a:cxn ang="0">
                  <a:pos x="22" y="32"/>
                </a:cxn>
                <a:cxn ang="0">
                  <a:pos x="20" y="28"/>
                </a:cxn>
                <a:cxn ang="0">
                  <a:pos x="18" y="24"/>
                </a:cxn>
                <a:cxn ang="0">
                  <a:pos x="14" y="22"/>
                </a:cxn>
                <a:cxn ang="0">
                  <a:pos x="10" y="22"/>
                </a:cxn>
                <a:cxn ang="0">
                  <a:pos x="0" y="24"/>
                </a:cxn>
                <a:cxn ang="0">
                  <a:pos x="0" y="0"/>
                </a:cxn>
                <a:cxn ang="0">
                  <a:pos x="24" y="0"/>
                </a:cxn>
                <a:cxn ang="0">
                  <a:pos x="24" y="4"/>
                </a:cxn>
              </a:cxnLst>
              <a:rect l="0" t="0" r="r" b="b"/>
              <a:pathLst>
                <a:path w="26" h="46">
                  <a:moveTo>
                    <a:pt x="24" y="4"/>
                  </a:moveTo>
                  <a:lnTo>
                    <a:pt x="4" y="4"/>
                  </a:lnTo>
                  <a:lnTo>
                    <a:pt x="4" y="18"/>
                  </a:lnTo>
                  <a:lnTo>
                    <a:pt x="12" y="18"/>
                  </a:lnTo>
                  <a:lnTo>
                    <a:pt x="18" y="18"/>
                  </a:lnTo>
                  <a:lnTo>
                    <a:pt x="22" y="22"/>
                  </a:lnTo>
                  <a:lnTo>
                    <a:pt x="24" y="26"/>
                  </a:lnTo>
                  <a:lnTo>
                    <a:pt x="26" y="32"/>
                  </a:lnTo>
                  <a:lnTo>
                    <a:pt x="24" y="38"/>
                  </a:lnTo>
                  <a:lnTo>
                    <a:pt x="22" y="44"/>
                  </a:lnTo>
                  <a:lnTo>
                    <a:pt x="16" y="46"/>
                  </a:lnTo>
                  <a:lnTo>
                    <a:pt x="10" y="46"/>
                  </a:lnTo>
                  <a:lnTo>
                    <a:pt x="0" y="46"/>
                  </a:lnTo>
                  <a:lnTo>
                    <a:pt x="0" y="40"/>
                  </a:lnTo>
                  <a:lnTo>
                    <a:pt x="4" y="42"/>
                  </a:lnTo>
                  <a:lnTo>
                    <a:pt x="10" y="42"/>
                  </a:lnTo>
                  <a:lnTo>
                    <a:pt x="14" y="42"/>
                  </a:lnTo>
                  <a:lnTo>
                    <a:pt x="18" y="40"/>
                  </a:lnTo>
                  <a:lnTo>
                    <a:pt x="20" y="38"/>
                  </a:lnTo>
                  <a:lnTo>
                    <a:pt x="22" y="32"/>
                  </a:lnTo>
                  <a:lnTo>
                    <a:pt x="20" y="28"/>
                  </a:lnTo>
                  <a:lnTo>
                    <a:pt x="18" y="24"/>
                  </a:lnTo>
                  <a:lnTo>
                    <a:pt x="14" y="22"/>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1315" y="1772"/>
              <a:ext cx="10" cy="16"/>
            </a:xfrm>
            <a:custGeom>
              <a:avLst/>
              <a:gdLst/>
              <a:ahLst/>
              <a:cxnLst>
                <a:cxn ang="0">
                  <a:pos x="4" y="0"/>
                </a:cxn>
                <a:cxn ang="0">
                  <a:pos x="10" y="0"/>
                </a:cxn>
                <a:cxn ang="0">
                  <a:pos x="4" y="16"/>
                </a:cxn>
                <a:cxn ang="0">
                  <a:pos x="0" y="16"/>
                </a:cxn>
                <a:cxn ang="0">
                  <a:pos x="4" y="0"/>
                </a:cxn>
              </a:cxnLst>
              <a:rect l="0" t="0" r="r" b="b"/>
              <a:pathLst>
                <a:path w="10" h="16">
                  <a:moveTo>
                    <a:pt x="4" y="0"/>
                  </a:moveTo>
                  <a:lnTo>
                    <a:pt x="10" y="0"/>
                  </a:lnTo>
                  <a:lnTo>
                    <a:pt x="4" y="16"/>
                  </a:lnTo>
                  <a:lnTo>
                    <a:pt x="0" y="16"/>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1355" y="1732"/>
              <a:ext cx="24" cy="46"/>
            </a:xfrm>
            <a:custGeom>
              <a:avLst/>
              <a:gdLst/>
              <a:ahLst/>
              <a:cxnLst>
                <a:cxn ang="0">
                  <a:pos x="0" y="0"/>
                </a:cxn>
                <a:cxn ang="0">
                  <a:pos x="10" y="0"/>
                </a:cxn>
                <a:cxn ang="0">
                  <a:pos x="16" y="0"/>
                </a:cxn>
                <a:cxn ang="0">
                  <a:pos x="22" y="4"/>
                </a:cxn>
                <a:cxn ang="0">
                  <a:pos x="24" y="8"/>
                </a:cxn>
                <a:cxn ang="0">
                  <a:pos x="24" y="14"/>
                </a:cxn>
                <a:cxn ang="0">
                  <a:pos x="24" y="18"/>
                </a:cxn>
                <a:cxn ang="0">
                  <a:pos x="20" y="24"/>
                </a:cxn>
                <a:cxn ang="0">
                  <a:pos x="16" y="26"/>
                </a:cxn>
                <a:cxn ang="0">
                  <a:pos x="10" y="26"/>
                </a:cxn>
                <a:cxn ang="0">
                  <a:pos x="4" y="26"/>
                </a:cxn>
                <a:cxn ang="0">
                  <a:pos x="4" y="46"/>
                </a:cxn>
                <a:cxn ang="0">
                  <a:pos x="0" y="46"/>
                </a:cxn>
                <a:cxn ang="0">
                  <a:pos x="0" y="0"/>
                </a:cxn>
                <a:cxn ang="0">
                  <a:pos x="4" y="22"/>
                </a:cxn>
                <a:cxn ang="0">
                  <a:pos x="6" y="22"/>
                </a:cxn>
                <a:cxn ang="0">
                  <a:pos x="12" y="22"/>
                </a:cxn>
                <a:cxn ang="0">
                  <a:pos x="16" y="22"/>
                </a:cxn>
                <a:cxn ang="0">
                  <a:pos x="20" y="18"/>
                </a:cxn>
                <a:cxn ang="0">
                  <a:pos x="20" y="14"/>
                </a:cxn>
                <a:cxn ang="0">
                  <a:pos x="20" y="10"/>
                </a:cxn>
                <a:cxn ang="0">
                  <a:pos x="18" y="6"/>
                </a:cxn>
                <a:cxn ang="0">
                  <a:pos x="16" y="4"/>
                </a:cxn>
                <a:cxn ang="0">
                  <a:pos x="12" y="4"/>
                </a:cxn>
                <a:cxn ang="0">
                  <a:pos x="4" y="4"/>
                </a:cxn>
                <a:cxn ang="0">
                  <a:pos x="4" y="22"/>
                </a:cxn>
                <a:cxn ang="0">
                  <a:pos x="0" y="0"/>
                </a:cxn>
              </a:cxnLst>
              <a:rect l="0" t="0" r="r" b="b"/>
              <a:pathLst>
                <a:path w="24" h="46">
                  <a:moveTo>
                    <a:pt x="0" y="0"/>
                  </a:moveTo>
                  <a:lnTo>
                    <a:pt x="10" y="0"/>
                  </a:lnTo>
                  <a:lnTo>
                    <a:pt x="16" y="0"/>
                  </a:lnTo>
                  <a:lnTo>
                    <a:pt x="22" y="4"/>
                  </a:lnTo>
                  <a:lnTo>
                    <a:pt x="24" y="8"/>
                  </a:lnTo>
                  <a:lnTo>
                    <a:pt x="24" y="14"/>
                  </a:lnTo>
                  <a:lnTo>
                    <a:pt x="24" y="18"/>
                  </a:lnTo>
                  <a:lnTo>
                    <a:pt x="20" y="24"/>
                  </a:lnTo>
                  <a:lnTo>
                    <a:pt x="16" y="26"/>
                  </a:lnTo>
                  <a:lnTo>
                    <a:pt x="10" y="26"/>
                  </a:lnTo>
                  <a:lnTo>
                    <a:pt x="4" y="26"/>
                  </a:lnTo>
                  <a:lnTo>
                    <a:pt x="4" y="46"/>
                  </a:lnTo>
                  <a:lnTo>
                    <a:pt x="0" y="46"/>
                  </a:lnTo>
                  <a:lnTo>
                    <a:pt x="0" y="0"/>
                  </a:lnTo>
                  <a:lnTo>
                    <a:pt x="4" y="22"/>
                  </a:lnTo>
                  <a:lnTo>
                    <a:pt x="6" y="22"/>
                  </a:lnTo>
                  <a:lnTo>
                    <a:pt x="12" y="22"/>
                  </a:lnTo>
                  <a:lnTo>
                    <a:pt x="16" y="22"/>
                  </a:lnTo>
                  <a:lnTo>
                    <a:pt x="20" y="18"/>
                  </a:lnTo>
                  <a:lnTo>
                    <a:pt x="20" y="14"/>
                  </a:lnTo>
                  <a:lnTo>
                    <a:pt x="20" y="10"/>
                  </a:lnTo>
                  <a:lnTo>
                    <a:pt x="18" y="6"/>
                  </a:lnTo>
                  <a:lnTo>
                    <a:pt x="16" y="4"/>
                  </a:lnTo>
                  <a:lnTo>
                    <a:pt x="12" y="4"/>
                  </a:lnTo>
                  <a:lnTo>
                    <a:pt x="4" y="4"/>
                  </a:lnTo>
                  <a:lnTo>
                    <a:pt x="4" y="22"/>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1385" y="1744"/>
              <a:ext cx="32" cy="36"/>
            </a:xfrm>
            <a:custGeom>
              <a:avLst/>
              <a:gdLst/>
              <a:ahLst/>
              <a:cxnLst>
                <a:cxn ang="0">
                  <a:pos x="16" y="0"/>
                </a:cxn>
                <a:cxn ang="0">
                  <a:pos x="24" y="2"/>
                </a:cxn>
                <a:cxn ang="0">
                  <a:pos x="28" y="6"/>
                </a:cxn>
                <a:cxn ang="0">
                  <a:pos x="32" y="10"/>
                </a:cxn>
                <a:cxn ang="0">
                  <a:pos x="32" y="18"/>
                </a:cxn>
                <a:cxn ang="0">
                  <a:pos x="32" y="24"/>
                </a:cxn>
                <a:cxn ang="0">
                  <a:pos x="28" y="30"/>
                </a:cxn>
                <a:cxn ang="0">
                  <a:pos x="24" y="34"/>
                </a:cxn>
                <a:cxn ang="0">
                  <a:pos x="16" y="36"/>
                </a:cxn>
                <a:cxn ang="0">
                  <a:pos x="10" y="34"/>
                </a:cxn>
                <a:cxn ang="0">
                  <a:pos x="4" y="30"/>
                </a:cxn>
                <a:cxn ang="0">
                  <a:pos x="2" y="24"/>
                </a:cxn>
                <a:cxn ang="0">
                  <a:pos x="0" y="18"/>
                </a:cxn>
                <a:cxn ang="0">
                  <a:pos x="2" y="10"/>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0"/>
                  </a:lnTo>
                  <a:lnTo>
                    <a:pt x="32" y="18"/>
                  </a:lnTo>
                  <a:lnTo>
                    <a:pt x="32" y="24"/>
                  </a:lnTo>
                  <a:lnTo>
                    <a:pt x="28" y="30"/>
                  </a:lnTo>
                  <a:lnTo>
                    <a:pt x="24" y="34"/>
                  </a:lnTo>
                  <a:lnTo>
                    <a:pt x="16" y="36"/>
                  </a:lnTo>
                  <a:lnTo>
                    <a:pt x="10" y="34"/>
                  </a:lnTo>
                  <a:lnTo>
                    <a:pt x="4" y="30"/>
                  </a:lnTo>
                  <a:lnTo>
                    <a:pt x="2" y="24"/>
                  </a:lnTo>
                  <a:lnTo>
                    <a:pt x="0" y="18"/>
                  </a:lnTo>
                  <a:lnTo>
                    <a:pt x="2" y="10"/>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1423"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6" y="4"/>
                </a:cxn>
                <a:cxn ang="0">
                  <a:pos x="6" y="6"/>
                </a:cxn>
                <a:cxn ang="0">
                  <a:pos x="4" y="10"/>
                </a:cxn>
                <a:cxn ang="0">
                  <a:pos x="6" y="12"/>
                </a:cxn>
                <a:cxn ang="0">
                  <a:pos x="8" y="12"/>
                </a:cxn>
                <a:cxn ang="0">
                  <a:pos x="14"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4" y="14"/>
                  </a:lnTo>
                  <a:lnTo>
                    <a:pt x="2" y="12"/>
                  </a:lnTo>
                  <a:lnTo>
                    <a:pt x="0" y="10"/>
                  </a:lnTo>
                  <a:lnTo>
                    <a:pt x="2" y="4"/>
                  </a:lnTo>
                  <a:lnTo>
                    <a:pt x="4" y="2"/>
                  </a:lnTo>
                  <a:lnTo>
                    <a:pt x="8" y="0"/>
                  </a:lnTo>
                  <a:lnTo>
                    <a:pt x="12" y="0"/>
                  </a:lnTo>
                  <a:lnTo>
                    <a:pt x="20" y="2"/>
                  </a:lnTo>
                  <a:lnTo>
                    <a:pt x="20" y="6"/>
                  </a:lnTo>
                  <a:lnTo>
                    <a:pt x="12" y="4"/>
                  </a:lnTo>
                  <a:lnTo>
                    <a:pt x="6" y="4"/>
                  </a:lnTo>
                  <a:lnTo>
                    <a:pt x="6" y="6"/>
                  </a:lnTo>
                  <a:lnTo>
                    <a:pt x="4" y="10"/>
                  </a:lnTo>
                  <a:lnTo>
                    <a:pt x="6" y="12"/>
                  </a:lnTo>
                  <a:lnTo>
                    <a:pt x="8" y="12"/>
                  </a:lnTo>
                  <a:lnTo>
                    <a:pt x="14"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1449"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1473" y="1728"/>
              <a:ext cx="20" cy="50"/>
            </a:xfrm>
            <a:custGeom>
              <a:avLst/>
              <a:gdLst/>
              <a:ahLst/>
              <a:cxnLst>
                <a:cxn ang="0">
                  <a:pos x="8" y="20"/>
                </a:cxn>
                <a:cxn ang="0">
                  <a:pos x="0" y="20"/>
                </a:cxn>
                <a:cxn ang="0">
                  <a:pos x="0" y="16"/>
                </a:cxn>
                <a:cxn ang="0">
                  <a:pos x="8" y="16"/>
                </a:cxn>
                <a:cxn ang="0">
                  <a:pos x="8" y="14"/>
                </a:cxn>
                <a:cxn ang="0">
                  <a:pos x="8" y="8"/>
                </a:cxn>
                <a:cxn ang="0">
                  <a:pos x="8" y="4"/>
                </a:cxn>
                <a:cxn ang="0">
                  <a:pos x="10" y="2"/>
                </a:cxn>
                <a:cxn ang="0">
                  <a:pos x="16" y="0"/>
                </a:cxn>
                <a:cxn ang="0">
                  <a:pos x="20" y="0"/>
                </a:cxn>
                <a:cxn ang="0">
                  <a:pos x="20" y="4"/>
                </a:cxn>
                <a:cxn ang="0">
                  <a:pos x="16" y="4"/>
                </a:cxn>
                <a:cxn ang="0">
                  <a:pos x="14" y="4"/>
                </a:cxn>
                <a:cxn ang="0">
                  <a:pos x="12" y="8"/>
                </a:cxn>
                <a:cxn ang="0">
                  <a:pos x="12" y="14"/>
                </a:cxn>
                <a:cxn ang="0">
                  <a:pos x="12" y="16"/>
                </a:cxn>
                <a:cxn ang="0">
                  <a:pos x="18" y="16"/>
                </a:cxn>
                <a:cxn ang="0">
                  <a:pos x="18" y="20"/>
                </a:cxn>
                <a:cxn ang="0">
                  <a:pos x="12" y="20"/>
                </a:cxn>
                <a:cxn ang="0">
                  <a:pos x="12" y="50"/>
                </a:cxn>
                <a:cxn ang="0">
                  <a:pos x="8" y="50"/>
                </a:cxn>
                <a:cxn ang="0">
                  <a:pos x="8" y="20"/>
                </a:cxn>
              </a:cxnLst>
              <a:rect l="0" t="0" r="r" b="b"/>
              <a:pathLst>
                <a:path w="20" h="50">
                  <a:moveTo>
                    <a:pt x="8" y="20"/>
                  </a:moveTo>
                  <a:lnTo>
                    <a:pt x="0" y="20"/>
                  </a:lnTo>
                  <a:lnTo>
                    <a:pt x="0" y="16"/>
                  </a:lnTo>
                  <a:lnTo>
                    <a:pt x="8" y="16"/>
                  </a:lnTo>
                  <a:lnTo>
                    <a:pt x="8" y="14"/>
                  </a:lnTo>
                  <a:lnTo>
                    <a:pt x="8" y="8"/>
                  </a:lnTo>
                  <a:lnTo>
                    <a:pt x="8" y="4"/>
                  </a:lnTo>
                  <a:lnTo>
                    <a:pt x="10" y="2"/>
                  </a:lnTo>
                  <a:lnTo>
                    <a:pt x="16" y="0"/>
                  </a:lnTo>
                  <a:lnTo>
                    <a:pt x="20" y="0"/>
                  </a:lnTo>
                  <a:lnTo>
                    <a:pt x="20" y="4"/>
                  </a:lnTo>
                  <a:lnTo>
                    <a:pt x="16" y="4"/>
                  </a:lnTo>
                  <a:lnTo>
                    <a:pt x="14" y="4"/>
                  </a:lnTo>
                  <a:lnTo>
                    <a:pt x="12" y="8"/>
                  </a:lnTo>
                  <a:lnTo>
                    <a:pt x="12" y="14"/>
                  </a:lnTo>
                  <a:lnTo>
                    <a:pt x="12" y="16"/>
                  </a:lnTo>
                  <a:lnTo>
                    <a:pt x="18" y="16"/>
                  </a:lnTo>
                  <a:lnTo>
                    <a:pt x="18" y="20"/>
                  </a:lnTo>
                  <a:lnTo>
                    <a:pt x="12" y="20"/>
                  </a:lnTo>
                  <a:lnTo>
                    <a:pt x="12" y="50"/>
                  </a:lnTo>
                  <a:lnTo>
                    <a:pt x="8" y="50"/>
                  </a:lnTo>
                  <a:lnTo>
                    <a:pt x="8"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1497" y="1744"/>
              <a:ext cx="26" cy="36"/>
            </a:xfrm>
            <a:custGeom>
              <a:avLst/>
              <a:gdLst/>
              <a:ahLst/>
              <a:cxnLst>
                <a:cxn ang="0">
                  <a:pos x="22" y="30"/>
                </a:cxn>
                <a:cxn ang="0">
                  <a:pos x="16" y="34"/>
                </a:cxn>
                <a:cxn ang="0">
                  <a:pos x="10" y="36"/>
                </a:cxn>
                <a:cxn ang="0">
                  <a:pos x="4" y="34"/>
                </a:cxn>
                <a:cxn ang="0">
                  <a:pos x="2" y="32"/>
                </a:cxn>
                <a:cxn ang="0">
                  <a:pos x="0" y="28"/>
                </a:cxn>
                <a:cxn ang="0">
                  <a:pos x="0" y="26"/>
                </a:cxn>
                <a:cxn ang="0">
                  <a:pos x="0" y="22"/>
                </a:cxn>
                <a:cxn ang="0">
                  <a:pos x="2" y="20"/>
                </a:cxn>
                <a:cxn ang="0">
                  <a:pos x="6" y="16"/>
                </a:cxn>
                <a:cxn ang="0">
                  <a:pos x="14" y="14"/>
                </a:cxn>
                <a:cxn ang="0">
                  <a:pos x="20" y="14"/>
                </a:cxn>
                <a:cxn ang="0">
                  <a:pos x="22" y="14"/>
                </a:cxn>
                <a:cxn ang="0">
                  <a:pos x="22" y="12"/>
                </a:cxn>
                <a:cxn ang="0">
                  <a:pos x="20" y="8"/>
                </a:cxn>
                <a:cxn ang="0">
                  <a:pos x="20" y="6"/>
                </a:cxn>
                <a:cxn ang="0">
                  <a:pos x="18" y="4"/>
                </a:cxn>
                <a:cxn ang="0">
                  <a:pos x="14" y="4"/>
                </a:cxn>
                <a:cxn ang="0">
                  <a:pos x="8" y="4"/>
                </a:cxn>
                <a:cxn ang="0">
                  <a:pos x="4" y="6"/>
                </a:cxn>
                <a:cxn ang="0">
                  <a:pos x="4" y="2"/>
                </a:cxn>
                <a:cxn ang="0">
                  <a:pos x="14" y="0"/>
                </a:cxn>
                <a:cxn ang="0">
                  <a:pos x="18" y="0"/>
                </a:cxn>
                <a:cxn ang="0">
                  <a:pos x="22" y="2"/>
                </a:cxn>
                <a:cxn ang="0">
                  <a:pos x="24"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4" y="28"/>
                </a:cxn>
                <a:cxn ang="0">
                  <a:pos x="6" y="30"/>
                </a:cxn>
                <a:cxn ang="0">
                  <a:pos x="12" y="32"/>
                </a:cxn>
                <a:cxn ang="0">
                  <a:pos x="16" y="30"/>
                </a:cxn>
                <a:cxn ang="0">
                  <a:pos x="20" y="26"/>
                </a:cxn>
                <a:cxn ang="0">
                  <a:pos x="20" y="22"/>
                </a:cxn>
                <a:cxn ang="0">
                  <a:pos x="22" y="20"/>
                </a:cxn>
                <a:cxn ang="0">
                  <a:pos x="22" y="18"/>
                </a:cxn>
                <a:cxn ang="0">
                  <a:pos x="22" y="30"/>
                </a:cxn>
              </a:cxnLst>
              <a:rect l="0" t="0" r="r" b="b"/>
              <a:pathLst>
                <a:path w="26" h="36">
                  <a:moveTo>
                    <a:pt x="22" y="30"/>
                  </a:moveTo>
                  <a:lnTo>
                    <a:pt x="16" y="34"/>
                  </a:lnTo>
                  <a:lnTo>
                    <a:pt x="10" y="36"/>
                  </a:lnTo>
                  <a:lnTo>
                    <a:pt x="4" y="34"/>
                  </a:lnTo>
                  <a:lnTo>
                    <a:pt x="2" y="32"/>
                  </a:lnTo>
                  <a:lnTo>
                    <a:pt x="0" y="28"/>
                  </a:lnTo>
                  <a:lnTo>
                    <a:pt x="0" y="26"/>
                  </a:lnTo>
                  <a:lnTo>
                    <a:pt x="0" y="22"/>
                  </a:lnTo>
                  <a:lnTo>
                    <a:pt x="2" y="20"/>
                  </a:lnTo>
                  <a:lnTo>
                    <a:pt x="6" y="16"/>
                  </a:lnTo>
                  <a:lnTo>
                    <a:pt x="14" y="14"/>
                  </a:lnTo>
                  <a:lnTo>
                    <a:pt x="20" y="14"/>
                  </a:lnTo>
                  <a:lnTo>
                    <a:pt x="22" y="14"/>
                  </a:lnTo>
                  <a:lnTo>
                    <a:pt x="22" y="12"/>
                  </a:lnTo>
                  <a:lnTo>
                    <a:pt x="20" y="8"/>
                  </a:lnTo>
                  <a:lnTo>
                    <a:pt x="20" y="6"/>
                  </a:lnTo>
                  <a:lnTo>
                    <a:pt x="18" y="4"/>
                  </a:lnTo>
                  <a:lnTo>
                    <a:pt x="14" y="4"/>
                  </a:lnTo>
                  <a:lnTo>
                    <a:pt x="8" y="4"/>
                  </a:lnTo>
                  <a:lnTo>
                    <a:pt x="4" y="6"/>
                  </a:lnTo>
                  <a:lnTo>
                    <a:pt x="4" y="2"/>
                  </a:lnTo>
                  <a:lnTo>
                    <a:pt x="14" y="0"/>
                  </a:lnTo>
                  <a:lnTo>
                    <a:pt x="18" y="0"/>
                  </a:lnTo>
                  <a:lnTo>
                    <a:pt x="22" y="2"/>
                  </a:lnTo>
                  <a:lnTo>
                    <a:pt x="24" y="6"/>
                  </a:lnTo>
                  <a:lnTo>
                    <a:pt x="26" y="12"/>
                  </a:lnTo>
                  <a:lnTo>
                    <a:pt x="26" y="28"/>
                  </a:lnTo>
                  <a:lnTo>
                    <a:pt x="26" y="34"/>
                  </a:lnTo>
                  <a:lnTo>
                    <a:pt x="22" y="34"/>
                  </a:lnTo>
                  <a:lnTo>
                    <a:pt x="22" y="30"/>
                  </a:lnTo>
                  <a:lnTo>
                    <a:pt x="22" y="18"/>
                  </a:lnTo>
                  <a:lnTo>
                    <a:pt x="20" y="18"/>
                  </a:lnTo>
                  <a:lnTo>
                    <a:pt x="10" y="18"/>
                  </a:lnTo>
                  <a:lnTo>
                    <a:pt x="6" y="22"/>
                  </a:lnTo>
                  <a:lnTo>
                    <a:pt x="4" y="26"/>
                  </a:lnTo>
                  <a:lnTo>
                    <a:pt x="4" y="28"/>
                  </a:lnTo>
                  <a:lnTo>
                    <a:pt x="6" y="30"/>
                  </a:lnTo>
                  <a:lnTo>
                    <a:pt x="12" y="32"/>
                  </a:lnTo>
                  <a:lnTo>
                    <a:pt x="16" y="30"/>
                  </a:lnTo>
                  <a:lnTo>
                    <a:pt x="20" y="26"/>
                  </a:lnTo>
                  <a:lnTo>
                    <a:pt x="20"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1531" y="1744"/>
              <a:ext cx="24" cy="36"/>
            </a:xfrm>
            <a:custGeom>
              <a:avLst/>
              <a:gdLst/>
              <a:ahLst/>
              <a:cxnLst>
                <a:cxn ang="0">
                  <a:pos x="24" y="2"/>
                </a:cxn>
                <a:cxn ang="0">
                  <a:pos x="16" y="0"/>
                </a:cxn>
                <a:cxn ang="0">
                  <a:pos x="10" y="2"/>
                </a:cxn>
                <a:cxn ang="0">
                  <a:pos x="4" y="4"/>
                </a:cxn>
                <a:cxn ang="0">
                  <a:pos x="0" y="10"/>
                </a:cxn>
                <a:cxn ang="0">
                  <a:pos x="0" y="18"/>
                </a:cxn>
                <a:cxn ang="0">
                  <a:pos x="0" y="24"/>
                </a:cxn>
                <a:cxn ang="0">
                  <a:pos x="4" y="30"/>
                </a:cxn>
                <a:cxn ang="0">
                  <a:pos x="8" y="34"/>
                </a:cxn>
                <a:cxn ang="0">
                  <a:pos x="16" y="36"/>
                </a:cxn>
                <a:cxn ang="0">
                  <a:pos x="24" y="34"/>
                </a:cxn>
                <a:cxn ang="0">
                  <a:pos x="24" y="30"/>
                </a:cxn>
                <a:cxn ang="0">
                  <a:pos x="16" y="32"/>
                </a:cxn>
                <a:cxn ang="0">
                  <a:pos x="12" y="30"/>
                </a:cxn>
                <a:cxn ang="0">
                  <a:pos x="8" y="28"/>
                </a:cxn>
                <a:cxn ang="0">
                  <a:pos x="6" y="24"/>
                </a:cxn>
                <a:cxn ang="0">
                  <a:pos x="4" y="18"/>
                </a:cxn>
                <a:cxn ang="0">
                  <a:pos x="6" y="12"/>
                </a:cxn>
                <a:cxn ang="0">
                  <a:pos x="8" y="8"/>
                </a:cxn>
                <a:cxn ang="0">
                  <a:pos x="12" y="4"/>
                </a:cxn>
                <a:cxn ang="0">
                  <a:pos x="16" y="4"/>
                </a:cxn>
                <a:cxn ang="0">
                  <a:pos x="24" y="6"/>
                </a:cxn>
                <a:cxn ang="0">
                  <a:pos x="24" y="2"/>
                </a:cxn>
              </a:cxnLst>
              <a:rect l="0" t="0" r="r" b="b"/>
              <a:pathLst>
                <a:path w="24" h="36">
                  <a:moveTo>
                    <a:pt x="24" y="2"/>
                  </a:moveTo>
                  <a:lnTo>
                    <a:pt x="16" y="0"/>
                  </a:lnTo>
                  <a:lnTo>
                    <a:pt x="10" y="2"/>
                  </a:lnTo>
                  <a:lnTo>
                    <a:pt x="4" y="4"/>
                  </a:lnTo>
                  <a:lnTo>
                    <a:pt x="0" y="10"/>
                  </a:lnTo>
                  <a:lnTo>
                    <a:pt x="0" y="18"/>
                  </a:lnTo>
                  <a:lnTo>
                    <a:pt x="0" y="24"/>
                  </a:lnTo>
                  <a:lnTo>
                    <a:pt x="4" y="30"/>
                  </a:lnTo>
                  <a:lnTo>
                    <a:pt x="8" y="34"/>
                  </a:lnTo>
                  <a:lnTo>
                    <a:pt x="16" y="36"/>
                  </a:lnTo>
                  <a:lnTo>
                    <a:pt x="24" y="34"/>
                  </a:lnTo>
                  <a:lnTo>
                    <a:pt x="24" y="30"/>
                  </a:lnTo>
                  <a:lnTo>
                    <a:pt x="16" y="32"/>
                  </a:lnTo>
                  <a:lnTo>
                    <a:pt x="12" y="30"/>
                  </a:lnTo>
                  <a:lnTo>
                    <a:pt x="8" y="28"/>
                  </a:lnTo>
                  <a:lnTo>
                    <a:pt x="6" y="24"/>
                  </a:lnTo>
                  <a:lnTo>
                    <a:pt x="4" y="18"/>
                  </a:lnTo>
                  <a:lnTo>
                    <a:pt x="6" y="12"/>
                  </a:lnTo>
                  <a:lnTo>
                    <a:pt x="8" y="8"/>
                  </a:lnTo>
                  <a:lnTo>
                    <a:pt x="12" y="4"/>
                  </a:lnTo>
                  <a:lnTo>
                    <a:pt x="16" y="4"/>
                  </a:lnTo>
                  <a:lnTo>
                    <a:pt x="24" y="6"/>
                  </a:lnTo>
                  <a:lnTo>
                    <a:pt x="24" y="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1563" y="1728"/>
              <a:ext cx="26" cy="50"/>
            </a:xfrm>
            <a:custGeom>
              <a:avLst/>
              <a:gdLst/>
              <a:ahLst/>
              <a:cxnLst>
                <a:cxn ang="0">
                  <a:pos x="0" y="0"/>
                </a:cxn>
                <a:cxn ang="0">
                  <a:pos x="4" y="0"/>
                </a:cxn>
                <a:cxn ang="0">
                  <a:pos x="4" y="22"/>
                </a:cxn>
                <a:cxn ang="0">
                  <a:pos x="8" y="18"/>
                </a:cxn>
                <a:cxn ang="0">
                  <a:pos x="16" y="16"/>
                </a:cxn>
                <a:cxn ang="0">
                  <a:pos x="20" y="16"/>
                </a:cxn>
                <a:cxn ang="0">
                  <a:pos x="24" y="20"/>
                </a:cxn>
                <a:cxn ang="0">
                  <a:pos x="26" y="24"/>
                </a:cxn>
                <a:cxn ang="0">
                  <a:pos x="26" y="30"/>
                </a:cxn>
                <a:cxn ang="0">
                  <a:pos x="26" y="50"/>
                </a:cxn>
                <a:cxn ang="0">
                  <a:pos x="22" y="50"/>
                </a:cxn>
                <a:cxn ang="0">
                  <a:pos x="22" y="30"/>
                </a:cxn>
                <a:cxn ang="0">
                  <a:pos x="22" y="22"/>
                </a:cxn>
                <a:cxn ang="0">
                  <a:pos x="18" y="20"/>
                </a:cxn>
                <a:cxn ang="0">
                  <a:pos x="14" y="20"/>
                </a:cxn>
                <a:cxn ang="0">
                  <a:pos x="10"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6" y="16"/>
                  </a:lnTo>
                  <a:lnTo>
                    <a:pt x="20" y="16"/>
                  </a:lnTo>
                  <a:lnTo>
                    <a:pt x="24" y="20"/>
                  </a:lnTo>
                  <a:lnTo>
                    <a:pt x="26" y="24"/>
                  </a:lnTo>
                  <a:lnTo>
                    <a:pt x="26" y="30"/>
                  </a:lnTo>
                  <a:lnTo>
                    <a:pt x="26" y="50"/>
                  </a:lnTo>
                  <a:lnTo>
                    <a:pt x="22" y="50"/>
                  </a:lnTo>
                  <a:lnTo>
                    <a:pt x="22" y="30"/>
                  </a:lnTo>
                  <a:lnTo>
                    <a:pt x="22" y="22"/>
                  </a:lnTo>
                  <a:lnTo>
                    <a:pt x="18" y="20"/>
                  </a:lnTo>
                  <a:lnTo>
                    <a:pt x="14" y="20"/>
                  </a:lnTo>
                  <a:lnTo>
                    <a:pt x="10"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1623"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1653" y="1732"/>
              <a:ext cx="28" cy="46"/>
            </a:xfrm>
            <a:custGeom>
              <a:avLst/>
              <a:gdLst/>
              <a:ahLst/>
              <a:cxnLst>
                <a:cxn ang="0">
                  <a:pos x="26" y="4"/>
                </a:cxn>
                <a:cxn ang="0">
                  <a:pos x="6" y="4"/>
                </a:cxn>
                <a:cxn ang="0">
                  <a:pos x="6" y="18"/>
                </a:cxn>
                <a:cxn ang="0">
                  <a:pos x="12" y="18"/>
                </a:cxn>
                <a:cxn ang="0">
                  <a:pos x="18" y="18"/>
                </a:cxn>
                <a:cxn ang="0">
                  <a:pos x="24" y="22"/>
                </a:cxn>
                <a:cxn ang="0">
                  <a:pos x="26" y="26"/>
                </a:cxn>
                <a:cxn ang="0">
                  <a:pos x="28" y="32"/>
                </a:cxn>
                <a:cxn ang="0">
                  <a:pos x="26" y="38"/>
                </a:cxn>
                <a:cxn ang="0">
                  <a:pos x="22" y="44"/>
                </a:cxn>
                <a:cxn ang="0">
                  <a:pos x="18" y="46"/>
                </a:cxn>
                <a:cxn ang="0">
                  <a:pos x="10" y="46"/>
                </a:cxn>
                <a:cxn ang="0">
                  <a:pos x="0" y="46"/>
                </a:cxn>
                <a:cxn ang="0">
                  <a:pos x="0" y="40"/>
                </a:cxn>
                <a:cxn ang="0">
                  <a:pos x="6" y="42"/>
                </a:cxn>
                <a:cxn ang="0">
                  <a:pos x="10" y="42"/>
                </a:cxn>
                <a:cxn ang="0">
                  <a:pos x="14" y="42"/>
                </a:cxn>
                <a:cxn ang="0">
                  <a:pos x="18" y="40"/>
                </a:cxn>
                <a:cxn ang="0">
                  <a:pos x="22" y="38"/>
                </a:cxn>
                <a:cxn ang="0">
                  <a:pos x="22" y="32"/>
                </a:cxn>
                <a:cxn ang="0">
                  <a:pos x="22" y="28"/>
                </a:cxn>
                <a:cxn ang="0">
                  <a:pos x="20" y="24"/>
                </a:cxn>
                <a:cxn ang="0">
                  <a:pos x="16" y="22"/>
                </a:cxn>
                <a:cxn ang="0">
                  <a:pos x="10" y="22"/>
                </a:cxn>
                <a:cxn ang="0">
                  <a:pos x="0" y="24"/>
                </a:cxn>
                <a:cxn ang="0">
                  <a:pos x="2" y="0"/>
                </a:cxn>
                <a:cxn ang="0">
                  <a:pos x="26" y="0"/>
                </a:cxn>
                <a:cxn ang="0">
                  <a:pos x="26" y="4"/>
                </a:cxn>
              </a:cxnLst>
              <a:rect l="0" t="0" r="r" b="b"/>
              <a:pathLst>
                <a:path w="28" h="46">
                  <a:moveTo>
                    <a:pt x="26" y="4"/>
                  </a:moveTo>
                  <a:lnTo>
                    <a:pt x="6" y="4"/>
                  </a:lnTo>
                  <a:lnTo>
                    <a:pt x="6" y="18"/>
                  </a:lnTo>
                  <a:lnTo>
                    <a:pt x="12" y="18"/>
                  </a:lnTo>
                  <a:lnTo>
                    <a:pt x="18" y="18"/>
                  </a:lnTo>
                  <a:lnTo>
                    <a:pt x="24" y="22"/>
                  </a:lnTo>
                  <a:lnTo>
                    <a:pt x="26" y="26"/>
                  </a:lnTo>
                  <a:lnTo>
                    <a:pt x="28" y="32"/>
                  </a:lnTo>
                  <a:lnTo>
                    <a:pt x="26" y="38"/>
                  </a:lnTo>
                  <a:lnTo>
                    <a:pt x="22" y="44"/>
                  </a:lnTo>
                  <a:lnTo>
                    <a:pt x="18" y="46"/>
                  </a:lnTo>
                  <a:lnTo>
                    <a:pt x="10" y="46"/>
                  </a:lnTo>
                  <a:lnTo>
                    <a:pt x="0" y="46"/>
                  </a:lnTo>
                  <a:lnTo>
                    <a:pt x="0" y="40"/>
                  </a:lnTo>
                  <a:lnTo>
                    <a:pt x="6" y="42"/>
                  </a:lnTo>
                  <a:lnTo>
                    <a:pt x="10" y="42"/>
                  </a:lnTo>
                  <a:lnTo>
                    <a:pt x="14" y="42"/>
                  </a:lnTo>
                  <a:lnTo>
                    <a:pt x="18" y="40"/>
                  </a:lnTo>
                  <a:lnTo>
                    <a:pt x="22" y="38"/>
                  </a:lnTo>
                  <a:lnTo>
                    <a:pt x="22" y="32"/>
                  </a:lnTo>
                  <a:lnTo>
                    <a:pt x="22" y="28"/>
                  </a:lnTo>
                  <a:lnTo>
                    <a:pt x="20" y="24"/>
                  </a:lnTo>
                  <a:lnTo>
                    <a:pt x="16" y="22"/>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1689" y="1732"/>
              <a:ext cx="30" cy="46"/>
            </a:xfrm>
            <a:custGeom>
              <a:avLst/>
              <a:gdLst/>
              <a:ahLst/>
              <a:cxnLst>
                <a:cxn ang="0">
                  <a:pos x="0" y="24"/>
                </a:cxn>
                <a:cxn ang="0">
                  <a:pos x="2" y="16"/>
                </a:cxn>
                <a:cxn ang="0">
                  <a:pos x="4" y="8"/>
                </a:cxn>
                <a:cxn ang="0">
                  <a:pos x="12" y="2"/>
                </a:cxn>
                <a:cxn ang="0">
                  <a:pos x="20" y="0"/>
                </a:cxn>
                <a:cxn ang="0">
                  <a:pos x="28" y="0"/>
                </a:cxn>
                <a:cxn ang="0">
                  <a:pos x="28" y="6"/>
                </a:cxn>
                <a:cxn ang="0">
                  <a:pos x="20" y="4"/>
                </a:cxn>
                <a:cxn ang="0">
                  <a:pos x="12" y="6"/>
                </a:cxn>
                <a:cxn ang="0">
                  <a:pos x="8" y="10"/>
                </a:cxn>
                <a:cxn ang="0">
                  <a:pos x="6" y="16"/>
                </a:cxn>
                <a:cxn ang="0">
                  <a:pos x="4" y="22"/>
                </a:cxn>
                <a:cxn ang="0">
                  <a:pos x="10" y="18"/>
                </a:cxn>
                <a:cxn ang="0">
                  <a:pos x="16" y="18"/>
                </a:cxn>
                <a:cxn ang="0">
                  <a:pos x="20" y="18"/>
                </a:cxn>
                <a:cxn ang="0">
                  <a:pos x="26" y="20"/>
                </a:cxn>
                <a:cxn ang="0">
                  <a:pos x="28" y="24"/>
                </a:cxn>
                <a:cxn ang="0">
                  <a:pos x="30" y="32"/>
                </a:cxn>
                <a:cxn ang="0">
                  <a:pos x="28" y="38"/>
                </a:cxn>
                <a:cxn ang="0">
                  <a:pos x="26" y="42"/>
                </a:cxn>
                <a:cxn ang="0">
                  <a:pos x="22" y="46"/>
                </a:cxn>
                <a:cxn ang="0">
                  <a:pos x="14" y="46"/>
                </a:cxn>
                <a:cxn ang="0">
                  <a:pos x="8" y="46"/>
                </a:cxn>
                <a:cxn ang="0">
                  <a:pos x="2" y="40"/>
                </a:cxn>
                <a:cxn ang="0">
                  <a:pos x="0" y="34"/>
                </a:cxn>
                <a:cxn ang="0">
                  <a:pos x="0" y="26"/>
                </a:cxn>
                <a:cxn ang="0">
                  <a:pos x="0" y="24"/>
                </a:cxn>
                <a:cxn ang="0">
                  <a:pos x="6" y="32"/>
                </a:cxn>
                <a:cxn ang="0">
                  <a:pos x="6" y="36"/>
                </a:cxn>
                <a:cxn ang="0">
                  <a:pos x="8" y="40"/>
                </a:cxn>
                <a:cxn ang="0">
                  <a:pos x="10" y="42"/>
                </a:cxn>
                <a:cxn ang="0">
                  <a:pos x="16" y="42"/>
                </a:cxn>
                <a:cxn ang="0">
                  <a:pos x="20" y="42"/>
                </a:cxn>
                <a:cxn ang="0">
                  <a:pos x="22" y="40"/>
                </a:cxn>
                <a:cxn ang="0">
                  <a:pos x="24" y="36"/>
                </a:cxn>
                <a:cxn ang="0">
                  <a:pos x="26" y="32"/>
                </a:cxn>
                <a:cxn ang="0">
                  <a:pos x="24" y="28"/>
                </a:cxn>
                <a:cxn ang="0">
                  <a:pos x="22" y="24"/>
                </a:cxn>
                <a:cxn ang="0">
                  <a:pos x="20" y="22"/>
                </a:cxn>
                <a:cxn ang="0">
                  <a:pos x="16" y="22"/>
                </a:cxn>
                <a:cxn ang="0">
                  <a:pos x="12" y="22"/>
                </a:cxn>
                <a:cxn ang="0">
                  <a:pos x="8" y="24"/>
                </a:cxn>
                <a:cxn ang="0">
                  <a:pos x="6" y="28"/>
                </a:cxn>
                <a:cxn ang="0">
                  <a:pos x="6" y="32"/>
                </a:cxn>
                <a:cxn ang="0">
                  <a:pos x="0" y="24"/>
                </a:cxn>
              </a:cxnLst>
              <a:rect l="0" t="0" r="r" b="b"/>
              <a:pathLst>
                <a:path w="30" h="46">
                  <a:moveTo>
                    <a:pt x="0" y="24"/>
                  </a:moveTo>
                  <a:lnTo>
                    <a:pt x="2" y="16"/>
                  </a:lnTo>
                  <a:lnTo>
                    <a:pt x="4" y="8"/>
                  </a:lnTo>
                  <a:lnTo>
                    <a:pt x="12" y="2"/>
                  </a:lnTo>
                  <a:lnTo>
                    <a:pt x="20" y="0"/>
                  </a:lnTo>
                  <a:lnTo>
                    <a:pt x="28" y="0"/>
                  </a:lnTo>
                  <a:lnTo>
                    <a:pt x="28" y="6"/>
                  </a:lnTo>
                  <a:lnTo>
                    <a:pt x="20" y="4"/>
                  </a:lnTo>
                  <a:lnTo>
                    <a:pt x="12" y="6"/>
                  </a:lnTo>
                  <a:lnTo>
                    <a:pt x="8" y="10"/>
                  </a:lnTo>
                  <a:lnTo>
                    <a:pt x="6" y="16"/>
                  </a:lnTo>
                  <a:lnTo>
                    <a:pt x="4" y="22"/>
                  </a:lnTo>
                  <a:lnTo>
                    <a:pt x="10" y="18"/>
                  </a:lnTo>
                  <a:lnTo>
                    <a:pt x="16" y="18"/>
                  </a:lnTo>
                  <a:lnTo>
                    <a:pt x="20" y="18"/>
                  </a:lnTo>
                  <a:lnTo>
                    <a:pt x="26" y="20"/>
                  </a:lnTo>
                  <a:lnTo>
                    <a:pt x="28" y="24"/>
                  </a:lnTo>
                  <a:lnTo>
                    <a:pt x="30" y="32"/>
                  </a:lnTo>
                  <a:lnTo>
                    <a:pt x="28" y="38"/>
                  </a:lnTo>
                  <a:lnTo>
                    <a:pt x="26" y="42"/>
                  </a:lnTo>
                  <a:lnTo>
                    <a:pt x="22" y="46"/>
                  </a:lnTo>
                  <a:lnTo>
                    <a:pt x="14" y="46"/>
                  </a:lnTo>
                  <a:lnTo>
                    <a:pt x="8" y="46"/>
                  </a:lnTo>
                  <a:lnTo>
                    <a:pt x="2" y="40"/>
                  </a:lnTo>
                  <a:lnTo>
                    <a:pt x="0" y="34"/>
                  </a:lnTo>
                  <a:lnTo>
                    <a:pt x="0" y="26"/>
                  </a:lnTo>
                  <a:lnTo>
                    <a:pt x="0" y="24"/>
                  </a:lnTo>
                  <a:lnTo>
                    <a:pt x="6" y="32"/>
                  </a:lnTo>
                  <a:lnTo>
                    <a:pt x="6" y="36"/>
                  </a:lnTo>
                  <a:lnTo>
                    <a:pt x="8" y="40"/>
                  </a:lnTo>
                  <a:lnTo>
                    <a:pt x="10" y="42"/>
                  </a:lnTo>
                  <a:lnTo>
                    <a:pt x="16" y="42"/>
                  </a:lnTo>
                  <a:lnTo>
                    <a:pt x="20" y="42"/>
                  </a:lnTo>
                  <a:lnTo>
                    <a:pt x="22" y="40"/>
                  </a:lnTo>
                  <a:lnTo>
                    <a:pt x="24" y="36"/>
                  </a:lnTo>
                  <a:lnTo>
                    <a:pt x="26" y="32"/>
                  </a:lnTo>
                  <a:lnTo>
                    <a:pt x="24" y="28"/>
                  </a:lnTo>
                  <a:lnTo>
                    <a:pt x="22" y="24"/>
                  </a:lnTo>
                  <a:lnTo>
                    <a:pt x="20" y="22"/>
                  </a:lnTo>
                  <a:lnTo>
                    <a:pt x="16" y="22"/>
                  </a:lnTo>
                  <a:lnTo>
                    <a:pt x="12" y="22"/>
                  </a:lnTo>
                  <a:lnTo>
                    <a:pt x="8" y="24"/>
                  </a:lnTo>
                  <a:lnTo>
                    <a:pt x="6" y="28"/>
                  </a:lnTo>
                  <a:lnTo>
                    <a:pt x="6" y="32"/>
                  </a:lnTo>
                  <a:lnTo>
                    <a:pt x="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1727" y="1732"/>
              <a:ext cx="30" cy="46"/>
            </a:xfrm>
            <a:custGeom>
              <a:avLst/>
              <a:gdLst/>
              <a:ahLst/>
              <a:cxnLst>
                <a:cxn ang="0">
                  <a:pos x="16" y="0"/>
                </a:cxn>
                <a:cxn ang="0">
                  <a:pos x="20" y="0"/>
                </a:cxn>
                <a:cxn ang="0">
                  <a:pos x="26" y="2"/>
                </a:cxn>
                <a:cxn ang="0">
                  <a:pos x="28" y="6"/>
                </a:cxn>
                <a:cxn ang="0">
                  <a:pos x="30" y="10"/>
                </a:cxn>
                <a:cxn ang="0">
                  <a:pos x="28" y="14"/>
                </a:cxn>
                <a:cxn ang="0">
                  <a:pos x="26" y="18"/>
                </a:cxn>
                <a:cxn ang="0">
                  <a:pos x="20" y="22"/>
                </a:cxn>
                <a:cxn ang="0">
                  <a:pos x="28" y="26"/>
                </a:cxn>
                <a:cxn ang="0">
                  <a:pos x="30" y="30"/>
                </a:cxn>
                <a:cxn ang="0">
                  <a:pos x="30" y="34"/>
                </a:cxn>
                <a:cxn ang="0">
                  <a:pos x="30" y="40"/>
                </a:cxn>
                <a:cxn ang="0">
                  <a:pos x="26" y="44"/>
                </a:cxn>
                <a:cxn ang="0">
                  <a:pos x="22" y="46"/>
                </a:cxn>
                <a:cxn ang="0">
                  <a:pos x="16" y="46"/>
                </a:cxn>
                <a:cxn ang="0">
                  <a:pos x="10" y="46"/>
                </a:cxn>
                <a:cxn ang="0">
                  <a:pos x="4" y="44"/>
                </a:cxn>
                <a:cxn ang="0">
                  <a:pos x="2" y="40"/>
                </a:cxn>
                <a:cxn ang="0">
                  <a:pos x="0" y="34"/>
                </a:cxn>
                <a:cxn ang="0">
                  <a:pos x="0" y="30"/>
                </a:cxn>
                <a:cxn ang="0">
                  <a:pos x="4" y="26"/>
                </a:cxn>
                <a:cxn ang="0">
                  <a:pos x="10" y="22"/>
                </a:cxn>
                <a:cxn ang="0">
                  <a:pos x="4" y="18"/>
                </a:cxn>
                <a:cxn ang="0">
                  <a:pos x="2" y="14"/>
                </a:cxn>
                <a:cxn ang="0">
                  <a:pos x="2" y="10"/>
                </a:cxn>
                <a:cxn ang="0">
                  <a:pos x="2" y="6"/>
                </a:cxn>
                <a:cxn ang="0">
                  <a:pos x="6" y="2"/>
                </a:cxn>
                <a:cxn ang="0">
                  <a:pos x="10" y="0"/>
                </a:cxn>
                <a:cxn ang="0">
                  <a:pos x="14" y="0"/>
                </a:cxn>
                <a:cxn ang="0">
                  <a:pos x="16" y="0"/>
                </a:cxn>
                <a:cxn ang="0">
                  <a:pos x="16" y="24"/>
                </a:cxn>
                <a:cxn ang="0">
                  <a:pos x="8" y="28"/>
                </a:cxn>
                <a:cxn ang="0">
                  <a:pos x="6" y="30"/>
                </a:cxn>
                <a:cxn ang="0">
                  <a:pos x="4" y="34"/>
                </a:cxn>
                <a:cxn ang="0">
                  <a:pos x="6" y="38"/>
                </a:cxn>
                <a:cxn ang="0">
                  <a:pos x="8" y="40"/>
                </a:cxn>
                <a:cxn ang="0">
                  <a:pos x="16" y="42"/>
                </a:cxn>
                <a:cxn ang="0">
                  <a:pos x="20" y="42"/>
                </a:cxn>
                <a:cxn ang="0">
                  <a:pos x="22" y="40"/>
                </a:cxn>
                <a:cxn ang="0">
                  <a:pos x="26" y="38"/>
                </a:cxn>
                <a:cxn ang="0">
                  <a:pos x="26" y="34"/>
                </a:cxn>
                <a:cxn ang="0">
                  <a:pos x="26" y="30"/>
                </a:cxn>
                <a:cxn ang="0">
                  <a:pos x="22" y="28"/>
                </a:cxn>
                <a:cxn ang="0">
                  <a:pos x="16" y="24"/>
                </a:cxn>
                <a:cxn ang="0">
                  <a:pos x="16" y="0"/>
                </a:cxn>
                <a:cxn ang="0">
                  <a:pos x="16" y="20"/>
                </a:cxn>
                <a:cxn ang="0">
                  <a:pos x="22" y="16"/>
                </a:cxn>
                <a:cxn ang="0">
                  <a:pos x="24" y="14"/>
                </a:cxn>
                <a:cxn ang="0">
                  <a:pos x="24" y="10"/>
                </a:cxn>
                <a:cxn ang="0">
                  <a:pos x="24" y="8"/>
                </a:cxn>
                <a:cxn ang="0">
                  <a:pos x="22" y="6"/>
                </a:cxn>
                <a:cxn ang="0">
                  <a:pos x="16" y="4"/>
                </a:cxn>
                <a:cxn ang="0">
                  <a:pos x="8" y="6"/>
                </a:cxn>
                <a:cxn ang="0">
                  <a:pos x="6" y="8"/>
                </a:cxn>
                <a:cxn ang="0">
                  <a:pos x="6" y="10"/>
                </a:cxn>
                <a:cxn ang="0">
                  <a:pos x="8" y="14"/>
                </a:cxn>
                <a:cxn ang="0">
                  <a:pos x="10" y="18"/>
                </a:cxn>
                <a:cxn ang="0">
                  <a:pos x="16" y="20"/>
                </a:cxn>
                <a:cxn ang="0">
                  <a:pos x="16" y="0"/>
                </a:cxn>
              </a:cxnLst>
              <a:rect l="0" t="0" r="r" b="b"/>
              <a:pathLst>
                <a:path w="30" h="46">
                  <a:moveTo>
                    <a:pt x="16" y="0"/>
                  </a:moveTo>
                  <a:lnTo>
                    <a:pt x="20" y="0"/>
                  </a:lnTo>
                  <a:lnTo>
                    <a:pt x="26" y="2"/>
                  </a:lnTo>
                  <a:lnTo>
                    <a:pt x="28" y="6"/>
                  </a:lnTo>
                  <a:lnTo>
                    <a:pt x="30" y="10"/>
                  </a:lnTo>
                  <a:lnTo>
                    <a:pt x="28" y="14"/>
                  </a:lnTo>
                  <a:lnTo>
                    <a:pt x="26" y="18"/>
                  </a:lnTo>
                  <a:lnTo>
                    <a:pt x="20" y="22"/>
                  </a:lnTo>
                  <a:lnTo>
                    <a:pt x="28" y="26"/>
                  </a:lnTo>
                  <a:lnTo>
                    <a:pt x="30" y="30"/>
                  </a:lnTo>
                  <a:lnTo>
                    <a:pt x="30" y="34"/>
                  </a:lnTo>
                  <a:lnTo>
                    <a:pt x="30" y="40"/>
                  </a:lnTo>
                  <a:lnTo>
                    <a:pt x="26" y="44"/>
                  </a:lnTo>
                  <a:lnTo>
                    <a:pt x="22" y="46"/>
                  </a:lnTo>
                  <a:lnTo>
                    <a:pt x="16" y="46"/>
                  </a:lnTo>
                  <a:lnTo>
                    <a:pt x="10" y="46"/>
                  </a:lnTo>
                  <a:lnTo>
                    <a:pt x="4" y="44"/>
                  </a:lnTo>
                  <a:lnTo>
                    <a:pt x="2" y="40"/>
                  </a:lnTo>
                  <a:lnTo>
                    <a:pt x="0" y="34"/>
                  </a:lnTo>
                  <a:lnTo>
                    <a:pt x="0" y="30"/>
                  </a:lnTo>
                  <a:lnTo>
                    <a:pt x="4" y="26"/>
                  </a:lnTo>
                  <a:lnTo>
                    <a:pt x="10" y="22"/>
                  </a:lnTo>
                  <a:lnTo>
                    <a:pt x="4" y="18"/>
                  </a:lnTo>
                  <a:lnTo>
                    <a:pt x="2" y="14"/>
                  </a:lnTo>
                  <a:lnTo>
                    <a:pt x="2" y="10"/>
                  </a:lnTo>
                  <a:lnTo>
                    <a:pt x="2" y="6"/>
                  </a:lnTo>
                  <a:lnTo>
                    <a:pt x="6" y="2"/>
                  </a:lnTo>
                  <a:lnTo>
                    <a:pt x="10" y="0"/>
                  </a:lnTo>
                  <a:lnTo>
                    <a:pt x="14" y="0"/>
                  </a:lnTo>
                  <a:lnTo>
                    <a:pt x="16" y="0"/>
                  </a:lnTo>
                  <a:lnTo>
                    <a:pt x="16" y="24"/>
                  </a:lnTo>
                  <a:lnTo>
                    <a:pt x="8" y="28"/>
                  </a:lnTo>
                  <a:lnTo>
                    <a:pt x="6" y="30"/>
                  </a:lnTo>
                  <a:lnTo>
                    <a:pt x="4" y="34"/>
                  </a:lnTo>
                  <a:lnTo>
                    <a:pt x="6" y="38"/>
                  </a:lnTo>
                  <a:lnTo>
                    <a:pt x="8" y="40"/>
                  </a:lnTo>
                  <a:lnTo>
                    <a:pt x="16" y="42"/>
                  </a:lnTo>
                  <a:lnTo>
                    <a:pt x="20" y="42"/>
                  </a:lnTo>
                  <a:lnTo>
                    <a:pt x="22" y="40"/>
                  </a:lnTo>
                  <a:lnTo>
                    <a:pt x="26" y="38"/>
                  </a:lnTo>
                  <a:lnTo>
                    <a:pt x="26" y="34"/>
                  </a:lnTo>
                  <a:lnTo>
                    <a:pt x="26" y="30"/>
                  </a:lnTo>
                  <a:lnTo>
                    <a:pt x="22" y="28"/>
                  </a:lnTo>
                  <a:lnTo>
                    <a:pt x="16" y="24"/>
                  </a:lnTo>
                  <a:lnTo>
                    <a:pt x="16" y="0"/>
                  </a:lnTo>
                  <a:lnTo>
                    <a:pt x="16" y="20"/>
                  </a:lnTo>
                  <a:lnTo>
                    <a:pt x="22" y="16"/>
                  </a:lnTo>
                  <a:lnTo>
                    <a:pt x="24" y="14"/>
                  </a:lnTo>
                  <a:lnTo>
                    <a:pt x="24" y="10"/>
                  </a:lnTo>
                  <a:lnTo>
                    <a:pt x="24" y="8"/>
                  </a:lnTo>
                  <a:lnTo>
                    <a:pt x="22" y="6"/>
                  </a:lnTo>
                  <a:lnTo>
                    <a:pt x="16" y="4"/>
                  </a:lnTo>
                  <a:lnTo>
                    <a:pt x="8" y="6"/>
                  </a:lnTo>
                  <a:lnTo>
                    <a:pt x="6"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p:nvSpPr>
          <p:spPr bwMode="auto">
            <a:xfrm>
              <a:off x="1765" y="1772"/>
              <a:ext cx="10" cy="16"/>
            </a:xfrm>
            <a:custGeom>
              <a:avLst/>
              <a:gdLst/>
              <a:ahLst/>
              <a:cxnLst>
                <a:cxn ang="0">
                  <a:pos x="0" y="16"/>
                </a:cxn>
                <a:cxn ang="0">
                  <a:pos x="4" y="16"/>
                </a:cxn>
                <a:cxn ang="0">
                  <a:pos x="10" y="0"/>
                </a:cxn>
                <a:cxn ang="0">
                  <a:pos x="4" y="0"/>
                </a:cxn>
                <a:cxn ang="0">
                  <a:pos x="0" y="16"/>
                </a:cxn>
              </a:cxnLst>
              <a:rect l="0" t="0" r="r" b="b"/>
              <a:pathLst>
                <a:path w="10" h="16">
                  <a:moveTo>
                    <a:pt x="0" y="16"/>
                  </a:moveTo>
                  <a:lnTo>
                    <a:pt x="4" y="16"/>
                  </a:lnTo>
                  <a:lnTo>
                    <a:pt x="10" y="0"/>
                  </a:lnTo>
                  <a:lnTo>
                    <a:pt x="4" y="0"/>
                  </a:lnTo>
                  <a:lnTo>
                    <a:pt x="0" y="1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p:cNvSpPr>
            <p:nvPr/>
          </p:nvSpPr>
          <p:spPr bwMode="auto">
            <a:xfrm>
              <a:off x="1803" y="1732"/>
              <a:ext cx="34" cy="48"/>
            </a:xfrm>
            <a:custGeom>
              <a:avLst/>
              <a:gdLst/>
              <a:ahLst/>
              <a:cxnLst>
                <a:cxn ang="0">
                  <a:pos x="34" y="6"/>
                </a:cxn>
                <a:cxn ang="0">
                  <a:pos x="30" y="4"/>
                </a:cxn>
                <a:cxn ang="0">
                  <a:pos x="24" y="4"/>
                </a:cxn>
                <a:cxn ang="0">
                  <a:pos x="16" y="4"/>
                </a:cxn>
                <a:cxn ang="0">
                  <a:pos x="10" y="10"/>
                </a:cxn>
                <a:cxn ang="0">
                  <a:pos x="6" y="16"/>
                </a:cxn>
                <a:cxn ang="0">
                  <a:pos x="4" y="24"/>
                </a:cxn>
                <a:cxn ang="0">
                  <a:pos x="6" y="32"/>
                </a:cxn>
                <a:cxn ang="0">
                  <a:pos x="10" y="38"/>
                </a:cxn>
                <a:cxn ang="0">
                  <a:pos x="16" y="42"/>
                </a:cxn>
                <a:cxn ang="0">
                  <a:pos x="24" y="44"/>
                </a:cxn>
                <a:cxn ang="0">
                  <a:pos x="30" y="42"/>
                </a:cxn>
                <a:cxn ang="0">
                  <a:pos x="34" y="42"/>
                </a:cxn>
                <a:cxn ang="0">
                  <a:pos x="34" y="46"/>
                </a:cxn>
                <a:cxn ang="0">
                  <a:pos x="30" y="46"/>
                </a:cxn>
                <a:cxn ang="0">
                  <a:pos x="24" y="48"/>
                </a:cxn>
                <a:cxn ang="0">
                  <a:pos x="14" y="46"/>
                </a:cxn>
                <a:cxn ang="0">
                  <a:pos x="6" y="40"/>
                </a:cxn>
                <a:cxn ang="0">
                  <a:pos x="2" y="34"/>
                </a:cxn>
                <a:cxn ang="0">
                  <a:pos x="0" y="24"/>
                </a:cxn>
                <a:cxn ang="0">
                  <a:pos x="2" y="14"/>
                </a:cxn>
                <a:cxn ang="0">
                  <a:pos x="6" y="6"/>
                </a:cxn>
                <a:cxn ang="0">
                  <a:pos x="14" y="2"/>
                </a:cxn>
                <a:cxn ang="0">
                  <a:pos x="24" y="0"/>
                </a:cxn>
                <a:cxn ang="0">
                  <a:pos x="30" y="0"/>
                </a:cxn>
                <a:cxn ang="0">
                  <a:pos x="34" y="2"/>
                </a:cxn>
                <a:cxn ang="0">
                  <a:pos x="34" y="6"/>
                </a:cxn>
              </a:cxnLst>
              <a:rect l="0" t="0" r="r" b="b"/>
              <a:pathLst>
                <a:path w="34" h="48">
                  <a:moveTo>
                    <a:pt x="34" y="6"/>
                  </a:moveTo>
                  <a:lnTo>
                    <a:pt x="30" y="4"/>
                  </a:lnTo>
                  <a:lnTo>
                    <a:pt x="24" y="4"/>
                  </a:lnTo>
                  <a:lnTo>
                    <a:pt x="16" y="4"/>
                  </a:lnTo>
                  <a:lnTo>
                    <a:pt x="10" y="10"/>
                  </a:lnTo>
                  <a:lnTo>
                    <a:pt x="6" y="16"/>
                  </a:lnTo>
                  <a:lnTo>
                    <a:pt x="4" y="24"/>
                  </a:lnTo>
                  <a:lnTo>
                    <a:pt x="6" y="32"/>
                  </a:lnTo>
                  <a:lnTo>
                    <a:pt x="10" y="38"/>
                  </a:lnTo>
                  <a:lnTo>
                    <a:pt x="16" y="42"/>
                  </a:lnTo>
                  <a:lnTo>
                    <a:pt x="24" y="44"/>
                  </a:lnTo>
                  <a:lnTo>
                    <a:pt x="30" y="42"/>
                  </a:lnTo>
                  <a:lnTo>
                    <a:pt x="34" y="42"/>
                  </a:lnTo>
                  <a:lnTo>
                    <a:pt x="34" y="46"/>
                  </a:lnTo>
                  <a:lnTo>
                    <a:pt x="30" y="46"/>
                  </a:lnTo>
                  <a:lnTo>
                    <a:pt x="24" y="48"/>
                  </a:lnTo>
                  <a:lnTo>
                    <a:pt x="14" y="46"/>
                  </a:lnTo>
                  <a:lnTo>
                    <a:pt x="6" y="40"/>
                  </a:lnTo>
                  <a:lnTo>
                    <a:pt x="2" y="34"/>
                  </a:lnTo>
                  <a:lnTo>
                    <a:pt x="0" y="24"/>
                  </a:lnTo>
                  <a:lnTo>
                    <a:pt x="2" y="14"/>
                  </a:lnTo>
                  <a:lnTo>
                    <a:pt x="6" y="6"/>
                  </a:lnTo>
                  <a:lnTo>
                    <a:pt x="14" y="2"/>
                  </a:lnTo>
                  <a:lnTo>
                    <a:pt x="24" y="0"/>
                  </a:lnTo>
                  <a:lnTo>
                    <a:pt x="30" y="0"/>
                  </a:lnTo>
                  <a:lnTo>
                    <a:pt x="34" y="2"/>
                  </a:lnTo>
                  <a:lnTo>
                    <a:pt x="3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p:nvSpPr>
          <p:spPr bwMode="auto">
            <a:xfrm>
              <a:off x="1849" y="1732"/>
              <a:ext cx="32" cy="46"/>
            </a:xfrm>
            <a:custGeom>
              <a:avLst/>
              <a:gdLst/>
              <a:ahLst/>
              <a:cxnLst>
                <a:cxn ang="0">
                  <a:pos x="0" y="46"/>
                </a:cxn>
                <a:cxn ang="0">
                  <a:pos x="4" y="46"/>
                </a:cxn>
                <a:cxn ang="0">
                  <a:pos x="4" y="24"/>
                </a:cxn>
                <a:cxn ang="0">
                  <a:pos x="28" y="24"/>
                </a:cxn>
                <a:cxn ang="0">
                  <a:pos x="28" y="46"/>
                </a:cxn>
                <a:cxn ang="0">
                  <a:pos x="32" y="46"/>
                </a:cxn>
                <a:cxn ang="0">
                  <a:pos x="32" y="0"/>
                </a:cxn>
                <a:cxn ang="0">
                  <a:pos x="28" y="0"/>
                </a:cxn>
                <a:cxn ang="0">
                  <a:pos x="28" y="20"/>
                </a:cxn>
                <a:cxn ang="0">
                  <a:pos x="4" y="20"/>
                </a:cxn>
                <a:cxn ang="0">
                  <a:pos x="4" y="0"/>
                </a:cxn>
                <a:cxn ang="0">
                  <a:pos x="0" y="0"/>
                </a:cxn>
                <a:cxn ang="0">
                  <a:pos x="0" y="46"/>
                </a:cxn>
              </a:cxnLst>
              <a:rect l="0" t="0" r="r" b="b"/>
              <a:pathLst>
                <a:path w="32" h="46">
                  <a:moveTo>
                    <a:pt x="0" y="46"/>
                  </a:moveTo>
                  <a:lnTo>
                    <a:pt x="4" y="46"/>
                  </a:lnTo>
                  <a:lnTo>
                    <a:pt x="4" y="24"/>
                  </a:lnTo>
                  <a:lnTo>
                    <a:pt x="28" y="24"/>
                  </a:lnTo>
                  <a:lnTo>
                    <a:pt x="28" y="46"/>
                  </a:lnTo>
                  <a:lnTo>
                    <a:pt x="32" y="46"/>
                  </a:lnTo>
                  <a:lnTo>
                    <a:pt x="32" y="0"/>
                  </a:lnTo>
                  <a:lnTo>
                    <a:pt x="28" y="0"/>
                  </a:lnTo>
                  <a:lnTo>
                    <a:pt x="28" y="20"/>
                  </a:lnTo>
                  <a:lnTo>
                    <a:pt x="4" y="20"/>
                  </a:lnTo>
                  <a:lnTo>
                    <a:pt x="4" y="0"/>
                  </a:lnTo>
                  <a:lnTo>
                    <a:pt x="0" y="0"/>
                  </a:lnTo>
                  <a:lnTo>
                    <a:pt x="0" y="4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Rectangle 35"/>
            <p:cNvSpPr>
              <a:spLocks noChangeArrowheads="1"/>
            </p:cNvSpPr>
            <p:nvPr/>
          </p:nvSpPr>
          <p:spPr bwMode="auto">
            <a:xfrm>
              <a:off x="1895" y="1758"/>
              <a:ext cx="18"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p:nvSpPr>
          <p:spPr bwMode="auto">
            <a:xfrm>
              <a:off x="1923" y="1732"/>
              <a:ext cx="32" cy="46"/>
            </a:xfrm>
            <a:custGeom>
              <a:avLst/>
              <a:gdLst/>
              <a:ahLst/>
              <a:cxnLst>
                <a:cxn ang="0">
                  <a:pos x="16" y="0"/>
                </a:cxn>
                <a:cxn ang="0">
                  <a:pos x="22" y="0"/>
                </a:cxn>
                <a:cxn ang="0">
                  <a:pos x="26" y="2"/>
                </a:cxn>
                <a:cxn ang="0">
                  <a:pos x="30" y="6"/>
                </a:cxn>
                <a:cxn ang="0">
                  <a:pos x="30" y="10"/>
                </a:cxn>
                <a:cxn ang="0">
                  <a:pos x="30" y="14"/>
                </a:cxn>
                <a:cxn ang="0">
                  <a:pos x="28" y="18"/>
                </a:cxn>
                <a:cxn ang="0">
                  <a:pos x="20" y="22"/>
                </a:cxn>
                <a:cxn ang="0">
                  <a:pos x="28" y="26"/>
                </a:cxn>
                <a:cxn ang="0">
                  <a:pos x="30" y="30"/>
                </a:cxn>
                <a:cxn ang="0">
                  <a:pos x="32" y="34"/>
                </a:cxn>
                <a:cxn ang="0">
                  <a:pos x="30" y="40"/>
                </a:cxn>
                <a:cxn ang="0">
                  <a:pos x="26" y="44"/>
                </a:cxn>
                <a:cxn ang="0">
                  <a:pos x="22" y="46"/>
                </a:cxn>
                <a:cxn ang="0">
                  <a:pos x="16" y="46"/>
                </a:cxn>
                <a:cxn ang="0">
                  <a:pos x="10" y="46"/>
                </a:cxn>
                <a:cxn ang="0">
                  <a:pos x="6" y="44"/>
                </a:cxn>
                <a:cxn ang="0">
                  <a:pos x="2" y="40"/>
                </a:cxn>
                <a:cxn ang="0">
                  <a:pos x="0" y="34"/>
                </a:cxn>
                <a:cxn ang="0">
                  <a:pos x="2" y="30"/>
                </a:cxn>
                <a:cxn ang="0">
                  <a:pos x="4" y="26"/>
                </a:cxn>
                <a:cxn ang="0">
                  <a:pos x="12" y="22"/>
                </a:cxn>
                <a:cxn ang="0">
                  <a:pos x="6" y="18"/>
                </a:cxn>
                <a:cxn ang="0">
                  <a:pos x="4" y="14"/>
                </a:cxn>
                <a:cxn ang="0">
                  <a:pos x="2" y="10"/>
                </a:cxn>
                <a:cxn ang="0">
                  <a:pos x="4" y="6"/>
                </a:cxn>
                <a:cxn ang="0">
                  <a:pos x="8" y="2"/>
                </a:cxn>
                <a:cxn ang="0">
                  <a:pos x="12" y="0"/>
                </a:cxn>
                <a:cxn ang="0">
                  <a:pos x="14" y="0"/>
                </a:cxn>
                <a:cxn ang="0">
                  <a:pos x="16" y="0"/>
                </a:cxn>
                <a:cxn ang="0">
                  <a:pos x="16" y="24"/>
                </a:cxn>
                <a:cxn ang="0">
                  <a:pos x="8" y="28"/>
                </a:cxn>
                <a:cxn ang="0">
                  <a:pos x="6" y="30"/>
                </a:cxn>
                <a:cxn ang="0">
                  <a:pos x="6" y="34"/>
                </a:cxn>
                <a:cxn ang="0">
                  <a:pos x="6" y="38"/>
                </a:cxn>
                <a:cxn ang="0">
                  <a:pos x="8" y="40"/>
                </a:cxn>
                <a:cxn ang="0">
                  <a:pos x="16" y="42"/>
                </a:cxn>
                <a:cxn ang="0">
                  <a:pos x="20" y="42"/>
                </a:cxn>
                <a:cxn ang="0">
                  <a:pos x="24" y="40"/>
                </a:cxn>
                <a:cxn ang="0">
                  <a:pos x="26" y="38"/>
                </a:cxn>
                <a:cxn ang="0">
                  <a:pos x="28" y="34"/>
                </a:cxn>
                <a:cxn ang="0">
                  <a:pos x="26" y="30"/>
                </a:cxn>
                <a:cxn ang="0">
                  <a:pos x="24" y="28"/>
                </a:cxn>
                <a:cxn ang="0">
                  <a:pos x="16" y="24"/>
                </a:cxn>
                <a:cxn ang="0">
                  <a:pos x="16" y="0"/>
                </a:cxn>
                <a:cxn ang="0">
                  <a:pos x="16" y="20"/>
                </a:cxn>
                <a:cxn ang="0">
                  <a:pos x="22" y="16"/>
                </a:cxn>
                <a:cxn ang="0">
                  <a:pos x="24" y="14"/>
                </a:cxn>
                <a:cxn ang="0">
                  <a:pos x="26" y="10"/>
                </a:cxn>
                <a:cxn ang="0">
                  <a:pos x="24" y="8"/>
                </a:cxn>
                <a:cxn ang="0">
                  <a:pos x="22" y="6"/>
                </a:cxn>
                <a:cxn ang="0">
                  <a:pos x="16" y="4"/>
                </a:cxn>
                <a:cxn ang="0">
                  <a:pos x="10" y="6"/>
                </a:cxn>
                <a:cxn ang="0">
                  <a:pos x="8" y="8"/>
                </a:cxn>
                <a:cxn ang="0">
                  <a:pos x="6" y="10"/>
                </a:cxn>
                <a:cxn ang="0">
                  <a:pos x="8" y="14"/>
                </a:cxn>
                <a:cxn ang="0">
                  <a:pos x="10" y="18"/>
                </a:cxn>
                <a:cxn ang="0">
                  <a:pos x="16" y="20"/>
                </a:cxn>
                <a:cxn ang="0">
                  <a:pos x="16" y="0"/>
                </a:cxn>
              </a:cxnLst>
              <a:rect l="0" t="0" r="r" b="b"/>
              <a:pathLst>
                <a:path w="32" h="46">
                  <a:moveTo>
                    <a:pt x="16" y="0"/>
                  </a:moveTo>
                  <a:lnTo>
                    <a:pt x="22" y="0"/>
                  </a:lnTo>
                  <a:lnTo>
                    <a:pt x="26" y="2"/>
                  </a:lnTo>
                  <a:lnTo>
                    <a:pt x="30" y="6"/>
                  </a:lnTo>
                  <a:lnTo>
                    <a:pt x="30" y="10"/>
                  </a:lnTo>
                  <a:lnTo>
                    <a:pt x="30" y="14"/>
                  </a:lnTo>
                  <a:lnTo>
                    <a:pt x="28" y="18"/>
                  </a:lnTo>
                  <a:lnTo>
                    <a:pt x="20" y="22"/>
                  </a:lnTo>
                  <a:lnTo>
                    <a:pt x="28" y="26"/>
                  </a:lnTo>
                  <a:lnTo>
                    <a:pt x="30" y="30"/>
                  </a:lnTo>
                  <a:lnTo>
                    <a:pt x="32" y="34"/>
                  </a:lnTo>
                  <a:lnTo>
                    <a:pt x="30" y="40"/>
                  </a:lnTo>
                  <a:lnTo>
                    <a:pt x="26" y="44"/>
                  </a:lnTo>
                  <a:lnTo>
                    <a:pt x="22" y="46"/>
                  </a:lnTo>
                  <a:lnTo>
                    <a:pt x="16" y="46"/>
                  </a:lnTo>
                  <a:lnTo>
                    <a:pt x="10" y="46"/>
                  </a:lnTo>
                  <a:lnTo>
                    <a:pt x="6" y="44"/>
                  </a:lnTo>
                  <a:lnTo>
                    <a:pt x="2" y="40"/>
                  </a:lnTo>
                  <a:lnTo>
                    <a:pt x="0" y="34"/>
                  </a:lnTo>
                  <a:lnTo>
                    <a:pt x="2" y="30"/>
                  </a:lnTo>
                  <a:lnTo>
                    <a:pt x="4" y="26"/>
                  </a:lnTo>
                  <a:lnTo>
                    <a:pt x="12" y="22"/>
                  </a:lnTo>
                  <a:lnTo>
                    <a:pt x="6" y="18"/>
                  </a:lnTo>
                  <a:lnTo>
                    <a:pt x="4" y="14"/>
                  </a:lnTo>
                  <a:lnTo>
                    <a:pt x="2" y="10"/>
                  </a:lnTo>
                  <a:lnTo>
                    <a:pt x="4" y="6"/>
                  </a:lnTo>
                  <a:lnTo>
                    <a:pt x="8" y="2"/>
                  </a:lnTo>
                  <a:lnTo>
                    <a:pt x="12" y="0"/>
                  </a:lnTo>
                  <a:lnTo>
                    <a:pt x="14" y="0"/>
                  </a:lnTo>
                  <a:lnTo>
                    <a:pt x="16" y="0"/>
                  </a:lnTo>
                  <a:lnTo>
                    <a:pt x="16" y="24"/>
                  </a:lnTo>
                  <a:lnTo>
                    <a:pt x="8" y="28"/>
                  </a:lnTo>
                  <a:lnTo>
                    <a:pt x="6" y="30"/>
                  </a:lnTo>
                  <a:lnTo>
                    <a:pt x="6" y="34"/>
                  </a:lnTo>
                  <a:lnTo>
                    <a:pt x="6" y="38"/>
                  </a:lnTo>
                  <a:lnTo>
                    <a:pt x="8" y="40"/>
                  </a:lnTo>
                  <a:lnTo>
                    <a:pt x="16" y="42"/>
                  </a:lnTo>
                  <a:lnTo>
                    <a:pt x="20" y="42"/>
                  </a:lnTo>
                  <a:lnTo>
                    <a:pt x="24" y="40"/>
                  </a:lnTo>
                  <a:lnTo>
                    <a:pt x="26" y="38"/>
                  </a:lnTo>
                  <a:lnTo>
                    <a:pt x="28" y="34"/>
                  </a:lnTo>
                  <a:lnTo>
                    <a:pt x="26" y="30"/>
                  </a:lnTo>
                  <a:lnTo>
                    <a:pt x="24" y="28"/>
                  </a:lnTo>
                  <a:lnTo>
                    <a:pt x="16" y="24"/>
                  </a:lnTo>
                  <a:lnTo>
                    <a:pt x="16" y="0"/>
                  </a:lnTo>
                  <a:lnTo>
                    <a:pt x="16" y="20"/>
                  </a:lnTo>
                  <a:lnTo>
                    <a:pt x="22" y="16"/>
                  </a:lnTo>
                  <a:lnTo>
                    <a:pt x="24" y="14"/>
                  </a:lnTo>
                  <a:lnTo>
                    <a:pt x="26" y="10"/>
                  </a:lnTo>
                  <a:lnTo>
                    <a:pt x="24" y="8"/>
                  </a:lnTo>
                  <a:lnTo>
                    <a:pt x="22" y="6"/>
                  </a:lnTo>
                  <a:lnTo>
                    <a:pt x="16" y="4"/>
                  </a:lnTo>
                  <a:lnTo>
                    <a:pt x="10" y="6"/>
                  </a:lnTo>
                  <a:lnTo>
                    <a:pt x="8"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p:nvSpPr>
          <p:spPr bwMode="auto">
            <a:xfrm>
              <a:off x="1963" y="1732"/>
              <a:ext cx="30" cy="46"/>
            </a:xfrm>
            <a:custGeom>
              <a:avLst/>
              <a:gdLst/>
              <a:ahLst/>
              <a:cxnLst>
                <a:cxn ang="0">
                  <a:pos x="30" y="24"/>
                </a:cxn>
                <a:cxn ang="0">
                  <a:pos x="30" y="32"/>
                </a:cxn>
                <a:cxn ang="0">
                  <a:pos x="28" y="38"/>
                </a:cxn>
                <a:cxn ang="0">
                  <a:pos x="24" y="44"/>
                </a:cxn>
                <a:cxn ang="0">
                  <a:pos x="20" y="46"/>
                </a:cxn>
                <a:cxn ang="0">
                  <a:pos x="16" y="46"/>
                </a:cxn>
                <a:cxn ang="0">
                  <a:pos x="10" y="46"/>
                </a:cxn>
                <a:cxn ang="0">
                  <a:pos x="8" y="44"/>
                </a:cxn>
                <a:cxn ang="0">
                  <a:pos x="2" y="38"/>
                </a:cxn>
                <a:cxn ang="0">
                  <a:pos x="0" y="32"/>
                </a:cxn>
                <a:cxn ang="0">
                  <a:pos x="0" y="24"/>
                </a:cxn>
                <a:cxn ang="0">
                  <a:pos x="0" y="16"/>
                </a:cxn>
                <a:cxn ang="0">
                  <a:pos x="2" y="8"/>
                </a:cxn>
                <a:cxn ang="0">
                  <a:pos x="8" y="2"/>
                </a:cxn>
                <a:cxn ang="0">
                  <a:pos x="10" y="0"/>
                </a:cxn>
                <a:cxn ang="0">
                  <a:pos x="16" y="0"/>
                </a:cxn>
                <a:cxn ang="0">
                  <a:pos x="20" y="0"/>
                </a:cxn>
                <a:cxn ang="0">
                  <a:pos x="22" y="2"/>
                </a:cxn>
                <a:cxn ang="0">
                  <a:pos x="28" y="8"/>
                </a:cxn>
                <a:cxn ang="0">
                  <a:pos x="30" y="16"/>
                </a:cxn>
                <a:cxn ang="0">
                  <a:pos x="30" y="22"/>
                </a:cxn>
                <a:cxn ang="0">
                  <a:pos x="30" y="24"/>
                </a:cxn>
                <a:cxn ang="0">
                  <a:pos x="4" y="24"/>
                </a:cxn>
                <a:cxn ang="0">
                  <a:pos x="4" y="30"/>
                </a:cxn>
                <a:cxn ang="0">
                  <a:pos x="6" y="36"/>
                </a:cxn>
                <a:cxn ang="0">
                  <a:pos x="10" y="40"/>
                </a:cxn>
                <a:cxn ang="0">
                  <a:pos x="16" y="42"/>
                </a:cxn>
                <a:cxn ang="0">
                  <a:pos x="20" y="40"/>
                </a:cxn>
                <a:cxn ang="0">
                  <a:pos x="24" y="36"/>
                </a:cxn>
                <a:cxn ang="0">
                  <a:pos x="26" y="30"/>
                </a:cxn>
                <a:cxn ang="0">
                  <a:pos x="26" y="24"/>
                </a:cxn>
                <a:cxn ang="0">
                  <a:pos x="26" y="16"/>
                </a:cxn>
                <a:cxn ang="0">
                  <a:pos x="24" y="10"/>
                </a:cxn>
                <a:cxn ang="0">
                  <a:pos x="20" y="6"/>
                </a:cxn>
                <a:cxn ang="0">
                  <a:pos x="16" y="4"/>
                </a:cxn>
                <a:cxn ang="0">
                  <a:pos x="10" y="6"/>
                </a:cxn>
                <a:cxn ang="0">
                  <a:pos x="6" y="10"/>
                </a:cxn>
                <a:cxn ang="0">
                  <a:pos x="4" y="16"/>
                </a:cxn>
                <a:cxn ang="0">
                  <a:pos x="4" y="24"/>
                </a:cxn>
                <a:cxn ang="0">
                  <a:pos x="30" y="24"/>
                </a:cxn>
              </a:cxnLst>
              <a:rect l="0" t="0" r="r" b="b"/>
              <a:pathLst>
                <a:path w="30" h="46">
                  <a:moveTo>
                    <a:pt x="30" y="24"/>
                  </a:moveTo>
                  <a:lnTo>
                    <a:pt x="30" y="32"/>
                  </a:lnTo>
                  <a:lnTo>
                    <a:pt x="28" y="38"/>
                  </a:lnTo>
                  <a:lnTo>
                    <a:pt x="24" y="44"/>
                  </a:lnTo>
                  <a:lnTo>
                    <a:pt x="20" y="46"/>
                  </a:lnTo>
                  <a:lnTo>
                    <a:pt x="16" y="46"/>
                  </a:lnTo>
                  <a:lnTo>
                    <a:pt x="10" y="46"/>
                  </a:lnTo>
                  <a:lnTo>
                    <a:pt x="8" y="44"/>
                  </a:lnTo>
                  <a:lnTo>
                    <a:pt x="2" y="38"/>
                  </a:lnTo>
                  <a:lnTo>
                    <a:pt x="0" y="32"/>
                  </a:lnTo>
                  <a:lnTo>
                    <a:pt x="0" y="24"/>
                  </a:lnTo>
                  <a:lnTo>
                    <a:pt x="0" y="16"/>
                  </a:lnTo>
                  <a:lnTo>
                    <a:pt x="2" y="8"/>
                  </a:lnTo>
                  <a:lnTo>
                    <a:pt x="8" y="2"/>
                  </a:lnTo>
                  <a:lnTo>
                    <a:pt x="10" y="0"/>
                  </a:lnTo>
                  <a:lnTo>
                    <a:pt x="16" y="0"/>
                  </a:lnTo>
                  <a:lnTo>
                    <a:pt x="20" y="0"/>
                  </a:lnTo>
                  <a:lnTo>
                    <a:pt x="22" y="2"/>
                  </a:lnTo>
                  <a:lnTo>
                    <a:pt x="28" y="8"/>
                  </a:lnTo>
                  <a:lnTo>
                    <a:pt x="30" y="16"/>
                  </a:lnTo>
                  <a:lnTo>
                    <a:pt x="30" y="22"/>
                  </a:lnTo>
                  <a:lnTo>
                    <a:pt x="30" y="24"/>
                  </a:lnTo>
                  <a:lnTo>
                    <a:pt x="4" y="24"/>
                  </a:lnTo>
                  <a:lnTo>
                    <a:pt x="4" y="30"/>
                  </a:lnTo>
                  <a:lnTo>
                    <a:pt x="6" y="36"/>
                  </a:lnTo>
                  <a:lnTo>
                    <a:pt x="10" y="40"/>
                  </a:lnTo>
                  <a:lnTo>
                    <a:pt x="16" y="42"/>
                  </a:lnTo>
                  <a:lnTo>
                    <a:pt x="20" y="40"/>
                  </a:lnTo>
                  <a:lnTo>
                    <a:pt x="24" y="36"/>
                  </a:lnTo>
                  <a:lnTo>
                    <a:pt x="26" y="30"/>
                  </a:lnTo>
                  <a:lnTo>
                    <a:pt x="26" y="24"/>
                  </a:lnTo>
                  <a:lnTo>
                    <a:pt x="26" y="16"/>
                  </a:lnTo>
                  <a:lnTo>
                    <a:pt x="24" y="10"/>
                  </a:lnTo>
                  <a:lnTo>
                    <a:pt x="20" y="6"/>
                  </a:lnTo>
                  <a:lnTo>
                    <a:pt x="16" y="4"/>
                  </a:lnTo>
                  <a:lnTo>
                    <a:pt x="10" y="6"/>
                  </a:lnTo>
                  <a:lnTo>
                    <a:pt x="6" y="10"/>
                  </a:lnTo>
                  <a:lnTo>
                    <a:pt x="4" y="16"/>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p:nvSpPr>
          <p:spPr bwMode="auto">
            <a:xfrm>
              <a:off x="1999" y="1732"/>
              <a:ext cx="28" cy="46"/>
            </a:xfrm>
            <a:custGeom>
              <a:avLst/>
              <a:gdLst/>
              <a:ahLst/>
              <a:cxnLst>
                <a:cxn ang="0">
                  <a:pos x="0" y="42"/>
                </a:cxn>
                <a:cxn ang="0">
                  <a:pos x="12" y="30"/>
                </a:cxn>
                <a:cxn ang="0">
                  <a:pos x="18" y="22"/>
                </a:cxn>
                <a:cxn ang="0">
                  <a:pos x="22" y="16"/>
                </a:cxn>
                <a:cxn ang="0">
                  <a:pos x="22" y="12"/>
                </a:cxn>
                <a:cxn ang="0">
                  <a:pos x="22" y="8"/>
                </a:cxn>
                <a:cxn ang="0">
                  <a:pos x="20" y="6"/>
                </a:cxn>
                <a:cxn ang="0">
                  <a:pos x="18" y="4"/>
                </a:cxn>
                <a:cxn ang="0">
                  <a:pos x="14" y="4"/>
                </a:cxn>
                <a:cxn ang="0">
                  <a:pos x="8" y="4"/>
                </a:cxn>
                <a:cxn ang="0">
                  <a:pos x="4" y="6"/>
                </a:cxn>
                <a:cxn ang="0">
                  <a:pos x="2" y="2"/>
                </a:cxn>
                <a:cxn ang="0">
                  <a:pos x="8" y="0"/>
                </a:cxn>
                <a:cxn ang="0">
                  <a:pos x="14" y="0"/>
                </a:cxn>
                <a:cxn ang="0">
                  <a:pos x="20" y="0"/>
                </a:cxn>
                <a:cxn ang="0">
                  <a:pos x="24" y="2"/>
                </a:cxn>
                <a:cxn ang="0">
                  <a:pos x="26" y="6"/>
                </a:cxn>
                <a:cxn ang="0">
                  <a:pos x="28" y="12"/>
                </a:cxn>
                <a:cxn ang="0">
                  <a:pos x="26" y="18"/>
                </a:cxn>
                <a:cxn ang="0">
                  <a:pos x="24" y="22"/>
                </a:cxn>
                <a:cxn ang="0">
                  <a:pos x="14" y="34"/>
                </a:cxn>
                <a:cxn ang="0">
                  <a:pos x="6" y="42"/>
                </a:cxn>
                <a:cxn ang="0">
                  <a:pos x="28" y="42"/>
                </a:cxn>
                <a:cxn ang="0">
                  <a:pos x="28" y="46"/>
                </a:cxn>
                <a:cxn ang="0">
                  <a:pos x="0" y="46"/>
                </a:cxn>
                <a:cxn ang="0">
                  <a:pos x="0" y="42"/>
                </a:cxn>
              </a:cxnLst>
              <a:rect l="0" t="0" r="r" b="b"/>
              <a:pathLst>
                <a:path w="28" h="46">
                  <a:moveTo>
                    <a:pt x="0" y="42"/>
                  </a:moveTo>
                  <a:lnTo>
                    <a:pt x="12" y="30"/>
                  </a:lnTo>
                  <a:lnTo>
                    <a:pt x="18" y="22"/>
                  </a:lnTo>
                  <a:lnTo>
                    <a:pt x="22" y="16"/>
                  </a:lnTo>
                  <a:lnTo>
                    <a:pt x="22" y="12"/>
                  </a:lnTo>
                  <a:lnTo>
                    <a:pt x="22" y="8"/>
                  </a:lnTo>
                  <a:lnTo>
                    <a:pt x="20" y="6"/>
                  </a:lnTo>
                  <a:lnTo>
                    <a:pt x="18" y="4"/>
                  </a:lnTo>
                  <a:lnTo>
                    <a:pt x="14" y="4"/>
                  </a:lnTo>
                  <a:lnTo>
                    <a:pt x="8" y="4"/>
                  </a:lnTo>
                  <a:lnTo>
                    <a:pt x="4" y="6"/>
                  </a:lnTo>
                  <a:lnTo>
                    <a:pt x="2" y="2"/>
                  </a:lnTo>
                  <a:lnTo>
                    <a:pt x="8" y="0"/>
                  </a:lnTo>
                  <a:lnTo>
                    <a:pt x="14" y="0"/>
                  </a:lnTo>
                  <a:lnTo>
                    <a:pt x="20" y="0"/>
                  </a:lnTo>
                  <a:lnTo>
                    <a:pt x="24" y="2"/>
                  </a:lnTo>
                  <a:lnTo>
                    <a:pt x="26" y="6"/>
                  </a:lnTo>
                  <a:lnTo>
                    <a:pt x="28" y="12"/>
                  </a:lnTo>
                  <a:lnTo>
                    <a:pt x="26" y="18"/>
                  </a:lnTo>
                  <a:lnTo>
                    <a:pt x="24" y="22"/>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39"/>
            <p:cNvSpPr>
              <a:spLocks/>
            </p:cNvSpPr>
            <p:nvPr/>
          </p:nvSpPr>
          <p:spPr bwMode="auto">
            <a:xfrm>
              <a:off x="2039"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2088" y="1732"/>
              <a:ext cx="30" cy="46"/>
            </a:xfrm>
            <a:custGeom>
              <a:avLst/>
              <a:gdLst/>
              <a:ahLst/>
              <a:cxnLst>
                <a:cxn ang="0">
                  <a:pos x="0" y="42"/>
                </a:cxn>
                <a:cxn ang="0">
                  <a:pos x="24" y="4"/>
                </a:cxn>
                <a:cxn ang="0">
                  <a:pos x="0" y="4"/>
                </a:cxn>
                <a:cxn ang="0">
                  <a:pos x="0" y="0"/>
                </a:cxn>
                <a:cxn ang="0">
                  <a:pos x="28" y="0"/>
                </a:cxn>
                <a:cxn ang="0">
                  <a:pos x="28" y="4"/>
                </a:cxn>
                <a:cxn ang="0">
                  <a:pos x="4" y="42"/>
                </a:cxn>
                <a:cxn ang="0">
                  <a:pos x="30" y="42"/>
                </a:cxn>
                <a:cxn ang="0">
                  <a:pos x="30" y="46"/>
                </a:cxn>
                <a:cxn ang="0">
                  <a:pos x="0" y="46"/>
                </a:cxn>
                <a:cxn ang="0">
                  <a:pos x="0" y="42"/>
                </a:cxn>
              </a:cxnLst>
              <a:rect l="0" t="0" r="r" b="b"/>
              <a:pathLst>
                <a:path w="30" h="46">
                  <a:moveTo>
                    <a:pt x="0" y="42"/>
                  </a:moveTo>
                  <a:lnTo>
                    <a:pt x="24" y="4"/>
                  </a:lnTo>
                  <a:lnTo>
                    <a:pt x="0" y="4"/>
                  </a:lnTo>
                  <a:lnTo>
                    <a:pt x="0" y="0"/>
                  </a:lnTo>
                  <a:lnTo>
                    <a:pt x="28" y="0"/>
                  </a:lnTo>
                  <a:lnTo>
                    <a:pt x="28" y="4"/>
                  </a:lnTo>
                  <a:lnTo>
                    <a:pt x="4" y="42"/>
                  </a:lnTo>
                  <a:lnTo>
                    <a:pt x="30" y="42"/>
                  </a:lnTo>
                  <a:lnTo>
                    <a:pt x="30"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p:cNvSpPr>
            <p:nvPr/>
          </p:nvSpPr>
          <p:spPr bwMode="auto">
            <a:xfrm>
              <a:off x="2126" y="1734"/>
              <a:ext cx="26" cy="46"/>
            </a:xfrm>
            <a:custGeom>
              <a:avLst/>
              <a:gdLst/>
              <a:ahLst/>
              <a:cxnLst>
                <a:cxn ang="0">
                  <a:pos x="26" y="36"/>
                </a:cxn>
                <a:cxn ang="0">
                  <a:pos x="26" y="44"/>
                </a:cxn>
                <a:cxn ang="0">
                  <a:pos x="22" y="44"/>
                </a:cxn>
                <a:cxn ang="0">
                  <a:pos x="22" y="38"/>
                </a:cxn>
                <a:cxn ang="0">
                  <a:pos x="18" y="44"/>
                </a:cxn>
                <a:cxn ang="0">
                  <a:pos x="16" y="44"/>
                </a:cxn>
                <a:cxn ang="0">
                  <a:pos x="12" y="46"/>
                </a:cxn>
                <a:cxn ang="0">
                  <a:pos x="6" y="44"/>
                </a:cxn>
                <a:cxn ang="0">
                  <a:pos x="2" y="42"/>
                </a:cxn>
                <a:cxn ang="0">
                  <a:pos x="0" y="38"/>
                </a:cxn>
                <a:cxn ang="0">
                  <a:pos x="0" y="32"/>
                </a:cxn>
                <a:cxn ang="0">
                  <a:pos x="0" y="10"/>
                </a:cxn>
                <a:cxn ang="0">
                  <a:pos x="4" y="10"/>
                </a:cxn>
                <a:cxn ang="0">
                  <a:pos x="4" y="32"/>
                </a:cxn>
                <a:cxn ang="0">
                  <a:pos x="4" y="36"/>
                </a:cxn>
                <a:cxn ang="0">
                  <a:pos x="6" y="38"/>
                </a:cxn>
                <a:cxn ang="0">
                  <a:pos x="8" y="40"/>
                </a:cxn>
                <a:cxn ang="0">
                  <a:pos x="12" y="42"/>
                </a:cxn>
                <a:cxn ang="0">
                  <a:pos x="16" y="40"/>
                </a:cxn>
                <a:cxn ang="0">
                  <a:pos x="20" y="38"/>
                </a:cxn>
                <a:cxn ang="0">
                  <a:pos x="22" y="34"/>
                </a:cxn>
                <a:cxn ang="0">
                  <a:pos x="22" y="30"/>
                </a:cxn>
                <a:cxn ang="0">
                  <a:pos x="22" y="10"/>
                </a:cxn>
                <a:cxn ang="0">
                  <a:pos x="26" y="10"/>
                </a:cxn>
                <a:cxn ang="0">
                  <a:pos x="26" y="36"/>
                </a:cxn>
                <a:cxn ang="0">
                  <a:pos x="4" y="0"/>
                </a:cxn>
                <a:cxn ang="0">
                  <a:pos x="10" y="0"/>
                </a:cxn>
                <a:cxn ang="0">
                  <a:pos x="10" y="4"/>
                </a:cxn>
                <a:cxn ang="0">
                  <a:pos x="4" y="4"/>
                </a:cxn>
                <a:cxn ang="0">
                  <a:pos x="4" y="0"/>
                </a:cxn>
                <a:cxn ang="0">
                  <a:pos x="26" y="36"/>
                </a:cxn>
                <a:cxn ang="0">
                  <a:pos x="16" y="0"/>
                </a:cxn>
                <a:cxn ang="0">
                  <a:pos x="20" y="0"/>
                </a:cxn>
                <a:cxn ang="0">
                  <a:pos x="20" y="4"/>
                </a:cxn>
                <a:cxn ang="0">
                  <a:pos x="16" y="4"/>
                </a:cxn>
                <a:cxn ang="0">
                  <a:pos x="16" y="0"/>
                </a:cxn>
                <a:cxn ang="0">
                  <a:pos x="26" y="36"/>
                </a:cxn>
              </a:cxnLst>
              <a:rect l="0" t="0" r="r" b="b"/>
              <a:pathLst>
                <a:path w="26" h="46">
                  <a:moveTo>
                    <a:pt x="26" y="36"/>
                  </a:moveTo>
                  <a:lnTo>
                    <a:pt x="26" y="44"/>
                  </a:lnTo>
                  <a:lnTo>
                    <a:pt x="22" y="44"/>
                  </a:lnTo>
                  <a:lnTo>
                    <a:pt x="22" y="38"/>
                  </a:lnTo>
                  <a:lnTo>
                    <a:pt x="18" y="44"/>
                  </a:lnTo>
                  <a:lnTo>
                    <a:pt x="16" y="44"/>
                  </a:lnTo>
                  <a:lnTo>
                    <a:pt x="12" y="46"/>
                  </a:lnTo>
                  <a:lnTo>
                    <a:pt x="6" y="44"/>
                  </a:lnTo>
                  <a:lnTo>
                    <a:pt x="2" y="42"/>
                  </a:lnTo>
                  <a:lnTo>
                    <a:pt x="0" y="38"/>
                  </a:lnTo>
                  <a:lnTo>
                    <a:pt x="0" y="32"/>
                  </a:lnTo>
                  <a:lnTo>
                    <a:pt x="0" y="10"/>
                  </a:lnTo>
                  <a:lnTo>
                    <a:pt x="4" y="10"/>
                  </a:lnTo>
                  <a:lnTo>
                    <a:pt x="4" y="32"/>
                  </a:lnTo>
                  <a:lnTo>
                    <a:pt x="4" y="36"/>
                  </a:lnTo>
                  <a:lnTo>
                    <a:pt x="6" y="38"/>
                  </a:lnTo>
                  <a:lnTo>
                    <a:pt x="8" y="40"/>
                  </a:lnTo>
                  <a:lnTo>
                    <a:pt x="12" y="42"/>
                  </a:lnTo>
                  <a:lnTo>
                    <a:pt x="16" y="40"/>
                  </a:lnTo>
                  <a:lnTo>
                    <a:pt x="20" y="38"/>
                  </a:lnTo>
                  <a:lnTo>
                    <a:pt x="22" y="34"/>
                  </a:lnTo>
                  <a:lnTo>
                    <a:pt x="22" y="30"/>
                  </a:lnTo>
                  <a:lnTo>
                    <a:pt x="22" y="10"/>
                  </a:lnTo>
                  <a:lnTo>
                    <a:pt x="26" y="10"/>
                  </a:lnTo>
                  <a:lnTo>
                    <a:pt x="26" y="36"/>
                  </a:lnTo>
                  <a:lnTo>
                    <a:pt x="4" y="0"/>
                  </a:lnTo>
                  <a:lnTo>
                    <a:pt x="10" y="0"/>
                  </a:lnTo>
                  <a:lnTo>
                    <a:pt x="10" y="4"/>
                  </a:lnTo>
                  <a:lnTo>
                    <a:pt x="4" y="4"/>
                  </a:lnTo>
                  <a:lnTo>
                    <a:pt x="4" y="0"/>
                  </a:lnTo>
                  <a:lnTo>
                    <a:pt x="26" y="36"/>
                  </a:lnTo>
                  <a:lnTo>
                    <a:pt x="16" y="0"/>
                  </a:lnTo>
                  <a:lnTo>
                    <a:pt x="20" y="0"/>
                  </a:lnTo>
                  <a:lnTo>
                    <a:pt x="20" y="4"/>
                  </a:lnTo>
                  <a:lnTo>
                    <a:pt x="16" y="4"/>
                  </a:lnTo>
                  <a:lnTo>
                    <a:pt x="16" y="0"/>
                  </a:lnTo>
                  <a:lnTo>
                    <a:pt x="26" y="3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42"/>
            <p:cNvSpPr>
              <a:spLocks/>
            </p:cNvSpPr>
            <p:nvPr/>
          </p:nvSpPr>
          <p:spPr bwMode="auto">
            <a:xfrm>
              <a:off x="2162" y="1744"/>
              <a:ext cx="16" cy="34"/>
            </a:xfrm>
            <a:custGeom>
              <a:avLst/>
              <a:gdLst/>
              <a:ahLst/>
              <a:cxnLst>
                <a:cxn ang="0">
                  <a:pos x="2" y="34"/>
                </a:cxn>
                <a:cxn ang="0">
                  <a:pos x="6" y="34"/>
                </a:cxn>
                <a:cxn ang="0">
                  <a:pos x="6" y="18"/>
                </a:cxn>
                <a:cxn ang="0">
                  <a:pos x="6" y="8"/>
                </a:cxn>
                <a:cxn ang="0">
                  <a:pos x="10" y="6"/>
                </a:cxn>
                <a:cxn ang="0">
                  <a:pos x="14" y="4"/>
                </a:cxn>
                <a:cxn ang="0">
                  <a:pos x="16" y="4"/>
                </a:cxn>
                <a:cxn ang="0">
                  <a:pos x="16" y="0"/>
                </a:cxn>
                <a:cxn ang="0">
                  <a:pos x="14" y="0"/>
                </a:cxn>
                <a:cxn ang="0">
                  <a:pos x="10" y="0"/>
                </a:cxn>
                <a:cxn ang="0">
                  <a:pos x="8" y="2"/>
                </a:cxn>
                <a:cxn ang="0">
                  <a:pos x="6" y="8"/>
                </a:cxn>
                <a:cxn ang="0">
                  <a:pos x="4" y="8"/>
                </a:cxn>
                <a:cxn ang="0">
                  <a:pos x="4" y="0"/>
                </a:cxn>
                <a:cxn ang="0">
                  <a:pos x="0" y="0"/>
                </a:cxn>
                <a:cxn ang="0">
                  <a:pos x="2" y="8"/>
                </a:cxn>
                <a:cxn ang="0">
                  <a:pos x="2" y="34"/>
                </a:cxn>
              </a:cxnLst>
              <a:rect l="0" t="0" r="r" b="b"/>
              <a:pathLst>
                <a:path w="16" h="34">
                  <a:moveTo>
                    <a:pt x="2" y="34"/>
                  </a:moveTo>
                  <a:lnTo>
                    <a:pt x="6" y="34"/>
                  </a:lnTo>
                  <a:lnTo>
                    <a:pt x="6" y="18"/>
                  </a:lnTo>
                  <a:lnTo>
                    <a:pt x="6" y="8"/>
                  </a:lnTo>
                  <a:lnTo>
                    <a:pt x="10" y="6"/>
                  </a:lnTo>
                  <a:lnTo>
                    <a:pt x="14" y="4"/>
                  </a:lnTo>
                  <a:lnTo>
                    <a:pt x="16" y="4"/>
                  </a:lnTo>
                  <a:lnTo>
                    <a:pt x="16" y="0"/>
                  </a:lnTo>
                  <a:lnTo>
                    <a:pt x="14" y="0"/>
                  </a:lnTo>
                  <a:lnTo>
                    <a:pt x="10" y="0"/>
                  </a:lnTo>
                  <a:lnTo>
                    <a:pt x="8" y="2"/>
                  </a:lnTo>
                  <a:lnTo>
                    <a:pt x="6" y="8"/>
                  </a:lnTo>
                  <a:lnTo>
                    <a:pt x="4" y="8"/>
                  </a:lnTo>
                  <a:lnTo>
                    <a:pt x="4" y="0"/>
                  </a:lnTo>
                  <a:lnTo>
                    <a:pt x="0" y="0"/>
                  </a:lnTo>
                  <a:lnTo>
                    <a:pt x="2" y="8"/>
                  </a:lnTo>
                  <a:lnTo>
                    <a:pt x="2"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2186" y="1730"/>
              <a:ext cx="4" cy="48"/>
            </a:xfrm>
            <a:custGeom>
              <a:avLst/>
              <a:gdLst/>
              <a:ahLst/>
              <a:cxnLst>
                <a:cxn ang="0">
                  <a:pos x="4" y="0"/>
                </a:cxn>
                <a:cxn ang="0">
                  <a:pos x="0" y="0"/>
                </a:cxn>
                <a:cxn ang="0">
                  <a:pos x="0" y="6"/>
                </a:cxn>
                <a:cxn ang="0">
                  <a:pos x="4" y="6"/>
                </a:cxn>
                <a:cxn ang="0">
                  <a:pos x="4" y="0"/>
                </a:cxn>
                <a:cxn ang="0">
                  <a:pos x="0" y="48"/>
                </a:cxn>
                <a:cxn ang="0">
                  <a:pos x="4" y="48"/>
                </a:cxn>
                <a:cxn ang="0">
                  <a:pos x="4" y="14"/>
                </a:cxn>
                <a:cxn ang="0">
                  <a:pos x="0" y="14"/>
                </a:cxn>
                <a:cxn ang="0">
                  <a:pos x="0" y="48"/>
                </a:cxn>
                <a:cxn ang="0">
                  <a:pos x="4" y="0"/>
                </a:cxn>
              </a:cxnLst>
              <a:rect l="0" t="0" r="r" b="b"/>
              <a:pathLst>
                <a:path w="4" h="48">
                  <a:moveTo>
                    <a:pt x="4" y="0"/>
                  </a:moveTo>
                  <a:lnTo>
                    <a:pt x="0" y="0"/>
                  </a:lnTo>
                  <a:lnTo>
                    <a:pt x="0" y="6"/>
                  </a:lnTo>
                  <a:lnTo>
                    <a:pt x="4" y="6"/>
                  </a:lnTo>
                  <a:lnTo>
                    <a:pt x="4" y="0"/>
                  </a:lnTo>
                  <a:lnTo>
                    <a:pt x="0" y="48"/>
                  </a:lnTo>
                  <a:lnTo>
                    <a:pt x="4" y="48"/>
                  </a:lnTo>
                  <a:lnTo>
                    <a:pt x="4" y="14"/>
                  </a:lnTo>
                  <a:lnTo>
                    <a:pt x="0" y="14"/>
                  </a:lnTo>
                  <a:lnTo>
                    <a:pt x="0" y="48"/>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p:cNvSpPr>
            <p:nvPr/>
          </p:nvSpPr>
          <p:spPr bwMode="auto">
            <a:xfrm>
              <a:off x="2198" y="1744"/>
              <a:ext cx="26" cy="36"/>
            </a:xfrm>
            <a:custGeom>
              <a:avLst/>
              <a:gdLst/>
              <a:ahLst/>
              <a:cxnLst>
                <a:cxn ang="0">
                  <a:pos x="26" y="6"/>
                </a:cxn>
                <a:cxn ang="0">
                  <a:pos x="18" y="4"/>
                </a:cxn>
                <a:cxn ang="0">
                  <a:pos x="12" y="4"/>
                </a:cxn>
                <a:cxn ang="0">
                  <a:pos x="8" y="8"/>
                </a:cxn>
                <a:cxn ang="0">
                  <a:pos x="6" y="12"/>
                </a:cxn>
                <a:cxn ang="0">
                  <a:pos x="6" y="18"/>
                </a:cxn>
                <a:cxn ang="0">
                  <a:pos x="6" y="24"/>
                </a:cxn>
                <a:cxn ang="0">
                  <a:pos x="8" y="28"/>
                </a:cxn>
                <a:cxn ang="0">
                  <a:pos x="12" y="30"/>
                </a:cxn>
                <a:cxn ang="0">
                  <a:pos x="18" y="32"/>
                </a:cxn>
                <a:cxn ang="0">
                  <a:pos x="26" y="30"/>
                </a:cxn>
                <a:cxn ang="0">
                  <a:pos x="26" y="34"/>
                </a:cxn>
                <a:cxn ang="0">
                  <a:pos x="16" y="36"/>
                </a:cxn>
                <a:cxn ang="0">
                  <a:pos x="10" y="34"/>
                </a:cxn>
                <a:cxn ang="0">
                  <a:pos x="4" y="30"/>
                </a:cxn>
                <a:cxn ang="0">
                  <a:pos x="2" y="24"/>
                </a:cxn>
                <a:cxn ang="0">
                  <a:pos x="0" y="18"/>
                </a:cxn>
                <a:cxn ang="0">
                  <a:pos x="2" y="10"/>
                </a:cxn>
                <a:cxn ang="0">
                  <a:pos x="6" y="4"/>
                </a:cxn>
                <a:cxn ang="0">
                  <a:pos x="10" y="2"/>
                </a:cxn>
                <a:cxn ang="0">
                  <a:pos x="18" y="0"/>
                </a:cxn>
                <a:cxn ang="0">
                  <a:pos x="26" y="2"/>
                </a:cxn>
                <a:cxn ang="0">
                  <a:pos x="26" y="6"/>
                </a:cxn>
              </a:cxnLst>
              <a:rect l="0" t="0" r="r" b="b"/>
              <a:pathLst>
                <a:path w="26" h="36">
                  <a:moveTo>
                    <a:pt x="26" y="6"/>
                  </a:moveTo>
                  <a:lnTo>
                    <a:pt x="18" y="4"/>
                  </a:lnTo>
                  <a:lnTo>
                    <a:pt x="12" y="4"/>
                  </a:lnTo>
                  <a:lnTo>
                    <a:pt x="8" y="8"/>
                  </a:lnTo>
                  <a:lnTo>
                    <a:pt x="6" y="12"/>
                  </a:lnTo>
                  <a:lnTo>
                    <a:pt x="6" y="18"/>
                  </a:lnTo>
                  <a:lnTo>
                    <a:pt x="6" y="24"/>
                  </a:lnTo>
                  <a:lnTo>
                    <a:pt x="8" y="28"/>
                  </a:lnTo>
                  <a:lnTo>
                    <a:pt x="12" y="30"/>
                  </a:lnTo>
                  <a:lnTo>
                    <a:pt x="18" y="32"/>
                  </a:lnTo>
                  <a:lnTo>
                    <a:pt x="26" y="30"/>
                  </a:lnTo>
                  <a:lnTo>
                    <a:pt x="26" y="34"/>
                  </a:lnTo>
                  <a:lnTo>
                    <a:pt x="16" y="36"/>
                  </a:lnTo>
                  <a:lnTo>
                    <a:pt x="10" y="34"/>
                  </a:lnTo>
                  <a:lnTo>
                    <a:pt x="4" y="30"/>
                  </a:lnTo>
                  <a:lnTo>
                    <a:pt x="2" y="24"/>
                  </a:lnTo>
                  <a:lnTo>
                    <a:pt x="0" y="18"/>
                  </a:lnTo>
                  <a:lnTo>
                    <a:pt x="2" y="10"/>
                  </a:lnTo>
                  <a:lnTo>
                    <a:pt x="6" y="4"/>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p:cNvSpPr>
            <p:nvPr/>
          </p:nvSpPr>
          <p:spPr bwMode="auto">
            <a:xfrm>
              <a:off x="2232" y="1728"/>
              <a:ext cx="26" cy="50"/>
            </a:xfrm>
            <a:custGeom>
              <a:avLst/>
              <a:gdLst/>
              <a:ahLst/>
              <a:cxnLst>
                <a:cxn ang="0">
                  <a:pos x="0" y="0"/>
                </a:cxn>
                <a:cxn ang="0">
                  <a:pos x="4" y="0"/>
                </a:cxn>
                <a:cxn ang="0">
                  <a:pos x="4" y="22"/>
                </a:cxn>
                <a:cxn ang="0">
                  <a:pos x="8" y="18"/>
                </a:cxn>
                <a:cxn ang="0">
                  <a:pos x="14" y="16"/>
                </a:cxn>
                <a:cxn ang="0">
                  <a:pos x="20" y="16"/>
                </a:cxn>
                <a:cxn ang="0">
                  <a:pos x="24" y="20"/>
                </a:cxn>
                <a:cxn ang="0">
                  <a:pos x="26" y="24"/>
                </a:cxn>
                <a:cxn ang="0">
                  <a:pos x="26" y="30"/>
                </a:cxn>
                <a:cxn ang="0">
                  <a:pos x="26" y="50"/>
                </a:cxn>
                <a:cxn ang="0">
                  <a:pos x="22" y="50"/>
                </a:cxn>
                <a:cxn ang="0">
                  <a:pos x="22" y="30"/>
                </a:cxn>
                <a:cxn ang="0">
                  <a:pos x="20" y="22"/>
                </a:cxn>
                <a:cxn ang="0">
                  <a:pos x="18" y="20"/>
                </a:cxn>
                <a:cxn ang="0">
                  <a:pos x="14" y="20"/>
                </a:cxn>
                <a:cxn ang="0">
                  <a:pos x="8"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4" y="16"/>
                  </a:lnTo>
                  <a:lnTo>
                    <a:pt x="20" y="16"/>
                  </a:lnTo>
                  <a:lnTo>
                    <a:pt x="24" y="20"/>
                  </a:lnTo>
                  <a:lnTo>
                    <a:pt x="26" y="24"/>
                  </a:lnTo>
                  <a:lnTo>
                    <a:pt x="26" y="30"/>
                  </a:lnTo>
                  <a:lnTo>
                    <a:pt x="26" y="50"/>
                  </a:lnTo>
                  <a:lnTo>
                    <a:pt x="22" y="50"/>
                  </a:lnTo>
                  <a:lnTo>
                    <a:pt x="22" y="30"/>
                  </a:lnTo>
                  <a:lnTo>
                    <a:pt x="20" y="22"/>
                  </a:lnTo>
                  <a:lnTo>
                    <a:pt x="18" y="20"/>
                  </a:lnTo>
                  <a:lnTo>
                    <a:pt x="14" y="20"/>
                  </a:lnTo>
                  <a:lnTo>
                    <a:pt x="8"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46"/>
            <p:cNvSpPr>
              <a:spLocks/>
            </p:cNvSpPr>
            <p:nvPr/>
          </p:nvSpPr>
          <p:spPr bwMode="auto">
            <a:xfrm>
              <a:off x="864" y="1822"/>
              <a:ext cx="32" cy="46"/>
            </a:xfrm>
            <a:custGeom>
              <a:avLst/>
              <a:gdLst/>
              <a:ahLst/>
              <a:cxnLst>
                <a:cxn ang="0">
                  <a:pos x="14" y="4"/>
                </a:cxn>
                <a:cxn ang="0">
                  <a:pos x="0" y="4"/>
                </a:cxn>
                <a:cxn ang="0">
                  <a:pos x="0" y="0"/>
                </a:cxn>
                <a:cxn ang="0">
                  <a:pos x="32" y="0"/>
                </a:cxn>
                <a:cxn ang="0">
                  <a:pos x="32" y="4"/>
                </a:cxn>
                <a:cxn ang="0">
                  <a:pos x="18" y="4"/>
                </a:cxn>
                <a:cxn ang="0">
                  <a:pos x="18" y="46"/>
                </a:cxn>
                <a:cxn ang="0">
                  <a:pos x="14" y="46"/>
                </a:cxn>
                <a:cxn ang="0">
                  <a:pos x="14" y="4"/>
                </a:cxn>
              </a:cxnLst>
              <a:rect l="0" t="0" r="r" b="b"/>
              <a:pathLst>
                <a:path w="32" h="46">
                  <a:moveTo>
                    <a:pt x="14" y="4"/>
                  </a:moveTo>
                  <a:lnTo>
                    <a:pt x="0" y="4"/>
                  </a:lnTo>
                  <a:lnTo>
                    <a:pt x="0" y="0"/>
                  </a:lnTo>
                  <a:lnTo>
                    <a:pt x="32" y="0"/>
                  </a:lnTo>
                  <a:lnTo>
                    <a:pt x="32" y="4"/>
                  </a:lnTo>
                  <a:lnTo>
                    <a:pt x="18" y="4"/>
                  </a:lnTo>
                  <a:lnTo>
                    <a:pt x="18" y="46"/>
                  </a:lnTo>
                  <a:lnTo>
                    <a:pt x="14" y="46"/>
                  </a:lnTo>
                  <a:lnTo>
                    <a:pt x="1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89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Rectangle 48"/>
            <p:cNvSpPr>
              <a:spLocks noChangeArrowheads="1"/>
            </p:cNvSpPr>
            <p:nvPr/>
          </p:nvSpPr>
          <p:spPr bwMode="auto">
            <a:xfrm>
              <a:off x="934" y="1820"/>
              <a:ext cx="4" cy="48"/>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p:cNvSpPr>
            <p:nvPr/>
          </p:nvSpPr>
          <p:spPr bwMode="auto">
            <a:xfrm>
              <a:off x="94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4" name="Freeform 50"/>
            <p:cNvSpPr>
              <a:spLocks/>
            </p:cNvSpPr>
            <p:nvPr/>
          </p:nvSpPr>
          <p:spPr bwMode="auto">
            <a:xfrm>
              <a:off x="980" y="1818"/>
              <a:ext cx="18" cy="50"/>
            </a:xfrm>
            <a:custGeom>
              <a:avLst/>
              <a:gdLst/>
              <a:ahLst/>
              <a:cxnLst>
                <a:cxn ang="0">
                  <a:pos x="6" y="20"/>
                </a:cxn>
                <a:cxn ang="0">
                  <a:pos x="0" y="20"/>
                </a:cxn>
                <a:cxn ang="0">
                  <a:pos x="0" y="18"/>
                </a:cxn>
                <a:cxn ang="0">
                  <a:pos x="6" y="18"/>
                </a:cxn>
                <a:cxn ang="0">
                  <a:pos x="6" y="14"/>
                </a:cxn>
                <a:cxn ang="0">
                  <a:pos x="6" y="10"/>
                </a:cxn>
                <a:cxn ang="0">
                  <a:pos x="8" y="4"/>
                </a:cxn>
                <a:cxn ang="0">
                  <a:pos x="10" y="2"/>
                </a:cxn>
                <a:cxn ang="0">
                  <a:pos x="14" y="0"/>
                </a:cxn>
                <a:cxn ang="0">
                  <a:pos x="18" y="0"/>
                </a:cxn>
                <a:cxn ang="0">
                  <a:pos x="18" y="4"/>
                </a:cxn>
                <a:cxn ang="0">
                  <a:pos x="16" y="4"/>
                </a:cxn>
                <a:cxn ang="0">
                  <a:pos x="12" y="4"/>
                </a:cxn>
                <a:cxn ang="0">
                  <a:pos x="10" y="8"/>
                </a:cxn>
                <a:cxn ang="0">
                  <a:pos x="10" y="14"/>
                </a:cxn>
                <a:cxn ang="0">
                  <a:pos x="10" y="18"/>
                </a:cxn>
                <a:cxn ang="0">
                  <a:pos x="18" y="18"/>
                </a:cxn>
                <a:cxn ang="0">
                  <a:pos x="18" y="20"/>
                </a:cxn>
                <a:cxn ang="0">
                  <a:pos x="10" y="20"/>
                </a:cxn>
                <a:cxn ang="0">
                  <a:pos x="10" y="50"/>
                </a:cxn>
                <a:cxn ang="0">
                  <a:pos x="6" y="50"/>
                </a:cxn>
                <a:cxn ang="0">
                  <a:pos x="6" y="20"/>
                </a:cxn>
              </a:cxnLst>
              <a:rect l="0" t="0" r="r" b="b"/>
              <a:pathLst>
                <a:path w="18" h="50">
                  <a:moveTo>
                    <a:pt x="6" y="20"/>
                  </a:moveTo>
                  <a:lnTo>
                    <a:pt x="0" y="20"/>
                  </a:lnTo>
                  <a:lnTo>
                    <a:pt x="0" y="18"/>
                  </a:lnTo>
                  <a:lnTo>
                    <a:pt x="6" y="18"/>
                  </a:lnTo>
                  <a:lnTo>
                    <a:pt x="6" y="14"/>
                  </a:lnTo>
                  <a:lnTo>
                    <a:pt x="6" y="10"/>
                  </a:lnTo>
                  <a:lnTo>
                    <a:pt x="8" y="4"/>
                  </a:lnTo>
                  <a:lnTo>
                    <a:pt x="10" y="2"/>
                  </a:lnTo>
                  <a:lnTo>
                    <a:pt x="14" y="0"/>
                  </a:lnTo>
                  <a:lnTo>
                    <a:pt x="18" y="0"/>
                  </a:lnTo>
                  <a:lnTo>
                    <a:pt x="18" y="4"/>
                  </a:lnTo>
                  <a:lnTo>
                    <a:pt x="16" y="4"/>
                  </a:lnTo>
                  <a:lnTo>
                    <a:pt x="12" y="4"/>
                  </a:lnTo>
                  <a:lnTo>
                    <a:pt x="10" y="8"/>
                  </a:lnTo>
                  <a:lnTo>
                    <a:pt x="10" y="14"/>
                  </a:lnTo>
                  <a:lnTo>
                    <a:pt x="10" y="18"/>
                  </a:lnTo>
                  <a:lnTo>
                    <a:pt x="18" y="18"/>
                  </a:lnTo>
                  <a:lnTo>
                    <a:pt x="18" y="20"/>
                  </a:lnTo>
                  <a:lnTo>
                    <a:pt x="10" y="20"/>
                  </a:lnTo>
                  <a:lnTo>
                    <a:pt x="10" y="50"/>
                  </a:lnTo>
                  <a:lnTo>
                    <a:pt x="6" y="50"/>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Freeform 51"/>
            <p:cNvSpPr>
              <a:spLocks/>
            </p:cNvSpPr>
            <p:nvPr/>
          </p:nvSpPr>
          <p:spPr bwMode="auto">
            <a:xfrm>
              <a:off x="1002" y="1834"/>
              <a:ext cx="32" cy="36"/>
            </a:xfrm>
            <a:custGeom>
              <a:avLst/>
              <a:gdLst/>
              <a:ahLst/>
              <a:cxnLst>
                <a:cxn ang="0">
                  <a:pos x="16" y="0"/>
                </a:cxn>
                <a:cxn ang="0">
                  <a:pos x="24" y="2"/>
                </a:cxn>
                <a:cxn ang="0">
                  <a:pos x="28" y="6"/>
                </a:cxn>
                <a:cxn ang="0">
                  <a:pos x="32" y="12"/>
                </a:cxn>
                <a:cxn ang="0">
                  <a:pos x="32" y="18"/>
                </a:cxn>
                <a:cxn ang="0">
                  <a:pos x="32" y="24"/>
                </a:cxn>
                <a:cxn ang="0">
                  <a:pos x="28" y="30"/>
                </a:cxn>
                <a:cxn ang="0">
                  <a:pos x="24" y="34"/>
                </a:cxn>
                <a:cxn ang="0">
                  <a:pos x="16" y="36"/>
                </a:cxn>
                <a:cxn ang="0">
                  <a:pos x="10" y="34"/>
                </a:cxn>
                <a:cxn ang="0">
                  <a:pos x="4" y="30"/>
                </a:cxn>
                <a:cxn ang="0">
                  <a:pos x="2" y="24"/>
                </a:cxn>
                <a:cxn ang="0">
                  <a:pos x="0" y="18"/>
                </a:cxn>
                <a:cxn ang="0">
                  <a:pos x="2" y="12"/>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2"/>
                  </a:lnTo>
                  <a:lnTo>
                    <a:pt x="32" y="18"/>
                  </a:lnTo>
                  <a:lnTo>
                    <a:pt x="32" y="24"/>
                  </a:lnTo>
                  <a:lnTo>
                    <a:pt x="28" y="30"/>
                  </a:lnTo>
                  <a:lnTo>
                    <a:pt x="24" y="34"/>
                  </a:lnTo>
                  <a:lnTo>
                    <a:pt x="16" y="36"/>
                  </a:lnTo>
                  <a:lnTo>
                    <a:pt x="10" y="34"/>
                  </a:lnTo>
                  <a:lnTo>
                    <a:pt x="4" y="30"/>
                  </a:lnTo>
                  <a:lnTo>
                    <a:pt x="2" y="24"/>
                  </a:lnTo>
                  <a:lnTo>
                    <a:pt x="0" y="18"/>
                  </a:lnTo>
                  <a:lnTo>
                    <a:pt x="2" y="12"/>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6" name="Freeform 52"/>
            <p:cNvSpPr>
              <a:spLocks/>
            </p:cNvSpPr>
            <p:nvPr/>
          </p:nvSpPr>
          <p:spPr bwMode="auto">
            <a:xfrm>
              <a:off x="1042" y="1834"/>
              <a:ext cx="28" cy="34"/>
            </a:xfrm>
            <a:custGeom>
              <a:avLst/>
              <a:gdLst/>
              <a:ahLst/>
              <a:cxnLst>
                <a:cxn ang="0">
                  <a:pos x="0" y="8"/>
                </a:cxn>
                <a:cxn ang="0">
                  <a:pos x="0" y="2"/>
                </a:cxn>
                <a:cxn ang="0">
                  <a:pos x="4" y="2"/>
                </a:cxn>
                <a:cxn ang="0">
                  <a:pos x="4" y="8"/>
                </a:cxn>
                <a:cxn ang="0">
                  <a:pos x="8" y="2"/>
                </a:cxn>
                <a:cxn ang="0">
                  <a:pos x="12" y="0"/>
                </a:cxn>
                <a:cxn ang="0">
                  <a:pos x="16" y="0"/>
                </a:cxn>
                <a:cxn ang="0">
                  <a:pos x="22" y="2"/>
                </a:cxn>
                <a:cxn ang="0">
                  <a:pos x="24" y="4"/>
                </a:cxn>
                <a:cxn ang="0">
                  <a:pos x="26" y="8"/>
                </a:cxn>
                <a:cxn ang="0">
                  <a:pos x="28" y="14"/>
                </a:cxn>
                <a:cxn ang="0">
                  <a:pos x="28" y="34"/>
                </a:cxn>
                <a:cxn ang="0">
                  <a:pos x="24" y="34"/>
                </a:cxn>
                <a:cxn ang="0">
                  <a:pos x="24" y="14"/>
                </a:cxn>
                <a:cxn ang="0">
                  <a:pos x="22" y="10"/>
                </a:cxn>
                <a:cxn ang="0">
                  <a:pos x="22" y="6"/>
                </a:cxn>
                <a:cxn ang="0">
                  <a:pos x="18" y="4"/>
                </a:cxn>
                <a:cxn ang="0">
                  <a:pos x="16" y="4"/>
                </a:cxn>
                <a:cxn ang="0">
                  <a:pos x="10" y="4"/>
                </a:cxn>
                <a:cxn ang="0">
                  <a:pos x="8" y="8"/>
                </a:cxn>
                <a:cxn ang="0">
                  <a:pos x="6" y="12"/>
                </a:cxn>
                <a:cxn ang="0">
                  <a:pos x="6" y="16"/>
                </a:cxn>
                <a:cxn ang="0">
                  <a:pos x="6" y="34"/>
                </a:cxn>
                <a:cxn ang="0">
                  <a:pos x="0" y="34"/>
                </a:cxn>
                <a:cxn ang="0">
                  <a:pos x="0" y="8"/>
                </a:cxn>
              </a:cxnLst>
              <a:rect l="0" t="0" r="r" b="b"/>
              <a:pathLst>
                <a:path w="28" h="34">
                  <a:moveTo>
                    <a:pt x="0" y="8"/>
                  </a:moveTo>
                  <a:lnTo>
                    <a:pt x="0" y="2"/>
                  </a:lnTo>
                  <a:lnTo>
                    <a:pt x="4" y="2"/>
                  </a:lnTo>
                  <a:lnTo>
                    <a:pt x="4" y="8"/>
                  </a:lnTo>
                  <a:lnTo>
                    <a:pt x="8" y="2"/>
                  </a:lnTo>
                  <a:lnTo>
                    <a:pt x="12" y="0"/>
                  </a:lnTo>
                  <a:lnTo>
                    <a:pt x="16" y="0"/>
                  </a:lnTo>
                  <a:lnTo>
                    <a:pt x="22" y="2"/>
                  </a:lnTo>
                  <a:lnTo>
                    <a:pt x="24" y="4"/>
                  </a:lnTo>
                  <a:lnTo>
                    <a:pt x="26" y="8"/>
                  </a:lnTo>
                  <a:lnTo>
                    <a:pt x="28" y="14"/>
                  </a:lnTo>
                  <a:lnTo>
                    <a:pt x="28" y="34"/>
                  </a:lnTo>
                  <a:lnTo>
                    <a:pt x="24" y="34"/>
                  </a:lnTo>
                  <a:lnTo>
                    <a:pt x="24" y="14"/>
                  </a:lnTo>
                  <a:lnTo>
                    <a:pt x="22" y="10"/>
                  </a:lnTo>
                  <a:lnTo>
                    <a:pt x="22" y="6"/>
                  </a:lnTo>
                  <a:lnTo>
                    <a:pt x="18" y="4"/>
                  </a:lnTo>
                  <a:lnTo>
                    <a:pt x="16" y="4"/>
                  </a:lnTo>
                  <a:lnTo>
                    <a:pt x="10" y="4"/>
                  </a:lnTo>
                  <a:lnTo>
                    <a:pt x="8" y="8"/>
                  </a:lnTo>
                  <a:lnTo>
                    <a:pt x="6" y="12"/>
                  </a:lnTo>
                  <a:lnTo>
                    <a:pt x="6" y="16"/>
                  </a:lnTo>
                  <a:lnTo>
                    <a:pt x="6"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Freeform 53"/>
            <p:cNvSpPr>
              <a:spLocks/>
            </p:cNvSpPr>
            <p:nvPr/>
          </p:nvSpPr>
          <p:spPr bwMode="auto">
            <a:xfrm>
              <a:off x="1096" y="1836"/>
              <a:ext cx="34" cy="32"/>
            </a:xfrm>
            <a:custGeom>
              <a:avLst/>
              <a:gdLst/>
              <a:ahLst/>
              <a:cxnLst>
                <a:cxn ang="0">
                  <a:pos x="0" y="14"/>
                </a:cxn>
                <a:cxn ang="0">
                  <a:pos x="16" y="14"/>
                </a:cxn>
                <a:cxn ang="0">
                  <a:pos x="16" y="0"/>
                </a:cxn>
                <a:cxn ang="0">
                  <a:pos x="20" y="0"/>
                </a:cxn>
                <a:cxn ang="0">
                  <a:pos x="20" y="14"/>
                </a:cxn>
                <a:cxn ang="0">
                  <a:pos x="34" y="14"/>
                </a:cxn>
                <a:cxn ang="0">
                  <a:pos x="34" y="18"/>
                </a:cxn>
                <a:cxn ang="0">
                  <a:pos x="20" y="18"/>
                </a:cxn>
                <a:cxn ang="0">
                  <a:pos x="20" y="32"/>
                </a:cxn>
                <a:cxn ang="0">
                  <a:pos x="16" y="32"/>
                </a:cxn>
                <a:cxn ang="0">
                  <a:pos x="16" y="18"/>
                </a:cxn>
                <a:cxn ang="0">
                  <a:pos x="0" y="18"/>
                </a:cxn>
                <a:cxn ang="0">
                  <a:pos x="0" y="14"/>
                </a:cxn>
              </a:cxnLst>
              <a:rect l="0" t="0" r="r" b="b"/>
              <a:pathLst>
                <a:path w="34" h="32">
                  <a:moveTo>
                    <a:pt x="0" y="14"/>
                  </a:moveTo>
                  <a:lnTo>
                    <a:pt x="16" y="14"/>
                  </a:lnTo>
                  <a:lnTo>
                    <a:pt x="16" y="0"/>
                  </a:lnTo>
                  <a:lnTo>
                    <a:pt x="20" y="0"/>
                  </a:lnTo>
                  <a:lnTo>
                    <a:pt x="20" y="14"/>
                  </a:lnTo>
                  <a:lnTo>
                    <a:pt x="34" y="14"/>
                  </a:lnTo>
                  <a:lnTo>
                    <a:pt x="34" y="18"/>
                  </a:lnTo>
                  <a:lnTo>
                    <a:pt x="20" y="18"/>
                  </a:lnTo>
                  <a:lnTo>
                    <a:pt x="20" y="32"/>
                  </a:lnTo>
                  <a:lnTo>
                    <a:pt x="16" y="32"/>
                  </a:lnTo>
                  <a:lnTo>
                    <a:pt x="16"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8" name="Freeform 54"/>
            <p:cNvSpPr>
              <a:spLocks/>
            </p:cNvSpPr>
            <p:nvPr/>
          </p:nvSpPr>
          <p:spPr bwMode="auto">
            <a:xfrm>
              <a:off x="1138"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Freeform 55"/>
            <p:cNvSpPr>
              <a:spLocks/>
            </p:cNvSpPr>
            <p:nvPr/>
          </p:nvSpPr>
          <p:spPr bwMode="auto">
            <a:xfrm>
              <a:off x="1180"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Freeform 56"/>
            <p:cNvSpPr>
              <a:spLocks/>
            </p:cNvSpPr>
            <p:nvPr/>
          </p:nvSpPr>
          <p:spPr bwMode="auto">
            <a:xfrm>
              <a:off x="1230" y="1818"/>
              <a:ext cx="14" cy="60"/>
            </a:xfrm>
            <a:custGeom>
              <a:avLst/>
              <a:gdLst/>
              <a:ahLst/>
              <a:cxnLst>
                <a:cxn ang="0">
                  <a:pos x="12" y="60"/>
                </a:cxn>
                <a:cxn ang="0">
                  <a:pos x="4" y="46"/>
                </a:cxn>
                <a:cxn ang="0">
                  <a:pos x="0" y="38"/>
                </a:cxn>
                <a:cxn ang="0">
                  <a:pos x="0" y="30"/>
                </a:cxn>
                <a:cxn ang="0">
                  <a:pos x="0" y="22"/>
                </a:cxn>
                <a:cxn ang="0">
                  <a:pos x="4" y="14"/>
                </a:cxn>
                <a:cxn ang="0">
                  <a:pos x="12" y="0"/>
                </a:cxn>
                <a:cxn ang="0">
                  <a:pos x="14" y="0"/>
                </a:cxn>
                <a:cxn ang="0">
                  <a:pos x="8" y="16"/>
                </a:cxn>
                <a:cxn ang="0">
                  <a:pos x="4" y="22"/>
                </a:cxn>
                <a:cxn ang="0">
                  <a:pos x="4" y="30"/>
                </a:cxn>
                <a:cxn ang="0">
                  <a:pos x="4" y="38"/>
                </a:cxn>
                <a:cxn ang="0">
                  <a:pos x="8" y="46"/>
                </a:cxn>
                <a:cxn ang="0">
                  <a:pos x="14" y="60"/>
                </a:cxn>
                <a:cxn ang="0">
                  <a:pos x="12" y="60"/>
                </a:cxn>
              </a:cxnLst>
              <a:rect l="0" t="0" r="r" b="b"/>
              <a:pathLst>
                <a:path w="14" h="60">
                  <a:moveTo>
                    <a:pt x="12" y="60"/>
                  </a:moveTo>
                  <a:lnTo>
                    <a:pt x="4" y="46"/>
                  </a:lnTo>
                  <a:lnTo>
                    <a:pt x="0" y="38"/>
                  </a:lnTo>
                  <a:lnTo>
                    <a:pt x="0" y="30"/>
                  </a:lnTo>
                  <a:lnTo>
                    <a:pt x="0" y="22"/>
                  </a:lnTo>
                  <a:lnTo>
                    <a:pt x="4" y="14"/>
                  </a:lnTo>
                  <a:lnTo>
                    <a:pt x="12" y="0"/>
                  </a:lnTo>
                  <a:lnTo>
                    <a:pt x="14" y="0"/>
                  </a:lnTo>
                  <a:lnTo>
                    <a:pt x="8" y="16"/>
                  </a:lnTo>
                  <a:lnTo>
                    <a:pt x="4" y="22"/>
                  </a:lnTo>
                  <a:lnTo>
                    <a:pt x="4" y="30"/>
                  </a:lnTo>
                  <a:lnTo>
                    <a:pt x="4"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Freeform 57"/>
            <p:cNvSpPr>
              <a:spLocks/>
            </p:cNvSpPr>
            <p:nvPr/>
          </p:nvSpPr>
          <p:spPr bwMode="auto">
            <a:xfrm>
              <a:off x="1252" y="1822"/>
              <a:ext cx="29" cy="48"/>
            </a:xfrm>
            <a:custGeom>
              <a:avLst/>
              <a:gdLst/>
              <a:ahLst/>
              <a:cxnLst>
                <a:cxn ang="0">
                  <a:pos x="29" y="24"/>
                </a:cxn>
                <a:cxn ang="0">
                  <a:pos x="29" y="32"/>
                </a:cxn>
                <a:cxn ang="0">
                  <a:pos x="27" y="40"/>
                </a:cxn>
                <a:cxn ang="0">
                  <a:pos x="23" y="46"/>
                </a:cxn>
                <a:cxn ang="0">
                  <a:pos x="19" y="46"/>
                </a:cxn>
                <a:cxn ang="0">
                  <a:pos x="15" y="48"/>
                </a:cxn>
                <a:cxn ang="0">
                  <a:pos x="10" y="46"/>
                </a:cxn>
                <a:cxn ang="0">
                  <a:pos x="8" y="46"/>
                </a:cxn>
                <a:cxn ang="0">
                  <a:pos x="2" y="40"/>
                </a:cxn>
                <a:cxn ang="0">
                  <a:pos x="0" y="32"/>
                </a:cxn>
                <a:cxn ang="0">
                  <a:pos x="0" y="24"/>
                </a:cxn>
                <a:cxn ang="0">
                  <a:pos x="0" y="16"/>
                </a:cxn>
                <a:cxn ang="0">
                  <a:pos x="4" y="8"/>
                </a:cxn>
                <a:cxn ang="0">
                  <a:pos x="8" y="2"/>
                </a:cxn>
                <a:cxn ang="0">
                  <a:pos x="11" y="0"/>
                </a:cxn>
                <a:cxn ang="0">
                  <a:pos x="15" y="0"/>
                </a:cxn>
                <a:cxn ang="0">
                  <a:pos x="19" y="0"/>
                </a:cxn>
                <a:cxn ang="0">
                  <a:pos x="23" y="2"/>
                </a:cxn>
                <a:cxn ang="0">
                  <a:pos x="27" y="8"/>
                </a:cxn>
                <a:cxn ang="0">
                  <a:pos x="29" y="16"/>
                </a:cxn>
                <a:cxn ang="0">
                  <a:pos x="29" y="22"/>
                </a:cxn>
                <a:cxn ang="0">
                  <a:pos x="29" y="24"/>
                </a:cxn>
                <a:cxn ang="0">
                  <a:pos x="4" y="24"/>
                </a:cxn>
                <a:cxn ang="0">
                  <a:pos x="6" y="30"/>
                </a:cxn>
                <a:cxn ang="0">
                  <a:pos x="6" y="36"/>
                </a:cxn>
                <a:cxn ang="0">
                  <a:pos x="10" y="42"/>
                </a:cxn>
                <a:cxn ang="0">
                  <a:pos x="15" y="44"/>
                </a:cxn>
                <a:cxn ang="0">
                  <a:pos x="21" y="42"/>
                </a:cxn>
                <a:cxn ang="0">
                  <a:pos x="23" y="36"/>
                </a:cxn>
                <a:cxn ang="0">
                  <a:pos x="25" y="30"/>
                </a:cxn>
                <a:cxn ang="0">
                  <a:pos x="25" y="24"/>
                </a:cxn>
                <a:cxn ang="0">
                  <a:pos x="25" y="18"/>
                </a:cxn>
                <a:cxn ang="0">
                  <a:pos x="23" y="12"/>
                </a:cxn>
                <a:cxn ang="0">
                  <a:pos x="21" y="6"/>
                </a:cxn>
                <a:cxn ang="0">
                  <a:pos x="15" y="4"/>
                </a:cxn>
                <a:cxn ang="0">
                  <a:pos x="10" y="6"/>
                </a:cxn>
                <a:cxn ang="0">
                  <a:pos x="6" y="12"/>
                </a:cxn>
                <a:cxn ang="0">
                  <a:pos x="6" y="18"/>
                </a:cxn>
                <a:cxn ang="0">
                  <a:pos x="4" y="24"/>
                </a:cxn>
                <a:cxn ang="0">
                  <a:pos x="29" y="24"/>
                </a:cxn>
              </a:cxnLst>
              <a:rect l="0" t="0" r="r" b="b"/>
              <a:pathLst>
                <a:path w="29" h="48">
                  <a:moveTo>
                    <a:pt x="29" y="24"/>
                  </a:moveTo>
                  <a:lnTo>
                    <a:pt x="29" y="32"/>
                  </a:lnTo>
                  <a:lnTo>
                    <a:pt x="27" y="40"/>
                  </a:lnTo>
                  <a:lnTo>
                    <a:pt x="23" y="46"/>
                  </a:lnTo>
                  <a:lnTo>
                    <a:pt x="19" y="46"/>
                  </a:lnTo>
                  <a:lnTo>
                    <a:pt x="15" y="48"/>
                  </a:lnTo>
                  <a:lnTo>
                    <a:pt x="10" y="46"/>
                  </a:lnTo>
                  <a:lnTo>
                    <a:pt x="8" y="46"/>
                  </a:lnTo>
                  <a:lnTo>
                    <a:pt x="2" y="40"/>
                  </a:lnTo>
                  <a:lnTo>
                    <a:pt x="0" y="32"/>
                  </a:lnTo>
                  <a:lnTo>
                    <a:pt x="0" y="24"/>
                  </a:lnTo>
                  <a:lnTo>
                    <a:pt x="0" y="16"/>
                  </a:lnTo>
                  <a:lnTo>
                    <a:pt x="4" y="8"/>
                  </a:lnTo>
                  <a:lnTo>
                    <a:pt x="8" y="2"/>
                  </a:lnTo>
                  <a:lnTo>
                    <a:pt x="11" y="0"/>
                  </a:lnTo>
                  <a:lnTo>
                    <a:pt x="15" y="0"/>
                  </a:lnTo>
                  <a:lnTo>
                    <a:pt x="19" y="0"/>
                  </a:lnTo>
                  <a:lnTo>
                    <a:pt x="23" y="2"/>
                  </a:lnTo>
                  <a:lnTo>
                    <a:pt x="27" y="8"/>
                  </a:lnTo>
                  <a:lnTo>
                    <a:pt x="29" y="16"/>
                  </a:lnTo>
                  <a:lnTo>
                    <a:pt x="29" y="22"/>
                  </a:lnTo>
                  <a:lnTo>
                    <a:pt x="29" y="24"/>
                  </a:lnTo>
                  <a:lnTo>
                    <a:pt x="4" y="24"/>
                  </a:lnTo>
                  <a:lnTo>
                    <a:pt x="6" y="30"/>
                  </a:lnTo>
                  <a:lnTo>
                    <a:pt x="6" y="36"/>
                  </a:lnTo>
                  <a:lnTo>
                    <a:pt x="10" y="42"/>
                  </a:lnTo>
                  <a:lnTo>
                    <a:pt x="15" y="44"/>
                  </a:lnTo>
                  <a:lnTo>
                    <a:pt x="21" y="42"/>
                  </a:lnTo>
                  <a:lnTo>
                    <a:pt x="23" y="36"/>
                  </a:lnTo>
                  <a:lnTo>
                    <a:pt x="25" y="30"/>
                  </a:lnTo>
                  <a:lnTo>
                    <a:pt x="25" y="24"/>
                  </a:lnTo>
                  <a:lnTo>
                    <a:pt x="25" y="18"/>
                  </a:lnTo>
                  <a:lnTo>
                    <a:pt x="23" y="12"/>
                  </a:lnTo>
                  <a:lnTo>
                    <a:pt x="21" y="6"/>
                  </a:lnTo>
                  <a:lnTo>
                    <a:pt x="15" y="4"/>
                  </a:lnTo>
                  <a:lnTo>
                    <a:pt x="10" y="6"/>
                  </a:lnTo>
                  <a:lnTo>
                    <a:pt x="6" y="12"/>
                  </a:lnTo>
                  <a:lnTo>
                    <a:pt x="6" y="18"/>
                  </a:lnTo>
                  <a:lnTo>
                    <a:pt x="4" y="24"/>
                  </a:lnTo>
                  <a:lnTo>
                    <a:pt x="29"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2" name="Freeform 58"/>
            <p:cNvSpPr>
              <a:spLocks/>
            </p:cNvSpPr>
            <p:nvPr/>
          </p:nvSpPr>
          <p:spPr bwMode="auto">
            <a:xfrm>
              <a:off x="1289" y="1818"/>
              <a:ext cx="16" cy="60"/>
            </a:xfrm>
            <a:custGeom>
              <a:avLst/>
              <a:gdLst/>
              <a:ahLst/>
              <a:cxnLst>
                <a:cxn ang="0">
                  <a:pos x="4" y="0"/>
                </a:cxn>
                <a:cxn ang="0">
                  <a:pos x="12" y="14"/>
                </a:cxn>
                <a:cxn ang="0">
                  <a:pos x="14" y="22"/>
                </a:cxn>
                <a:cxn ang="0">
                  <a:pos x="16" y="30"/>
                </a:cxn>
                <a:cxn ang="0">
                  <a:pos x="14" y="38"/>
                </a:cxn>
                <a:cxn ang="0">
                  <a:pos x="12" y="46"/>
                </a:cxn>
                <a:cxn ang="0">
                  <a:pos x="4" y="60"/>
                </a:cxn>
                <a:cxn ang="0">
                  <a:pos x="0" y="60"/>
                </a:cxn>
                <a:cxn ang="0">
                  <a:pos x="8" y="46"/>
                </a:cxn>
                <a:cxn ang="0">
                  <a:pos x="10" y="38"/>
                </a:cxn>
                <a:cxn ang="0">
                  <a:pos x="10" y="30"/>
                </a:cxn>
                <a:cxn ang="0">
                  <a:pos x="10" y="22"/>
                </a:cxn>
                <a:cxn ang="0">
                  <a:pos x="8" y="16"/>
                </a:cxn>
                <a:cxn ang="0">
                  <a:pos x="0" y="0"/>
                </a:cxn>
                <a:cxn ang="0">
                  <a:pos x="4" y="0"/>
                </a:cxn>
              </a:cxnLst>
              <a:rect l="0" t="0" r="r" b="b"/>
              <a:pathLst>
                <a:path w="16" h="60">
                  <a:moveTo>
                    <a:pt x="4" y="0"/>
                  </a:moveTo>
                  <a:lnTo>
                    <a:pt x="12" y="14"/>
                  </a:lnTo>
                  <a:lnTo>
                    <a:pt x="14" y="22"/>
                  </a:lnTo>
                  <a:lnTo>
                    <a:pt x="16" y="30"/>
                  </a:lnTo>
                  <a:lnTo>
                    <a:pt x="14" y="38"/>
                  </a:lnTo>
                  <a:lnTo>
                    <a:pt x="12" y="46"/>
                  </a:lnTo>
                  <a:lnTo>
                    <a:pt x="4" y="60"/>
                  </a:lnTo>
                  <a:lnTo>
                    <a:pt x="0" y="60"/>
                  </a:lnTo>
                  <a:lnTo>
                    <a:pt x="8" y="46"/>
                  </a:lnTo>
                  <a:lnTo>
                    <a:pt x="10" y="38"/>
                  </a:lnTo>
                  <a:lnTo>
                    <a:pt x="10" y="30"/>
                  </a:lnTo>
                  <a:lnTo>
                    <a:pt x="10" y="22"/>
                  </a:lnTo>
                  <a:lnTo>
                    <a:pt x="8" y="16"/>
                  </a:lnTo>
                  <a:lnTo>
                    <a:pt x="0" y="0"/>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Freeform 59"/>
            <p:cNvSpPr>
              <a:spLocks/>
            </p:cNvSpPr>
            <p:nvPr/>
          </p:nvSpPr>
          <p:spPr bwMode="auto">
            <a:xfrm>
              <a:off x="1311"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4" y="46"/>
                </a:cxn>
                <a:cxn ang="0">
                  <a:pos x="24" y="36"/>
                </a:cxn>
                <a:cxn ang="0">
                  <a:pos x="0" y="36"/>
                </a:cxn>
                <a:cxn ang="0">
                  <a:pos x="0" y="32"/>
                </a:cxn>
                <a:cxn ang="0">
                  <a:pos x="24" y="6"/>
                </a:cxn>
                <a:cxn ang="0">
                  <a:pos x="22" y="6"/>
                </a:cxn>
                <a:cxn ang="0">
                  <a:pos x="6" y="32"/>
                </a:cxn>
                <a:cxn ang="0">
                  <a:pos x="24" y="32"/>
                </a:cxn>
                <a:cxn ang="0">
                  <a:pos x="24"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4" y="46"/>
                  </a:lnTo>
                  <a:lnTo>
                    <a:pt x="24" y="36"/>
                  </a:lnTo>
                  <a:lnTo>
                    <a:pt x="0" y="36"/>
                  </a:lnTo>
                  <a:lnTo>
                    <a:pt x="0" y="32"/>
                  </a:lnTo>
                  <a:lnTo>
                    <a:pt x="24" y="6"/>
                  </a:lnTo>
                  <a:lnTo>
                    <a:pt x="22" y="6"/>
                  </a:lnTo>
                  <a:lnTo>
                    <a:pt x="6" y="32"/>
                  </a:lnTo>
                  <a:lnTo>
                    <a:pt x="24" y="32"/>
                  </a:lnTo>
                  <a:lnTo>
                    <a:pt x="24"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4" name="Freeform 60"/>
            <p:cNvSpPr>
              <a:spLocks/>
            </p:cNvSpPr>
            <p:nvPr/>
          </p:nvSpPr>
          <p:spPr bwMode="auto">
            <a:xfrm>
              <a:off x="1351" y="1822"/>
              <a:ext cx="28" cy="48"/>
            </a:xfrm>
            <a:custGeom>
              <a:avLst/>
              <a:gdLst/>
              <a:ahLst/>
              <a:cxnLst>
                <a:cxn ang="0">
                  <a:pos x="6" y="20"/>
                </a:cxn>
                <a:cxn ang="0">
                  <a:pos x="8" y="20"/>
                </a:cxn>
                <a:cxn ang="0">
                  <a:pos x="12" y="20"/>
                </a:cxn>
                <a:cxn ang="0">
                  <a:pos x="18" y="20"/>
                </a:cxn>
                <a:cxn ang="0">
                  <a:pos x="22" y="16"/>
                </a:cxn>
                <a:cxn ang="0">
                  <a:pos x="22" y="12"/>
                </a:cxn>
                <a:cxn ang="0">
                  <a:pos x="22" y="8"/>
                </a:cxn>
                <a:cxn ang="0">
                  <a:pos x="20" y="6"/>
                </a:cxn>
                <a:cxn ang="0">
                  <a:pos x="12" y="4"/>
                </a:cxn>
                <a:cxn ang="0">
                  <a:pos x="8" y="4"/>
                </a:cxn>
                <a:cxn ang="0">
                  <a:pos x="2" y="6"/>
                </a:cxn>
                <a:cxn ang="0">
                  <a:pos x="2" y="2"/>
                </a:cxn>
                <a:cxn ang="0">
                  <a:pos x="12" y="0"/>
                </a:cxn>
                <a:cxn ang="0">
                  <a:pos x="18" y="0"/>
                </a:cxn>
                <a:cxn ang="0">
                  <a:pos x="24" y="2"/>
                </a:cxn>
                <a:cxn ang="0">
                  <a:pos x="26" y="6"/>
                </a:cxn>
                <a:cxn ang="0">
                  <a:pos x="28" y="12"/>
                </a:cxn>
                <a:cxn ang="0">
                  <a:pos x="26" y="16"/>
                </a:cxn>
                <a:cxn ang="0">
                  <a:pos x="24" y="18"/>
                </a:cxn>
                <a:cxn ang="0">
                  <a:pos x="22" y="22"/>
                </a:cxn>
                <a:cxn ang="0">
                  <a:pos x="18" y="22"/>
                </a:cxn>
                <a:cxn ang="0">
                  <a:pos x="22" y="24"/>
                </a:cxn>
                <a:cxn ang="0">
                  <a:pos x="26" y="26"/>
                </a:cxn>
                <a:cxn ang="0">
                  <a:pos x="26" y="30"/>
                </a:cxn>
                <a:cxn ang="0">
                  <a:pos x="28" y="34"/>
                </a:cxn>
                <a:cxn ang="0">
                  <a:pos x="26" y="40"/>
                </a:cxn>
                <a:cxn ang="0">
                  <a:pos x="22" y="44"/>
                </a:cxn>
                <a:cxn ang="0">
                  <a:pos x="18" y="46"/>
                </a:cxn>
                <a:cxn ang="0">
                  <a:pos x="10" y="48"/>
                </a:cxn>
                <a:cxn ang="0">
                  <a:pos x="0" y="46"/>
                </a:cxn>
                <a:cxn ang="0">
                  <a:pos x="0" y="42"/>
                </a:cxn>
                <a:cxn ang="0">
                  <a:pos x="6" y="42"/>
                </a:cxn>
                <a:cxn ang="0">
                  <a:pos x="12" y="44"/>
                </a:cxn>
                <a:cxn ang="0">
                  <a:pos x="16" y="42"/>
                </a:cxn>
                <a:cxn ang="0">
                  <a:pos x="20" y="42"/>
                </a:cxn>
                <a:cxn ang="0">
                  <a:pos x="22" y="38"/>
                </a:cxn>
                <a:cxn ang="0">
                  <a:pos x="22" y="34"/>
                </a:cxn>
                <a:cxn ang="0">
                  <a:pos x="22" y="28"/>
                </a:cxn>
                <a:cxn ang="0">
                  <a:pos x="18" y="26"/>
                </a:cxn>
                <a:cxn ang="0">
                  <a:pos x="10" y="24"/>
                </a:cxn>
                <a:cxn ang="0">
                  <a:pos x="6" y="24"/>
                </a:cxn>
                <a:cxn ang="0">
                  <a:pos x="6" y="20"/>
                </a:cxn>
              </a:cxnLst>
              <a:rect l="0" t="0" r="r" b="b"/>
              <a:pathLst>
                <a:path w="28" h="48">
                  <a:moveTo>
                    <a:pt x="6" y="20"/>
                  </a:moveTo>
                  <a:lnTo>
                    <a:pt x="8" y="20"/>
                  </a:lnTo>
                  <a:lnTo>
                    <a:pt x="12" y="20"/>
                  </a:lnTo>
                  <a:lnTo>
                    <a:pt x="18" y="20"/>
                  </a:lnTo>
                  <a:lnTo>
                    <a:pt x="22" y="16"/>
                  </a:lnTo>
                  <a:lnTo>
                    <a:pt x="22" y="12"/>
                  </a:lnTo>
                  <a:lnTo>
                    <a:pt x="22" y="8"/>
                  </a:lnTo>
                  <a:lnTo>
                    <a:pt x="20" y="6"/>
                  </a:lnTo>
                  <a:lnTo>
                    <a:pt x="12" y="4"/>
                  </a:lnTo>
                  <a:lnTo>
                    <a:pt x="8" y="4"/>
                  </a:lnTo>
                  <a:lnTo>
                    <a:pt x="2" y="6"/>
                  </a:lnTo>
                  <a:lnTo>
                    <a:pt x="2" y="2"/>
                  </a:lnTo>
                  <a:lnTo>
                    <a:pt x="12" y="0"/>
                  </a:lnTo>
                  <a:lnTo>
                    <a:pt x="18" y="0"/>
                  </a:lnTo>
                  <a:lnTo>
                    <a:pt x="24" y="2"/>
                  </a:lnTo>
                  <a:lnTo>
                    <a:pt x="26" y="6"/>
                  </a:lnTo>
                  <a:lnTo>
                    <a:pt x="28" y="12"/>
                  </a:lnTo>
                  <a:lnTo>
                    <a:pt x="26" y="16"/>
                  </a:lnTo>
                  <a:lnTo>
                    <a:pt x="24" y="18"/>
                  </a:lnTo>
                  <a:lnTo>
                    <a:pt x="22" y="22"/>
                  </a:lnTo>
                  <a:lnTo>
                    <a:pt x="18" y="22"/>
                  </a:lnTo>
                  <a:lnTo>
                    <a:pt x="22" y="24"/>
                  </a:lnTo>
                  <a:lnTo>
                    <a:pt x="26" y="26"/>
                  </a:lnTo>
                  <a:lnTo>
                    <a:pt x="26" y="30"/>
                  </a:lnTo>
                  <a:lnTo>
                    <a:pt x="28" y="34"/>
                  </a:lnTo>
                  <a:lnTo>
                    <a:pt x="26" y="40"/>
                  </a:lnTo>
                  <a:lnTo>
                    <a:pt x="22" y="44"/>
                  </a:lnTo>
                  <a:lnTo>
                    <a:pt x="18" y="46"/>
                  </a:lnTo>
                  <a:lnTo>
                    <a:pt x="10" y="48"/>
                  </a:lnTo>
                  <a:lnTo>
                    <a:pt x="0" y="46"/>
                  </a:lnTo>
                  <a:lnTo>
                    <a:pt x="0" y="42"/>
                  </a:lnTo>
                  <a:lnTo>
                    <a:pt x="6" y="42"/>
                  </a:lnTo>
                  <a:lnTo>
                    <a:pt x="12" y="44"/>
                  </a:lnTo>
                  <a:lnTo>
                    <a:pt x="16" y="42"/>
                  </a:lnTo>
                  <a:lnTo>
                    <a:pt x="20" y="42"/>
                  </a:lnTo>
                  <a:lnTo>
                    <a:pt x="22" y="38"/>
                  </a:lnTo>
                  <a:lnTo>
                    <a:pt x="22" y="34"/>
                  </a:lnTo>
                  <a:lnTo>
                    <a:pt x="22" y="28"/>
                  </a:lnTo>
                  <a:lnTo>
                    <a:pt x="18"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5" name="Freeform 61"/>
            <p:cNvSpPr>
              <a:spLocks/>
            </p:cNvSpPr>
            <p:nvPr/>
          </p:nvSpPr>
          <p:spPr bwMode="auto">
            <a:xfrm>
              <a:off x="1407" y="1822"/>
              <a:ext cx="26" cy="46"/>
            </a:xfrm>
            <a:custGeom>
              <a:avLst/>
              <a:gdLst/>
              <a:ahLst/>
              <a:cxnLst>
                <a:cxn ang="0">
                  <a:pos x="0" y="42"/>
                </a:cxn>
                <a:cxn ang="0">
                  <a:pos x="10" y="32"/>
                </a:cxn>
                <a:cxn ang="0">
                  <a:pos x="18" y="22"/>
                </a:cxn>
                <a:cxn ang="0">
                  <a:pos x="20" y="16"/>
                </a:cxn>
                <a:cxn ang="0">
                  <a:pos x="20" y="12"/>
                </a:cxn>
                <a:cxn ang="0">
                  <a:pos x="20" y="10"/>
                </a:cxn>
                <a:cxn ang="0">
                  <a:pos x="18" y="6"/>
                </a:cxn>
                <a:cxn ang="0">
                  <a:pos x="16" y="4"/>
                </a:cxn>
                <a:cxn ang="0">
                  <a:pos x="12" y="4"/>
                </a:cxn>
                <a:cxn ang="0">
                  <a:pos x="6"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6" y="42"/>
                </a:cxn>
                <a:cxn ang="0">
                  <a:pos x="26" y="46"/>
                </a:cxn>
                <a:cxn ang="0">
                  <a:pos x="0" y="46"/>
                </a:cxn>
                <a:cxn ang="0">
                  <a:pos x="0" y="42"/>
                </a:cxn>
              </a:cxnLst>
              <a:rect l="0" t="0" r="r" b="b"/>
              <a:pathLst>
                <a:path w="26" h="46">
                  <a:moveTo>
                    <a:pt x="0" y="42"/>
                  </a:moveTo>
                  <a:lnTo>
                    <a:pt x="10" y="32"/>
                  </a:lnTo>
                  <a:lnTo>
                    <a:pt x="18" y="22"/>
                  </a:lnTo>
                  <a:lnTo>
                    <a:pt x="20" y="16"/>
                  </a:lnTo>
                  <a:lnTo>
                    <a:pt x="20" y="12"/>
                  </a:lnTo>
                  <a:lnTo>
                    <a:pt x="20" y="10"/>
                  </a:lnTo>
                  <a:lnTo>
                    <a:pt x="18" y="6"/>
                  </a:lnTo>
                  <a:lnTo>
                    <a:pt x="16" y="4"/>
                  </a:lnTo>
                  <a:lnTo>
                    <a:pt x="12" y="4"/>
                  </a:lnTo>
                  <a:lnTo>
                    <a:pt x="6"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6" y="42"/>
                  </a:lnTo>
                  <a:lnTo>
                    <a:pt x="26"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6" name="Freeform 62"/>
            <p:cNvSpPr>
              <a:spLocks/>
            </p:cNvSpPr>
            <p:nvPr/>
          </p:nvSpPr>
          <p:spPr bwMode="auto">
            <a:xfrm rot="-11355266">
              <a:off x="1443" y="1822"/>
              <a:ext cx="30" cy="48"/>
            </a:xfrm>
            <a:custGeom>
              <a:avLst/>
              <a:gdLst/>
              <a:ahLst/>
              <a:cxnLst>
                <a:cxn ang="0">
                  <a:pos x="30" y="22"/>
                </a:cxn>
                <a:cxn ang="0">
                  <a:pos x="28" y="32"/>
                </a:cxn>
                <a:cxn ang="0">
                  <a:pos x="26" y="40"/>
                </a:cxn>
                <a:cxn ang="0">
                  <a:pos x="18" y="46"/>
                </a:cxn>
                <a:cxn ang="0">
                  <a:pos x="10" y="48"/>
                </a:cxn>
                <a:cxn ang="0">
                  <a:pos x="2" y="46"/>
                </a:cxn>
                <a:cxn ang="0">
                  <a:pos x="2" y="42"/>
                </a:cxn>
                <a:cxn ang="0">
                  <a:pos x="10" y="44"/>
                </a:cxn>
                <a:cxn ang="0">
                  <a:pos x="18" y="42"/>
                </a:cxn>
                <a:cxn ang="0">
                  <a:pos x="22" y="38"/>
                </a:cxn>
                <a:cxn ang="0">
                  <a:pos x="24" y="32"/>
                </a:cxn>
                <a:cxn ang="0">
                  <a:pos x="26" y="24"/>
                </a:cxn>
                <a:cxn ang="0">
                  <a:pos x="20" y="28"/>
                </a:cxn>
                <a:cxn ang="0">
                  <a:pos x="14" y="30"/>
                </a:cxn>
                <a:cxn ang="0">
                  <a:pos x="10" y="30"/>
                </a:cxn>
                <a:cxn ang="0">
                  <a:pos x="4" y="26"/>
                </a:cxn>
                <a:cxn ang="0">
                  <a:pos x="2" y="22"/>
                </a:cxn>
                <a:cxn ang="0">
                  <a:pos x="0" y="16"/>
                </a:cxn>
                <a:cxn ang="0">
                  <a:pos x="2" y="10"/>
                </a:cxn>
                <a:cxn ang="0">
                  <a:pos x="4" y="4"/>
                </a:cxn>
                <a:cxn ang="0">
                  <a:pos x="8" y="2"/>
                </a:cxn>
                <a:cxn ang="0">
                  <a:pos x="16" y="0"/>
                </a:cxn>
                <a:cxn ang="0">
                  <a:pos x="22" y="2"/>
                </a:cxn>
                <a:cxn ang="0">
                  <a:pos x="28" y="6"/>
                </a:cxn>
                <a:cxn ang="0">
                  <a:pos x="30" y="14"/>
                </a:cxn>
                <a:cxn ang="0">
                  <a:pos x="30" y="20"/>
                </a:cxn>
                <a:cxn ang="0">
                  <a:pos x="30" y="22"/>
                </a:cxn>
                <a:cxn ang="0">
                  <a:pos x="24" y="16"/>
                </a:cxn>
                <a:cxn ang="0">
                  <a:pos x="24" y="12"/>
                </a:cxn>
                <a:cxn ang="0">
                  <a:pos x="22" y="8"/>
                </a:cxn>
                <a:cxn ang="0">
                  <a:pos x="20" y="6"/>
                </a:cxn>
                <a:cxn ang="0">
                  <a:pos x="16" y="4"/>
                </a:cxn>
                <a:cxn ang="0">
                  <a:pos x="10" y="4"/>
                </a:cxn>
                <a:cxn ang="0">
                  <a:pos x="8" y="8"/>
                </a:cxn>
                <a:cxn ang="0">
                  <a:pos x="6" y="10"/>
                </a:cxn>
                <a:cxn ang="0">
                  <a:pos x="4" y="16"/>
                </a:cxn>
                <a:cxn ang="0">
                  <a:pos x="6" y="20"/>
                </a:cxn>
                <a:cxn ang="0">
                  <a:pos x="8" y="22"/>
                </a:cxn>
                <a:cxn ang="0">
                  <a:pos x="10" y="26"/>
                </a:cxn>
                <a:cxn ang="0">
                  <a:pos x="14" y="26"/>
                </a:cxn>
                <a:cxn ang="0">
                  <a:pos x="18" y="26"/>
                </a:cxn>
                <a:cxn ang="0">
                  <a:pos x="22" y="22"/>
                </a:cxn>
                <a:cxn ang="0">
                  <a:pos x="24" y="20"/>
                </a:cxn>
                <a:cxn ang="0">
                  <a:pos x="24" y="16"/>
                </a:cxn>
                <a:cxn ang="0">
                  <a:pos x="30" y="22"/>
                </a:cxn>
              </a:cxnLst>
              <a:rect l="0" t="0" r="r" b="b"/>
              <a:pathLst>
                <a:path w="30" h="48">
                  <a:moveTo>
                    <a:pt x="30" y="22"/>
                  </a:moveTo>
                  <a:lnTo>
                    <a:pt x="28" y="32"/>
                  </a:lnTo>
                  <a:lnTo>
                    <a:pt x="26" y="40"/>
                  </a:lnTo>
                  <a:lnTo>
                    <a:pt x="18" y="46"/>
                  </a:lnTo>
                  <a:lnTo>
                    <a:pt x="10" y="48"/>
                  </a:lnTo>
                  <a:lnTo>
                    <a:pt x="2" y="46"/>
                  </a:lnTo>
                  <a:lnTo>
                    <a:pt x="2" y="42"/>
                  </a:lnTo>
                  <a:lnTo>
                    <a:pt x="10" y="44"/>
                  </a:lnTo>
                  <a:lnTo>
                    <a:pt x="18" y="42"/>
                  </a:lnTo>
                  <a:lnTo>
                    <a:pt x="22" y="38"/>
                  </a:lnTo>
                  <a:lnTo>
                    <a:pt x="24" y="32"/>
                  </a:lnTo>
                  <a:lnTo>
                    <a:pt x="26" y="24"/>
                  </a:lnTo>
                  <a:lnTo>
                    <a:pt x="20" y="28"/>
                  </a:lnTo>
                  <a:lnTo>
                    <a:pt x="14" y="30"/>
                  </a:lnTo>
                  <a:lnTo>
                    <a:pt x="10" y="30"/>
                  </a:lnTo>
                  <a:lnTo>
                    <a:pt x="4" y="26"/>
                  </a:lnTo>
                  <a:lnTo>
                    <a:pt x="2" y="22"/>
                  </a:lnTo>
                  <a:lnTo>
                    <a:pt x="0" y="16"/>
                  </a:lnTo>
                  <a:lnTo>
                    <a:pt x="2" y="10"/>
                  </a:lnTo>
                  <a:lnTo>
                    <a:pt x="4" y="4"/>
                  </a:lnTo>
                  <a:lnTo>
                    <a:pt x="8" y="2"/>
                  </a:lnTo>
                  <a:lnTo>
                    <a:pt x="16" y="0"/>
                  </a:lnTo>
                  <a:lnTo>
                    <a:pt x="22" y="2"/>
                  </a:lnTo>
                  <a:lnTo>
                    <a:pt x="28" y="6"/>
                  </a:lnTo>
                  <a:lnTo>
                    <a:pt x="30" y="14"/>
                  </a:lnTo>
                  <a:lnTo>
                    <a:pt x="30" y="20"/>
                  </a:lnTo>
                  <a:lnTo>
                    <a:pt x="30" y="22"/>
                  </a:lnTo>
                  <a:lnTo>
                    <a:pt x="24" y="16"/>
                  </a:lnTo>
                  <a:lnTo>
                    <a:pt x="24" y="12"/>
                  </a:lnTo>
                  <a:lnTo>
                    <a:pt x="22" y="8"/>
                  </a:lnTo>
                  <a:lnTo>
                    <a:pt x="20" y="6"/>
                  </a:lnTo>
                  <a:lnTo>
                    <a:pt x="16" y="4"/>
                  </a:lnTo>
                  <a:lnTo>
                    <a:pt x="10" y="4"/>
                  </a:lnTo>
                  <a:lnTo>
                    <a:pt x="8" y="8"/>
                  </a:lnTo>
                  <a:lnTo>
                    <a:pt x="6" y="10"/>
                  </a:lnTo>
                  <a:lnTo>
                    <a:pt x="4" y="16"/>
                  </a:lnTo>
                  <a:lnTo>
                    <a:pt x="6" y="20"/>
                  </a:lnTo>
                  <a:lnTo>
                    <a:pt x="8" y="22"/>
                  </a:lnTo>
                  <a:lnTo>
                    <a:pt x="10" y="26"/>
                  </a:lnTo>
                  <a:lnTo>
                    <a:pt x="14" y="26"/>
                  </a:lnTo>
                  <a:lnTo>
                    <a:pt x="18" y="26"/>
                  </a:lnTo>
                  <a:lnTo>
                    <a:pt x="22" y="22"/>
                  </a:lnTo>
                  <a:lnTo>
                    <a:pt x="24" y="20"/>
                  </a:lnTo>
                  <a:lnTo>
                    <a:pt x="24"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7" name="Freeform 63"/>
            <p:cNvSpPr>
              <a:spLocks/>
            </p:cNvSpPr>
            <p:nvPr/>
          </p:nvSpPr>
          <p:spPr bwMode="auto">
            <a:xfrm>
              <a:off x="1481" y="1822"/>
              <a:ext cx="32" cy="48"/>
            </a:xfrm>
            <a:custGeom>
              <a:avLst/>
              <a:gdLst/>
              <a:ahLst/>
              <a:cxnLst>
                <a:cxn ang="0">
                  <a:pos x="16" y="0"/>
                </a:cxn>
                <a:cxn ang="0">
                  <a:pos x="22" y="0"/>
                </a:cxn>
                <a:cxn ang="0">
                  <a:pos x="26" y="2"/>
                </a:cxn>
                <a:cxn ang="0">
                  <a:pos x="28" y="6"/>
                </a:cxn>
                <a:cxn ang="0">
                  <a:pos x="30" y="10"/>
                </a:cxn>
                <a:cxn ang="0">
                  <a:pos x="28" y="14"/>
                </a:cxn>
                <a:cxn ang="0">
                  <a:pos x="26" y="18"/>
                </a:cxn>
                <a:cxn ang="0">
                  <a:pos x="20" y="22"/>
                </a:cxn>
                <a:cxn ang="0">
                  <a:pos x="28" y="28"/>
                </a:cxn>
                <a:cxn ang="0">
                  <a:pos x="30" y="30"/>
                </a:cxn>
                <a:cxn ang="0">
                  <a:pos x="32" y="36"/>
                </a:cxn>
                <a:cxn ang="0">
                  <a:pos x="30" y="40"/>
                </a:cxn>
                <a:cxn ang="0">
                  <a:pos x="26" y="44"/>
                </a:cxn>
                <a:cxn ang="0">
                  <a:pos x="22" y="46"/>
                </a:cxn>
                <a:cxn ang="0">
                  <a:pos x="16" y="48"/>
                </a:cxn>
                <a:cxn ang="0">
                  <a:pos x="10" y="46"/>
                </a:cxn>
                <a:cxn ang="0">
                  <a:pos x="6" y="44"/>
                </a:cxn>
                <a:cxn ang="0">
                  <a:pos x="2" y="40"/>
                </a:cxn>
                <a:cxn ang="0">
                  <a:pos x="0" y="36"/>
                </a:cxn>
                <a:cxn ang="0">
                  <a:pos x="2" y="30"/>
                </a:cxn>
                <a:cxn ang="0">
                  <a:pos x="4" y="28"/>
                </a:cxn>
                <a:cxn ang="0">
                  <a:pos x="12" y="22"/>
                </a:cxn>
                <a:cxn ang="0">
                  <a:pos x="4" y="18"/>
                </a:cxn>
                <a:cxn ang="0">
                  <a:pos x="2" y="16"/>
                </a:cxn>
                <a:cxn ang="0">
                  <a:pos x="2" y="10"/>
                </a:cxn>
                <a:cxn ang="0">
                  <a:pos x="4" y="6"/>
                </a:cxn>
                <a:cxn ang="0">
                  <a:pos x="6" y="2"/>
                </a:cxn>
                <a:cxn ang="0">
                  <a:pos x="12" y="0"/>
                </a:cxn>
                <a:cxn ang="0">
                  <a:pos x="14" y="0"/>
                </a:cxn>
                <a:cxn ang="0">
                  <a:pos x="16" y="0"/>
                </a:cxn>
                <a:cxn ang="0">
                  <a:pos x="16" y="24"/>
                </a:cxn>
                <a:cxn ang="0">
                  <a:pos x="8" y="28"/>
                </a:cxn>
                <a:cxn ang="0">
                  <a:pos x="6" y="30"/>
                </a:cxn>
                <a:cxn ang="0">
                  <a:pos x="6" y="36"/>
                </a:cxn>
                <a:cxn ang="0">
                  <a:pos x="6" y="38"/>
                </a:cxn>
                <a:cxn ang="0">
                  <a:pos x="8" y="42"/>
                </a:cxn>
                <a:cxn ang="0">
                  <a:pos x="16" y="44"/>
                </a:cxn>
                <a:cxn ang="0">
                  <a:pos x="20" y="42"/>
                </a:cxn>
                <a:cxn ang="0">
                  <a:pos x="24" y="42"/>
                </a:cxn>
                <a:cxn ang="0">
                  <a:pos x="26" y="38"/>
                </a:cxn>
                <a:cxn ang="0">
                  <a:pos x="26" y="34"/>
                </a:cxn>
                <a:cxn ang="0">
                  <a:pos x="26" y="30"/>
                </a:cxn>
                <a:cxn ang="0">
                  <a:pos x="22" y="28"/>
                </a:cxn>
                <a:cxn ang="0">
                  <a:pos x="16" y="24"/>
                </a:cxn>
                <a:cxn ang="0">
                  <a:pos x="16" y="0"/>
                </a:cxn>
                <a:cxn ang="0">
                  <a:pos x="16" y="22"/>
                </a:cxn>
                <a:cxn ang="0">
                  <a:pos x="22" y="18"/>
                </a:cxn>
                <a:cxn ang="0">
                  <a:pos x="24" y="14"/>
                </a:cxn>
                <a:cxn ang="0">
                  <a:pos x="26" y="12"/>
                </a:cxn>
                <a:cxn ang="0">
                  <a:pos x="24" y="8"/>
                </a:cxn>
                <a:cxn ang="0">
                  <a:pos x="22" y="6"/>
                </a:cxn>
                <a:cxn ang="0">
                  <a:pos x="16" y="4"/>
                </a:cxn>
                <a:cxn ang="0">
                  <a:pos x="10" y="6"/>
                </a:cxn>
                <a:cxn ang="0">
                  <a:pos x="8" y="8"/>
                </a:cxn>
                <a:cxn ang="0">
                  <a:pos x="6" y="12"/>
                </a:cxn>
                <a:cxn ang="0">
                  <a:pos x="8" y="14"/>
                </a:cxn>
                <a:cxn ang="0">
                  <a:pos x="10" y="18"/>
                </a:cxn>
                <a:cxn ang="0">
                  <a:pos x="16" y="22"/>
                </a:cxn>
                <a:cxn ang="0">
                  <a:pos x="16" y="0"/>
                </a:cxn>
              </a:cxnLst>
              <a:rect l="0" t="0" r="r" b="b"/>
              <a:pathLst>
                <a:path w="32" h="48">
                  <a:moveTo>
                    <a:pt x="16" y="0"/>
                  </a:moveTo>
                  <a:lnTo>
                    <a:pt x="22" y="0"/>
                  </a:lnTo>
                  <a:lnTo>
                    <a:pt x="26" y="2"/>
                  </a:lnTo>
                  <a:lnTo>
                    <a:pt x="28" y="6"/>
                  </a:lnTo>
                  <a:lnTo>
                    <a:pt x="30" y="10"/>
                  </a:lnTo>
                  <a:lnTo>
                    <a:pt x="28" y="14"/>
                  </a:lnTo>
                  <a:lnTo>
                    <a:pt x="26" y="18"/>
                  </a:lnTo>
                  <a:lnTo>
                    <a:pt x="20" y="22"/>
                  </a:lnTo>
                  <a:lnTo>
                    <a:pt x="28" y="28"/>
                  </a:lnTo>
                  <a:lnTo>
                    <a:pt x="30" y="30"/>
                  </a:lnTo>
                  <a:lnTo>
                    <a:pt x="32" y="36"/>
                  </a:lnTo>
                  <a:lnTo>
                    <a:pt x="30" y="40"/>
                  </a:lnTo>
                  <a:lnTo>
                    <a:pt x="26" y="44"/>
                  </a:lnTo>
                  <a:lnTo>
                    <a:pt x="22" y="46"/>
                  </a:lnTo>
                  <a:lnTo>
                    <a:pt x="16" y="48"/>
                  </a:lnTo>
                  <a:lnTo>
                    <a:pt x="10" y="46"/>
                  </a:lnTo>
                  <a:lnTo>
                    <a:pt x="6" y="44"/>
                  </a:lnTo>
                  <a:lnTo>
                    <a:pt x="2" y="40"/>
                  </a:lnTo>
                  <a:lnTo>
                    <a:pt x="0" y="36"/>
                  </a:lnTo>
                  <a:lnTo>
                    <a:pt x="2" y="30"/>
                  </a:lnTo>
                  <a:lnTo>
                    <a:pt x="4" y="28"/>
                  </a:lnTo>
                  <a:lnTo>
                    <a:pt x="12" y="22"/>
                  </a:lnTo>
                  <a:lnTo>
                    <a:pt x="4" y="18"/>
                  </a:lnTo>
                  <a:lnTo>
                    <a:pt x="2" y="16"/>
                  </a:lnTo>
                  <a:lnTo>
                    <a:pt x="2" y="10"/>
                  </a:lnTo>
                  <a:lnTo>
                    <a:pt x="4" y="6"/>
                  </a:lnTo>
                  <a:lnTo>
                    <a:pt x="6" y="2"/>
                  </a:lnTo>
                  <a:lnTo>
                    <a:pt x="12" y="0"/>
                  </a:lnTo>
                  <a:lnTo>
                    <a:pt x="14" y="0"/>
                  </a:lnTo>
                  <a:lnTo>
                    <a:pt x="16" y="0"/>
                  </a:lnTo>
                  <a:lnTo>
                    <a:pt x="16" y="24"/>
                  </a:lnTo>
                  <a:lnTo>
                    <a:pt x="8" y="28"/>
                  </a:lnTo>
                  <a:lnTo>
                    <a:pt x="6" y="30"/>
                  </a:lnTo>
                  <a:lnTo>
                    <a:pt x="6" y="36"/>
                  </a:lnTo>
                  <a:lnTo>
                    <a:pt x="6" y="38"/>
                  </a:lnTo>
                  <a:lnTo>
                    <a:pt x="8" y="42"/>
                  </a:lnTo>
                  <a:lnTo>
                    <a:pt x="16" y="44"/>
                  </a:lnTo>
                  <a:lnTo>
                    <a:pt x="20" y="42"/>
                  </a:lnTo>
                  <a:lnTo>
                    <a:pt x="24" y="42"/>
                  </a:lnTo>
                  <a:lnTo>
                    <a:pt x="26" y="38"/>
                  </a:lnTo>
                  <a:lnTo>
                    <a:pt x="26" y="34"/>
                  </a:lnTo>
                  <a:lnTo>
                    <a:pt x="26" y="30"/>
                  </a:lnTo>
                  <a:lnTo>
                    <a:pt x="22" y="28"/>
                  </a:lnTo>
                  <a:lnTo>
                    <a:pt x="16" y="24"/>
                  </a:lnTo>
                  <a:lnTo>
                    <a:pt x="16" y="0"/>
                  </a:lnTo>
                  <a:lnTo>
                    <a:pt x="16" y="22"/>
                  </a:lnTo>
                  <a:lnTo>
                    <a:pt x="22" y="18"/>
                  </a:lnTo>
                  <a:lnTo>
                    <a:pt x="24" y="14"/>
                  </a:lnTo>
                  <a:lnTo>
                    <a:pt x="26" y="12"/>
                  </a:lnTo>
                  <a:lnTo>
                    <a:pt x="24" y="8"/>
                  </a:lnTo>
                  <a:lnTo>
                    <a:pt x="22" y="6"/>
                  </a:lnTo>
                  <a:lnTo>
                    <a:pt x="16" y="4"/>
                  </a:lnTo>
                  <a:lnTo>
                    <a:pt x="10" y="6"/>
                  </a:lnTo>
                  <a:lnTo>
                    <a:pt x="8" y="8"/>
                  </a:lnTo>
                  <a:lnTo>
                    <a:pt x="6" y="12"/>
                  </a:lnTo>
                  <a:lnTo>
                    <a:pt x="8" y="14"/>
                  </a:lnTo>
                  <a:lnTo>
                    <a:pt x="10" y="18"/>
                  </a:lnTo>
                  <a:lnTo>
                    <a:pt x="16" y="2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8" name="Freeform 64"/>
            <p:cNvSpPr>
              <a:spLocks/>
            </p:cNvSpPr>
            <p:nvPr/>
          </p:nvSpPr>
          <p:spPr bwMode="auto">
            <a:xfrm>
              <a:off x="1537" y="1822"/>
              <a:ext cx="28" cy="46"/>
            </a:xfrm>
            <a:custGeom>
              <a:avLst/>
              <a:gdLst/>
              <a:ahLst/>
              <a:cxnLst>
                <a:cxn ang="0">
                  <a:pos x="0" y="42"/>
                </a:cxn>
                <a:cxn ang="0">
                  <a:pos x="12" y="32"/>
                </a:cxn>
                <a:cxn ang="0">
                  <a:pos x="20"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20"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9" name="Freeform 65"/>
            <p:cNvSpPr>
              <a:spLocks/>
            </p:cNvSpPr>
            <p:nvPr/>
          </p:nvSpPr>
          <p:spPr bwMode="auto">
            <a:xfrm>
              <a:off x="1577" y="1822"/>
              <a:ext cx="26" cy="48"/>
            </a:xfrm>
            <a:custGeom>
              <a:avLst/>
              <a:gdLst/>
              <a:ahLst/>
              <a:cxnLst>
                <a:cxn ang="0">
                  <a:pos x="24" y="4"/>
                </a:cxn>
                <a:cxn ang="0">
                  <a:pos x="4" y="4"/>
                </a:cxn>
                <a:cxn ang="0">
                  <a:pos x="4" y="20"/>
                </a:cxn>
                <a:cxn ang="0">
                  <a:pos x="12" y="18"/>
                </a:cxn>
                <a:cxn ang="0">
                  <a:pos x="18" y="20"/>
                </a:cxn>
                <a:cxn ang="0">
                  <a:pos x="22" y="22"/>
                </a:cxn>
                <a:cxn ang="0">
                  <a:pos x="26" y="26"/>
                </a:cxn>
                <a:cxn ang="0">
                  <a:pos x="26" y="32"/>
                </a:cxn>
                <a:cxn ang="0">
                  <a:pos x="24" y="38"/>
                </a:cxn>
                <a:cxn ang="0">
                  <a:pos x="22" y="44"/>
                </a:cxn>
                <a:cxn ang="0">
                  <a:pos x="16" y="46"/>
                </a:cxn>
                <a:cxn ang="0">
                  <a:pos x="10" y="48"/>
                </a:cxn>
                <a:cxn ang="0">
                  <a:pos x="0" y="46"/>
                </a:cxn>
                <a:cxn ang="0">
                  <a:pos x="0" y="40"/>
                </a:cxn>
                <a:cxn ang="0">
                  <a:pos x="4" y="42"/>
                </a:cxn>
                <a:cxn ang="0">
                  <a:pos x="10" y="44"/>
                </a:cxn>
                <a:cxn ang="0">
                  <a:pos x="14" y="42"/>
                </a:cxn>
                <a:cxn ang="0">
                  <a:pos x="18" y="40"/>
                </a:cxn>
                <a:cxn ang="0">
                  <a:pos x="20" y="38"/>
                </a:cxn>
                <a:cxn ang="0">
                  <a:pos x="22" y="32"/>
                </a:cxn>
                <a:cxn ang="0">
                  <a:pos x="20" y="28"/>
                </a:cxn>
                <a:cxn ang="0">
                  <a:pos x="18" y="24"/>
                </a:cxn>
                <a:cxn ang="0">
                  <a:pos x="16" y="24"/>
                </a:cxn>
                <a:cxn ang="0">
                  <a:pos x="10" y="22"/>
                </a:cxn>
                <a:cxn ang="0">
                  <a:pos x="0" y="24"/>
                </a:cxn>
                <a:cxn ang="0">
                  <a:pos x="0" y="0"/>
                </a:cxn>
                <a:cxn ang="0">
                  <a:pos x="24" y="0"/>
                </a:cxn>
                <a:cxn ang="0">
                  <a:pos x="24" y="4"/>
                </a:cxn>
              </a:cxnLst>
              <a:rect l="0" t="0" r="r" b="b"/>
              <a:pathLst>
                <a:path w="26" h="48">
                  <a:moveTo>
                    <a:pt x="24" y="4"/>
                  </a:moveTo>
                  <a:lnTo>
                    <a:pt x="4" y="4"/>
                  </a:lnTo>
                  <a:lnTo>
                    <a:pt x="4" y="20"/>
                  </a:lnTo>
                  <a:lnTo>
                    <a:pt x="12" y="18"/>
                  </a:lnTo>
                  <a:lnTo>
                    <a:pt x="18" y="20"/>
                  </a:lnTo>
                  <a:lnTo>
                    <a:pt x="22" y="22"/>
                  </a:lnTo>
                  <a:lnTo>
                    <a:pt x="26" y="26"/>
                  </a:lnTo>
                  <a:lnTo>
                    <a:pt x="26" y="32"/>
                  </a:lnTo>
                  <a:lnTo>
                    <a:pt x="24" y="38"/>
                  </a:lnTo>
                  <a:lnTo>
                    <a:pt x="22" y="44"/>
                  </a:lnTo>
                  <a:lnTo>
                    <a:pt x="16" y="46"/>
                  </a:lnTo>
                  <a:lnTo>
                    <a:pt x="10" y="48"/>
                  </a:lnTo>
                  <a:lnTo>
                    <a:pt x="0" y="46"/>
                  </a:lnTo>
                  <a:lnTo>
                    <a:pt x="0" y="40"/>
                  </a:lnTo>
                  <a:lnTo>
                    <a:pt x="4" y="42"/>
                  </a:lnTo>
                  <a:lnTo>
                    <a:pt x="10" y="44"/>
                  </a:lnTo>
                  <a:lnTo>
                    <a:pt x="14" y="42"/>
                  </a:lnTo>
                  <a:lnTo>
                    <a:pt x="18" y="40"/>
                  </a:lnTo>
                  <a:lnTo>
                    <a:pt x="20" y="38"/>
                  </a:lnTo>
                  <a:lnTo>
                    <a:pt x="22" y="32"/>
                  </a:lnTo>
                  <a:lnTo>
                    <a:pt x="20" y="28"/>
                  </a:lnTo>
                  <a:lnTo>
                    <a:pt x="18" y="24"/>
                  </a:lnTo>
                  <a:lnTo>
                    <a:pt x="16" y="24"/>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0" name="Freeform 66"/>
            <p:cNvSpPr>
              <a:spLocks/>
            </p:cNvSpPr>
            <p:nvPr/>
          </p:nvSpPr>
          <p:spPr bwMode="auto">
            <a:xfrm>
              <a:off x="1631" y="1822"/>
              <a:ext cx="28" cy="46"/>
            </a:xfrm>
            <a:custGeom>
              <a:avLst/>
              <a:gdLst/>
              <a:ahLst/>
              <a:cxnLst>
                <a:cxn ang="0">
                  <a:pos x="0" y="42"/>
                </a:cxn>
                <a:cxn ang="0">
                  <a:pos x="10" y="32"/>
                </a:cxn>
                <a:cxn ang="0">
                  <a:pos x="18" y="22"/>
                </a:cxn>
                <a:cxn ang="0">
                  <a:pos x="20" y="16"/>
                </a:cxn>
                <a:cxn ang="0">
                  <a:pos x="22" y="12"/>
                </a:cxn>
                <a:cxn ang="0">
                  <a:pos x="20" y="10"/>
                </a:cxn>
                <a:cxn ang="0">
                  <a:pos x="18" y="6"/>
                </a:cxn>
                <a:cxn ang="0">
                  <a:pos x="16" y="4"/>
                </a:cxn>
                <a:cxn ang="0">
                  <a:pos x="12" y="4"/>
                </a:cxn>
                <a:cxn ang="0">
                  <a:pos x="8"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18" y="6"/>
                  </a:lnTo>
                  <a:lnTo>
                    <a:pt x="16" y="4"/>
                  </a:lnTo>
                  <a:lnTo>
                    <a:pt x="12" y="4"/>
                  </a:lnTo>
                  <a:lnTo>
                    <a:pt x="8"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1" name="Freeform 67"/>
            <p:cNvSpPr>
              <a:spLocks/>
            </p:cNvSpPr>
            <p:nvPr/>
          </p:nvSpPr>
          <p:spPr bwMode="auto">
            <a:xfrm>
              <a:off x="1667" y="1822"/>
              <a:ext cx="28" cy="46"/>
            </a:xfrm>
            <a:custGeom>
              <a:avLst/>
              <a:gdLst/>
              <a:ahLst/>
              <a:cxnLst>
                <a:cxn ang="0">
                  <a:pos x="0" y="42"/>
                </a:cxn>
                <a:cxn ang="0">
                  <a:pos x="12" y="32"/>
                </a:cxn>
                <a:cxn ang="0">
                  <a:pos x="18"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18"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2" name="Freeform 68"/>
            <p:cNvSpPr>
              <a:spLocks/>
            </p:cNvSpPr>
            <p:nvPr/>
          </p:nvSpPr>
          <p:spPr bwMode="auto">
            <a:xfrm>
              <a:off x="1703" y="186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3" name="Freeform 69"/>
            <p:cNvSpPr>
              <a:spLocks/>
            </p:cNvSpPr>
            <p:nvPr/>
          </p:nvSpPr>
          <p:spPr bwMode="auto">
            <a:xfrm>
              <a:off x="1743" y="1822"/>
              <a:ext cx="22" cy="46"/>
            </a:xfrm>
            <a:custGeom>
              <a:avLst/>
              <a:gdLst/>
              <a:ahLst/>
              <a:cxnLst>
                <a:cxn ang="0">
                  <a:pos x="0" y="0"/>
                </a:cxn>
                <a:cxn ang="0">
                  <a:pos x="22" y="0"/>
                </a:cxn>
                <a:cxn ang="0">
                  <a:pos x="22" y="4"/>
                </a:cxn>
                <a:cxn ang="0">
                  <a:pos x="4" y="4"/>
                </a:cxn>
                <a:cxn ang="0">
                  <a:pos x="4" y="22"/>
                </a:cxn>
                <a:cxn ang="0">
                  <a:pos x="22" y="22"/>
                </a:cxn>
                <a:cxn ang="0">
                  <a:pos x="22" y="26"/>
                </a:cxn>
                <a:cxn ang="0">
                  <a:pos x="4" y="26"/>
                </a:cxn>
                <a:cxn ang="0">
                  <a:pos x="4" y="46"/>
                </a:cxn>
                <a:cxn ang="0">
                  <a:pos x="0" y="46"/>
                </a:cxn>
                <a:cxn ang="0">
                  <a:pos x="0" y="0"/>
                </a:cxn>
              </a:cxnLst>
              <a:rect l="0" t="0" r="r" b="b"/>
              <a:pathLst>
                <a:path w="22" h="46">
                  <a:moveTo>
                    <a:pt x="0" y="0"/>
                  </a:moveTo>
                  <a:lnTo>
                    <a:pt x="22" y="0"/>
                  </a:lnTo>
                  <a:lnTo>
                    <a:pt x="22" y="4"/>
                  </a:lnTo>
                  <a:lnTo>
                    <a:pt x="4" y="4"/>
                  </a:lnTo>
                  <a:lnTo>
                    <a:pt x="4" y="22"/>
                  </a:lnTo>
                  <a:lnTo>
                    <a:pt x="22" y="22"/>
                  </a:lnTo>
                  <a:lnTo>
                    <a:pt x="22" y="26"/>
                  </a:lnTo>
                  <a:lnTo>
                    <a:pt x="4" y="26"/>
                  </a:lnTo>
                  <a:lnTo>
                    <a:pt x="4"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Freeform 70"/>
            <p:cNvSpPr>
              <a:spLocks/>
            </p:cNvSpPr>
            <p:nvPr/>
          </p:nvSpPr>
          <p:spPr bwMode="auto">
            <a:xfrm>
              <a:off x="1769" y="183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0" y="14"/>
                </a:cxn>
                <a:cxn ang="0">
                  <a:pos x="22" y="14"/>
                </a:cxn>
                <a:cxn ang="0">
                  <a:pos x="22" y="12"/>
                </a:cxn>
                <a:cxn ang="0">
                  <a:pos x="22" y="8"/>
                </a:cxn>
                <a:cxn ang="0">
                  <a:pos x="20" y="6"/>
                </a:cxn>
                <a:cxn ang="0">
                  <a:pos x="18" y="4"/>
                </a:cxn>
                <a:cxn ang="0">
                  <a:pos x="14" y="4"/>
                </a:cxn>
                <a:cxn ang="0">
                  <a:pos x="8" y="4"/>
                </a:cxn>
                <a:cxn ang="0">
                  <a:pos x="4" y="6"/>
                </a:cxn>
                <a:cxn ang="0">
                  <a:pos x="4" y="2"/>
                </a:cxn>
                <a:cxn ang="0">
                  <a:pos x="14" y="0"/>
                </a:cxn>
                <a:cxn ang="0">
                  <a:pos x="20" y="0"/>
                </a:cxn>
                <a:cxn ang="0">
                  <a:pos x="22" y="4"/>
                </a:cxn>
                <a:cxn ang="0">
                  <a:pos x="26" y="8"/>
                </a:cxn>
                <a:cxn ang="0">
                  <a:pos x="26" y="12"/>
                </a:cxn>
                <a:cxn ang="0">
                  <a:pos x="26" y="28"/>
                </a:cxn>
                <a:cxn ang="0">
                  <a:pos x="26" y="34"/>
                </a:cxn>
                <a:cxn ang="0">
                  <a:pos x="22" y="34"/>
                </a:cxn>
                <a:cxn ang="0">
                  <a:pos x="22" y="30"/>
                </a:cxn>
                <a:cxn ang="0">
                  <a:pos x="22" y="18"/>
                </a:cxn>
                <a:cxn ang="0">
                  <a:pos x="20" y="18"/>
                </a:cxn>
                <a:cxn ang="0">
                  <a:pos x="10" y="20"/>
                </a:cxn>
                <a:cxn ang="0">
                  <a:pos x="6" y="22"/>
                </a:cxn>
                <a:cxn ang="0">
                  <a:pos x="4" y="26"/>
                </a:cxn>
                <a:cxn ang="0">
                  <a:pos x="6" y="28"/>
                </a:cxn>
                <a:cxn ang="0">
                  <a:pos x="6" y="30"/>
                </a:cxn>
                <a:cxn ang="0">
                  <a:pos x="12" y="32"/>
                </a:cxn>
                <a:cxn ang="0">
                  <a:pos x="18" y="30"/>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0" y="14"/>
                  </a:lnTo>
                  <a:lnTo>
                    <a:pt x="22" y="14"/>
                  </a:lnTo>
                  <a:lnTo>
                    <a:pt x="22" y="12"/>
                  </a:lnTo>
                  <a:lnTo>
                    <a:pt x="22" y="8"/>
                  </a:lnTo>
                  <a:lnTo>
                    <a:pt x="20" y="6"/>
                  </a:lnTo>
                  <a:lnTo>
                    <a:pt x="18" y="4"/>
                  </a:lnTo>
                  <a:lnTo>
                    <a:pt x="14" y="4"/>
                  </a:lnTo>
                  <a:lnTo>
                    <a:pt x="8" y="4"/>
                  </a:lnTo>
                  <a:lnTo>
                    <a:pt x="4" y="6"/>
                  </a:lnTo>
                  <a:lnTo>
                    <a:pt x="4" y="2"/>
                  </a:lnTo>
                  <a:lnTo>
                    <a:pt x="14" y="0"/>
                  </a:lnTo>
                  <a:lnTo>
                    <a:pt x="20" y="0"/>
                  </a:lnTo>
                  <a:lnTo>
                    <a:pt x="22" y="4"/>
                  </a:lnTo>
                  <a:lnTo>
                    <a:pt x="26" y="8"/>
                  </a:lnTo>
                  <a:lnTo>
                    <a:pt x="26" y="12"/>
                  </a:lnTo>
                  <a:lnTo>
                    <a:pt x="26" y="28"/>
                  </a:lnTo>
                  <a:lnTo>
                    <a:pt x="26" y="34"/>
                  </a:lnTo>
                  <a:lnTo>
                    <a:pt x="22" y="34"/>
                  </a:lnTo>
                  <a:lnTo>
                    <a:pt x="22" y="30"/>
                  </a:lnTo>
                  <a:lnTo>
                    <a:pt x="22" y="18"/>
                  </a:lnTo>
                  <a:lnTo>
                    <a:pt x="20" y="18"/>
                  </a:lnTo>
                  <a:lnTo>
                    <a:pt x="10" y="20"/>
                  </a:lnTo>
                  <a:lnTo>
                    <a:pt x="6" y="22"/>
                  </a:lnTo>
                  <a:lnTo>
                    <a:pt x="4" y="26"/>
                  </a:lnTo>
                  <a:lnTo>
                    <a:pt x="6" y="28"/>
                  </a:lnTo>
                  <a:lnTo>
                    <a:pt x="6" y="30"/>
                  </a:lnTo>
                  <a:lnTo>
                    <a:pt x="12" y="32"/>
                  </a:lnTo>
                  <a:lnTo>
                    <a:pt x="18" y="30"/>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Freeform 71"/>
            <p:cNvSpPr>
              <a:spLocks/>
            </p:cNvSpPr>
            <p:nvPr/>
          </p:nvSpPr>
          <p:spPr bwMode="auto">
            <a:xfrm>
              <a:off x="1801" y="1836"/>
              <a:ext cx="30" cy="32"/>
            </a:xfrm>
            <a:custGeom>
              <a:avLst/>
              <a:gdLst/>
              <a:ahLst/>
              <a:cxnLst>
                <a:cxn ang="0">
                  <a:pos x="12" y="14"/>
                </a:cxn>
                <a:cxn ang="0">
                  <a:pos x="2" y="0"/>
                </a:cxn>
                <a:cxn ang="0">
                  <a:pos x="6" y="0"/>
                </a:cxn>
                <a:cxn ang="0">
                  <a:pos x="14" y="12"/>
                </a:cxn>
                <a:cxn ang="0">
                  <a:pos x="24" y="0"/>
                </a:cxn>
                <a:cxn ang="0">
                  <a:pos x="28" y="0"/>
                </a:cxn>
                <a:cxn ang="0">
                  <a:pos x="18" y="14"/>
                </a:cxn>
                <a:cxn ang="0">
                  <a:pos x="30" y="32"/>
                </a:cxn>
                <a:cxn ang="0">
                  <a:pos x="24" y="32"/>
                </a:cxn>
                <a:cxn ang="0">
                  <a:pos x="14" y="18"/>
                </a:cxn>
                <a:cxn ang="0">
                  <a:pos x="6" y="32"/>
                </a:cxn>
                <a:cxn ang="0">
                  <a:pos x="0" y="32"/>
                </a:cxn>
                <a:cxn ang="0">
                  <a:pos x="12" y="14"/>
                </a:cxn>
              </a:cxnLst>
              <a:rect l="0" t="0" r="r" b="b"/>
              <a:pathLst>
                <a:path w="30" h="32">
                  <a:moveTo>
                    <a:pt x="12" y="14"/>
                  </a:moveTo>
                  <a:lnTo>
                    <a:pt x="2" y="0"/>
                  </a:lnTo>
                  <a:lnTo>
                    <a:pt x="6" y="0"/>
                  </a:lnTo>
                  <a:lnTo>
                    <a:pt x="14" y="12"/>
                  </a:lnTo>
                  <a:lnTo>
                    <a:pt x="24" y="0"/>
                  </a:lnTo>
                  <a:lnTo>
                    <a:pt x="28" y="0"/>
                  </a:lnTo>
                  <a:lnTo>
                    <a:pt x="18" y="14"/>
                  </a:lnTo>
                  <a:lnTo>
                    <a:pt x="30" y="32"/>
                  </a:lnTo>
                  <a:lnTo>
                    <a:pt x="24" y="32"/>
                  </a:lnTo>
                  <a:lnTo>
                    <a:pt x="14" y="18"/>
                  </a:lnTo>
                  <a:lnTo>
                    <a:pt x="6" y="32"/>
                  </a:lnTo>
                  <a:lnTo>
                    <a:pt x="0" y="32"/>
                  </a:lnTo>
                  <a:lnTo>
                    <a:pt x="12"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6" name="Freeform 72"/>
            <p:cNvSpPr>
              <a:spLocks/>
            </p:cNvSpPr>
            <p:nvPr/>
          </p:nvSpPr>
          <p:spPr bwMode="auto">
            <a:xfrm>
              <a:off x="1853" y="1836"/>
              <a:ext cx="34" cy="32"/>
            </a:xfrm>
            <a:custGeom>
              <a:avLst/>
              <a:gdLst/>
              <a:ahLst/>
              <a:cxnLst>
                <a:cxn ang="0">
                  <a:pos x="0" y="14"/>
                </a:cxn>
                <a:cxn ang="0">
                  <a:pos x="14" y="14"/>
                </a:cxn>
                <a:cxn ang="0">
                  <a:pos x="14" y="0"/>
                </a:cxn>
                <a:cxn ang="0">
                  <a:pos x="18" y="0"/>
                </a:cxn>
                <a:cxn ang="0">
                  <a:pos x="18" y="14"/>
                </a:cxn>
                <a:cxn ang="0">
                  <a:pos x="34" y="14"/>
                </a:cxn>
                <a:cxn ang="0">
                  <a:pos x="34" y="18"/>
                </a:cxn>
                <a:cxn ang="0">
                  <a:pos x="18" y="18"/>
                </a:cxn>
                <a:cxn ang="0">
                  <a:pos x="18" y="32"/>
                </a:cxn>
                <a:cxn ang="0">
                  <a:pos x="14" y="32"/>
                </a:cxn>
                <a:cxn ang="0">
                  <a:pos x="14" y="18"/>
                </a:cxn>
                <a:cxn ang="0">
                  <a:pos x="0" y="18"/>
                </a:cxn>
                <a:cxn ang="0">
                  <a:pos x="0" y="14"/>
                </a:cxn>
              </a:cxnLst>
              <a:rect l="0" t="0" r="r" b="b"/>
              <a:pathLst>
                <a:path w="34" h="32">
                  <a:moveTo>
                    <a:pt x="0" y="14"/>
                  </a:moveTo>
                  <a:lnTo>
                    <a:pt x="14" y="14"/>
                  </a:lnTo>
                  <a:lnTo>
                    <a:pt x="14" y="0"/>
                  </a:lnTo>
                  <a:lnTo>
                    <a:pt x="18" y="0"/>
                  </a:lnTo>
                  <a:lnTo>
                    <a:pt x="18" y="14"/>
                  </a:lnTo>
                  <a:lnTo>
                    <a:pt x="34" y="14"/>
                  </a:lnTo>
                  <a:lnTo>
                    <a:pt x="34" y="18"/>
                  </a:lnTo>
                  <a:lnTo>
                    <a:pt x="18" y="18"/>
                  </a:lnTo>
                  <a:lnTo>
                    <a:pt x="18" y="32"/>
                  </a:lnTo>
                  <a:lnTo>
                    <a:pt x="14" y="32"/>
                  </a:lnTo>
                  <a:lnTo>
                    <a:pt x="14"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7" name="Freeform 73"/>
            <p:cNvSpPr>
              <a:spLocks/>
            </p:cNvSpPr>
            <p:nvPr/>
          </p:nvSpPr>
          <p:spPr bwMode="auto">
            <a:xfrm>
              <a:off x="1895"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8" name="Freeform 74"/>
            <p:cNvSpPr>
              <a:spLocks/>
            </p:cNvSpPr>
            <p:nvPr/>
          </p:nvSpPr>
          <p:spPr bwMode="auto">
            <a:xfrm>
              <a:off x="1935"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9" name="Freeform 75"/>
            <p:cNvSpPr>
              <a:spLocks/>
            </p:cNvSpPr>
            <p:nvPr/>
          </p:nvSpPr>
          <p:spPr bwMode="auto">
            <a:xfrm>
              <a:off x="1985" y="1818"/>
              <a:ext cx="14" cy="60"/>
            </a:xfrm>
            <a:custGeom>
              <a:avLst/>
              <a:gdLst/>
              <a:ahLst/>
              <a:cxnLst>
                <a:cxn ang="0">
                  <a:pos x="12" y="60"/>
                </a:cxn>
                <a:cxn ang="0">
                  <a:pos x="4" y="46"/>
                </a:cxn>
                <a:cxn ang="0">
                  <a:pos x="2" y="38"/>
                </a:cxn>
                <a:cxn ang="0">
                  <a:pos x="0" y="30"/>
                </a:cxn>
                <a:cxn ang="0">
                  <a:pos x="2" y="22"/>
                </a:cxn>
                <a:cxn ang="0">
                  <a:pos x="4" y="14"/>
                </a:cxn>
                <a:cxn ang="0">
                  <a:pos x="12" y="0"/>
                </a:cxn>
                <a:cxn ang="0">
                  <a:pos x="14" y="0"/>
                </a:cxn>
                <a:cxn ang="0">
                  <a:pos x="8" y="16"/>
                </a:cxn>
                <a:cxn ang="0">
                  <a:pos x="6" y="22"/>
                </a:cxn>
                <a:cxn ang="0">
                  <a:pos x="4" y="30"/>
                </a:cxn>
                <a:cxn ang="0">
                  <a:pos x="6" y="38"/>
                </a:cxn>
                <a:cxn ang="0">
                  <a:pos x="8" y="46"/>
                </a:cxn>
                <a:cxn ang="0">
                  <a:pos x="14" y="60"/>
                </a:cxn>
                <a:cxn ang="0">
                  <a:pos x="12" y="60"/>
                </a:cxn>
              </a:cxnLst>
              <a:rect l="0" t="0" r="r" b="b"/>
              <a:pathLst>
                <a:path w="14" h="60">
                  <a:moveTo>
                    <a:pt x="12" y="60"/>
                  </a:moveTo>
                  <a:lnTo>
                    <a:pt x="4" y="46"/>
                  </a:lnTo>
                  <a:lnTo>
                    <a:pt x="2" y="38"/>
                  </a:lnTo>
                  <a:lnTo>
                    <a:pt x="0" y="30"/>
                  </a:lnTo>
                  <a:lnTo>
                    <a:pt x="2" y="22"/>
                  </a:lnTo>
                  <a:lnTo>
                    <a:pt x="4" y="14"/>
                  </a:lnTo>
                  <a:lnTo>
                    <a:pt x="12" y="0"/>
                  </a:lnTo>
                  <a:lnTo>
                    <a:pt x="14" y="0"/>
                  </a:lnTo>
                  <a:lnTo>
                    <a:pt x="8" y="16"/>
                  </a:lnTo>
                  <a:lnTo>
                    <a:pt x="6" y="22"/>
                  </a:lnTo>
                  <a:lnTo>
                    <a:pt x="4" y="30"/>
                  </a:lnTo>
                  <a:lnTo>
                    <a:pt x="6"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0" name="Freeform 76"/>
            <p:cNvSpPr>
              <a:spLocks/>
            </p:cNvSpPr>
            <p:nvPr/>
          </p:nvSpPr>
          <p:spPr bwMode="auto">
            <a:xfrm>
              <a:off x="2009" y="1822"/>
              <a:ext cx="30" cy="48"/>
            </a:xfrm>
            <a:custGeom>
              <a:avLst/>
              <a:gdLst/>
              <a:ahLst/>
              <a:cxnLst>
                <a:cxn ang="0">
                  <a:pos x="30" y="24"/>
                </a:cxn>
                <a:cxn ang="0">
                  <a:pos x="30" y="32"/>
                </a:cxn>
                <a:cxn ang="0">
                  <a:pos x="26" y="40"/>
                </a:cxn>
                <a:cxn ang="0">
                  <a:pos x="22" y="46"/>
                </a:cxn>
                <a:cxn ang="0">
                  <a:pos x="18" y="46"/>
                </a:cxn>
                <a:cxn ang="0">
                  <a:pos x="14" y="48"/>
                </a:cxn>
                <a:cxn ang="0">
                  <a:pos x="10" y="46"/>
                </a:cxn>
                <a:cxn ang="0">
                  <a:pos x="6" y="46"/>
                </a:cxn>
                <a:cxn ang="0">
                  <a:pos x="2" y="40"/>
                </a:cxn>
                <a:cxn ang="0">
                  <a:pos x="0" y="32"/>
                </a:cxn>
                <a:cxn ang="0">
                  <a:pos x="0" y="24"/>
                </a:cxn>
                <a:cxn ang="0">
                  <a:pos x="0" y="16"/>
                </a:cxn>
                <a:cxn ang="0">
                  <a:pos x="2" y="8"/>
                </a:cxn>
                <a:cxn ang="0">
                  <a:pos x="6" y="2"/>
                </a:cxn>
                <a:cxn ang="0">
                  <a:pos x="10" y="0"/>
                </a:cxn>
                <a:cxn ang="0">
                  <a:pos x="14" y="0"/>
                </a:cxn>
                <a:cxn ang="0">
                  <a:pos x="18" y="0"/>
                </a:cxn>
                <a:cxn ang="0">
                  <a:pos x="22" y="2"/>
                </a:cxn>
                <a:cxn ang="0">
                  <a:pos x="26" y="8"/>
                </a:cxn>
                <a:cxn ang="0">
                  <a:pos x="28" y="16"/>
                </a:cxn>
                <a:cxn ang="0">
                  <a:pos x="28" y="24"/>
                </a:cxn>
                <a:cxn ang="0">
                  <a:pos x="30" y="24"/>
                </a:cxn>
                <a:cxn ang="0">
                  <a:pos x="4" y="24"/>
                </a:cxn>
                <a:cxn ang="0">
                  <a:pos x="4" y="30"/>
                </a:cxn>
                <a:cxn ang="0">
                  <a:pos x="6" y="36"/>
                </a:cxn>
                <a:cxn ang="0">
                  <a:pos x="8" y="42"/>
                </a:cxn>
                <a:cxn ang="0">
                  <a:pos x="14" y="44"/>
                </a:cxn>
                <a:cxn ang="0">
                  <a:pos x="20" y="42"/>
                </a:cxn>
                <a:cxn ang="0">
                  <a:pos x="24" y="36"/>
                </a:cxn>
                <a:cxn ang="0">
                  <a:pos x="24" y="30"/>
                </a:cxn>
                <a:cxn ang="0">
                  <a:pos x="26" y="24"/>
                </a:cxn>
                <a:cxn ang="0">
                  <a:pos x="24" y="18"/>
                </a:cxn>
                <a:cxn ang="0">
                  <a:pos x="24" y="12"/>
                </a:cxn>
                <a:cxn ang="0">
                  <a:pos x="20" y="6"/>
                </a:cxn>
                <a:cxn ang="0">
                  <a:pos x="14" y="4"/>
                </a:cxn>
                <a:cxn ang="0">
                  <a:pos x="8" y="6"/>
                </a:cxn>
                <a:cxn ang="0">
                  <a:pos x="6" y="12"/>
                </a:cxn>
                <a:cxn ang="0">
                  <a:pos x="4" y="18"/>
                </a:cxn>
                <a:cxn ang="0">
                  <a:pos x="4" y="24"/>
                </a:cxn>
                <a:cxn ang="0">
                  <a:pos x="30" y="24"/>
                </a:cxn>
              </a:cxnLst>
              <a:rect l="0" t="0" r="r" b="b"/>
              <a:pathLst>
                <a:path w="30" h="48">
                  <a:moveTo>
                    <a:pt x="30" y="24"/>
                  </a:moveTo>
                  <a:lnTo>
                    <a:pt x="30" y="32"/>
                  </a:lnTo>
                  <a:lnTo>
                    <a:pt x="26" y="40"/>
                  </a:lnTo>
                  <a:lnTo>
                    <a:pt x="22" y="46"/>
                  </a:lnTo>
                  <a:lnTo>
                    <a:pt x="18" y="46"/>
                  </a:lnTo>
                  <a:lnTo>
                    <a:pt x="14" y="48"/>
                  </a:lnTo>
                  <a:lnTo>
                    <a:pt x="10" y="46"/>
                  </a:lnTo>
                  <a:lnTo>
                    <a:pt x="6" y="46"/>
                  </a:lnTo>
                  <a:lnTo>
                    <a:pt x="2" y="40"/>
                  </a:lnTo>
                  <a:lnTo>
                    <a:pt x="0" y="32"/>
                  </a:lnTo>
                  <a:lnTo>
                    <a:pt x="0" y="24"/>
                  </a:lnTo>
                  <a:lnTo>
                    <a:pt x="0" y="16"/>
                  </a:lnTo>
                  <a:lnTo>
                    <a:pt x="2" y="8"/>
                  </a:lnTo>
                  <a:lnTo>
                    <a:pt x="6" y="2"/>
                  </a:lnTo>
                  <a:lnTo>
                    <a:pt x="10" y="0"/>
                  </a:lnTo>
                  <a:lnTo>
                    <a:pt x="14" y="0"/>
                  </a:lnTo>
                  <a:lnTo>
                    <a:pt x="18" y="0"/>
                  </a:lnTo>
                  <a:lnTo>
                    <a:pt x="22" y="2"/>
                  </a:lnTo>
                  <a:lnTo>
                    <a:pt x="26" y="8"/>
                  </a:lnTo>
                  <a:lnTo>
                    <a:pt x="28" y="16"/>
                  </a:lnTo>
                  <a:lnTo>
                    <a:pt x="28" y="24"/>
                  </a:lnTo>
                  <a:lnTo>
                    <a:pt x="30" y="24"/>
                  </a:lnTo>
                  <a:lnTo>
                    <a:pt x="4" y="24"/>
                  </a:lnTo>
                  <a:lnTo>
                    <a:pt x="4" y="30"/>
                  </a:lnTo>
                  <a:lnTo>
                    <a:pt x="6" y="36"/>
                  </a:lnTo>
                  <a:lnTo>
                    <a:pt x="8" y="42"/>
                  </a:lnTo>
                  <a:lnTo>
                    <a:pt x="14" y="44"/>
                  </a:lnTo>
                  <a:lnTo>
                    <a:pt x="20" y="42"/>
                  </a:lnTo>
                  <a:lnTo>
                    <a:pt x="24" y="36"/>
                  </a:lnTo>
                  <a:lnTo>
                    <a:pt x="24" y="30"/>
                  </a:lnTo>
                  <a:lnTo>
                    <a:pt x="26" y="24"/>
                  </a:lnTo>
                  <a:lnTo>
                    <a:pt x="24" y="18"/>
                  </a:lnTo>
                  <a:lnTo>
                    <a:pt x="24" y="12"/>
                  </a:lnTo>
                  <a:lnTo>
                    <a:pt x="20" y="6"/>
                  </a:lnTo>
                  <a:lnTo>
                    <a:pt x="14" y="4"/>
                  </a:lnTo>
                  <a:lnTo>
                    <a:pt x="8" y="6"/>
                  </a:lnTo>
                  <a:lnTo>
                    <a:pt x="6" y="12"/>
                  </a:lnTo>
                  <a:lnTo>
                    <a:pt x="4"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1" name="Freeform 77"/>
            <p:cNvSpPr>
              <a:spLocks/>
            </p:cNvSpPr>
            <p:nvPr/>
          </p:nvSpPr>
          <p:spPr bwMode="auto">
            <a:xfrm>
              <a:off x="2047" y="1818"/>
              <a:ext cx="13" cy="60"/>
            </a:xfrm>
            <a:custGeom>
              <a:avLst/>
              <a:gdLst/>
              <a:ahLst/>
              <a:cxnLst>
                <a:cxn ang="0">
                  <a:pos x="2" y="0"/>
                </a:cxn>
                <a:cxn ang="0">
                  <a:pos x="10" y="14"/>
                </a:cxn>
                <a:cxn ang="0">
                  <a:pos x="13" y="22"/>
                </a:cxn>
                <a:cxn ang="0">
                  <a:pos x="13" y="30"/>
                </a:cxn>
                <a:cxn ang="0">
                  <a:pos x="13" y="38"/>
                </a:cxn>
                <a:cxn ang="0">
                  <a:pos x="10" y="46"/>
                </a:cxn>
                <a:cxn ang="0">
                  <a:pos x="2" y="60"/>
                </a:cxn>
                <a:cxn ang="0">
                  <a:pos x="0" y="60"/>
                </a:cxn>
                <a:cxn ang="0">
                  <a:pos x="6" y="46"/>
                </a:cxn>
                <a:cxn ang="0">
                  <a:pos x="8" y="38"/>
                </a:cxn>
                <a:cxn ang="0">
                  <a:pos x="10" y="30"/>
                </a:cxn>
                <a:cxn ang="0">
                  <a:pos x="8" y="22"/>
                </a:cxn>
                <a:cxn ang="0">
                  <a:pos x="6" y="16"/>
                </a:cxn>
                <a:cxn ang="0">
                  <a:pos x="0" y="0"/>
                </a:cxn>
                <a:cxn ang="0">
                  <a:pos x="2" y="0"/>
                </a:cxn>
              </a:cxnLst>
              <a:rect l="0" t="0" r="r" b="b"/>
              <a:pathLst>
                <a:path w="13" h="60">
                  <a:moveTo>
                    <a:pt x="2" y="0"/>
                  </a:moveTo>
                  <a:lnTo>
                    <a:pt x="10" y="14"/>
                  </a:lnTo>
                  <a:lnTo>
                    <a:pt x="13" y="22"/>
                  </a:lnTo>
                  <a:lnTo>
                    <a:pt x="13" y="30"/>
                  </a:lnTo>
                  <a:lnTo>
                    <a:pt x="13" y="38"/>
                  </a:lnTo>
                  <a:lnTo>
                    <a:pt x="10" y="46"/>
                  </a:lnTo>
                  <a:lnTo>
                    <a:pt x="2" y="60"/>
                  </a:lnTo>
                  <a:lnTo>
                    <a:pt x="0" y="60"/>
                  </a:lnTo>
                  <a:lnTo>
                    <a:pt x="6" y="46"/>
                  </a:lnTo>
                  <a:lnTo>
                    <a:pt x="8" y="38"/>
                  </a:lnTo>
                  <a:lnTo>
                    <a:pt x="10" y="30"/>
                  </a:lnTo>
                  <a:lnTo>
                    <a:pt x="8" y="22"/>
                  </a:lnTo>
                  <a:lnTo>
                    <a:pt x="6" y="16"/>
                  </a:lnTo>
                  <a:lnTo>
                    <a:pt x="0" y="0"/>
                  </a:lnTo>
                  <a:lnTo>
                    <a:pt x="2"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2" name="Freeform 78"/>
            <p:cNvSpPr>
              <a:spLocks/>
            </p:cNvSpPr>
            <p:nvPr/>
          </p:nvSpPr>
          <p:spPr bwMode="auto">
            <a:xfrm>
              <a:off x="2068"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3" name="Freeform 79"/>
            <p:cNvSpPr>
              <a:spLocks/>
            </p:cNvSpPr>
            <p:nvPr/>
          </p:nvSpPr>
          <p:spPr bwMode="auto">
            <a:xfrm>
              <a:off x="2106" y="1822"/>
              <a:ext cx="28" cy="48"/>
            </a:xfrm>
            <a:custGeom>
              <a:avLst/>
              <a:gdLst/>
              <a:ahLst/>
              <a:cxnLst>
                <a:cxn ang="0">
                  <a:pos x="6" y="20"/>
                </a:cxn>
                <a:cxn ang="0">
                  <a:pos x="8" y="20"/>
                </a:cxn>
                <a:cxn ang="0">
                  <a:pos x="14" y="20"/>
                </a:cxn>
                <a:cxn ang="0">
                  <a:pos x="18" y="20"/>
                </a:cxn>
                <a:cxn ang="0">
                  <a:pos x="22" y="16"/>
                </a:cxn>
                <a:cxn ang="0">
                  <a:pos x="24" y="12"/>
                </a:cxn>
                <a:cxn ang="0">
                  <a:pos x="22" y="8"/>
                </a:cxn>
                <a:cxn ang="0">
                  <a:pos x="20" y="6"/>
                </a:cxn>
                <a:cxn ang="0">
                  <a:pos x="14" y="4"/>
                </a:cxn>
                <a:cxn ang="0">
                  <a:pos x="8" y="4"/>
                </a:cxn>
                <a:cxn ang="0">
                  <a:pos x="2" y="6"/>
                </a:cxn>
                <a:cxn ang="0">
                  <a:pos x="2" y="2"/>
                </a:cxn>
                <a:cxn ang="0">
                  <a:pos x="14" y="0"/>
                </a:cxn>
                <a:cxn ang="0">
                  <a:pos x="20" y="0"/>
                </a:cxn>
                <a:cxn ang="0">
                  <a:pos x="24" y="2"/>
                </a:cxn>
                <a:cxn ang="0">
                  <a:pos x="28" y="6"/>
                </a:cxn>
                <a:cxn ang="0">
                  <a:pos x="28" y="12"/>
                </a:cxn>
                <a:cxn ang="0">
                  <a:pos x="28" y="16"/>
                </a:cxn>
                <a:cxn ang="0">
                  <a:pos x="26" y="18"/>
                </a:cxn>
                <a:cxn ang="0">
                  <a:pos x="22" y="22"/>
                </a:cxn>
                <a:cxn ang="0">
                  <a:pos x="18" y="22"/>
                </a:cxn>
                <a:cxn ang="0">
                  <a:pos x="22" y="24"/>
                </a:cxn>
                <a:cxn ang="0">
                  <a:pos x="26" y="26"/>
                </a:cxn>
                <a:cxn ang="0">
                  <a:pos x="28" y="30"/>
                </a:cxn>
                <a:cxn ang="0">
                  <a:pos x="28" y="34"/>
                </a:cxn>
                <a:cxn ang="0">
                  <a:pos x="28"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2" y="24"/>
                </a:cxn>
                <a:cxn ang="0">
                  <a:pos x="6" y="24"/>
                </a:cxn>
                <a:cxn ang="0">
                  <a:pos x="6" y="20"/>
                </a:cxn>
              </a:cxnLst>
              <a:rect l="0" t="0" r="r" b="b"/>
              <a:pathLst>
                <a:path w="28" h="48">
                  <a:moveTo>
                    <a:pt x="6" y="20"/>
                  </a:moveTo>
                  <a:lnTo>
                    <a:pt x="8" y="20"/>
                  </a:lnTo>
                  <a:lnTo>
                    <a:pt x="14" y="20"/>
                  </a:lnTo>
                  <a:lnTo>
                    <a:pt x="18" y="20"/>
                  </a:lnTo>
                  <a:lnTo>
                    <a:pt x="22" y="16"/>
                  </a:lnTo>
                  <a:lnTo>
                    <a:pt x="24" y="12"/>
                  </a:lnTo>
                  <a:lnTo>
                    <a:pt x="22" y="8"/>
                  </a:lnTo>
                  <a:lnTo>
                    <a:pt x="20" y="6"/>
                  </a:lnTo>
                  <a:lnTo>
                    <a:pt x="14" y="4"/>
                  </a:lnTo>
                  <a:lnTo>
                    <a:pt x="8" y="4"/>
                  </a:lnTo>
                  <a:lnTo>
                    <a:pt x="2" y="6"/>
                  </a:lnTo>
                  <a:lnTo>
                    <a:pt x="2" y="2"/>
                  </a:lnTo>
                  <a:lnTo>
                    <a:pt x="14" y="0"/>
                  </a:lnTo>
                  <a:lnTo>
                    <a:pt x="20" y="0"/>
                  </a:lnTo>
                  <a:lnTo>
                    <a:pt x="24" y="2"/>
                  </a:lnTo>
                  <a:lnTo>
                    <a:pt x="28" y="6"/>
                  </a:lnTo>
                  <a:lnTo>
                    <a:pt x="28" y="12"/>
                  </a:lnTo>
                  <a:lnTo>
                    <a:pt x="28" y="16"/>
                  </a:lnTo>
                  <a:lnTo>
                    <a:pt x="26" y="18"/>
                  </a:lnTo>
                  <a:lnTo>
                    <a:pt x="22" y="22"/>
                  </a:lnTo>
                  <a:lnTo>
                    <a:pt x="18" y="22"/>
                  </a:lnTo>
                  <a:lnTo>
                    <a:pt x="22" y="24"/>
                  </a:lnTo>
                  <a:lnTo>
                    <a:pt x="26" y="26"/>
                  </a:lnTo>
                  <a:lnTo>
                    <a:pt x="28" y="30"/>
                  </a:lnTo>
                  <a:lnTo>
                    <a:pt x="28" y="34"/>
                  </a:lnTo>
                  <a:lnTo>
                    <a:pt x="28"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2"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4" name="Freeform 80"/>
            <p:cNvSpPr>
              <a:spLocks/>
            </p:cNvSpPr>
            <p:nvPr/>
          </p:nvSpPr>
          <p:spPr bwMode="auto">
            <a:xfrm>
              <a:off x="2162" y="1822"/>
              <a:ext cx="28" cy="46"/>
            </a:xfrm>
            <a:custGeom>
              <a:avLst/>
              <a:gdLst/>
              <a:ahLst/>
              <a:cxnLst>
                <a:cxn ang="0">
                  <a:pos x="0" y="42"/>
                </a:cxn>
                <a:cxn ang="0">
                  <a:pos x="10" y="32"/>
                </a:cxn>
                <a:cxn ang="0">
                  <a:pos x="18" y="22"/>
                </a:cxn>
                <a:cxn ang="0">
                  <a:pos x="20" y="16"/>
                </a:cxn>
                <a:cxn ang="0">
                  <a:pos x="22" y="12"/>
                </a:cxn>
                <a:cxn ang="0">
                  <a:pos x="22"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2"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5" name="Freeform 81"/>
            <p:cNvSpPr>
              <a:spLocks/>
            </p:cNvSpPr>
            <p:nvPr/>
          </p:nvSpPr>
          <p:spPr bwMode="auto">
            <a:xfrm rot="-10910085">
              <a:off x="2198" y="1822"/>
              <a:ext cx="30" cy="48"/>
            </a:xfrm>
            <a:custGeom>
              <a:avLst/>
              <a:gdLst/>
              <a:ahLst/>
              <a:cxnLst>
                <a:cxn ang="0">
                  <a:pos x="30" y="22"/>
                </a:cxn>
                <a:cxn ang="0">
                  <a:pos x="30" y="32"/>
                </a:cxn>
                <a:cxn ang="0">
                  <a:pos x="26" y="40"/>
                </a:cxn>
                <a:cxn ang="0">
                  <a:pos x="20" y="46"/>
                </a:cxn>
                <a:cxn ang="0">
                  <a:pos x="10" y="48"/>
                </a:cxn>
                <a:cxn ang="0">
                  <a:pos x="2" y="46"/>
                </a:cxn>
                <a:cxn ang="0">
                  <a:pos x="4" y="42"/>
                </a:cxn>
                <a:cxn ang="0">
                  <a:pos x="10" y="44"/>
                </a:cxn>
                <a:cxn ang="0">
                  <a:pos x="18" y="42"/>
                </a:cxn>
                <a:cxn ang="0">
                  <a:pos x="24" y="38"/>
                </a:cxn>
                <a:cxn ang="0">
                  <a:pos x="26" y="32"/>
                </a:cxn>
                <a:cxn ang="0">
                  <a:pos x="26" y="24"/>
                </a:cxn>
                <a:cxn ang="0">
                  <a:pos x="22" y="28"/>
                </a:cxn>
                <a:cxn ang="0">
                  <a:pos x="16" y="30"/>
                </a:cxn>
                <a:cxn ang="0">
                  <a:pos x="10" y="30"/>
                </a:cxn>
                <a:cxn ang="0">
                  <a:pos x="6" y="26"/>
                </a:cxn>
                <a:cxn ang="0">
                  <a:pos x="2" y="22"/>
                </a:cxn>
                <a:cxn ang="0">
                  <a:pos x="0" y="16"/>
                </a:cxn>
                <a:cxn ang="0">
                  <a:pos x="2" y="10"/>
                </a:cxn>
                <a:cxn ang="0">
                  <a:pos x="4" y="4"/>
                </a:cxn>
                <a:cxn ang="0">
                  <a:pos x="10" y="2"/>
                </a:cxn>
                <a:cxn ang="0">
                  <a:pos x="16" y="0"/>
                </a:cxn>
                <a:cxn ang="0">
                  <a:pos x="24" y="2"/>
                </a:cxn>
                <a:cxn ang="0">
                  <a:pos x="28" y="6"/>
                </a:cxn>
                <a:cxn ang="0">
                  <a:pos x="30" y="14"/>
                </a:cxn>
                <a:cxn ang="0">
                  <a:pos x="30" y="20"/>
                </a:cxn>
                <a:cxn ang="0">
                  <a:pos x="30" y="22"/>
                </a:cxn>
                <a:cxn ang="0">
                  <a:pos x="26" y="16"/>
                </a:cxn>
                <a:cxn ang="0">
                  <a:pos x="26" y="12"/>
                </a:cxn>
                <a:cxn ang="0">
                  <a:pos x="24" y="8"/>
                </a:cxn>
                <a:cxn ang="0">
                  <a:pos x="20" y="6"/>
                </a:cxn>
                <a:cxn ang="0">
                  <a:pos x="16" y="4"/>
                </a:cxn>
                <a:cxn ang="0">
                  <a:pos x="12" y="4"/>
                </a:cxn>
                <a:cxn ang="0">
                  <a:pos x="8" y="8"/>
                </a:cxn>
                <a:cxn ang="0">
                  <a:pos x="6" y="10"/>
                </a:cxn>
                <a:cxn ang="0">
                  <a:pos x="6" y="16"/>
                </a:cxn>
                <a:cxn ang="0">
                  <a:pos x="6" y="20"/>
                </a:cxn>
                <a:cxn ang="0">
                  <a:pos x="8" y="22"/>
                </a:cxn>
                <a:cxn ang="0">
                  <a:pos x="12" y="26"/>
                </a:cxn>
                <a:cxn ang="0">
                  <a:pos x="16" y="26"/>
                </a:cxn>
                <a:cxn ang="0">
                  <a:pos x="20" y="26"/>
                </a:cxn>
                <a:cxn ang="0">
                  <a:pos x="24" y="22"/>
                </a:cxn>
                <a:cxn ang="0">
                  <a:pos x="26" y="20"/>
                </a:cxn>
                <a:cxn ang="0">
                  <a:pos x="26" y="16"/>
                </a:cxn>
                <a:cxn ang="0">
                  <a:pos x="30" y="22"/>
                </a:cxn>
              </a:cxnLst>
              <a:rect l="0" t="0" r="r" b="b"/>
              <a:pathLst>
                <a:path w="30" h="48">
                  <a:moveTo>
                    <a:pt x="30" y="22"/>
                  </a:moveTo>
                  <a:lnTo>
                    <a:pt x="30" y="32"/>
                  </a:lnTo>
                  <a:lnTo>
                    <a:pt x="26" y="40"/>
                  </a:lnTo>
                  <a:lnTo>
                    <a:pt x="20" y="46"/>
                  </a:lnTo>
                  <a:lnTo>
                    <a:pt x="10" y="48"/>
                  </a:lnTo>
                  <a:lnTo>
                    <a:pt x="2" y="46"/>
                  </a:lnTo>
                  <a:lnTo>
                    <a:pt x="4" y="42"/>
                  </a:lnTo>
                  <a:lnTo>
                    <a:pt x="10" y="44"/>
                  </a:lnTo>
                  <a:lnTo>
                    <a:pt x="18" y="42"/>
                  </a:lnTo>
                  <a:lnTo>
                    <a:pt x="24" y="38"/>
                  </a:lnTo>
                  <a:lnTo>
                    <a:pt x="26" y="32"/>
                  </a:lnTo>
                  <a:lnTo>
                    <a:pt x="26" y="24"/>
                  </a:lnTo>
                  <a:lnTo>
                    <a:pt x="22" y="28"/>
                  </a:lnTo>
                  <a:lnTo>
                    <a:pt x="16" y="30"/>
                  </a:lnTo>
                  <a:lnTo>
                    <a:pt x="10" y="30"/>
                  </a:lnTo>
                  <a:lnTo>
                    <a:pt x="6" y="26"/>
                  </a:lnTo>
                  <a:lnTo>
                    <a:pt x="2" y="22"/>
                  </a:lnTo>
                  <a:lnTo>
                    <a:pt x="0" y="16"/>
                  </a:lnTo>
                  <a:lnTo>
                    <a:pt x="2" y="10"/>
                  </a:lnTo>
                  <a:lnTo>
                    <a:pt x="4" y="4"/>
                  </a:lnTo>
                  <a:lnTo>
                    <a:pt x="10" y="2"/>
                  </a:lnTo>
                  <a:lnTo>
                    <a:pt x="16" y="0"/>
                  </a:lnTo>
                  <a:lnTo>
                    <a:pt x="24" y="2"/>
                  </a:lnTo>
                  <a:lnTo>
                    <a:pt x="28" y="6"/>
                  </a:lnTo>
                  <a:lnTo>
                    <a:pt x="30" y="14"/>
                  </a:lnTo>
                  <a:lnTo>
                    <a:pt x="30" y="20"/>
                  </a:lnTo>
                  <a:lnTo>
                    <a:pt x="30" y="22"/>
                  </a:lnTo>
                  <a:lnTo>
                    <a:pt x="26" y="16"/>
                  </a:lnTo>
                  <a:lnTo>
                    <a:pt x="26" y="12"/>
                  </a:lnTo>
                  <a:lnTo>
                    <a:pt x="24" y="8"/>
                  </a:lnTo>
                  <a:lnTo>
                    <a:pt x="20" y="6"/>
                  </a:lnTo>
                  <a:lnTo>
                    <a:pt x="16" y="4"/>
                  </a:lnTo>
                  <a:lnTo>
                    <a:pt x="12" y="4"/>
                  </a:lnTo>
                  <a:lnTo>
                    <a:pt x="8" y="8"/>
                  </a:lnTo>
                  <a:lnTo>
                    <a:pt x="6" y="10"/>
                  </a:lnTo>
                  <a:lnTo>
                    <a:pt x="6" y="16"/>
                  </a:lnTo>
                  <a:lnTo>
                    <a:pt x="6" y="20"/>
                  </a:lnTo>
                  <a:lnTo>
                    <a:pt x="8" y="22"/>
                  </a:lnTo>
                  <a:lnTo>
                    <a:pt x="12" y="26"/>
                  </a:lnTo>
                  <a:lnTo>
                    <a:pt x="16" y="26"/>
                  </a:lnTo>
                  <a:lnTo>
                    <a:pt x="20" y="26"/>
                  </a:lnTo>
                  <a:lnTo>
                    <a:pt x="24" y="22"/>
                  </a:lnTo>
                  <a:lnTo>
                    <a:pt x="26" y="20"/>
                  </a:lnTo>
                  <a:lnTo>
                    <a:pt x="26"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6" name="Freeform 82"/>
            <p:cNvSpPr>
              <a:spLocks/>
            </p:cNvSpPr>
            <p:nvPr/>
          </p:nvSpPr>
          <p:spPr bwMode="auto">
            <a:xfrm>
              <a:off x="2238" y="1822"/>
              <a:ext cx="30" cy="48"/>
            </a:xfrm>
            <a:custGeom>
              <a:avLst/>
              <a:gdLst/>
              <a:ahLst/>
              <a:cxnLst>
                <a:cxn ang="0">
                  <a:pos x="14" y="0"/>
                </a:cxn>
                <a:cxn ang="0">
                  <a:pos x="20" y="0"/>
                </a:cxn>
                <a:cxn ang="0">
                  <a:pos x="24" y="2"/>
                </a:cxn>
                <a:cxn ang="0">
                  <a:pos x="28" y="6"/>
                </a:cxn>
                <a:cxn ang="0">
                  <a:pos x="28" y="10"/>
                </a:cxn>
                <a:cxn ang="0">
                  <a:pos x="28" y="14"/>
                </a:cxn>
                <a:cxn ang="0">
                  <a:pos x="26" y="18"/>
                </a:cxn>
                <a:cxn ang="0">
                  <a:pos x="20" y="22"/>
                </a:cxn>
                <a:cxn ang="0">
                  <a:pos x="28" y="28"/>
                </a:cxn>
                <a:cxn ang="0">
                  <a:pos x="30" y="30"/>
                </a:cxn>
                <a:cxn ang="0">
                  <a:pos x="30" y="36"/>
                </a:cxn>
                <a:cxn ang="0">
                  <a:pos x="28" y="40"/>
                </a:cxn>
                <a:cxn ang="0">
                  <a:pos x="26" y="44"/>
                </a:cxn>
                <a:cxn ang="0">
                  <a:pos x="20" y="46"/>
                </a:cxn>
                <a:cxn ang="0">
                  <a:pos x="14" y="48"/>
                </a:cxn>
                <a:cxn ang="0">
                  <a:pos x="10" y="46"/>
                </a:cxn>
                <a:cxn ang="0">
                  <a:pos x="4" y="44"/>
                </a:cxn>
                <a:cxn ang="0">
                  <a:pos x="0" y="40"/>
                </a:cxn>
                <a:cxn ang="0">
                  <a:pos x="0" y="36"/>
                </a:cxn>
                <a:cxn ang="0">
                  <a:pos x="0" y="30"/>
                </a:cxn>
                <a:cxn ang="0">
                  <a:pos x="2" y="28"/>
                </a:cxn>
                <a:cxn ang="0">
                  <a:pos x="10" y="22"/>
                </a:cxn>
                <a:cxn ang="0">
                  <a:pos x="4" y="18"/>
                </a:cxn>
                <a:cxn ang="0">
                  <a:pos x="2" y="16"/>
                </a:cxn>
                <a:cxn ang="0">
                  <a:pos x="0" y="10"/>
                </a:cxn>
                <a:cxn ang="0">
                  <a:pos x="2" y="6"/>
                </a:cxn>
                <a:cxn ang="0">
                  <a:pos x="6" y="2"/>
                </a:cxn>
                <a:cxn ang="0">
                  <a:pos x="10" y="0"/>
                </a:cxn>
                <a:cxn ang="0">
                  <a:pos x="12" y="0"/>
                </a:cxn>
                <a:cxn ang="0">
                  <a:pos x="14" y="0"/>
                </a:cxn>
                <a:cxn ang="0">
                  <a:pos x="14" y="24"/>
                </a:cxn>
                <a:cxn ang="0">
                  <a:pos x="8" y="28"/>
                </a:cxn>
                <a:cxn ang="0">
                  <a:pos x="4" y="30"/>
                </a:cxn>
                <a:cxn ang="0">
                  <a:pos x="4" y="36"/>
                </a:cxn>
                <a:cxn ang="0">
                  <a:pos x="6" y="38"/>
                </a:cxn>
                <a:cxn ang="0">
                  <a:pos x="8" y="42"/>
                </a:cxn>
                <a:cxn ang="0">
                  <a:pos x="14" y="44"/>
                </a:cxn>
                <a:cxn ang="0">
                  <a:pos x="18" y="42"/>
                </a:cxn>
                <a:cxn ang="0">
                  <a:pos x="22" y="42"/>
                </a:cxn>
                <a:cxn ang="0">
                  <a:pos x="24" y="38"/>
                </a:cxn>
                <a:cxn ang="0">
                  <a:pos x="26" y="34"/>
                </a:cxn>
                <a:cxn ang="0">
                  <a:pos x="24" y="30"/>
                </a:cxn>
                <a:cxn ang="0">
                  <a:pos x="22" y="28"/>
                </a:cxn>
                <a:cxn ang="0">
                  <a:pos x="14" y="24"/>
                </a:cxn>
                <a:cxn ang="0">
                  <a:pos x="14" y="0"/>
                </a:cxn>
                <a:cxn ang="0">
                  <a:pos x="14" y="22"/>
                </a:cxn>
                <a:cxn ang="0">
                  <a:pos x="22" y="18"/>
                </a:cxn>
                <a:cxn ang="0">
                  <a:pos x="24" y="14"/>
                </a:cxn>
                <a:cxn ang="0">
                  <a:pos x="24" y="12"/>
                </a:cxn>
                <a:cxn ang="0">
                  <a:pos x="24" y="8"/>
                </a:cxn>
                <a:cxn ang="0">
                  <a:pos x="22" y="6"/>
                </a:cxn>
                <a:cxn ang="0">
                  <a:pos x="14" y="4"/>
                </a:cxn>
                <a:cxn ang="0">
                  <a:pos x="8" y="6"/>
                </a:cxn>
                <a:cxn ang="0">
                  <a:pos x="6" y="8"/>
                </a:cxn>
                <a:cxn ang="0">
                  <a:pos x="6" y="12"/>
                </a:cxn>
                <a:cxn ang="0">
                  <a:pos x="6" y="14"/>
                </a:cxn>
                <a:cxn ang="0">
                  <a:pos x="8" y="18"/>
                </a:cxn>
                <a:cxn ang="0">
                  <a:pos x="14" y="22"/>
                </a:cxn>
                <a:cxn ang="0">
                  <a:pos x="14" y="0"/>
                </a:cxn>
              </a:cxnLst>
              <a:rect l="0" t="0" r="r" b="b"/>
              <a:pathLst>
                <a:path w="30" h="48">
                  <a:moveTo>
                    <a:pt x="14" y="0"/>
                  </a:moveTo>
                  <a:lnTo>
                    <a:pt x="20" y="0"/>
                  </a:lnTo>
                  <a:lnTo>
                    <a:pt x="24" y="2"/>
                  </a:lnTo>
                  <a:lnTo>
                    <a:pt x="28" y="6"/>
                  </a:lnTo>
                  <a:lnTo>
                    <a:pt x="28" y="10"/>
                  </a:lnTo>
                  <a:lnTo>
                    <a:pt x="28" y="14"/>
                  </a:lnTo>
                  <a:lnTo>
                    <a:pt x="26" y="18"/>
                  </a:lnTo>
                  <a:lnTo>
                    <a:pt x="20" y="22"/>
                  </a:lnTo>
                  <a:lnTo>
                    <a:pt x="28" y="28"/>
                  </a:lnTo>
                  <a:lnTo>
                    <a:pt x="30" y="30"/>
                  </a:lnTo>
                  <a:lnTo>
                    <a:pt x="30" y="36"/>
                  </a:lnTo>
                  <a:lnTo>
                    <a:pt x="28" y="40"/>
                  </a:lnTo>
                  <a:lnTo>
                    <a:pt x="26" y="44"/>
                  </a:lnTo>
                  <a:lnTo>
                    <a:pt x="20" y="46"/>
                  </a:lnTo>
                  <a:lnTo>
                    <a:pt x="14" y="48"/>
                  </a:lnTo>
                  <a:lnTo>
                    <a:pt x="10" y="46"/>
                  </a:lnTo>
                  <a:lnTo>
                    <a:pt x="4" y="44"/>
                  </a:lnTo>
                  <a:lnTo>
                    <a:pt x="0" y="40"/>
                  </a:lnTo>
                  <a:lnTo>
                    <a:pt x="0" y="36"/>
                  </a:lnTo>
                  <a:lnTo>
                    <a:pt x="0" y="30"/>
                  </a:lnTo>
                  <a:lnTo>
                    <a:pt x="2" y="28"/>
                  </a:lnTo>
                  <a:lnTo>
                    <a:pt x="10" y="22"/>
                  </a:lnTo>
                  <a:lnTo>
                    <a:pt x="4" y="18"/>
                  </a:lnTo>
                  <a:lnTo>
                    <a:pt x="2" y="16"/>
                  </a:lnTo>
                  <a:lnTo>
                    <a:pt x="0" y="10"/>
                  </a:lnTo>
                  <a:lnTo>
                    <a:pt x="2" y="6"/>
                  </a:lnTo>
                  <a:lnTo>
                    <a:pt x="6" y="2"/>
                  </a:lnTo>
                  <a:lnTo>
                    <a:pt x="10" y="0"/>
                  </a:lnTo>
                  <a:lnTo>
                    <a:pt x="12" y="0"/>
                  </a:lnTo>
                  <a:lnTo>
                    <a:pt x="14" y="0"/>
                  </a:lnTo>
                  <a:lnTo>
                    <a:pt x="14" y="24"/>
                  </a:lnTo>
                  <a:lnTo>
                    <a:pt x="8" y="28"/>
                  </a:lnTo>
                  <a:lnTo>
                    <a:pt x="4" y="30"/>
                  </a:lnTo>
                  <a:lnTo>
                    <a:pt x="4" y="36"/>
                  </a:lnTo>
                  <a:lnTo>
                    <a:pt x="6" y="38"/>
                  </a:lnTo>
                  <a:lnTo>
                    <a:pt x="8" y="42"/>
                  </a:lnTo>
                  <a:lnTo>
                    <a:pt x="14" y="44"/>
                  </a:lnTo>
                  <a:lnTo>
                    <a:pt x="18" y="42"/>
                  </a:lnTo>
                  <a:lnTo>
                    <a:pt x="22" y="42"/>
                  </a:lnTo>
                  <a:lnTo>
                    <a:pt x="24" y="38"/>
                  </a:lnTo>
                  <a:lnTo>
                    <a:pt x="26" y="34"/>
                  </a:lnTo>
                  <a:lnTo>
                    <a:pt x="24" y="30"/>
                  </a:lnTo>
                  <a:lnTo>
                    <a:pt x="22" y="28"/>
                  </a:lnTo>
                  <a:lnTo>
                    <a:pt x="14" y="24"/>
                  </a:lnTo>
                  <a:lnTo>
                    <a:pt x="14" y="0"/>
                  </a:lnTo>
                  <a:lnTo>
                    <a:pt x="14" y="22"/>
                  </a:lnTo>
                  <a:lnTo>
                    <a:pt x="22" y="18"/>
                  </a:lnTo>
                  <a:lnTo>
                    <a:pt x="24" y="14"/>
                  </a:lnTo>
                  <a:lnTo>
                    <a:pt x="24" y="12"/>
                  </a:lnTo>
                  <a:lnTo>
                    <a:pt x="24" y="8"/>
                  </a:lnTo>
                  <a:lnTo>
                    <a:pt x="22" y="6"/>
                  </a:lnTo>
                  <a:lnTo>
                    <a:pt x="14" y="4"/>
                  </a:lnTo>
                  <a:lnTo>
                    <a:pt x="8" y="6"/>
                  </a:lnTo>
                  <a:lnTo>
                    <a:pt x="6" y="8"/>
                  </a:lnTo>
                  <a:lnTo>
                    <a:pt x="6" y="12"/>
                  </a:lnTo>
                  <a:lnTo>
                    <a:pt x="6" y="14"/>
                  </a:lnTo>
                  <a:lnTo>
                    <a:pt x="8" y="18"/>
                  </a:lnTo>
                  <a:lnTo>
                    <a:pt x="14" y="22"/>
                  </a:lnTo>
                  <a:lnTo>
                    <a:pt x="1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7" name="Freeform 83"/>
            <p:cNvSpPr>
              <a:spLocks/>
            </p:cNvSpPr>
            <p:nvPr/>
          </p:nvSpPr>
          <p:spPr bwMode="auto">
            <a:xfrm>
              <a:off x="2294" y="1822"/>
              <a:ext cx="28" cy="46"/>
            </a:xfrm>
            <a:custGeom>
              <a:avLst/>
              <a:gdLst/>
              <a:ahLst/>
              <a:cxnLst>
                <a:cxn ang="0">
                  <a:pos x="0" y="42"/>
                </a:cxn>
                <a:cxn ang="0">
                  <a:pos x="10" y="32"/>
                </a:cxn>
                <a:cxn ang="0">
                  <a:pos x="18" y="22"/>
                </a:cxn>
                <a:cxn ang="0">
                  <a:pos x="20" y="16"/>
                </a:cxn>
                <a:cxn ang="0">
                  <a:pos x="22" y="12"/>
                </a:cxn>
                <a:cxn ang="0">
                  <a:pos x="20"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8" name="Freeform 84"/>
            <p:cNvSpPr>
              <a:spLocks/>
            </p:cNvSpPr>
            <p:nvPr/>
          </p:nvSpPr>
          <p:spPr bwMode="auto">
            <a:xfrm>
              <a:off x="2332" y="1822"/>
              <a:ext cx="28" cy="48"/>
            </a:xfrm>
            <a:custGeom>
              <a:avLst/>
              <a:gdLst/>
              <a:ahLst/>
              <a:cxnLst>
                <a:cxn ang="0">
                  <a:pos x="26" y="4"/>
                </a:cxn>
                <a:cxn ang="0">
                  <a:pos x="6" y="4"/>
                </a:cxn>
                <a:cxn ang="0">
                  <a:pos x="6" y="20"/>
                </a:cxn>
                <a:cxn ang="0">
                  <a:pos x="12" y="18"/>
                </a:cxn>
                <a:cxn ang="0">
                  <a:pos x="18" y="20"/>
                </a:cxn>
                <a:cxn ang="0">
                  <a:pos x="24" y="22"/>
                </a:cxn>
                <a:cxn ang="0">
                  <a:pos x="26" y="26"/>
                </a:cxn>
                <a:cxn ang="0">
                  <a:pos x="28" y="32"/>
                </a:cxn>
                <a:cxn ang="0">
                  <a:pos x="26" y="38"/>
                </a:cxn>
                <a:cxn ang="0">
                  <a:pos x="22" y="44"/>
                </a:cxn>
                <a:cxn ang="0">
                  <a:pos x="18" y="46"/>
                </a:cxn>
                <a:cxn ang="0">
                  <a:pos x="10" y="48"/>
                </a:cxn>
                <a:cxn ang="0">
                  <a:pos x="0" y="46"/>
                </a:cxn>
                <a:cxn ang="0">
                  <a:pos x="0" y="40"/>
                </a:cxn>
                <a:cxn ang="0">
                  <a:pos x="6" y="42"/>
                </a:cxn>
                <a:cxn ang="0">
                  <a:pos x="10" y="44"/>
                </a:cxn>
                <a:cxn ang="0">
                  <a:pos x="14" y="42"/>
                </a:cxn>
                <a:cxn ang="0">
                  <a:pos x="18" y="40"/>
                </a:cxn>
                <a:cxn ang="0">
                  <a:pos x="22" y="38"/>
                </a:cxn>
                <a:cxn ang="0">
                  <a:pos x="22" y="32"/>
                </a:cxn>
                <a:cxn ang="0">
                  <a:pos x="22" y="28"/>
                </a:cxn>
                <a:cxn ang="0">
                  <a:pos x="20" y="24"/>
                </a:cxn>
                <a:cxn ang="0">
                  <a:pos x="16" y="24"/>
                </a:cxn>
                <a:cxn ang="0">
                  <a:pos x="10" y="22"/>
                </a:cxn>
                <a:cxn ang="0">
                  <a:pos x="0" y="24"/>
                </a:cxn>
                <a:cxn ang="0">
                  <a:pos x="2" y="0"/>
                </a:cxn>
                <a:cxn ang="0">
                  <a:pos x="26" y="0"/>
                </a:cxn>
                <a:cxn ang="0">
                  <a:pos x="26" y="4"/>
                </a:cxn>
              </a:cxnLst>
              <a:rect l="0" t="0" r="r" b="b"/>
              <a:pathLst>
                <a:path w="28" h="48">
                  <a:moveTo>
                    <a:pt x="26" y="4"/>
                  </a:moveTo>
                  <a:lnTo>
                    <a:pt x="6" y="4"/>
                  </a:lnTo>
                  <a:lnTo>
                    <a:pt x="6" y="20"/>
                  </a:lnTo>
                  <a:lnTo>
                    <a:pt x="12" y="18"/>
                  </a:lnTo>
                  <a:lnTo>
                    <a:pt x="18" y="20"/>
                  </a:lnTo>
                  <a:lnTo>
                    <a:pt x="24" y="22"/>
                  </a:lnTo>
                  <a:lnTo>
                    <a:pt x="26" y="26"/>
                  </a:lnTo>
                  <a:lnTo>
                    <a:pt x="28" y="32"/>
                  </a:lnTo>
                  <a:lnTo>
                    <a:pt x="26" y="38"/>
                  </a:lnTo>
                  <a:lnTo>
                    <a:pt x="22" y="44"/>
                  </a:lnTo>
                  <a:lnTo>
                    <a:pt x="18" y="46"/>
                  </a:lnTo>
                  <a:lnTo>
                    <a:pt x="10" y="48"/>
                  </a:lnTo>
                  <a:lnTo>
                    <a:pt x="0" y="46"/>
                  </a:lnTo>
                  <a:lnTo>
                    <a:pt x="0" y="40"/>
                  </a:lnTo>
                  <a:lnTo>
                    <a:pt x="6" y="42"/>
                  </a:lnTo>
                  <a:lnTo>
                    <a:pt x="10" y="44"/>
                  </a:lnTo>
                  <a:lnTo>
                    <a:pt x="14" y="42"/>
                  </a:lnTo>
                  <a:lnTo>
                    <a:pt x="18" y="40"/>
                  </a:lnTo>
                  <a:lnTo>
                    <a:pt x="22" y="38"/>
                  </a:lnTo>
                  <a:lnTo>
                    <a:pt x="22" y="32"/>
                  </a:lnTo>
                  <a:lnTo>
                    <a:pt x="22" y="28"/>
                  </a:lnTo>
                  <a:lnTo>
                    <a:pt x="20" y="24"/>
                  </a:lnTo>
                  <a:lnTo>
                    <a:pt x="16" y="24"/>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p:nvSpPr>
          <p:spPr bwMode="auto">
            <a:xfrm>
              <a:off x="2364" y="1812"/>
              <a:ext cx="18" cy="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95BA6"/>
                  </a:solidFill>
                  <a:effectLst/>
                  <a:latin typeface="Frutiger-Light"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0" name="Freeform 86"/>
            <p:cNvSpPr>
              <a:spLocks/>
            </p:cNvSpPr>
            <p:nvPr/>
          </p:nvSpPr>
          <p:spPr bwMode="auto">
            <a:xfrm>
              <a:off x="2386" y="1822"/>
              <a:ext cx="28" cy="48"/>
            </a:xfrm>
            <a:custGeom>
              <a:avLst/>
              <a:gdLst/>
              <a:ahLst/>
              <a:cxnLst>
                <a:cxn ang="0">
                  <a:pos x="6" y="20"/>
                </a:cxn>
                <a:cxn ang="0">
                  <a:pos x="8" y="20"/>
                </a:cxn>
                <a:cxn ang="0">
                  <a:pos x="12" y="20"/>
                </a:cxn>
                <a:cxn ang="0">
                  <a:pos x="18" y="20"/>
                </a:cxn>
                <a:cxn ang="0">
                  <a:pos x="22" y="16"/>
                </a:cxn>
                <a:cxn ang="0">
                  <a:pos x="24" y="12"/>
                </a:cxn>
                <a:cxn ang="0">
                  <a:pos x="22" y="8"/>
                </a:cxn>
                <a:cxn ang="0">
                  <a:pos x="20" y="6"/>
                </a:cxn>
                <a:cxn ang="0">
                  <a:pos x="12" y="4"/>
                </a:cxn>
                <a:cxn ang="0">
                  <a:pos x="8" y="4"/>
                </a:cxn>
                <a:cxn ang="0">
                  <a:pos x="2" y="6"/>
                </a:cxn>
                <a:cxn ang="0">
                  <a:pos x="2" y="2"/>
                </a:cxn>
                <a:cxn ang="0">
                  <a:pos x="14" y="0"/>
                </a:cxn>
                <a:cxn ang="0">
                  <a:pos x="18" y="0"/>
                </a:cxn>
                <a:cxn ang="0">
                  <a:pos x="24" y="2"/>
                </a:cxn>
                <a:cxn ang="0">
                  <a:pos x="26" y="6"/>
                </a:cxn>
                <a:cxn ang="0">
                  <a:pos x="28" y="12"/>
                </a:cxn>
                <a:cxn ang="0">
                  <a:pos x="28" y="16"/>
                </a:cxn>
                <a:cxn ang="0">
                  <a:pos x="26" y="18"/>
                </a:cxn>
                <a:cxn ang="0">
                  <a:pos x="22" y="22"/>
                </a:cxn>
                <a:cxn ang="0">
                  <a:pos x="18" y="22"/>
                </a:cxn>
                <a:cxn ang="0">
                  <a:pos x="22" y="24"/>
                </a:cxn>
                <a:cxn ang="0">
                  <a:pos x="26" y="26"/>
                </a:cxn>
                <a:cxn ang="0">
                  <a:pos x="28" y="30"/>
                </a:cxn>
                <a:cxn ang="0">
                  <a:pos x="28" y="34"/>
                </a:cxn>
                <a:cxn ang="0">
                  <a:pos x="26"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0" y="24"/>
                </a:cxn>
                <a:cxn ang="0">
                  <a:pos x="6" y="24"/>
                </a:cxn>
                <a:cxn ang="0">
                  <a:pos x="6" y="20"/>
                </a:cxn>
              </a:cxnLst>
              <a:rect l="0" t="0" r="r" b="b"/>
              <a:pathLst>
                <a:path w="28" h="48">
                  <a:moveTo>
                    <a:pt x="6" y="20"/>
                  </a:moveTo>
                  <a:lnTo>
                    <a:pt x="8" y="20"/>
                  </a:lnTo>
                  <a:lnTo>
                    <a:pt x="12" y="20"/>
                  </a:lnTo>
                  <a:lnTo>
                    <a:pt x="18" y="20"/>
                  </a:lnTo>
                  <a:lnTo>
                    <a:pt x="22" y="16"/>
                  </a:lnTo>
                  <a:lnTo>
                    <a:pt x="24" y="12"/>
                  </a:lnTo>
                  <a:lnTo>
                    <a:pt x="22" y="8"/>
                  </a:lnTo>
                  <a:lnTo>
                    <a:pt x="20" y="6"/>
                  </a:lnTo>
                  <a:lnTo>
                    <a:pt x="12" y="4"/>
                  </a:lnTo>
                  <a:lnTo>
                    <a:pt x="8" y="4"/>
                  </a:lnTo>
                  <a:lnTo>
                    <a:pt x="2" y="6"/>
                  </a:lnTo>
                  <a:lnTo>
                    <a:pt x="2" y="2"/>
                  </a:lnTo>
                  <a:lnTo>
                    <a:pt x="14" y="0"/>
                  </a:lnTo>
                  <a:lnTo>
                    <a:pt x="18" y="0"/>
                  </a:lnTo>
                  <a:lnTo>
                    <a:pt x="24" y="2"/>
                  </a:lnTo>
                  <a:lnTo>
                    <a:pt x="26" y="6"/>
                  </a:lnTo>
                  <a:lnTo>
                    <a:pt x="28" y="12"/>
                  </a:lnTo>
                  <a:lnTo>
                    <a:pt x="28" y="16"/>
                  </a:lnTo>
                  <a:lnTo>
                    <a:pt x="26" y="18"/>
                  </a:lnTo>
                  <a:lnTo>
                    <a:pt x="22" y="22"/>
                  </a:lnTo>
                  <a:lnTo>
                    <a:pt x="18" y="22"/>
                  </a:lnTo>
                  <a:lnTo>
                    <a:pt x="22" y="24"/>
                  </a:lnTo>
                  <a:lnTo>
                    <a:pt x="26" y="26"/>
                  </a:lnTo>
                  <a:lnTo>
                    <a:pt x="28" y="30"/>
                  </a:lnTo>
                  <a:lnTo>
                    <a:pt x="28" y="34"/>
                  </a:lnTo>
                  <a:lnTo>
                    <a:pt x="26"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1" name="Freeform 87"/>
            <p:cNvSpPr>
              <a:spLocks/>
            </p:cNvSpPr>
            <p:nvPr/>
          </p:nvSpPr>
          <p:spPr bwMode="auto">
            <a:xfrm>
              <a:off x="2424" y="1822"/>
              <a:ext cx="30" cy="48"/>
            </a:xfrm>
            <a:custGeom>
              <a:avLst/>
              <a:gdLst/>
              <a:ahLst/>
              <a:cxnLst>
                <a:cxn ang="0">
                  <a:pos x="30" y="24"/>
                </a:cxn>
                <a:cxn ang="0">
                  <a:pos x="30" y="32"/>
                </a:cxn>
                <a:cxn ang="0">
                  <a:pos x="28" y="40"/>
                </a:cxn>
                <a:cxn ang="0">
                  <a:pos x="24" y="46"/>
                </a:cxn>
                <a:cxn ang="0">
                  <a:pos x="20" y="46"/>
                </a:cxn>
                <a:cxn ang="0">
                  <a:pos x="16" y="48"/>
                </a:cxn>
                <a:cxn ang="0">
                  <a:pos x="10" y="46"/>
                </a:cxn>
                <a:cxn ang="0">
                  <a:pos x="8" y="46"/>
                </a:cxn>
                <a:cxn ang="0">
                  <a:pos x="2" y="40"/>
                </a:cxn>
                <a:cxn ang="0">
                  <a:pos x="0" y="32"/>
                </a:cxn>
                <a:cxn ang="0">
                  <a:pos x="0" y="24"/>
                </a:cxn>
                <a:cxn ang="0">
                  <a:pos x="0" y="16"/>
                </a:cxn>
                <a:cxn ang="0">
                  <a:pos x="4" y="8"/>
                </a:cxn>
                <a:cxn ang="0">
                  <a:pos x="8" y="2"/>
                </a:cxn>
                <a:cxn ang="0">
                  <a:pos x="12" y="0"/>
                </a:cxn>
                <a:cxn ang="0">
                  <a:pos x="16" y="0"/>
                </a:cxn>
                <a:cxn ang="0">
                  <a:pos x="20" y="0"/>
                </a:cxn>
                <a:cxn ang="0">
                  <a:pos x="22" y="2"/>
                </a:cxn>
                <a:cxn ang="0">
                  <a:pos x="28" y="8"/>
                </a:cxn>
                <a:cxn ang="0">
                  <a:pos x="30" y="16"/>
                </a:cxn>
                <a:cxn ang="0">
                  <a:pos x="30" y="22"/>
                </a:cxn>
                <a:cxn ang="0">
                  <a:pos x="30" y="24"/>
                </a:cxn>
                <a:cxn ang="0">
                  <a:pos x="4" y="24"/>
                </a:cxn>
                <a:cxn ang="0">
                  <a:pos x="6" y="30"/>
                </a:cxn>
                <a:cxn ang="0">
                  <a:pos x="6" y="36"/>
                </a:cxn>
                <a:cxn ang="0">
                  <a:pos x="10" y="42"/>
                </a:cxn>
                <a:cxn ang="0">
                  <a:pos x="16" y="44"/>
                </a:cxn>
                <a:cxn ang="0">
                  <a:pos x="22" y="42"/>
                </a:cxn>
                <a:cxn ang="0">
                  <a:pos x="24" y="36"/>
                </a:cxn>
                <a:cxn ang="0">
                  <a:pos x="26" y="30"/>
                </a:cxn>
                <a:cxn ang="0">
                  <a:pos x="26" y="24"/>
                </a:cxn>
                <a:cxn ang="0">
                  <a:pos x="26" y="18"/>
                </a:cxn>
                <a:cxn ang="0">
                  <a:pos x="24" y="12"/>
                </a:cxn>
                <a:cxn ang="0">
                  <a:pos x="22" y="6"/>
                </a:cxn>
                <a:cxn ang="0">
                  <a:pos x="16" y="4"/>
                </a:cxn>
                <a:cxn ang="0">
                  <a:pos x="10" y="6"/>
                </a:cxn>
                <a:cxn ang="0">
                  <a:pos x="6" y="12"/>
                </a:cxn>
                <a:cxn ang="0">
                  <a:pos x="6" y="18"/>
                </a:cxn>
                <a:cxn ang="0">
                  <a:pos x="4" y="24"/>
                </a:cxn>
                <a:cxn ang="0">
                  <a:pos x="30" y="24"/>
                </a:cxn>
              </a:cxnLst>
              <a:rect l="0" t="0" r="r" b="b"/>
              <a:pathLst>
                <a:path w="30" h="48">
                  <a:moveTo>
                    <a:pt x="30" y="24"/>
                  </a:moveTo>
                  <a:lnTo>
                    <a:pt x="30" y="32"/>
                  </a:lnTo>
                  <a:lnTo>
                    <a:pt x="28" y="40"/>
                  </a:lnTo>
                  <a:lnTo>
                    <a:pt x="24" y="46"/>
                  </a:lnTo>
                  <a:lnTo>
                    <a:pt x="20" y="46"/>
                  </a:lnTo>
                  <a:lnTo>
                    <a:pt x="16" y="48"/>
                  </a:lnTo>
                  <a:lnTo>
                    <a:pt x="10" y="46"/>
                  </a:lnTo>
                  <a:lnTo>
                    <a:pt x="8" y="46"/>
                  </a:lnTo>
                  <a:lnTo>
                    <a:pt x="2" y="40"/>
                  </a:lnTo>
                  <a:lnTo>
                    <a:pt x="0" y="32"/>
                  </a:lnTo>
                  <a:lnTo>
                    <a:pt x="0" y="24"/>
                  </a:lnTo>
                  <a:lnTo>
                    <a:pt x="0" y="16"/>
                  </a:lnTo>
                  <a:lnTo>
                    <a:pt x="4" y="8"/>
                  </a:lnTo>
                  <a:lnTo>
                    <a:pt x="8" y="2"/>
                  </a:lnTo>
                  <a:lnTo>
                    <a:pt x="12" y="0"/>
                  </a:lnTo>
                  <a:lnTo>
                    <a:pt x="16" y="0"/>
                  </a:lnTo>
                  <a:lnTo>
                    <a:pt x="20" y="0"/>
                  </a:lnTo>
                  <a:lnTo>
                    <a:pt x="22" y="2"/>
                  </a:lnTo>
                  <a:lnTo>
                    <a:pt x="28" y="8"/>
                  </a:lnTo>
                  <a:lnTo>
                    <a:pt x="30" y="16"/>
                  </a:lnTo>
                  <a:lnTo>
                    <a:pt x="30" y="22"/>
                  </a:lnTo>
                  <a:lnTo>
                    <a:pt x="30" y="24"/>
                  </a:lnTo>
                  <a:lnTo>
                    <a:pt x="4" y="24"/>
                  </a:lnTo>
                  <a:lnTo>
                    <a:pt x="6" y="30"/>
                  </a:lnTo>
                  <a:lnTo>
                    <a:pt x="6" y="36"/>
                  </a:lnTo>
                  <a:lnTo>
                    <a:pt x="10" y="42"/>
                  </a:lnTo>
                  <a:lnTo>
                    <a:pt x="16" y="44"/>
                  </a:lnTo>
                  <a:lnTo>
                    <a:pt x="22" y="42"/>
                  </a:lnTo>
                  <a:lnTo>
                    <a:pt x="24" y="36"/>
                  </a:lnTo>
                  <a:lnTo>
                    <a:pt x="26" y="30"/>
                  </a:lnTo>
                  <a:lnTo>
                    <a:pt x="26" y="24"/>
                  </a:lnTo>
                  <a:lnTo>
                    <a:pt x="26" y="18"/>
                  </a:lnTo>
                  <a:lnTo>
                    <a:pt x="24" y="12"/>
                  </a:lnTo>
                  <a:lnTo>
                    <a:pt x="22" y="6"/>
                  </a:lnTo>
                  <a:lnTo>
                    <a:pt x="16" y="4"/>
                  </a:lnTo>
                  <a:lnTo>
                    <a:pt x="10" y="6"/>
                  </a:lnTo>
                  <a:lnTo>
                    <a:pt x="6" y="12"/>
                  </a:lnTo>
                  <a:lnTo>
                    <a:pt x="6"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2" name="Freeform 88"/>
            <p:cNvSpPr>
              <a:spLocks/>
            </p:cNvSpPr>
            <p:nvPr/>
          </p:nvSpPr>
          <p:spPr bwMode="auto">
            <a:xfrm>
              <a:off x="868" y="1924"/>
              <a:ext cx="16" cy="36"/>
            </a:xfrm>
            <a:custGeom>
              <a:avLst/>
              <a:gdLst/>
              <a:ahLst/>
              <a:cxnLst>
                <a:cxn ang="0">
                  <a:pos x="2" y="8"/>
                </a:cxn>
                <a:cxn ang="0">
                  <a:pos x="0" y="2"/>
                </a:cxn>
                <a:cxn ang="0">
                  <a:pos x="6" y="2"/>
                </a:cxn>
                <a:cxn ang="0">
                  <a:pos x="6" y="8"/>
                </a:cxn>
                <a:cxn ang="0">
                  <a:pos x="8" y="2"/>
                </a:cxn>
                <a:cxn ang="0">
                  <a:pos x="12" y="2"/>
                </a:cxn>
                <a:cxn ang="0">
                  <a:pos x="14" y="0"/>
                </a:cxn>
                <a:cxn ang="0">
                  <a:pos x="16" y="2"/>
                </a:cxn>
                <a:cxn ang="0">
                  <a:pos x="16" y="6"/>
                </a:cxn>
                <a:cxn ang="0">
                  <a:pos x="14" y="4"/>
                </a:cxn>
                <a:cxn ang="0">
                  <a:pos x="10" y="6"/>
                </a:cxn>
                <a:cxn ang="0">
                  <a:pos x="8" y="10"/>
                </a:cxn>
                <a:cxn ang="0">
                  <a:pos x="6" y="18"/>
                </a:cxn>
                <a:cxn ang="0">
                  <a:pos x="6" y="36"/>
                </a:cxn>
                <a:cxn ang="0">
                  <a:pos x="2" y="36"/>
                </a:cxn>
                <a:cxn ang="0">
                  <a:pos x="2" y="8"/>
                </a:cxn>
              </a:cxnLst>
              <a:rect l="0" t="0" r="r" b="b"/>
              <a:pathLst>
                <a:path w="16" h="36">
                  <a:moveTo>
                    <a:pt x="2" y="8"/>
                  </a:moveTo>
                  <a:lnTo>
                    <a:pt x="0" y="2"/>
                  </a:lnTo>
                  <a:lnTo>
                    <a:pt x="6" y="2"/>
                  </a:lnTo>
                  <a:lnTo>
                    <a:pt x="6" y="8"/>
                  </a:lnTo>
                  <a:lnTo>
                    <a:pt x="8" y="2"/>
                  </a:lnTo>
                  <a:lnTo>
                    <a:pt x="12" y="2"/>
                  </a:lnTo>
                  <a:lnTo>
                    <a:pt x="14" y="0"/>
                  </a:lnTo>
                  <a:lnTo>
                    <a:pt x="16" y="2"/>
                  </a:lnTo>
                  <a:lnTo>
                    <a:pt x="16" y="6"/>
                  </a:lnTo>
                  <a:lnTo>
                    <a:pt x="14" y="4"/>
                  </a:lnTo>
                  <a:lnTo>
                    <a:pt x="10" y="6"/>
                  </a:lnTo>
                  <a:lnTo>
                    <a:pt x="8" y="10"/>
                  </a:lnTo>
                  <a:lnTo>
                    <a:pt x="6" y="18"/>
                  </a:lnTo>
                  <a:lnTo>
                    <a:pt x="6" y="36"/>
                  </a:lnTo>
                  <a:lnTo>
                    <a:pt x="2" y="36"/>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3" name="Freeform 89"/>
            <p:cNvSpPr>
              <a:spLocks/>
            </p:cNvSpPr>
            <p:nvPr/>
          </p:nvSpPr>
          <p:spPr bwMode="auto">
            <a:xfrm>
              <a:off x="890" y="1924"/>
              <a:ext cx="26" cy="36"/>
            </a:xfrm>
            <a:custGeom>
              <a:avLst/>
              <a:gdLst/>
              <a:ahLst/>
              <a:cxnLst>
                <a:cxn ang="0">
                  <a:pos x="24" y="34"/>
                </a:cxn>
                <a:cxn ang="0">
                  <a:pos x="14" y="36"/>
                </a:cxn>
                <a:cxn ang="0">
                  <a:pos x="8" y="34"/>
                </a:cxn>
                <a:cxn ang="0">
                  <a:pos x="2" y="32"/>
                </a:cxn>
                <a:cxn ang="0">
                  <a:pos x="0" y="26"/>
                </a:cxn>
                <a:cxn ang="0">
                  <a:pos x="0" y="18"/>
                </a:cxn>
                <a:cxn ang="0">
                  <a:pos x="0" y="12"/>
                </a:cxn>
                <a:cxn ang="0">
                  <a:pos x="4" y="6"/>
                </a:cxn>
                <a:cxn ang="0">
                  <a:pos x="8" y="2"/>
                </a:cxn>
                <a:cxn ang="0">
                  <a:pos x="14" y="0"/>
                </a:cxn>
                <a:cxn ang="0">
                  <a:pos x="20" y="2"/>
                </a:cxn>
                <a:cxn ang="0">
                  <a:pos x="24" y="6"/>
                </a:cxn>
                <a:cxn ang="0">
                  <a:pos x="26" y="10"/>
                </a:cxn>
                <a:cxn ang="0">
                  <a:pos x="26" y="18"/>
                </a:cxn>
                <a:cxn ang="0">
                  <a:pos x="26" y="20"/>
                </a:cxn>
                <a:cxn ang="0">
                  <a:pos x="4" y="20"/>
                </a:cxn>
                <a:cxn ang="0">
                  <a:pos x="4" y="24"/>
                </a:cxn>
                <a:cxn ang="0">
                  <a:pos x="6" y="28"/>
                </a:cxn>
                <a:cxn ang="0">
                  <a:pos x="10" y="32"/>
                </a:cxn>
                <a:cxn ang="0">
                  <a:pos x="14" y="32"/>
                </a:cxn>
                <a:cxn ang="0">
                  <a:pos x="24" y="30"/>
                </a:cxn>
                <a:cxn ang="0">
                  <a:pos x="24" y="34"/>
                </a:cxn>
                <a:cxn ang="0">
                  <a:pos x="22" y="16"/>
                </a:cxn>
                <a:cxn ang="0">
                  <a:pos x="22" y="12"/>
                </a:cxn>
                <a:cxn ang="0">
                  <a:pos x="20" y="8"/>
                </a:cxn>
                <a:cxn ang="0">
                  <a:pos x="18" y="6"/>
                </a:cxn>
                <a:cxn ang="0">
                  <a:pos x="14" y="4"/>
                </a:cxn>
                <a:cxn ang="0">
                  <a:pos x="10" y="6"/>
                </a:cxn>
                <a:cxn ang="0">
                  <a:pos x="6" y="8"/>
                </a:cxn>
                <a:cxn ang="0">
                  <a:pos x="4" y="12"/>
                </a:cxn>
                <a:cxn ang="0">
                  <a:pos x="4" y="16"/>
                </a:cxn>
                <a:cxn ang="0">
                  <a:pos x="22" y="16"/>
                </a:cxn>
                <a:cxn ang="0">
                  <a:pos x="24" y="34"/>
                </a:cxn>
              </a:cxnLst>
              <a:rect l="0" t="0" r="r" b="b"/>
              <a:pathLst>
                <a:path w="26" h="36">
                  <a:moveTo>
                    <a:pt x="24" y="34"/>
                  </a:moveTo>
                  <a:lnTo>
                    <a:pt x="14" y="36"/>
                  </a:lnTo>
                  <a:lnTo>
                    <a:pt x="8" y="34"/>
                  </a:lnTo>
                  <a:lnTo>
                    <a:pt x="2" y="32"/>
                  </a:lnTo>
                  <a:lnTo>
                    <a:pt x="0" y="26"/>
                  </a:lnTo>
                  <a:lnTo>
                    <a:pt x="0" y="18"/>
                  </a:lnTo>
                  <a:lnTo>
                    <a:pt x="0" y="12"/>
                  </a:lnTo>
                  <a:lnTo>
                    <a:pt x="4" y="6"/>
                  </a:lnTo>
                  <a:lnTo>
                    <a:pt x="8" y="2"/>
                  </a:lnTo>
                  <a:lnTo>
                    <a:pt x="14" y="0"/>
                  </a:lnTo>
                  <a:lnTo>
                    <a:pt x="20" y="2"/>
                  </a:lnTo>
                  <a:lnTo>
                    <a:pt x="24" y="6"/>
                  </a:lnTo>
                  <a:lnTo>
                    <a:pt x="26" y="10"/>
                  </a:lnTo>
                  <a:lnTo>
                    <a:pt x="26" y="18"/>
                  </a:lnTo>
                  <a:lnTo>
                    <a:pt x="26" y="20"/>
                  </a:lnTo>
                  <a:lnTo>
                    <a:pt x="4" y="20"/>
                  </a:lnTo>
                  <a:lnTo>
                    <a:pt x="4" y="24"/>
                  </a:lnTo>
                  <a:lnTo>
                    <a:pt x="6" y="28"/>
                  </a:lnTo>
                  <a:lnTo>
                    <a:pt x="10" y="32"/>
                  </a:lnTo>
                  <a:lnTo>
                    <a:pt x="14" y="32"/>
                  </a:lnTo>
                  <a:lnTo>
                    <a:pt x="24" y="30"/>
                  </a:lnTo>
                  <a:lnTo>
                    <a:pt x="24" y="34"/>
                  </a:lnTo>
                  <a:lnTo>
                    <a:pt x="22" y="16"/>
                  </a:lnTo>
                  <a:lnTo>
                    <a:pt x="22" y="12"/>
                  </a:lnTo>
                  <a:lnTo>
                    <a:pt x="20" y="8"/>
                  </a:lnTo>
                  <a:lnTo>
                    <a:pt x="18" y="6"/>
                  </a:lnTo>
                  <a:lnTo>
                    <a:pt x="14" y="4"/>
                  </a:lnTo>
                  <a:lnTo>
                    <a:pt x="10" y="6"/>
                  </a:lnTo>
                  <a:lnTo>
                    <a:pt x="6" y="8"/>
                  </a:lnTo>
                  <a:lnTo>
                    <a:pt x="4" y="12"/>
                  </a:lnTo>
                  <a:lnTo>
                    <a:pt x="4" y="16"/>
                  </a:lnTo>
                  <a:lnTo>
                    <a:pt x="22" y="16"/>
                  </a:lnTo>
                  <a:lnTo>
                    <a:pt x="24"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4" name="Freeform 90"/>
            <p:cNvSpPr>
              <a:spLocks/>
            </p:cNvSpPr>
            <p:nvPr/>
          </p:nvSpPr>
          <p:spPr bwMode="auto">
            <a:xfrm>
              <a:off x="926" y="1910"/>
              <a:ext cx="26" cy="50"/>
            </a:xfrm>
            <a:custGeom>
              <a:avLst/>
              <a:gdLst/>
              <a:ahLst/>
              <a:cxnLst>
                <a:cxn ang="0">
                  <a:pos x="0" y="0"/>
                </a:cxn>
                <a:cxn ang="0">
                  <a:pos x="4" y="0"/>
                </a:cxn>
                <a:cxn ang="0">
                  <a:pos x="4" y="30"/>
                </a:cxn>
                <a:cxn ang="0">
                  <a:pos x="20" y="16"/>
                </a:cxn>
                <a:cxn ang="0">
                  <a:pos x="24" y="16"/>
                </a:cxn>
                <a:cxn ang="0">
                  <a:pos x="8" y="30"/>
                </a:cxn>
                <a:cxn ang="0">
                  <a:pos x="26" y="50"/>
                </a:cxn>
                <a:cxn ang="0">
                  <a:pos x="20" y="50"/>
                </a:cxn>
                <a:cxn ang="0">
                  <a:pos x="4" y="32"/>
                </a:cxn>
                <a:cxn ang="0">
                  <a:pos x="4" y="50"/>
                </a:cxn>
                <a:cxn ang="0">
                  <a:pos x="0" y="50"/>
                </a:cxn>
                <a:cxn ang="0">
                  <a:pos x="0" y="0"/>
                </a:cxn>
              </a:cxnLst>
              <a:rect l="0" t="0" r="r" b="b"/>
              <a:pathLst>
                <a:path w="26" h="50">
                  <a:moveTo>
                    <a:pt x="0" y="0"/>
                  </a:moveTo>
                  <a:lnTo>
                    <a:pt x="4" y="0"/>
                  </a:lnTo>
                  <a:lnTo>
                    <a:pt x="4" y="30"/>
                  </a:lnTo>
                  <a:lnTo>
                    <a:pt x="20" y="16"/>
                  </a:lnTo>
                  <a:lnTo>
                    <a:pt x="24" y="16"/>
                  </a:lnTo>
                  <a:lnTo>
                    <a:pt x="8" y="30"/>
                  </a:lnTo>
                  <a:lnTo>
                    <a:pt x="26" y="50"/>
                  </a:lnTo>
                  <a:lnTo>
                    <a:pt x="20" y="50"/>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5" name="Freeform 91"/>
            <p:cNvSpPr>
              <a:spLocks/>
            </p:cNvSpPr>
            <p:nvPr/>
          </p:nvSpPr>
          <p:spPr bwMode="auto">
            <a:xfrm>
              <a:off x="956" y="1916"/>
              <a:ext cx="20" cy="44"/>
            </a:xfrm>
            <a:custGeom>
              <a:avLst/>
              <a:gdLst/>
              <a:ahLst/>
              <a:cxnLst>
                <a:cxn ang="0">
                  <a:pos x="20" y="12"/>
                </a:cxn>
                <a:cxn ang="0">
                  <a:pos x="12" y="12"/>
                </a:cxn>
                <a:cxn ang="0">
                  <a:pos x="12" y="34"/>
                </a:cxn>
                <a:cxn ang="0">
                  <a:pos x="12" y="38"/>
                </a:cxn>
                <a:cxn ang="0">
                  <a:pos x="16" y="40"/>
                </a:cxn>
                <a:cxn ang="0">
                  <a:pos x="20" y="40"/>
                </a:cxn>
                <a:cxn ang="0">
                  <a:pos x="20" y="44"/>
                </a:cxn>
                <a:cxn ang="0">
                  <a:pos x="16"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20" y="10"/>
                </a:cxn>
                <a:cxn ang="0">
                  <a:pos x="20" y="12"/>
                </a:cxn>
              </a:cxnLst>
              <a:rect l="0" t="0" r="r" b="b"/>
              <a:pathLst>
                <a:path w="20" h="44">
                  <a:moveTo>
                    <a:pt x="20" y="12"/>
                  </a:moveTo>
                  <a:lnTo>
                    <a:pt x="12" y="12"/>
                  </a:lnTo>
                  <a:lnTo>
                    <a:pt x="12" y="34"/>
                  </a:lnTo>
                  <a:lnTo>
                    <a:pt x="12" y="38"/>
                  </a:lnTo>
                  <a:lnTo>
                    <a:pt x="16" y="40"/>
                  </a:lnTo>
                  <a:lnTo>
                    <a:pt x="20" y="40"/>
                  </a:lnTo>
                  <a:lnTo>
                    <a:pt x="20" y="44"/>
                  </a:lnTo>
                  <a:lnTo>
                    <a:pt x="16" y="44"/>
                  </a:lnTo>
                  <a:lnTo>
                    <a:pt x="10" y="44"/>
                  </a:lnTo>
                  <a:lnTo>
                    <a:pt x="8" y="40"/>
                  </a:lnTo>
                  <a:lnTo>
                    <a:pt x="8" y="32"/>
                  </a:lnTo>
                  <a:lnTo>
                    <a:pt x="8" y="12"/>
                  </a:lnTo>
                  <a:lnTo>
                    <a:pt x="0" y="12"/>
                  </a:lnTo>
                  <a:lnTo>
                    <a:pt x="0" y="10"/>
                  </a:lnTo>
                  <a:lnTo>
                    <a:pt x="8" y="10"/>
                  </a:lnTo>
                  <a:lnTo>
                    <a:pt x="8" y="2"/>
                  </a:lnTo>
                  <a:lnTo>
                    <a:pt x="12" y="0"/>
                  </a:lnTo>
                  <a:lnTo>
                    <a:pt x="12" y="10"/>
                  </a:lnTo>
                  <a:lnTo>
                    <a:pt x="20" y="10"/>
                  </a:lnTo>
                  <a:lnTo>
                    <a:pt x="20"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6" name="Freeform 92"/>
            <p:cNvSpPr>
              <a:spLocks/>
            </p:cNvSpPr>
            <p:nvPr/>
          </p:nvSpPr>
          <p:spPr bwMode="auto">
            <a:xfrm>
              <a:off x="980" y="1924"/>
              <a:ext cx="32" cy="36"/>
            </a:xfrm>
            <a:custGeom>
              <a:avLst/>
              <a:gdLst/>
              <a:ahLst/>
              <a:cxnLst>
                <a:cxn ang="0">
                  <a:pos x="16" y="0"/>
                </a:cxn>
                <a:cxn ang="0">
                  <a:pos x="24" y="2"/>
                </a:cxn>
                <a:cxn ang="0">
                  <a:pos x="28" y="6"/>
                </a:cxn>
                <a:cxn ang="0">
                  <a:pos x="30" y="12"/>
                </a:cxn>
                <a:cxn ang="0">
                  <a:pos x="32" y="18"/>
                </a:cxn>
                <a:cxn ang="0">
                  <a:pos x="30" y="26"/>
                </a:cxn>
                <a:cxn ang="0">
                  <a:pos x="28" y="30"/>
                </a:cxn>
                <a:cxn ang="0">
                  <a:pos x="24" y="34"/>
                </a:cxn>
                <a:cxn ang="0">
                  <a:pos x="16" y="36"/>
                </a:cxn>
                <a:cxn ang="0">
                  <a:pos x="8" y="34"/>
                </a:cxn>
                <a:cxn ang="0">
                  <a:pos x="4" y="30"/>
                </a:cxn>
                <a:cxn ang="0">
                  <a:pos x="2" y="26"/>
                </a:cxn>
                <a:cxn ang="0">
                  <a:pos x="0" y="18"/>
                </a:cxn>
                <a:cxn ang="0">
                  <a:pos x="2" y="12"/>
                </a:cxn>
                <a:cxn ang="0">
                  <a:pos x="4" y="6"/>
                </a:cxn>
                <a:cxn ang="0">
                  <a:pos x="8" y="2"/>
                </a:cxn>
                <a:cxn ang="0">
                  <a:pos x="14" y="0"/>
                </a:cxn>
                <a:cxn ang="0">
                  <a:pos x="16" y="0"/>
                </a:cxn>
                <a:cxn ang="0">
                  <a:pos x="16" y="32"/>
                </a:cxn>
                <a:cxn ang="0">
                  <a:pos x="20" y="32"/>
                </a:cxn>
                <a:cxn ang="0">
                  <a:pos x="24" y="28"/>
                </a:cxn>
                <a:cxn ang="0">
                  <a:pos x="26" y="24"/>
                </a:cxn>
                <a:cxn ang="0">
                  <a:pos x="28" y="18"/>
                </a:cxn>
                <a:cxn ang="0">
                  <a:pos x="26" y="12"/>
                </a:cxn>
                <a:cxn ang="0">
                  <a:pos x="24" y="8"/>
                </a:cxn>
                <a:cxn ang="0">
                  <a:pos x="20" y="6"/>
                </a:cxn>
                <a:cxn ang="0">
                  <a:pos x="16" y="4"/>
                </a:cxn>
                <a:cxn ang="0">
                  <a:pos x="12" y="6"/>
                </a:cxn>
                <a:cxn ang="0">
                  <a:pos x="8" y="8"/>
                </a:cxn>
                <a:cxn ang="0">
                  <a:pos x="6" y="12"/>
                </a:cxn>
                <a:cxn ang="0">
                  <a:pos x="4" y="18"/>
                </a:cxn>
                <a:cxn ang="0">
                  <a:pos x="6" y="24"/>
                </a:cxn>
                <a:cxn ang="0">
                  <a:pos x="8" y="28"/>
                </a:cxn>
                <a:cxn ang="0">
                  <a:pos x="12" y="32"/>
                </a:cxn>
                <a:cxn ang="0">
                  <a:pos x="16" y="32"/>
                </a:cxn>
                <a:cxn ang="0">
                  <a:pos x="16" y="0"/>
                </a:cxn>
              </a:cxnLst>
              <a:rect l="0" t="0" r="r" b="b"/>
              <a:pathLst>
                <a:path w="32" h="36">
                  <a:moveTo>
                    <a:pt x="16" y="0"/>
                  </a:moveTo>
                  <a:lnTo>
                    <a:pt x="24" y="2"/>
                  </a:lnTo>
                  <a:lnTo>
                    <a:pt x="28" y="6"/>
                  </a:lnTo>
                  <a:lnTo>
                    <a:pt x="30" y="12"/>
                  </a:lnTo>
                  <a:lnTo>
                    <a:pt x="32" y="18"/>
                  </a:lnTo>
                  <a:lnTo>
                    <a:pt x="30" y="26"/>
                  </a:lnTo>
                  <a:lnTo>
                    <a:pt x="28" y="30"/>
                  </a:lnTo>
                  <a:lnTo>
                    <a:pt x="24" y="34"/>
                  </a:lnTo>
                  <a:lnTo>
                    <a:pt x="16" y="36"/>
                  </a:lnTo>
                  <a:lnTo>
                    <a:pt x="8" y="34"/>
                  </a:lnTo>
                  <a:lnTo>
                    <a:pt x="4" y="30"/>
                  </a:lnTo>
                  <a:lnTo>
                    <a:pt x="2" y="26"/>
                  </a:lnTo>
                  <a:lnTo>
                    <a:pt x="0" y="18"/>
                  </a:lnTo>
                  <a:lnTo>
                    <a:pt x="2" y="12"/>
                  </a:lnTo>
                  <a:lnTo>
                    <a:pt x="4" y="6"/>
                  </a:lnTo>
                  <a:lnTo>
                    <a:pt x="8" y="2"/>
                  </a:lnTo>
                  <a:lnTo>
                    <a:pt x="14" y="0"/>
                  </a:lnTo>
                  <a:lnTo>
                    <a:pt x="16" y="0"/>
                  </a:lnTo>
                  <a:lnTo>
                    <a:pt x="16" y="32"/>
                  </a:lnTo>
                  <a:lnTo>
                    <a:pt x="20" y="32"/>
                  </a:lnTo>
                  <a:lnTo>
                    <a:pt x="24" y="28"/>
                  </a:lnTo>
                  <a:lnTo>
                    <a:pt x="26" y="24"/>
                  </a:lnTo>
                  <a:lnTo>
                    <a:pt x="28" y="18"/>
                  </a:lnTo>
                  <a:lnTo>
                    <a:pt x="26" y="12"/>
                  </a:lnTo>
                  <a:lnTo>
                    <a:pt x="24" y="8"/>
                  </a:lnTo>
                  <a:lnTo>
                    <a:pt x="20" y="6"/>
                  </a:lnTo>
                  <a:lnTo>
                    <a:pt x="16" y="4"/>
                  </a:lnTo>
                  <a:lnTo>
                    <a:pt x="12" y="6"/>
                  </a:lnTo>
                  <a:lnTo>
                    <a:pt x="8" y="8"/>
                  </a:lnTo>
                  <a:lnTo>
                    <a:pt x="6" y="12"/>
                  </a:lnTo>
                  <a:lnTo>
                    <a:pt x="4" y="18"/>
                  </a:lnTo>
                  <a:lnTo>
                    <a:pt x="6" y="24"/>
                  </a:lnTo>
                  <a:lnTo>
                    <a:pt x="8" y="28"/>
                  </a:lnTo>
                  <a:lnTo>
                    <a:pt x="12" y="32"/>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7" name="Freeform 93"/>
            <p:cNvSpPr>
              <a:spLocks/>
            </p:cNvSpPr>
            <p:nvPr/>
          </p:nvSpPr>
          <p:spPr bwMode="auto">
            <a:xfrm>
              <a:off x="1020" y="1924"/>
              <a:ext cx="16" cy="36"/>
            </a:xfrm>
            <a:custGeom>
              <a:avLst/>
              <a:gdLst/>
              <a:ahLst/>
              <a:cxnLst>
                <a:cxn ang="0">
                  <a:pos x="0" y="8"/>
                </a:cxn>
                <a:cxn ang="0">
                  <a:pos x="0" y="2"/>
                </a:cxn>
                <a:cxn ang="0">
                  <a:pos x="4" y="2"/>
                </a:cxn>
                <a:cxn ang="0">
                  <a:pos x="4" y="8"/>
                </a:cxn>
                <a:cxn ang="0">
                  <a:pos x="8" y="2"/>
                </a:cxn>
                <a:cxn ang="0">
                  <a:pos x="10" y="2"/>
                </a:cxn>
                <a:cxn ang="0">
                  <a:pos x="14" y="0"/>
                </a:cxn>
                <a:cxn ang="0">
                  <a:pos x="16" y="2"/>
                </a:cxn>
                <a:cxn ang="0">
                  <a:pos x="16" y="6"/>
                </a:cxn>
                <a:cxn ang="0">
                  <a:pos x="14" y="4"/>
                </a:cxn>
                <a:cxn ang="0">
                  <a:pos x="8" y="6"/>
                </a:cxn>
                <a:cxn ang="0">
                  <a:pos x="6" y="10"/>
                </a:cxn>
                <a:cxn ang="0">
                  <a:pos x="4" y="18"/>
                </a:cxn>
                <a:cxn ang="0">
                  <a:pos x="4" y="36"/>
                </a:cxn>
                <a:cxn ang="0">
                  <a:pos x="0" y="36"/>
                </a:cxn>
                <a:cxn ang="0">
                  <a:pos x="0" y="8"/>
                </a:cxn>
              </a:cxnLst>
              <a:rect l="0" t="0" r="r" b="b"/>
              <a:pathLst>
                <a:path w="16" h="36">
                  <a:moveTo>
                    <a:pt x="0" y="8"/>
                  </a:moveTo>
                  <a:lnTo>
                    <a:pt x="0" y="2"/>
                  </a:lnTo>
                  <a:lnTo>
                    <a:pt x="4" y="2"/>
                  </a:lnTo>
                  <a:lnTo>
                    <a:pt x="4" y="8"/>
                  </a:lnTo>
                  <a:lnTo>
                    <a:pt x="8" y="2"/>
                  </a:lnTo>
                  <a:lnTo>
                    <a:pt x="10" y="2"/>
                  </a:lnTo>
                  <a:lnTo>
                    <a:pt x="14" y="0"/>
                  </a:lnTo>
                  <a:lnTo>
                    <a:pt x="16" y="2"/>
                  </a:lnTo>
                  <a:lnTo>
                    <a:pt x="16" y="6"/>
                  </a:lnTo>
                  <a:lnTo>
                    <a:pt x="14" y="4"/>
                  </a:lnTo>
                  <a:lnTo>
                    <a:pt x="8" y="6"/>
                  </a:lnTo>
                  <a:lnTo>
                    <a:pt x="6" y="10"/>
                  </a:lnTo>
                  <a:lnTo>
                    <a:pt x="4" y="18"/>
                  </a:lnTo>
                  <a:lnTo>
                    <a:pt x="4" y="36"/>
                  </a:lnTo>
                  <a:lnTo>
                    <a:pt x="0" y="36"/>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8" name="Freeform 94"/>
            <p:cNvSpPr>
              <a:spLocks/>
            </p:cNvSpPr>
            <p:nvPr/>
          </p:nvSpPr>
          <p:spPr bwMode="auto">
            <a:xfrm>
              <a:off x="1040" y="1924"/>
              <a:ext cx="26" cy="36"/>
            </a:xfrm>
            <a:custGeom>
              <a:avLst/>
              <a:gdLst/>
              <a:ahLst/>
              <a:cxnLst>
                <a:cxn ang="0">
                  <a:pos x="22" y="30"/>
                </a:cxn>
                <a:cxn ang="0">
                  <a:pos x="18" y="34"/>
                </a:cxn>
                <a:cxn ang="0">
                  <a:pos x="12" y="36"/>
                </a:cxn>
                <a:cxn ang="0">
                  <a:pos x="6" y="36"/>
                </a:cxn>
                <a:cxn ang="0">
                  <a:pos x="2" y="32"/>
                </a:cxn>
                <a:cxn ang="0">
                  <a:pos x="2" y="30"/>
                </a:cxn>
                <a:cxn ang="0">
                  <a:pos x="0" y="26"/>
                </a:cxn>
                <a:cxn ang="0">
                  <a:pos x="2" y="22"/>
                </a:cxn>
                <a:cxn ang="0">
                  <a:pos x="2" y="20"/>
                </a:cxn>
                <a:cxn ang="0">
                  <a:pos x="8" y="16"/>
                </a:cxn>
                <a:cxn ang="0">
                  <a:pos x="14" y="14"/>
                </a:cxn>
                <a:cxn ang="0">
                  <a:pos x="22" y="14"/>
                </a:cxn>
                <a:cxn ang="0">
                  <a:pos x="22" y="12"/>
                </a:cxn>
                <a:cxn ang="0">
                  <a:pos x="22" y="10"/>
                </a:cxn>
                <a:cxn ang="0">
                  <a:pos x="20" y="6"/>
                </a:cxn>
                <a:cxn ang="0">
                  <a:pos x="18" y="4"/>
                </a:cxn>
                <a:cxn ang="0">
                  <a:pos x="14" y="4"/>
                </a:cxn>
                <a:cxn ang="0">
                  <a:pos x="10" y="4"/>
                </a:cxn>
                <a:cxn ang="0">
                  <a:pos x="4" y="6"/>
                </a:cxn>
                <a:cxn ang="0">
                  <a:pos x="4" y="2"/>
                </a:cxn>
                <a:cxn ang="0">
                  <a:pos x="14" y="0"/>
                </a:cxn>
                <a:cxn ang="0">
                  <a:pos x="20" y="2"/>
                </a:cxn>
                <a:cxn ang="0">
                  <a:pos x="24" y="4"/>
                </a:cxn>
                <a:cxn ang="0">
                  <a:pos x="26" y="8"/>
                </a:cxn>
                <a:cxn ang="0">
                  <a:pos x="26" y="14"/>
                </a:cxn>
                <a:cxn ang="0">
                  <a:pos x="26" y="28"/>
                </a:cxn>
                <a:cxn ang="0">
                  <a:pos x="26" y="36"/>
                </a:cxn>
                <a:cxn ang="0">
                  <a:pos x="22" y="36"/>
                </a:cxn>
                <a:cxn ang="0">
                  <a:pos x="22" y="30"/>
                </a:cxn>
                <a:cxn ang="0">
                  <a:pos x="22" y="18"/>
                </a:cxn>
                <a:cxn ang="0">
                  <a:pos x="10" y="20"/>
                </a:cxn>
                <a:cxn ang="0">
                  <a:pos x="6" y="22"/>
                </a:cxn>
                <a:cxn ang="0">
                  <a:pos x="6" y="26"/>
                </a:cxn>
                <a:cxn ang="0">
                  <a:pos x="6" y="30"/>
                </a:cxn>
                <a:cxn ang="0">
                  <a:pos x="8" y="32"/>
                </a:cxn>
                <a:cxn ang="0">
                  <a:pos x="12" y="32"/>
                </a:cxn>
                <a:cxn ang="0">
                  <a:pos x="18" y="32"/>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6"/>
                  </a:lnTo>
                  <a:lnTo>
                    <a:pt x="2" y="32"/>
                  </a:lnTo>
                  <a:lnTo>
                    <a:pt x="2" y="30"/>
                  </a:lnTo>
                  <a:lnTo>
                    <a:pt x="0" y="26"/>
                  </a:lnTo>
                  <a:lnTo>
                    <a:pt x="2" y="22"/>
                  </a:lnTo>
                  <a:lnTo>
                    <a:pt x="2" y="20"/>
                  </a:lnTo>
                  <a:lnTo>
                    <a:pt x="8" y="16"/>
                  </a:lnTo>
                  <a:lnTo>
                    <a:pt x="14" y="14"/>
                  </a:lnTo>
                  <a:lnTo>
                    <a:pt x="22" y="14"/>
                  </a:lnTo>
                  <a:lnTo>
                    <a:pt x="22" y="12"/>
                  </a:lnTo>
                  <a:lnTo>
                    <a:pt x="22" y="10"/>
                  </a:lnTo>
                  <a:lnTo>
                    <a:pt x="20" y="6"/>
                  </a:lnTo>
                  <a:lnTo>
                    <a:pt x="18" y="4"/>
                  </a:lnTo>
                  <a:lnTo>
                    <a:pt x="14" y="4"/>
                  </a:lnTo>
                  <a:lnTo>
                    <a:pt x="10" y="4"/>
                  </a:lnTo>
                  <a:lnTo>
                    <a:pt x="4" y="6"/>
                  </a:lnTo>
                  <a:lnTo>
                    <a:pt x="4" y="2"/>
                  </a:lnTo>
                  <a:lnTo>
                    <a:pt x="14" y="0"/>
                  </a:lnTo>
                  <a:lnTo>
                    <a:pt x="20" y="2"/>
                  </a:lnTo>
                  <a:lnTo>
                    <a:pt x="24" y="4"/>
                  </a:lnTo>
                  <a:lnTo>
                    <a:pt x="26" y="8"/>
                  </a:lnTo>
                  <a:lnTo>
                    <a:pt x="26" y="14"/>
                  </a:lnTo>
                  <a:lnTo>
                    <a:pt x="26" y="28"/>
                  </a:lnTo>
                  <a:lnTo>
                    <a:pt x="26" y="36"/>
                  </a:lnTo>
                  <a:lnTo>
                    <a:pt x="22" y="36"/>
                  </a:lnTo>
                  <a:lnTo>
                    <a:pt x="22" y="30"/>
                  </a:lnTo>
                  <a:lnTo>
                    <a:pt x="22" y="18"/>
                  </a:lnTo>
                  <a:lnTo>
                    <a:pt x="10" y="20"/>
                  </a:lnTo>
                  <a:lnTo>
                    <a:pt x="6" y="22"/>
                  </a:lnTo>
                  <a:lnTo>
                    <a:pt x="6" y="26"/>
                  </a:lnTo>
                  <a:lnTo>
                    <a:pt x="6" y="30"/>
                  </a:lnTo>
                  <a:lnTo>
                    <a:pt x="8" y="32"/>
                  </a:lnTo>
                  <a:lnTo>
                    <a:pt x="12" y="32"/>
                  </a:lnTo>
                  <a:lnTo>
                    <a:pt x="18" y="32"/>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9" name="Freeform 95"/>
            <p:cNvSpPr>
              <a:spLocks/>
            </p:cNvSpPr>
            <p:nvPr/>
          </p:nvSpPr>
          <p:spPr bwMode="auto">
            <a:xfrm>
              <a:off x="1074" y="1916"/>
              <a:ext cx="18" cy="44"/>
            </a:xfrm>
            <a:custGeom>
              <a:avLst/>
              <a:gdLst/>
              <a:ahLst/>
              <a:cxnLst>
                <a:cxn ang="0">
                  <a:pos x="18" y="12"/>
                </a:cxn>
                <a:cxn ang="0">
                  <a:pos x="10" y="12"/>
                </a:cxn>
                <a:cxn ang="0">
                  <a:pos x="10" y="34"/>
                </a:cxn>
                <a:cxn ang="0">
                  <a:pos x="10" y="38"/>
                </a:cxn>
                <a:cxn ang="0">
                  <a:pos x="14" y="40"/>
                </a:cxn>
                <a:cxn ang="0">
                  <a:pos x="18" y="40"/>
                </a:cxn>
                <a:cxn ang="0">
                  <a:pos x="18" y="44"/>
                </a:cxn>
                <a:cxn ang="0">
                  <a:pos x="14" y="44"/>
                </a:cxn>
                <a:cxn ang="0">
                  <a:pos x="10" y="44"/>
                </a:cxn>
                <a:cxn ang="0">
                  <a:pos x="6" y="40"/>
                </a:cxn>
                <a:cxn ang="0">
                  <a:pos x="6" y="32"/>
                </a:cxn>
                <a:cxn ang="0">
                  <a:pos x="6" y="12"/>
                </a:cxn>
                <a:cxn ang="0">
                  <a:pos x="0" y="12"/>
                </a:cxn>
                <a:cxn ang="0">
                  <a:pos x="0" y="10"/>
                </a:cxn>
                <a:cxn ang="0">
                  <a:pos x="6" y="10"/>
                </a:cxn>
                <a:cxn ang="0">
                  <a:pos x="6" y="2"/>
                </a:cxn>
                <a:cxn ang="0">
                  <a:pos x="10" y="0"/>
                </a:cxn>
                <a:cxn ang="0">
                  <a:pos x="10" y="10"/>
                </a:cxn>
                <a:cxn ang="0">
                  <a:pos x="18" y="10"/>
                </a:cxn>
                <a:cxn ang="0">
                  <a:pos x="18" y="12"/>
                </a:cxn>
              </a:cxnLst>
              <a:rect l="0" t="0" r="r" b="b"/>
              <a:pathLst>
                <a:path w="18" h="44">
                  <a:moveTo>
                    <a:pt x="18" y="12"/>
                  </a:moveTo>
                  <a:lnTo>
                    <a:pt x="10" y="12"/>
                  </a:lnTo>
                  <a:lnTo>
                    <a:pt x="10" y="34"/>
                  </a:lnTo>
                  <a:lnTo>
                    <a:pt x="10" y="38"/>
                  </a:lnTo>
                  <a:lnTo>
                    <a:pt x="14" y="40"/>
                  </a:lnTo>
                  <a:lnTo>
                    <a:pt x="18" y="40"/>
                  </a:lnTo>
                  <a:lnTo>
                    <a:pt x="18" y="44"/>
                  </a:lnTo>
                  <a:lnTo>
                    <a:pt x="14" y="44"/>
                  </a:lnTo>
                  <a:lnTo>
                    <a:pt x="10" y="44"/>
                  </a:lnTo>
                  <a:lnTo>
                    <a:pt x="6" y="40"/>
                  </a:lnTo>
                  <a:lnTo>
                    <a:pt x="6" y="32"/>
                  </a:lnTo>
                  <a:lnTo>
                    <a:pt x="6" y="12"/>
                  </a:lnTo>
                  <a:lnTo>
                    <a:pt x="0" y="12"/>
                  </a:lnTo>
                  <a:lnTo>
                    <a:pt x="0" y="10"/>
                  </a:lnTo>
                  <a:lnTo>
                    <a:pt x="6" y="10"/>
                  </a:lnTo>
                  <a:lnTo>
                    <a:pt x="6" y="2"/>
                  </a:lnTo>
                  <a:lnTo>
                    <a:pt x="10" y="0"/>
                  </a:lnTo>
                  <a:lnTo>
                    <a:pt x="10"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0" name="Freeform 96"/>
            <p:cNvSpPr>
              <a:spLocks/>
            </p:cNvSpPr>
            <p:nvPr/>
          </p:nvSpPr>
          <p:spPr bwMode="auto">
            <a:xfrm>
              <a:off x="1100" y="1912"/>
              <a:ext cx="46" cy="48"/>
            </a:xfrm>
            <a:custGeom>
              <a:avLst/>
              <a:gdLst/>
              <a:ahLst/>
              <a:cxnLst>
                <a:cxn ang="0">
                  <a:pos x="32" y="32"/>
                </a:cxn>
                <a:cxn ang="0">
                  <a:pos x="36" y="34"/>
                </a:cxn>
                <a:cxn ang="0">
                  <a:pos x="42" y="26"/>
                </a:cxn>
                <a:cxn ang="0">
                  <a:pos x="40" y="14"/>
                </a:cxn>
                <a:cxn ang="0">
                  <a:pos x="30" y="6"/>
                </a:cxn>
                <a:cxn ang="0">
                  <a:pos x="16" y="6"/>
                </a:cxn>
                <a:cxn ang="0">
                  <a:pos x="6" y="16"/>
                </a:cxn>
                <a:cxn ang="0">
                  <a:pos x="6" y="32"/>
                </a:cxn>
                <a:cxn ang="0">
                  <a:pos x="16" y="42"/>
                </a:cxn>
                <a:cxn ang="0">
                  <a:pos x="34" y="42"/>
                </a:cxn>
                <a:cxn ang="0">
                  <a:pos x="44" y="36"/>
                </a:cxn>
                <a:cxn ang="0">
                  <a:pos x="36" y="46"/>
                </a:cxn>
                <a:cxn ang="0">
                  <a:pos x="24" y="48"/>
                </a:cxn>
                <a:cxn ang="0">
                  <a:pos x="6" y="40"/>
                </a:cxn>
                <a:cxn ang="0">
                  <a:pos x="0" y="24"/>
                </a:cxn>
                <a:cxn ang="0">
                  <a:pos x="6" y="8"/>
                </a:cxn>
                <a:cxn ang="0">
                  <a:pos x="24" y="0"/>
                </a:cxn>
                <a:cxn ang="0">
                  <a:pos x="40" y="6"/>
                </a:cxn>
                <a:cxn ang="0">
                  <a:pos x="46" y="20"/>
                </a:cxn>
                <a:cxn ang="0">
                  <a:pos x="42" y="34"/>
                </a:cxn>
                <a:cxn ang="0">
                  <a:pos x="32" y="38"/>
                </a:cxn>
                <a:cxn ang="0">
                  <a:pos x="26" y="34"/>
                </a:cxn>
                <a:cxn ang="0">
                  <a:pos x="18" y="38"/>
                </a:cxn>
                <a:cxn ang="0">
                  <a:pos x="12" y="36"/>
                </a:cxn>
                <a:cxn ang="0">
                  <a:pos x="10" y="28"/>
                </a:cxn>
                <a:cxn ang="0">
                  <a:pos x="14" y="16"/>
                </a:cxn>
                <a:cxn ang="0">
                  <a:pos x="24" y="10"/>
                </a:cxn>
                <a:cxn ang="0">
                  <a:pos x="32" y="16"/>
                </a:cxn>
                <a:cxn ang="0">
                  <a:pos x="38" y="12"/>
                </a:cxn>
                <a:cxn ang="0">
                  <a:pos x="18" y="34"/>
                </a:cxn>
                <a:cxn ang="0">
                  <a:pos x="26" y="30"/>
                </a:cxn>
                <a:cxn ang="0">
                  <a:pos x="30" y="20"/>
                </a:cxn>
                <a:cxn ang="0">
                  <a:pos x="28" y="16"/>
                </a:cxn>
                <a:cxn ang="0">
                  <a:pos x="22" y="16"/>
                </a:cxn>
                <a:cxn ang="0">
                  <a:pos x="16" y="22"/>
                </a:cxn>
                <a:cxn ang="0">
                  <a:pos x="16" y="32"/>
                </a:cxn>
                <a:cxn ang="0">
                  <a:pos x="32" y="30"/>
                </a:cxn>
              </a:cxnLst>
              <a:rect l="0" t="0" r="r" b="b"/>
              <a:pathLst>
                <a:path w="46" h="48">
                  <a:moveTo>
                    <a:pt x="32" y="30"/>
                  </a:moveTo>
                  <a:lnTo>
                    <a:pt x="32" y="32"/>
                  </a:lnTo>
                  <a:lnTo>
                    <a:pt x="32" y="34"/>
                  </a:lnTo>
                  <a:lnTo>
                    <a:pt x="36" y="34"/>
                  </a:lnTo>
                  <a:lnTo>
                    <a:pt x="40" y="30"/>
                  </a:lnTo>
                  <a:lnTo>
                    <a:pt x="42" y="26"/>
                  </a:lnTo>
                  <a:lnTo>
                    <a:pt x="42" y="20"/>
                  </a:lnTo>
                  <a:lnTo>
                    <a:pt x="40" y="14"/>
                  </a:lnTo>
                  <a:lnTo>
                    <a:pt x="36" y="8"/>
                  </a:lnTo>
                  <a:lnTo>
                    <a:pt x="30" y="6"/>
                  </a:lnTo>
                  <a:lnTo>
                    <a:pt x="24" y="4"/>
                  </a:lnTo>
                  <a:lnTo>
                    <a:pt x="16" y="6"/>
                  </a:lnTo>
                  <a:lnTo>
                    <a:pt x="10" y="10"/>
                  </a:lnTo>
                  <a:lnTo>
                    <a:pt x="6" y="16"/>
                  </a:lnTo>
                  <a:lnTo>
                    <a:pt x="4" y="24"/>
                  </a:lnTo>
                  <a:lnTo>
                    <a:pt x="6" y="32"/>
                  </a:lnTo>
                  <a:lnTo>
                    <a:pt x="10" y="38"/>
                  </a:lnTo>
                  <a:lnTo>
                    <a:pt x="16" y="42"/>
                  </a:lnTo>
                  <a:lnTo>
                    <a:pt x="24" y="44"/>
                  </a:lnTo>
                  <a:lnTo>
                    <a:pt x="34" y="42"/>
                  </a:lnTo>
                  <a:lnTo>
                    <a:pt x="40" y="36"/>
                  </a:lnTo>
                  <a:lnTo>
                    <a:pt x="44" y="36"/>
                  </a:lnTo>
                  <a:lnTo>
                    <a:pt x="40" y="42"/>
                  </a:lnTo>
                  <a:lnTo>
                    <a:pt x="36" y="46"/>
                  </a:lnTo>
                  <a:lnTo>
                    <a:pt x="30" y="48"/>
                  </a:lnTo>
                  <a:lnTo>
                    <a:pt x="24" y="48"/>
                  </a:lnTo>
                  <a:lnTo>
                    <a:pt x="12" y="46"/>
                  </a:lnTo>
                  <a:lnTo>
                    <a:pt x="6" y="40"/>
                  </a:lnTo>
                  <a:lnTo>
                    <a:pt x="0" y="32"/>
                  </a:lnTo>
                  <a:lnTo>
                    <a:pt x="0" y="24"/>
                  </a:lnTo>
                  <a:lnTo>
                    <a:pt x="0" y="16"/>
                  </a:lnTo>
                  <a:lnTo>
                    <a:pt x="6" y="8"/>
                  </a:lnTo>
                  <a:lnTo>
                    <a:pt x="12" y="2"/>
                  </a:lnTo>
                  <a:lnTo>
                    <a:pt x="24" y="0"/>
                  </a:lnTo>
                  <a:lnTo>
                    <a:pt x="32" y="2"/>
                  </a:lnTo>
                  <a:lnTo>
                    <a:pt x="40" y="6"/>
                  </a:lnTo>
                  <a:lnTo>
                    <a:pt x="44" y="12"/>
                  </a:lnTo>
                  <a:lnTo>
                    <a:pt x="46" y="20"/>
                  </a:lnTo>
                  <a:lnTo>
                    <a:pt x="46" y="28"/>
                  </a:lnTo>
                  <a:lnTo>
                    <a:pt x="42" y="34"/>
                  </a:lnTo>
                  <a:lnTo>
                    <a:pt x="36" y="38"/>
                  </a:lnTo>
                  <a:lnTo>
                    <a:pt x="32" y="38"/>
                  </a:lnTo>
                  <a:lnTo>
                    <a:pt x="28" y="38"/>
                  </a:lnTo>
                  <a:lnTo>
                    <a:pt x="26" y="34"/>
                  </a:lnTo>
                  <a:lnTo>
                    <a:pt x="24" y="38"/>
                  </a:lnTo>
                  <a:lnTo>
                    <a:pt x="18" y="38"/>
                  </a:lnTo>
                  <a:lnTo>
                    <a:pt x="14" y="38"/>
                  </a:lnTo>
                  <a:lnTo>
                    <a:pt x="12" y="36"/>
                  </a:lnTo>
                  <a:lnTo>
                    <a:pt x="10" y="32"/>
                  </a:lnTo>
                  <a:lnTo>
                    <a:pt x="10" y="28"/>
                  </a:lnTo>
                  <a:lnTo>
                    <a:pt x="10" y="22"/>
                  </a:lnTo>
                  <a:lnTo>
                    <a:pt x="14" y="16"/>
                  </a:lnTo>
                  <a:lnTo>
                    <a:pt x="18" y="12"/>
                  </a:lnTo>
                  <a:lnTo>
                    <a:pt x="24" y="10"/>
                  </a:lnTo>
                  <a:lnTo>
                    <a:pt x="28" y="12"/>
                  </a:lnTo>
                  <a:lnTo>
                    <a:pt x="32" y="16"/>
                  </a:lnTo>
                  <a:lnTo>
                    <a:pt x="34" y="12"/>
                  </a:lnTo>
                  <a:lnTo>
                    <a:pt x="38" y="12"/>
                  </a:lnTo>
                  <a:lnTo>
                    <a:pt x="32" y="30"/>
                  </a:lnTo>
                  <a:lnTo>
                    <a:pt x="18" y="34"/>
                  </a:lnTo>
                  <a:lnTo>
                    <a:pt x="24" y="32"/>
                  </a:lnTo>
                  <a:lnTo>
                    <a:pt x="26" y="30"/>
                  </a:lnTo>
                  <a:lnTo>
                    <a:pt x="30" y="24"/>
                  </a:lnTo>
                  <a:lnTo>
                    <a:pt x="30" y="20"/>
                  </a:lnTo>
                  <a:lnTo>
                    <a:pt x="30" y="18"/>
                  </a:lnTo>
                  <a:lnTo>
                    <a:pt x="28" y="16"/>
                  </a:lnTo>
                  <a:lnTo>
                    <a:pt x="24" y="14"/>
                  </a:lnTo>
                  <a:lnTo>
                    <a:pt x="22" y="16"/>
                  </a:lnTo>
                  <a:lnTo>
                    <a:pt x="18" y="18"/>
                  </a:lnTo>
                  <a:lnTo>
                    <a:pt x="16" y="22"/>
                  </a:lnTo>
                  <a:lnTo>
                    <a:pt x="14" y="28"/>
                  </a:lnTo>
                  <a:lnTo>
                    <a:pt x="16" y="32"/>
                  </a:lnTo>
                  <a:lnTo>
                    <a:pt x="18" y="34"/>
                  </a:lnTo>
                  <a:lnTo>
                    <a:pt x="3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1" name="Freeform 97"/>
            <p:cNvSpPr>
              <a:spLocks/>
            </p:cNvSpPr>
            <p:nvPr/>
          </p:nvSpPr>
          <p:spPr bwMode="auto">
            <a:xfrm>
              <a:off x="1160" y="1910"/>
              <a:ext cx="26" cy="50"/>
            </a:xfrm>
            <a:custGeom>
              <a:avLst/>
              <a:gdLst/>
              <a:ahLst/>
              <a:cxnLst>
                <a:cxn ang="0">
                  <a:pos x="0" y="0"/>
                </a:cxn>
                <a:cxn ang="0">
                  <a:pos x="4" y="0"/>
                </a:cxn>
                <a:cxn ang="0">
                  <a:pos x="4" y="22"/>
                </a:cxn>
                <a:cxn ang="0">
                  <a:pos x="8" y="16"/>
                </a:cxn>
                <a:cxn ang="0">
                  <a:pos x="14" y="14"/>
                </a:cxn>
                <a:cxn ang="0">
                  <a:pos x="20" y="16"/>
                </a:cxn>
                <a:cxn ang="0">
                  <a:pos x="24" y="18"/>
                </a:cxn>
                <a:cxn ang="0">
                  <a:pos x="24"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4"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2" name="Freeform 98"/>
            <p:cNvSpPr>
              <a:spLocks/>
            </p:cNvSpPr>
            <p:nvPr/>
          </p:nvSpPr>
          <p:spPr bwMode="auto">
            <a:xfrm>
              <a:off x="1194" y="1924"/>
              <a:ext cx="20" cy="36"/>
            </a:xfrm>
            <a:custGeom>
              <a:avLst/>
              <a:gdLst/>
              <a:ahLst/>
              <a:cxnLst>
                <a:cxn ang="0">
                  <a:pos x="0" y="34"/>
                </a:cxn>
                <a:cxn ang="0">
                  <a:pos x="8" y="36"/>
                </a:cxn>
                <a:cxn ang="0">
                  <a:pos x="12" y="36"/>
                </a:cxn>
                <a:cxn ang="0">
                  <a:pos x="16" y="34"/>
                </a:cxn>
                <a:cxn ang="0">
                  <a:pos x="20" y="30"/>
                </a:cxn>
                <a:cxn ang="0">
                  <a:pos x="20" y="26"/>
                </a:cxn>
                <a:cxn ang="0">
                  <a:pos x="20" y="22"/>
                </a:cxn>
                <a:cxn ang="0">
                  <a:pos x="18" y="20"/>
                </a:cxn>
                <a:cxn ang="0">
                  <a:pos x="12" y="16"/>
                </a:cxn>
                <a:cxn ang="0">
                  <a:pos x="6" y="14"/>
                </a:cxn>
                <a:cxn ang="0">
                  <a:pos x="4" y="12"/>
                </a:cxn>
                <a:cxn ang="0">
                  <a:pos x="4" y="10"/>
                </a:cxn>
                <a:cxn ang="0">
                  <a:pos x="4" y="8"/>
                </a:cxn>
                <a:cxn ang="0">
                  <a:pos x="6" y="6"/>
                </a:cxn>
                <a:cxn ang="0">
                  <a:pos x="12" y="4"/>
                </a:cxn>
                <a:cxn ang="0">
                  <a:pos x="18" y="6"/>
                </a:cxn>
                <a:cxn ang="0">
                  <a:pos x="20" y="2"/>
                </a:cxn>
                <a:cxn ang="0">
                  <a:pos x="10" y="0"/>
                </a:cxn>
                <a:cxn ang="0">
                  <a:pos x="6" y="2"/>
                </a:cxn>
                <a:cxn ang="0">
                  <a:pos x="4" y="2"/>
                </a:cxn>
                <a:cxn ang="0">
                  <a:pos x="0" y="6"/>
                </a:cxn>
                <a:cxn ang="0">
                  <a:pos x="0" y="10"/>
                </a:cxn>
                <a:cxn ang="0">
                  <a:pos x="0" y="14"/>
                </a:cxn>
                <a:cxn ang="0">
                  <a:pos x="2" y="16"/>
                </a:cxn>
                <a:cxn ang="0">
                  <a:pos x="8" y="18"/>
                </a:cxn>
                <a:cxn ang="0">
                  <a:pos x="14" y="22"/>
                </a:cxn>
                <a:cxn ang="0">
                  <a:pos x="16" y="24"/>
                </a:cxn>
                <a:cxn ang="0">
                  <a:pos x="16" y="26"/>
                </a:cxn>
                <a:cxn ang="0">
                  <a:pos x="16" y="30"/>
                </a:cxn>
                <a:cxn ang="0">
                  <a:pos x="14" y="30"/>
                </a:cxn>
                <a:cxn ang="0">
                  <a:pos x="8" y="32"/>
                </a:cxn>
                <a:cxn ang="0">
                  <a:pos x="0" y="30"/>
                </a:cxn>
                <a:cxn ang="0">
                  <a:pos x="0" y="34"/>
                </a:cxn>
              </a:cxnLst>
              <a:rect l="0" t="0" r="r" b="b"/>
              <a:pathLst>
                <a:path w="20" h="36">
                  <a:moveTo>
                    <a:pt x="0" y="34"/>
                  </a:moveTo>
                  <a:lnTo>
                    <a:pt x="8" y="36"/>
                  </a:lnTo>
                  <a:lnTo>
                    <a:pt x="12" y="36"/>
                  </a:lnTo>
                  <a:lnTo>
                    <a:pt x="16" y="34"/>
                  </a:lnTo>
                  <a:lnTo>
                    <a:pt x="20" y="30"/>
                  </a:lnTo>
                  <a:lnTo>
                    <a:pt x="20" y="26"/>
                  </a:lnTo>
                  <a:lnTo>
                    <a:pt x="20" y="22"/>
                  </a:lnTo>
                  <a:lnTo>
                    <a:pt x="18" y="20"/>
                  </a:lnTo>
                  <a:lnTo>
                    <a:pt x="12" y="16"/>
                  </a:lnTo>
                  <a:lnTo>
                    <a:pt x="6" y="14"/>
                  </a:lnTo>
                  <a:lnTo>
                    <a:pt x="4" y="12"/>
                  </a:lnTo>
                  <a:lnTo>
                    <a:pt x="4" y="10"/>
                  </a:lnTo>
                  <a:lnTo>
                    <a:pt x="4" y="8"/>
                  </a:lnTo>
                  <a:lnTo>
                    <a:pt x="6" y="6"/>
                  </a:lnTo>
                  <a:lnTo>
                    <a:pt x="12" y="4"/>
                  </a:lnTo>
                  <a:lnTo>
                    <a:pt x="18" y="6"/>
                  </a:lnTo>
                  <a:lnTo>
                    <a:pt x="20" y="2"/>
                  </a:lnTo>
                  <a:lnTo>
                    <a:pt x="10" y="0"/>
                  </a:lnTo>
                  <a:lnTo>
                    <a:pt x="6" y="2"/>
                  </a:lnTo>
                  <a:lnTo>
                    <a:pt x="4" y="2"/>
                  </a:lnTo>
                  <a:lnTo>
                    <a:pt x="0" y="6"/>
                  </a:lnTo>
                  <a:lnTo>
                    <a:pt x="0" y="10"/>
                  </a:lnTo>
                  <a:lnTo>
                    <a:pt x="0" y="14"/>
                  </a:lnTo>
                  <a:lnTo>
                    <a:pt x="2" y="16"/>
                  </a:lnTo>
                  <a:lnTo>
                    <a:pt x="8" y="18"/>
                  </a:lnTo>
                  <a:lnTo>
                    <a:pt x="14" y="22"/>
                  </a:lnTo>
                  <a:lnTo>
                    <a:pt x="16" y="24"/>
                  </a:lnTo>
                  <a:lnTo>
                    <a:pt x="16" y="26"/>
                  </a:lnTo>
                  <a:lnTo>
                    <a:pt x="16" y="30"/>
                  </a:lnTo>
                  <a:lnTo>
                    <a:pt x="14" y="30"/>
                  </a:lnTo>
                  <a:lnTo>
                    <a:pt x="8" y="32"/>
                  </a:lnTo>
                  <a:lnTo>
                    <a:pt x="0" y="30"/>
                  </a:lnTo>
                  <a:lnTo>
                    <a:pt x="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3" name="Freeform 99"/>
            <p:cNvSpPr>
              <a:spLocks/>
            </p:cNvSpPr>
            <p:nvPr/>
          </p:nvSpPr>
          <p:spPr bwMode="auto">
            <a:xfrm>
              <a:off x="1220" y="1926"/>
              <a:ext cx="26" cy="34"/>
            </a:xfrm>
            <a:custGeom>
              <a:avLst/>
              <a:gdLst/>
              <a:ahLst/>
              <a:cxnLst>
                <a:cxn ang="0">
                  <a:pos x="0" y="30"/>
                </a:cxn>
                <a:cxn ang="0">
                  <a:pos x="20" y="2"/>
                </a:cxn>
                <a:cxn ang="0">
                  <a:pos x="2" y="2"/>
                </a:cxn>
                <a:cxn ang="0">
                  <a:pos x="2" y="0"/>
                </a:cxn>
                <a:cxn ang="0">
                  <a:pos x="26" y="0"/>
                </a:cxn>
                <a:cxn ang="0">
                  <a:pos x="26" y="2"/>
                </a:cxn>
                <a:cxn ang="0">
                  <a:pos x="6" y="30"/>
                </a:cxn>
                <a:cxn ang="0">
                  <a:pos x="26" y="30"/>
                </a:cxn>
                <a:cxn ang="0">
                  <a:pos x="26" y="34"/>
                </a:cxn>
                <a:cxn ang="0">
                  <a:pos x="0" y="34"/>
                </a:cxn>
                <a:cxn ang="0">
                  <a:pos x="0" y="30"/>
                </a:cxn>
              </a:cxnLst>
              <a:rect l="0" t="0" r="r" b="b"/>
              <a:pathLst>
                <a:path w="26" h="34">
                  <a:moveTo>
                    <a:pt x="0" y="30"/>
                  </a:moveTo>
                  <a:lnTo>
                    <a:pt x="20" y="2"/>
                  </a:lnTo>
                  <a:lnTo>
                    <a:pt x="2" y="2"/>
                  </a:lnTo>
                  <a:lnTo>
                    <a:pt x="2" y="0"/>
                  </a:lnTo>
                  <a:lnTo>
                    <a:pt x="26" y="0"/>
                  </a:lnTo>
                  <a:lnTo>
                    <a:pt x="26" y="2"/>
                  </a:lnTo>
                  <a:lnTo>
                    <a:pt x="6"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4" name="Rectangle 100"/>
            <p:cNvSpPr>
              <a:spLocks noChangeArrowheads="1"/>
            </p:cNvSpPr>
            <p:nvPr/>
          </p:nvSpPr>
          <p:spPr bwMode="auto">
            <a:xfrm>
              <a:off x="1252" y="1940"/>
              <a:ext cx="17"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5" name="Freeform 101"/>
            <p:cNvSpPr>
              <a:spLocks/>
            </p:cNvSpPr>
            <p:nvPr/>
          </p:nvSpPr>
          <p:spPr bwMode="auto">
            <a:xfrm>
              <a:off x="1275" y="1916"/>
              <a:ext cx="20" cy="44"/>
            </a:xfrm>
            <a:custGeom>
              <a:avLst/>
              <a:gdLst/>
              <a:ahLst/>
              <a:cxnLst>
                <a:cxn ang="0">
                  <a:pos x="20" y="10"/>
                </a:cxn>
                <a:cxn ang="0">
                  <a:pos x="12" y="10"/>
                </a:cxn>
                <a:cxn ang="0">
                  <a:pos x="12" y="0"/>
                </a:cxn>
                <a:cxn ang="0">
                  <a:pos x="8" y="2"/>
                </a:cxn>
                <a:cxn ang="0">
                  <a:pos x="8" y="10"/>
                </a:cxn>
                <a:cxn ang="0">
                  <a:pos x="0" y="10"/>
                </a:cxn>
                <a:cxn ang="0">
                  <a:pos x="0" y="12"/>
                </a:cxn>
                <a:cxn ang="0">
                  <a:pos x="8" y="12"/>
                </a:cxn>
                <a:cxn ang="0">
                  <a:pos x="8" y="32"/>
                </a:cxn>
                <a:cxn ang="0">
                  <a:pos x="8" y="40"/>
                </a:cxn>
                <a:cxn ang="0">
                  <a:pos x="10" y="44"/>
                </a:cxn>
                <a:cxn ang="0">
                  <a:pos x="16" y="44"/>
                </a:cxn>
                <a:cxn ang="0">
                  <a:pos x="20" y="44"/>
                </a:cxn>
                <a:cxn ang="0">
                  <a:pos x="20" y="40"/>
                </a:cxn>
                <a:cxn ang="0">
                  <a:pos x="16" y="40"/>
                </a:cxn>
                <a:cxn ang="0">
                  <a:pos x="12" y="38"/>
                </a:cxn>
                <a:cxn ang="0">
                  <a:pos x="12" y="34"/>
                </a:cxn>
                <a:cxn ang="0">
                  <a:pos x="12" y="12"/>
                </a:cxn>
                <a:cxn ang="0">
                  <a:pos x="20" y="12"/>
                </a:cxn>
                <a:cxn ang="0">
                  <a:pos x="20" y="10"/>
                </a:cxn>
              </a:cxnLst>
              <a:rect l="0" t="0" r="r" b="b"/>
              <a:pathLst>
                <a:path w="20" h="44">
                  <a:moveTo>
                    <a:pt x="20" y="10"/>
                  </a:moveTo>
                  <a:lnTo>
                    <a:pt x="12" y="10"/>
                  </a:lnTo>
                  <a:lnTo>
                    <a:pt x="12" y="0"/>
                  </a:lnTo>
                  <a:lnTo>
                    <a:pt x="8" y="2"/>
                  </a:lnTo>
                  <a:lnTo>
                    <a:pt x="8" y="10"/>
                  </a:lnTo>
                  <a:lnTo>
                    <a:pt x="0" y="10"/>
                  </a:lnTo>
                  <a:lnTo>
                    <a:pt x="0" y="12"/>
                  </a:lnTo>
                  <a:lnTo>
                    <a:pt x="8" y="12"/>
                  </a:lnTo>
                  <a:lnTo>
                    <a:pt x="8" y="32"/>
                  </a:lnTo>
                  <a:lnTo>
                    <a:pt x="8" y="40"/>
                  </a:lnTo>
                  <a:lnTo>
                    <a:pt x="10" y="44"/>
                  </a:lnTo>
                  <a:lnTo>
                    <a:pt x="16" y="44"/>
                  </a:lnTo>
                  <a:lnTo>
                    <a:pt x="20" y="44"/>
                  </a:lnTo>
                  <a:lnTo>
                    <a:pt x="20" y="40"/>
                  </a:lnTo>
                  <a:lnTo>
                    <a:pt x="16" y="40"/>
                  </a:lnTo>
                  <a:lnTo>
                    <a:pt x="12" y="38"/>
                  </a:lnTo>
                  <a:lnTo>
                    <a:pt x="12" y="34"/>
                  </a:lnTo>
                  <a:lnTo>
                    <a:pt x="12" y="12"/>
                  </a:lnTo>
                  <a:lnTo>
                    <a:pt x="20" y="12"/>
                  </a:lnTo>
                  <a:lnTo>
                    <a:pt x="20" y="1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 name="Rectangle 102"/>
            <p:cNvSpPr>
              <a:spLocks noChangeArrowheads="1"/>
            </p:cNvSpPr>
            <p:nvPr/>
          </p:nvSpPr>
          <p:spPr bwMode="auto">
            <a:xfrm>
              <a:off x="1303"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 name="Freeform 103"/>
            <p:cNvSpPr>
              <a:spLocks/>
            </p:cNvSpPr>
            <p:nvPr/>
          </p:nvSpPr>
          <p:spPr bwMode="auto">
            <a:xfrm>
              <a:off x="1319" y="1924"/>
              <a:ext cx="24" cy="36"/>
            </a:xfrm>
            <a:custGeom>
              <a:avLst/>
              <a:gdLst/>
              <a:ahLst/>
              <a:cxnLst>
                <a:cxn ang="0">
                  <a:pos x="24" y="6"/>
                </a:cxn>
                <a:cxn ang="0">
                  <a:pos x="16" y="4"/>
                </a:cxn>
                <a:cxn ang="0">
                  <a:pos x="12" y="6"/>
                </a:cxn>
                <a:cxn ang="0">
                  <a:pos x="8" y="8"/>
                </a:cxn>
                <a:cxn ang="0">
                  <a:pos x="4" y="12"/>
                </a:cxn>
                <a:cxn ang="0">
                  <a:pos x="4" y="18"/>
                </a:cxn>
                <a:cxn ang="0">
                  <a:pos x="4" y="24"/>
                </a:cxn>
                <a:cxn ang="0">
                  <a:pos x="6" y="28"/>
                </a:cxn>
                <a:cxn ang="0">
                  <a:pos x="10" y="32"/>
                </a:cxn>
                <a:cxn ang="0">
                  <a:pos x="16" y="32"/>
                </a:cxn>
                <a:cxn ang="0">
                  <a:pos x="24" y="30"/>
                </a:cxn>
                <a:cxn ang="0">
                  <a:pos x="24" y="34"/>
                </a:cxn>
                <a:cxn ang="0">
                  <a:pos x="16" y="36"/>
                </a:cxn>
                <a:cxn ang="0">
                  <a:pos x="8" y="34"/>
                </a:cxn>
                <a:cxn ang="0">
                  <a:pos x="4" y="30"/>
                </a:cxn>
                <a:cxn ang="0">
                  <a:pos x="0" y="26"/>
                </a:cxn>
                <a:cxn ang="0">
                  <a:pos x="0" y="18"/>
                </a:cxn>
                <a:cxn ang="0">
                  <a:pos x="0" y="12"/>
                </a:cxn>
                <a:cxn ang="0">
                  <a:pos x="4" y="6"/>
                </a:cxn>
                <a:cxn ang="0">
                  <a:pos x="10" y="2"/>
                </a:cxn>
                <a:cxn ang="0">
                  <a:pos x="16" y="0"/>
                </a:cxn>
                <a:cxn ang="0">
                  <a:pos x="24" y="2"/>
                </a:cxn>
                <a:cxn ang="0">
                  <a:pos x="24" y="6"/>
                </a:cxn>
              </a:cxnLst>
              <a:rect l="0" t="0" r="r" b="b"/>
              <a:pathLst>
                <a:path w="24" h="36">
                  <a:moveTo>
                    <a:pt x="24" y="6"/>
                  </a:moveTo>
                  <a:lnTo>
                    <a:pt x="16" y="4"/>
                  </a:lnTo>
                  <a:lnTo>
                    <a:pt x="12" y="6"/>
                  </a:lnTo>
                  <a:lnTo>
                    <a:pt x="8" y="8"/>
                  </a:lnTo>
                  <a:lnTo>
                    <a:pt x="4" y="12"/>
                  </a:lnTo>
                  <a:lnTo>
                    <a:pt x="4" y="18"/>
                  </a:lnTo>
                  <a:lnTo>
                    <a:pt x="4" y="24"/>
                  </a:lnTo>
                  <a:lnTo>
                    <a:pt x="6" y="28"/>
                  </a:lnTo>
                  <a:lnTo>
                    <a:pt x="10" y="32"/>
                  </a:lnTo>
                  <a:lnTo>
                    <a:pt x="16" y="32"/>
                  </a:lnTo>
                  <a:lnTo>
                    <a:pt x="24" y="30"/>
                  </a:lnTo>
                  <a:lnTo>
                    <a:pt x="24" y="34"/>
                  </a:lnTo>
                  <a:lnTo>
                    <a:pt x="16" y="36"/>
                  </a:lnTo>
                  <a:lnTo>
                    <a:pt x="8" y="34"/>
                  </a:lnTo>
                  <a:lnTo>
                    <a:pt x="4" y="30"/>
                  </a:lnTo>
                  <a:lnTo>
                    <a:pt x="0" y="26"/>
                  </a:lnTo>
                  <a:lnTo>
                    <a:pt x="0" y="18"/>
                  </a:lnTo>
                  <a:lnTo>
                    <a:pt x="0" y="12"/>
                  </a:lnTo>
                  <a:lnTo>
                    <a:pt x="4" y="6"/>
                  </a:lnTo>
                  <a:lnTo>
                    <a:pt x="10" y="2"/>
                  </a:lnTo>
                  <a:lnTo>
                    <a:pt x="16" y="0"/>
                  </a:lnTo>
                  <a:lnTo>
                    <a:pt x="24" y="2"/>
                  </a:lnTo>
                  <a:lnTo>
                    <a:pt x="2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8" name="Freeform 104"/>
            <p:cNvSpPr>
              <a:spLocks/>
            </p:cNvSpPr>
            <p:nvPr/>
          </p:nvSpPr>
          <p:spPr bwMode="auto">
            <a:xfrm>
              <a:off x="1351"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10"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10"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 name="Freeform 105"/>
            <p:cNvSpPr>
              <a:spLocks/>
            </p:cNvSpPr>
            <p:nvPr/>
          </p:nvSpPr>
          <p:spPr bwMode="auto">
            <a:xfrm>
              <a:off x="1385" y="195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 name="Freeform 106"/>
            <p:cNvSpPr>
              <a:spLocks/>
            </p:cNvSpPr>
            <p:nvPr/>
          </p:nvSpPr>
          <p:spPr bwMode="auto">
            <a:xfrm>
              <a:off x="1421" y="1926"/>
              <a:ext cx="50" cy="34"/>
            </a:xfrm>
            <a:custGeom>
              <a:avLst/>
              <a:gdLst/>
              <a:ahLst/>
              <a:cxnLst>
                <a:cxn ang="0">
                  <a:pos x="38" y="34"/>
                </a:cxn>
                <a:cxn ang="0">
                  <a:pos x="34" y="34"/>
                </a:cxn>
                <a:cxn ang="0">
                  <a:pos x="24" y="4"/>
                </a:cxn>
                <a:cxn ang="0">
                  <a:pos x="16" y="34"/>
                </a:cxn>
                <a:cxn ang="0">
                  <a:pos x="10" y="34"/>
                </a:cxn>
                <a:cxn ang="0">
                  <a:pos x="0" y="0"/>
                </a:cxn>
                <a:cxn ang="0">
                  <a:pos x="4" y="0"/>
                </a:cxn>
                <a:cxn ang="0">
                  <a:pos x="12" y="28"/>
                </a:cxn>
                <a:cxn ang="0">
                  <a:pos x="22" y="0"/>
                </a:cxn>
                <a:cxn ang="0">
                  <a:pos x="28" y="0"/>
                </a:cxn>
                <a:cxn ang="0">
                  <a:pos x="36" y="28"/>
                </a:cxn>
                <a:cxn ang="0">
                  <a:pos x="46" y="0"/>
                </a:cxn>
                <a:cxn ang="0">
                  <a:pos x="50" y="0"/>
                </a:cxn>
                <a:cxn ang="0">
                  <a:pos x="38" y="34"/>
                </a:cxn>
              </a:cxnLst>
              <a:rect l="0" t="0" r="r" b="b"/>
              <a:pathLst>
                <a:path w="50" h="34">
                  <a:moveTo>
                    <a:pt x="38" y="34"/>
                  </a:moveTo>
                  <a:lnTo>
                    <a:pt x="34" y="34"/>
                  </a:lnTo>
                  <a:lnTo>
                    <a:pt x="24" y="4"/>
                  </a:lnTo>
                  <a:lnTo>
                    <a:pt x="16" y="34"/>
                  </a:lnTo>
                  <a:lnTo>
                    <a:pt x="10" y="34"/>
                  </a:lnTo>
                  <a:lnTo>
                    <a:pt x="0" y="0"/>
                  </a:lnTo>
                  <a:lnTo>
                    <a:pt x="4" y="0"/>
                  </a:lnTo>
                  <a:lnTo>
                    <a:pt x="12" y="28"/>
                  </a:lnTo>
                  <a:lnTo>
                    <a:pt x="22" y="0"/>
                  </a:lnTo>
                  <a:lnTo>
                    <a:pt x="28" y="0"/>
                  </a:lnTo>
                  <a:lnTo>
                    <a:pt x="36" y="28"/>
                  </a:lnTo>
                  <a:lnTo>
                    <a:pt x="46" y="0"/>
                  </a:lnTo>
                  <a:lnTo>
                    <a:pt x="50" y="0"/>
                  </a:lnTo>
                  <a:lnTo>
                    <a:pt x="38"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 name="Freeform 107"/>
            <p:cNvSpPr>
              <a:spLocks/>
            </p:cNvSpPr>
            <p:nvPr/>
          </p:nvSpPr>
          <p:spPr bwMode="auto">
            <a:xfrm>
              <a:off x="1475" y="1926"/>
              <a:ext cx="52" cy="34"/>
            </a:xfrm>
            <a:custGeom>
              <a:avLst/>
              <a:gdLst/>
              <a:ahLst/>
              <a:cxnLst>
                <a:cxn ang="0">
                  <a:pos x="40" y="34"/>
                </a:cxn>
                <a:cxn ang="0">
                  <a:pos x="34" y="34"/>
                </a:cxn>
                <a:cxn ang="0">
                  <a:pos x="26" y="4"/>
                </a:cxn>
                <a:cxn ang="0">
                  <a:pos x="16" y="34"/>
                </a:cxn>
                <a:cxn ang="0">
                  <a:pos x="12" y="34"/>
                </a:cxn>
                <a:cxn ang="0">
                  <a:pos x="0" y="0"/>
                </a:cxn>
                <a:cxn ang="0">
                  <a:pos x="6" y="0"/>
                </a:cxn>
                <a:cxn ang="0">
                  <a:pos x="14" y="28"/>
                </a:cxn>
                <a:cxn ang="0">
                  <a:pos x="24" y="0"/>
                </a:cxn>
                <a:cxn ang="0">
                  <a:pos x="28" y="0"/>
                </a:cxn>
                <a:cxn ang="0">
                  <a:pos x="38" y="28"/>
                </a:cxn>
                <a:cxn ang="0">
                  <a:pos x="46" y="0"/>
                </a:cxn>
                <a:cxn ang="0">
                  <a:pos x="52" y="0"/>
                </a:cxn>
                <a:cxn ang="0">
                  <a:pos x="40" y="34"/>
                </a:cxn>
              </a:cxnLst>
              <a:rect l="0" t="0" r="r" b="b"/>
              <a:pathLst>
                <a:path w="52" h="34">
                  <a:moveTo>
                    <a:pt x="40" y="34"/>
                  </a:moveTo>
                  <a:lnTo>
                    <a:pt x="34" y="34"/>
                  </a:lnTo>
                  <a:lnTo>
                    <a:pt x="26" y="4"/>
                  </a:lnTo>
                  <a:lnTo>
                    <a:pt x="16" y="34"/>
                  </a:lnTo>
                  <a:lnTo>
                    <a:pt x="12" y="34"/>
                  </a:lnTo>
                  <a:lnTo>
                    <a:pt x="0" y="0"/>
                  </a:lnTo>
                  <a:lnTo>
                    <a:pt x="6" y="0"/>
                  </a:lnTo>
                  <a:lnTo>
                    <a:pt x="14" y="28"/>
                  </a:lnTo>
                  <a:lnTo>
                    <a:pt x="24" y="0"/>
                  </a:lnTo>
                  <a:lnTo>
                    <a:pt x="28" y="0"/>
                  </a:lnTo>
                  <a:lnTo>
                    <a:pt x="38" y="28"/>
                  </a:lnTo>
                  <a:lnTo>
                    <a:pt x="46" y="0"/>
                  </a:lnTo>
                  <a:lnTo>
                    <a:pt x="52"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 name="Freeform 108"/>
            <p:cNvSpPr>
              <a:spLocks/>
            </p:cNvSpPr>
            <p:nvPr/>
          </p:nvSpPr>
          <p:spPr bwMode="auto">
            <a:xfrm>
              <a:off x="1531" y="1926"/>
              <a:ext cx="50" cy="34"/>
            </a:xfrm>
            <a:custGeom>
              <a:avLst/>
              <a:gdLst/>
              <a:ahLst/>
              <a:cxnLst>
                <a:cxn ang="0">
                  <a:pos x="40" y="34"/>
                </a:cxn>
                <a:cxn ang="0">
                  <a:pos x="34" y="34"/>
                </a:cxn>
                <a:cxn ang="0">
                  <a:pos x="24" y="4"/>
                </a:cxn>
                <a:cxn ang="0">
                  <a:pos x="16" y="34"/>
                </a:cxn>
                <a:cxn ang="0">
                  <a:pos x="10" y="34"/>
                </a:cxn>
                <a:cxn ang="0">
                  <a:pos x="0" y="0"/>
                </a:cxn>
                <a:cxn ang="0">
                  <a:pos x="4" y="0"/>
                </a:cxn>
                <a:cxn ang="0">
                  <a:pos x="12" y="28"/>
                </a:cxn>
                <a:cxn ang="0">
                  <a:pos x="14" y="28"/>
                </a:cxn>
                <a:cxn ang="0">
                  <a:pos x="22" y="0"/>
                </a:cxn>
                <a:cxn ang="0">
                  <a:pos x="28" y="0"/>
                </a:cxn>
                <a:cxn ang="0">
                  <a:pos x="36" y="28"/>
                </a:cxn>
                <a:cxn ang="0">
                  <a:pos x="46" y="0"/>
                </a:cxn>
                <a:cxn ang="0">
                  <a:pos x="50" y="0"/>
                </a:cxn>
                <a:cxn ang="0">
                  <a:pos x="40" y="34"/>
                </a:cxn>
              </a:cxnLst>
              <a:rect l="0" t="0" r="r" b="b"/>
              <a:pathLst>
                <a:path w="50" h="34">
                  <a:moveTo>
                    <a:pt x="40" y="34"/>
                  </a:moveTo>
                  <a:lnTo>
                    <a:pt x="34" y="34"/>
                  </a:lnTo>
                  <a:lnTo>
                    <a:pt x="24" y="4"/>
                  </a:lnTo>
                  <a:lnTo>
                    <a:pt x="16" y="34"/>
                  </a:lnTo>
                  <a:lnTo>
                    <a:pt x="10" y="34"/>
                  </a:lnTo>
                  <a:lnTo>
                    <a:pt x="0" y="0"/>
                  </a:lnTo>
                  <a:lnTo>
                    <a:pt x="4" y="0"/>
                  </a:lnTo>
                  <a:lnTo>
                    <a:pt x="12" y="28"/>
                  </a:lnTo>
                  <a:lnTo>
                    <a:pt x="14" y="28"/>
                  </a:lnTo>
                  <a:lnTo>
                    <a:pt x="22" y="0"/>
                  </a:lnTo>
                  <a:lnTo>
                    <a:pt x="28" y="0"/>
                  </a:lnTo>
                  <a:lnTo>
                    <a:pt x="36" y="28"/>
                  </a:lnTo>
                  <a:lnTo>
                    <a:pt x="46" y="0"/>
                  </a:lnTo>
                  <a:lnTo>
                    <a:pt x="50"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 name="Rectangle 109"/>
            <p:cNvSpPr>
              <a:spLocks noChangeArrowheads="1"/>
            </p:cNvSpPr>
            <p:nvPr/>
          </p:nvSpPr>
          <p:spPr bwMode="auto">
            <a:xfrm>
              <a:off x="1587" y="1954"/>
              <a:ext cx="4"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110"/>
            <p:cNvSpPr>
              <a:spLocks/>
            </p:cNvSpPr>
            <p:nvPr/>
          </p:nvSpPr>
          <p:spPr bwMode="auto">
            <a:xfrm>
              <a:off x="1603" y="1910"/>
              <a:ext cx="28" cy="50"/>
            </a:xfrm>
            <a:custGeom>
              <a:avLst/>
              <a:gdLst/>
              <a:ahLst/>
              <a:cxnLst>
                <a:cxn ang="0">
                  <a:pos x="0" y="0"/>
                </a:cxn>
                <a:cxn ang="0">
                  <a:pos x="4" y="0"/>
                </a:cxn>
                <a:cxn ang="0">
                  <a:pos x="4" y="22"/>
                </a:cxn>
                <a:cxn ang="0">
                  <a:pos x="10" y="16"/>
                </a:cxn>
                <a:cxn ang="0">
                  <a:pos x="16" y="14"/>
                </a:cxn>
                <a:cxn ang="0">
                  <a:pos x="22" y="16"/>
                </a:cxn>
                <a:cxn ang="0">
                  <a:pos x="24" y="18"/>
                </a:cxn>
                <a:cxn ang="0">
                  <a:pos x="26" y="24"/>
                </a:cxn>
                <a:cxn ang="0">
                  <a:pos x="28" y="30"/>
                </a:cxn>
                <a:cxn ang="0">
                  <a:pos x="28" y="50"/>
                </a:cxn>
                <a:cxn ang="0">
                  <a:pos x="22" y="50"/>
                </a:cxn>
                <a:cxn ang="0">
                  <a:pos x="22" y="30"/>
                </a:cxn>
                <a:cxn ang="0">
                  <a:pos x="22" y="22"/>
                </a:cxn>
                <a:cxn ang="0">
                  <a:pos x="20" y="20"/>
                </a:cxn>
                <a:cxn ang="0">
                  <a:pos x="14" y="18"/>
                </a:cxn>
                <a:cxn ang="0">
                  <a:pos x="10" y="20"/>
                </a:cxn>
                <a:cxn ang="0">
                  <a:pos x="8" y="22"/>
                </a:cxn>
                <a:cxn ang="0">
                  <a:pos x="6" y="26"/>
                </a:cxn>
                <a:cxn ang="0">
                  <a:pos x="4" y="32"/>
                </a:cxn>
                <a:cxn ang="0">
                  <a:pos x="4" y="50"/>
                </a:cxn>
                <a:cxn ang="0">
                  <a:pos x="0" y="50"/>
                </a:cxn>
                <a:cxn ang="0">
                  <a:pos x="0" y="0"/>
                </a:cxn>
              </a:cxnLst>
              <a:rect l="0" t="0" r="r" b="b"/>
              <a:pathLst>
                <a:path w="28" h="50">
                  <a:moveTo>
                    <a:pt x="0" y="0"/>
                  </a:moveTo>
                  <a:lnTo>
                    <a:pt x="4" y="0"/>
                  </a:lnTo>
                  <a:lnTo>
                    <a:pt x="4" y="22"/>
                  </a:lnTo>
                  <a:lnTo>
                    <a:pt x="10" y="16"/>
                  </a:lnTo>
                  <a:lnTo>
                    <a:pt x="16" y="14"/>
                  </a:lnTo>
                  <a:lnTo>
                    <a:pt x="22" y="16"/>
                  </a:lnTo>
                  <a:lnTo>
                    <a:pt x="24" y="18"/>
                  </a:lnTo>
                  <a:lnTo>
                    <a:pt x="26" y="24"/>
                  </a:lnTo>
                  <a:lnTo>
                    <a:pt x="28" y="30"/>
                  </a:lnTo>
                  <a:lnTo>
                    <a:pt x="28" y="50"/>
                  </a:lnTo>
                  <a:lnTo>
                    <a:pt x="22" y="50"/>
                  </a:lnTo>
                  <a:lnTo>
                    <a:pt x="22" y="30"/>
                  </a:lnTo>
                  <a:lnTo>
                    <a:pt x="22" y="22"/>
                  </a:lnTo>
                  <a:lnTo>
                    <a:pt x="20" y="20"/>
                  </a:lnTo>
                  <a:lnTo>
                    <a:pt x="14" y="18"/>
                  </a:lnTo>
                  <a:lnTo>
                    <a:pt x="10" y="20"/>
                  </a:lnTo>
                  <a:lnTo>
                    <a:pt x="8" y="22"/>
                  </a:lnTo>
                  <a:lnTo>
                    <a:pt x="6"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Freeform 111"/>
            <p:cNvSpPr>
              <a:spLocks/>
            </p:cNvSpPr>
            <p:nvPr/>
          </p:nvSpPr>
          <p:spPr bwMode="auto">
            <a:xfrm>
              <a:off x="1637" y="1924"/>
              <a:ext cx="22" cy="36"/>
            </a:xfrm>
            <a:custGeom>
              <a:avLst/>
              <a:gdLst/>
              <a:ahLst/>
              <a:cxnLst>
                <a:cxn ang="0">
                  <a:pos x="2" y="30"/>
                </a:cxn>
                <a:cxn ang="0">
                  <a:pos x="10" y="32"/>
                </a:cxn>
                <a:cxn ang="0">
                  <a:pos x="16" y="30"/>
                </a:cxn>
                <a:cxn ang="0">
                  <a:pos x="18" y="30"/>
                </a:cxn>
                <a:cxn ang="0">
                  <a:pos x="18" y="26"/>
                </a:cxn>
                <a:cxn ang="0">
                  <a:pos x="16" y="24"/>
                </a:cxn>
                <a:cxn ang="0">
                  <a:pos x="16" y="22"/>
                </a:cxn>
                <a:cxn ang="0">
                  <a:pos x="10" y="18"/>
                </a:cxn>
                <a:cxn ang="0">
                  <a:pos x="4" y="16"/>
                </a:cxn>
                <a:cxn ang="0">
                  <a:pos x="2" y="14"/>
                </a:cxn>
                <a:cxn ang="0">
                  <a:pos x="2" y="10"/>
                </a:cxn>
                <a:cxn ang="0">
                  <a:pos x="2" y="6"/>
                </a:cxn>
                <a:cxn ang="0">
                  <a:pos x="4" y="2"/>
                </a:cxn>
                <a:cxn ang="0">
                  <a:pos x="8" y="2"/>
                </a:cxn>
                <a:cxn ang="0">
                  <a:pos x="12" y="0"/>
                </a:cxn>
                <a:cxn ang="0">
                  <a:pos x="20" y="2"/>
                </a:cxn>
                <a:cxn ang="0">
                  <a:pos x="20" y="6"/>
                </a:cxn>
                <a:cxn ang="0">
                  <a:pos x="12" y="4"/>
                </a:cxn>
                <a:cxn ang="0">
                  <a:pos x="8" y="6"/>
                </a:cxn>
                <a:cxn ang="0">
                  <a:pos x="6" y="8"/>
                </a:cxn>
                <a:cxn ang="0">
                  <a:pos x="6" y="10"/>
                </a:cxn>
                <a:cxn ang="0">
                  <a:pos x="6" y="12"/>
                </a:cxn>
                <a:cxn ang="0">
                  <a:pos x="8" y="14"/>
                </a:cxn>
                <a:cxn ang="0">
                  <a:pos x="14" y="16"/>
                </a:cxn>
                <a:cxn ang="0">
                  <a:pos x="20" y="20"/>
                </a:cxn>
                <a:cxn ang="0">
                  <a:pos x="22" y="22"/>
                </a:cxn>
                <a:cxn ang="0">
                  <a:pos x="22" y="26"/>
                </a:cxn>
                <a:cxn ang="0">
                  <a:pos x="22" y="30"/>
                </a:cxn>
                <a:cxn ang="0">
                  <a:pos x="18" y="34"/>
                </a:cxn>
                <a:cxn ang="0">
                  <a:pos x="14" y="36"/>
                </a:cxn>
                <a:cxn ang="0">
                  <a:pos x="10" y="36"/>
                </a:cxn>
                <a:cxn ang="0">
                  <a:pos x="0" y="34"/>
                </a:cxn>
                <a:cxn ang="0">
                  <a:pos x="2" y="30"/>
                </a:cxn>
              </a:cxnLst>
              <a:rect l="0" t="0" r="r" b="b"/>
              <a:pathLst>
                <a:path w="22" h="36">
                  <a:moveTo>
                    <a:pt x="2" y="30"/>
                  </a:moveTo>
                  <a:lnTo>
                    <a:pt x="10" y="32"/>
                  </a:lnTo>
                  <a:lnTo>
                    <a:pt x="16" y="30"/>
                  </a:lnTo>
                  <a:lnTo>
                    <a:pt x="18" y="30"/>
                  </a:lnTo>
                  <a:lnTo>
                    <a:pt x="18" y="26"/>
                  </a:lnTo>
                  <a:lnTo>
                    <a:pt x="16" y="24"/>
                  </a:lnTo>
                  <a:lnTo>
                    <a:pt x="16" y="22"/>
                  </a:lnTo>
                  <a:lnTo>
                    <a:pt x="10" y="18"/>
                  </a:lnTo>
                  <a:lnTo>
                    <a:pt x="4" y="16"/>
                  </a:lnTo>
                  <a:lnTo>
                    <a:pt x="2" y="14"/>
                  </a:lnTo>
                  <a:lnTo>
                    <a:pt x="2" y="10"/>
                  </a:lnTo>
                  <a:lnTo>
                    <a:pt x="2" y="6"/>
                  </a:lnTo>
                  <a:lnTo>
                    <a:pt x="4" y="2"/>
                  </a:lnTo>
                  <a:lnTo>
                    <a:pt x="8" y="2"/>
                  </a:lnTo>
                  <a:lnTo>
                    <a:pt x="12" y="0"/>
                  </a:lnTo>
                  <a:lnTo>
                    <a:pt x="20" y="2"/>
                  </a:lnTo>
                  <a:lnTo>
                    <a:pt x="20" y="6"/>
                  </a:lnTo>
                  <a:lnTo>
                    <a:pt x="12" y="4"/>
                  </a:lnTo>
                  <a:lnTo>
                    <a:pt x="8" y="6"/>
                  </a:lnTo>
                  <a:lnTo>
                    <a:pt x="6" y="8"/>
                  </a:lnTo>
                  <a:lnTo>
                    <a:pt x="6" y="10"/>
                  </a:lnTo>
                  <a:lnTo>
                    <a:pt x="6" y="12"/>
                  </a:lnTo>
                  <a:lnTo>
                    <a:pt x="8" y="14"/>
                  </a:lnTo>
                  <a:lnTo>
                    <a:pt x="14" y="16"/>
                  </a:lnTo>
                  <a:lnTo>
                    <a:pt x="20" y="20"/>
                  </a:lnTo>
                  <a:lnTo>
                    <a:pt x="22" y="22"/>
                  </a:lnTo>
                  <a:lnTo>
                    <a:pt x="22" y="26"/>
                  </a:lnTo>
                  <a:lnTo>
                    <a:pt x="22" y="30"/>
                  </a:lnTo>
                  <a:lnTo>
                    <a:pt x="18" y="34"/>
                  </a:lnTo>
                  <a:lnTo>
                    <a:pt x="14" y="36"/>
                  </a:lnTo>
                  <a:lnTo>
                    <a:pt x="10" y="36"/>
                  </a:lnTo>
                  <a:lnTo>
                    <a:pt x="0" y="34"/>
                  </a:lnTo>
                  <a:lnTo>
                    <a:pt x="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6" name="Freeform 112"/>
            <p:cNvSpPr>
              <a:spLocks/>
            </p:cNvSpPr>
            <p:nvPr/>
          </p:nvSpPr>
          <p:spPr bwMode="auto">
            <a:xfrm>
              <a:off x="1665" y="1926"/>
              <a:ext cx="26" cy="34"/>
            </a:xfrm>
            <a:custGeom>
              <a:avLst/>
              <a:gdLst/>
              <a:ahLst/>
              <a:cxnLst>
                <a:cxn ang="0">
                  <a:pos x="0" y="30"/>
                </a:cxn>
                <a:cxn ang="0">
                  <a:pos x="20" y="2"/>
                </a:cxn>
                <a:cxn ang="0">
                  <a:pos x="0" y="2"/>
                </a:cxn>
                <a:cxn ang="0">
                  <a:pos x="0" y="0"/>
                </a:cxn>
                <a:cxn ang="0">
                  <a:pos x="26" y="0"/>
                </a:cxn>
                <a:cxn ang="0">
                  <a:pos x="26" y="2"/>
                </a:cxn>
                <a:cxn ang="0">
                  <a:pos x="4" y="30"/>
                </a:cxn>
                <a:cxn ang="0">
                  <a:pos x="26" y="30"/>
                </a:cxn>
                <a:cxn ang="0">
                  <a:pos x="26" y="34"/>
                </a:cxn>
                <a:cxn ang="0">
                  <a:pos x="0" y="34"/>
                </a:cxn>
                <a:cxn ang="0">
                  <a:pos x="0" y="30"/>
                </a:cxn>
              </a:cxnLst>
              <a:rect l="0" t="0" r="r" b="b"/>
              <a:pathLst>
                <a:path w="26" h="34">
                  <a:moveTo>
                    <a:pt x="0" y="30"/>
                  </a:moveTo>
                  <a:lnTo>
                    <a:pt x="20" y="2"/>
                  </a:lnTo>
                  <a:lnTo>
                    <a:pt x="0" y="2"/>
                  </a:lnTo>
                  <a:lnTo>
                    <a:pt x="0" y="0"/>
                  </a:lnTo>
                  <a:lnTo>
                    <a:pt x="26" y="0"/>
                  </a:lnTo>
                  <a:lnTo>
                    <a:pt x="26" y="2"/>
                  </a:lnTo>
                  <a:lnTo>
                    <a:pt x="4"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 name="Rectangle 113"/>
            <p:cNvSpPr>
              <a:spLocks noChangeArrowheads="1"/>
            </p:cNvSpPr>
            <p:nvPr/>
          </p:nvSpPr>
          <p:spPr bwMode="auto">
            <a:xfrm>
              <a:off x="1697" y="1940"/>
              <a:ext cx="16"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8" name="Freeform 114"/>
            <p:cNvSpPr>
              <a:spLocks/>
            </p:cNvSpPr>
            <p:nvPr/>
          </p:nvSpPr>
          <p:spPr bwMode="auto">
            <a:xfrm>
              <a:off x="1721" y="1916"/>
              <a:ext cx="20" cy="44"/>
            </a:xfrm>
            <a:custGeom>
              <a:avLst/>
              <a:gdLst/>
              <a:ahLst/>
              <a:cxnLst>
                <a:cxn ang="0">
                  <a:pos x="18" y="12"/>
                </a:cxn>
                <a:cxn ang="0">
                  <a:pos x="12" y="12"/>
                </a:cxn>
                <a:cxn ang="0">
                  <a:pos x="12" y="34"/>
                </a:cxn>
                <a:cxn ang="0">
                  <a:pos x="12" y="38"/>
                </a:cxn>
                <a:cxn ang="0">
                  <a:pos x="16" y="40"/>
                </a:cxn>
                <a:cxn ang="0">
                  <a:pos x="20" y="40"/>
                </a:cxn>
                <a:cxn ang="0">
                  <a:pos x="20" y="44"/>
                </a:cxn>
                <a:cxn ang="0">
                  <a:pos x="14"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18" y="10"/>
                </a:cxn>
                <a:cxn ang="0">
                  <a:pos x="18" y="12"/>
                </a:cxn>
              </a:cxnLst>
              <a:rect l="0" t="0" r="r" b="b"/>
              <a:pathLst>
                <a:path w="20" h="44">
                  <a:moveTo>
                    <a:pt x="18" y="12"/>
                  </a:moveTo>
                  <a:lnTo>
                    <a:pt x="12" y="12"/>
                  </a:lnTo>
                  <a:lnTo>
                    <a:pt x="12" y="34"/>
                  </a:lnTo>
                  <a:lnTo>
                    <a:pt x="12" y="38"/>
                  </a:lnTo>
                  <a:lnTo>
                    <a:pt x="16" y="40"/>
                  </a:lnTo>
                  <a:lnTo>
                    <a:pt x="20" y="40"/>
                  </a:lnTo>
                  <a:lnTo>
                    <a:pt x="20" y="44"/>
                  </a:lnTo>
                  <a:lnTo>
                    <a:pt x="14" y="44"/>
                  </a:lnTo>
                  <a:lnTo>
                    <a:pt x="10" y="44"/>
                  </a:lnTo>
                  <a:lnTo>
                    <a:pt x="8" y="40"/>
                  </a:lnTo>
                  <a:lnTo>
                    <a:pt x="8" y="32"/>
                  </a:lnTo>
                  <a:lnTo>
                    <a:pt x="8" y="12"/>
                  </a:lnTo>
                  <a:lnTo>
                    <a:pt x="0" y="12"/>
                  </a:lnTo>
                  <a:lnTo>
                    <a:pt x="0" y="10"/>
                  </a:lnTo>
                  <a:lnTo>
                    <a:pt x="8" y="10"/>
                  </a:lnTo>
                  <a:lnTo>
                    <a:pt x="8" y="2"/>
                  </a:lnTo>
                  <a:lnTo>
                    <a:pt x="12" y="0"/>
                  </a:lnTo>
                  <a:lnTo>
                    <a:pt x="12"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9" name="Rectangle 115"/>
            <p:cNvSpPr>
              <a:spLocks noChangeArrowheads="1"/>
            </p:cNvSpPr>
            <p:nvPr/>
          </p:nvSpPr>
          <p:spPr bwMode="auto">
            <a:xfrm>
              <a:off x="1749"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 name="Freeform 116"/>
            <p:cNvSpPr>
              <a:spLocks/>
            </p:cNvSpPr>
            <p:nvPr/>
          </p:nvSpPr>
          <p:spPr bwMode="auto">
            <a:xfrm>
              <a:off x="1763" y="1924"/>
              <a:ext cx="26" cy="36"/>
            </a:xfrm>
            <a:custGeom>
              <a:avLst/>
              <a:gdLst/>
              <a:ahLst/>
              <a:cxnLst>
                <a:cxn ang="0">
                  <a:pos x="26" y="6"/>
                </a:cxn>
                <a:cxn ang="0">
                  <a:pos x="18" y="4"/>
                </a:cxn>
                <a:cxn ang="0">
                  <a:pos x="12" y="6"/>
                </a:cxn>
                <a:cxn ang="0">
                  <a:pos x="8" y="8"/>
                </a:cxn>
                <a:cxn ang="0">
                  <a:pos x="6" y="12"/>
                </a:cxn>
                <a:cxn ang="0">
                  <a:pos x="6" y="18"/>
                </a:cxn>
                <a:cxn ang="0">
                  <a:pos x="6" y="24"/>
                </a:cxn>
                <a:cxn ang="0">
                  <a:pos x="8" y="28"/>
                </a:cxn>
                <a:cxn ang="0">
                  <a:pos x="12" y="32"/>
                </a:cxn>
                <a:cxn ang="0">
                  <a:pos x="18" y="32"/>
                </a:cxn>
                <a:cxn ang="0">
                  <a:pos x="26" y="30"/>
                </a:cxn>
                <a:cxn ang="0">
                  <a:pos x="26" y="34"/>
                </a:cxn>
                <a:cxn ang="0">
                  <a:pos x="16" y="36"/>
                </a:cxn>
                <a:cxn ang="0">
                  <a:pos x="10" y="34"/>
                </a:cxn>
                <a:cxn ang="0">
                  <a:pos x="4" y="30"/>
                </a:cxn>
                <a:cxn ang="0">
                  <a:pos x="2" y="26"/>
                </a:cxn>
                <a:cxn ang="0">
                  <a:pos x="0" y="18"/>
                </a:cxn>
                <a:cxn ang="0">
                  <a:pos x="2" y="12"/>
                </a:cxn>
                <a:cxn ang="0">
                  <a:pos x="6" y="6"/>
                </a:cxn>
                <a:cxn ang="0">
                  <a:pos x="10" y="2"/>
                </a:cxn>
                <a:cxn ang="0">
                  <a:pos x="18" y="0"/>
                </a:cxn>
                <a:cxn ang="0">
                  <a:pos x="26" y="2"/>
                </a:cxn>
                <a:cxn ang="0">
                  <a:pos x="26" y="6"/>
                </a:cxn>
              </a:cxnLst>
              <a:rect l="0" t="0" r="r" b="b"/>
              <a:pathLst>
                <a:path w="26" h="36">
                  <a:moveTo>
                    <a:pt x="26" y="6"/>
                  </a:moveTo>
                  <a:lnTo>
                    <a:pt x="18" y="4"/>
                  </a:lnTo>
                  <a:lnTo>
                    <a:pt x="12" y="6"/>
                  </a:lnTo>
                  <a:lnTo>
                    <a:pt x="8" y="8"/>
                  </a:lnTo>
                  <a:lnTo>
                    <a:pt x="6" y="12"/>
                  </a:lnTo>
                  <a:lnTo>
                    <a:pt x="6" y="18"/>
                  </a:lnTo>
                  <a:lnTo>
                    <a:pt x="6" y="24"/>
                  </a:lnTo>
                  <a:lnTo>
                    <a:pt x="8" y="28"/>
                  </a:lnTo>
                  <a:lnTo>
                    <a:pt x="12" y="32"/>
                  </a:lnTo>
                  <a:lnTo>
                    <a:pt x="18" y="32"/>
                  </a:lnTo>
                  <a:lnTo>
                    <a:pt x="26" y="30"/>
                  </a:lnTo>
                  <a:lnTo>
                    <a:pt x="26" y="34"/>
                  </a:lnTo>
                  <a:lnTo>
                    <a:pt x="16" y="36"/>
                  </a:lnTo>
                  <a:lnTo>
                    <a:pt x="10" y="34"/>
                  </a:lnTo>
                  <a:lnTo>
                    <a:pt x="4" y="30"/>
                  </a:lnTo>
                  <a:lnTo>
                    <a:pt x="2" y="26"/>
                  </a:lnTo>
                  <a:lnTo>
                    <a:pt x="0" y="18"/>
                  </a:lnTo>
                  <a:lnTo>
                    <a:pt x="2" y="12"/>
                  </a:lnTo>
                  <a:lnTo>
                    <a:pt x="6" y="6"/>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 name="Freeform 117"/>
            <p:cNvSpPr>
              <a:spLocks/>
            </p:cNvSpPr>
            <p:nvPr/>
          </p:nvSpPr>
          <p:spPr bwMode="auto">
            <a:xfrm>
              <a:off x="1797"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2" name="TextBox 121"/>
          <p:cNvSpPr txBox="1"/>
          <p:nvPr/>
        </p:nvSpPr>
        <p:spPr>
          <a:xfrm>
            <a:off x="746919" y="7937"/>
            <a:ext cx="34594800" cy="3508653"/>
          </a:xfrm>
          <a:prstGeom prst="rect">
            <a:avLst/>
          </a:prstGeom>
          <a:noFill/>
        </p:spPr>
        <p:txBody>
          <a:bodyPr wrap="square" rtlCol="0">
            <a:spAutoFit/>
          </a:bodyPr>
          <a:lstStyle/>
          <a:p>
            <a:r>
              <a:rPr lang="de-DE" sz="4000" b="1" dirty="0" smtClean="0"/>
              <a:t>Konzeption und Entwicklung eines Auswertungstools für die Logdateien des </a:t>
            </a:r>
            <a:r>
              <a:rPr lang="de-DE" sz="4000" b="1" dirty="0" err="1" smtClean="0"/>
              <a:t>JRockit</a:t>
            </a:r>
            <a:r>
              <a:rPr lang="de-DE" sz="4000" b="1" dirty="0" smtClean="0"/>
              <a:t> </a:t>
            </a:r>
            <a:r>
              <a:rPr lang="de-DE" sz="4000" b="1" dirty="0" err="1" smtClean="0"/>
              <a:t>Garbage</a:t>
            </a:r>
            <a:r>
              <a:rPr lang="de-DE" sz="4000" b="1" dirty="0" smtClean="0"/>
              <a:t> </a:t>
            </a:r>
            <a:r>
              <a:rPr lang="de-DE" sz="4000" b="1" dirty="0" err="1" smtClean="0"/>
              <a:t>Collectors</a:t>
            </a:r>
            <a:endParaRPr lang="de-DE" sz="4000" b="1" dirty="0" smtClean="0"/>
          </a:p>
          <a:p>
            <a:r>
              <a:rPr lang="de-DE" sz="2000" b="1" i="1" dirty="0" smtClean="0"/>
              <a:t>Student:              Raffael Schmid</a:t>
            </a:r>
          </a:p>
          <a:p>
            <a:r>
              <a:rPr lang="de-DE" sz="2000" b="1" i="1" dirty="0" smtClean="0"/>
              <a:t>Studiengang:     Informatik</a:t>
            </a:r>
          </a:p>
          <a:p>
            <a:r>
              <a:rPr lang="de-DE" sz="2000" b="1" i="1" dirty="0" smtClean="0"/>
              <a:t>Zeitraum:           Juli 2011 bis Dezember 2011</a:t>
            </a:r>
          </a:p>
          <a:p>
            <a:endParaRPr lang="en-US" sz="4000" b="1" dirty="0" smtClean="0"/>
          </a:p>
          <a:p>
            <a:endParaRPr lang="en-US" dirty="0"/>
          </a:p>
        </p:txBody>
      </p:sp>
      <p:sp>
        <p:nvSpPr>
          <p:cNvPr id="123" name="Rectangle 122"/>
          <p:cNvSpPr/>
          <p:nvPr/>
        </p:nvSpPr>
        <p:spPr>
          <a:xfrm>
            <a:off x="238542" y="2179637"/>
            <a:ext cx="9499977" cy="27584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442119" y="3017837"/>
            <a:ext cx="9067800" cy="4343400"/>
          </a:xfrm>
          <a:prstGeom prst="roundRect">
            <a:avLst>
              <a:gd name="adj" fmla="val 70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Ausgangslage</a:t>
            </a:r>
          </a:p>
          <a:p>
            <a:pPr algn="just"/>
            <a:r>
              <a:rPr lang="de-DE" sz="1800" dirty="0" smtClean="0">
                <a:solidFill>
                  <a:schemeClr val="tx1"/>
                </a:solidFill>
              </a:rPr>
              <a:t>Für die Ermittlung von Java Performance-Problemen braucht es Wissen über die Funktionsweise der Java Virtual </a:t>
            </a:r>
            <a:r>
              <a:rPr lang="de-DE" sz="1800" dirty="0" err="1" smtClean="0">
                <a:solidFill>
                  <a:schemeClr val="tx1"/>
                </a:solidFill>
              </a:rPr>
              <a:t>Machine</a:t>
            </a:r>
            <a:r>
              <a:rPr lang="de-DE" sz="1800" dirty="0" smtClean="0">
                <a:solidFill>
                  <a:schemeClr val="tx1"/>
                </a:solidFill>
              </a:rPr>
              <a:t> (JVM), deren Ressourcenverwaltung (Speicher, I/O, CPU) und das Betriebssystem. Die Verwendung von Tools zur automatisierten Auswertung der Daten kann in den meisten Fällen sehr hilfreich sein. </a:t>
            </a:r>
          </a:p>
          <a:p>
            <a:pPr algn="just"/>
            <a:r>
              <a:rPr lang="de-DE" sz="1800" dirty="0" smtClean="0">
                <a:solidFill>
                  <a:schemeClr val="tx1"/>
                </a:solidFill>
              </a:rPr>
              <a:t>Die Auswertung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t>
            </a:r>
            <a:r>
              <a:rPr lang="de-DE" sz="1800" dirty="0" err="1" smtClean="0">
                <a:solidFill>
                  <a:schemeClr val="tx1"/>
                </a:solidFill>
              </a:rPr>
              <a:t>Metriken</a:t>
            </a:r>
            <a:r>
              <a:rPr lang="de-DE" sz="1800" dirty="0" smtClean="0">
                <a:solidFill>
                  <a:schemeClr val="tx1"/>
                </a:solidFill>
              </a:rPr>
              <a:t> kann im laufenden Betrieb durch Profiling (online) gemacht werden, sie ist aber bei allen JVMs auch via Logdatei (offline) möglich. Die unterschiedlichen Charakteristiken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Collectors</a:t>
            </a:r>
            <a:r>
              <a:rPr lang="de-DE" sz="1800" dirty="0" smtClean="0">
                <a:solidFill>
                  <a:schemeClr val="tx1"/>
                </a:solidFill>
              </a:rPr>
              <a:t> bedingen auch unterschiedliche Auswertungs- und Einstellungsparameter. </a:t>
            </a:r>
          </a:p>
          <a:p>
            <a:pPr algn="just"/>
            <a:r>
              <a:rPr lang="de-DE" sz="1800" dirty="0" err="1" smtClean="0">
                <a:solidFill>
                  <a:schemeClr val="tx1"/>
                </a:solidFill>
              </a:rPr>
              <a:t>JRockit</a:t>
            </a:r>
            <a:r>
              <a:rPr lang="de-DE" sz="1800" dirty="0" smtClean="0">
                <a:solidFill>
                  <a:schemeClr val="tx1"/>
                </a:solidFill>
              </a:rPr>
              <a:t> ist die Virtual </a:t>
            </a:r>
            <a:r>
              <a:rPr lang="de-DE" sz="1800" dirty="0" err="1" smtClean="0">
                <a:solidFill>
                  <a:schemeClr val="tx1"/>
                </a:solidFill>
              </a:rPr>
              <a:t>Machine</a:t>
            </a:r>
            <a:r>
              <a:rPr lang="de-DE" sz="1800" dirty="0" smtClean="0">
                <a:solidFill>
                  <a:schemeClr val="tx1"/>
                </a:solidFill>
              </a:rPr>
              <a:t> des </a:t>
            </a:r>
            <a:r>
              <a:rPr lang="de-DE" sz="1800" dirty="0" err="1" smtClean="0">
                <a:solidFill>
                  <a:schemeClr val="tx1"/>
                </a:solidFill>
              </a:rPr>
              <a:t>Weblogic</a:t>
            </a:r>
            <a:r>
              <a:rPr lang="de-DE" sz="1800" dirty="0" smtClean="0">
                <a:solidFill>
                  <a:schemeClr val="tx1"/>
                </a:solidFill>
              </a:rPr>
              <a:t> Application Servers und basiert entsprechend auch auf anderen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Algorithmen als die der Sun VM. Aktuell gibt es noch kein Tool, welches die Daten der Logs sammelt und grafisch darstellt.</a:t>
            </a:r>
            <a:endParaRPr lang="de-DE" sz="1800" dirty="0">
              <a:solidFill>
                <a:schemeClr val="tx1"/>
              </a:solidFill>
            </a:endParaRPr>
          </a:p>
        </p:txBody>
      </p:sp>
      <p:sp>
        <p:nvSpPr>
          <p:cNvPr id="127" name="Rounded Rectangle 126"/>
          <p:cNvSpPr/>
          <p:nvPr/>
        </p:nvSpPr>
        <p:spPr>
          <a:xfrm>
            <a:off x="442119" y="7589837"/>
            <a:ext cx="9067800" cy="2362200"/>
          </a:xfrm>
          <a:prstGeom prst="roundRect">
            <a:avLst>
              <a:gd name="adj" fmla="val 149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Ziel der Arbeit</a:t>
            </a:r>
          </a:p>
          <a:p>
            <a:pPr algn="just"/>
            <a:r>
              <a:rPr lang="de-DE" sz="1800" dirty="0" smtClean="0">
                <a:solidFill>
                  <a:schemeClr val="tx1"/>
                </a:solidFill>
              </a:rPr>
              <a:t>Ziel der Bachelorthesis ist die Konzeption und Entwicklung eines Prototypen für die Analyse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Logdateien der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 Die Software wird mittels einer Java Rich Client Technologie implementiert. Zur Konzeption werden die theoretischen Grundlagen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im Allgemeinen und der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 spezifisch erarbeitet und zusammengestellt.</a:t>
            </a:r>
          </a:p>
          <a:p>
            <a:pPr algn="just"/>
            <a:endParaRPr lang="de-DE" sz="3200" b="1" dirty="0" smtClean="0">
              <a:solidFill>
                <a:schemeClr val="tx1"/>
              </a:solidFill>
            </a:endParaRPr>
          </a:p>
        </p:txBody>
      </p:sp>
      <p:sp>
        <p:nvSpPr>
          <p:cNvPr id="128" name="Rounded Rectangle 127"/>
          <p:cNvSpPr/>
          <p:nvPr/>
        </p:nvSpPr>
        <p:spPr>
          <a:xfrm>
            <a:off x="442119" y="10107751"/>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Aufgabenstellung</a:t>
            </a:r>
          </a:p>
          <a:p>
            <a:pPr algn="just"/>
            <a:r>
              <a:rPr lang="de-DE" sz="1800" dirty="0" smtClean="0">
                <a:solidFill>
                  <a:schemeClr val="tx1"/>
                </a:solidFill>
              </a:rPr>
              <a:t>Im Rahmen der Bachelorthesis werden vom Studenten folgende Aufgaben durchgeführt:</a:t>
            </a:r>
          </a:p>
          <a:p>
            <a:pPr marL="342900" indent="-342900" algn="just">
              <a:buFont typeface="+mj-lt"/>
              <a:buAutoNum type="arabicPeriod"/>
            </a:pPr>
            <a:r>
              <a:rPr lang="de-DE" sz="1800" dirty="0" smtClean="0">
                <a:solidFill>
                  <a:schemeClr val="tx1"/>
                </a:solidFill>
              </a:rPr>
              <a:t>Studie der Theoretischen Grundlage im Bereich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(generell und spezifisch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Stärken- / Schwächen-Analyse der bestehende Rich Client Frameworks (</a:t>
            </a:r>
            <a:r>
              <a:rPr lang="de-DE" sz="1800" dirty="0" err="1" smtClean="0">
                <a:solidFill>
                  <a:schemeClr val="tx1"/>
                </a:solidFill>
              </a:rPr>
              <a:t>Eclipse</a:t>
            </a:r>
            <a:r>
              <a:rPr lang="de-DE" sz="1800" dirty="0" smtClean="0">
                <a:solidFill>
                  <a:schemeClr val="tx1"/>
                </a:solidFill>
              </a:rPr>
              <a:t> RCP Version 3/4, </a:t>
            </a:r>
            <a:r>
              <a:rPr lang="de-DE" sz="1800" dirty="0" err="1" smtClean="0">
                <a:solidFill>
                  <a:schemeClr val="tx1"/>
                </a:solidFill>
              </a:rPr>
              <a:t>Netbeans</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Durchführung einer Anforderungsanalyse für einen Software-Prototyp.</a:t>
            </a:r>
          </a:p>
          <a:p>
            <a:pPr marL="342900" indent="-342900" algn="just">
              <a:buFont typeface="+mj-lt"/>
              <a:buAutoNum type="arabicPeriod"/>
            </a:pPr>
            <a:r>
              <a:rPr lang="de-DE" sz="1800" dirty="0" smtClean="0">
                <a:solidFill>
                  <a:schemeClr val="tx1"/>
                </a:solidFill>
              </a:rPr>
              <a:t>Auswahl der zu verwendenden Frameworks</a:t>
            </a:r>
          </a:p>
          <a:p>
            <a:pPr marL="342900" indent="-342900" algn="just">
              <a:buFont typeface="+mj-lt"/>
              <a:buAutoNum type="arabicPeriod"/>
            </a:pPr>
            <a:r>
              <a:rPr lang="de-DE" sz="1800" dirty="0" smtClean="0">
                <a:solidFill>
                  <a:schemeClr val="tx1"/>
                </a:solidFill>
              </a:rPr>
              <a:t>Konzeption und Spezifikation des Software-Prototypen (auf Basis des ausgewählten Rich Client Frameworks), der die ermittelten Anforderungen erfüllt. </a:t>
            </a:r>
          </a:p>
          <a:p>
            <a:pPr marL="342900" indent="-342900" algn="just">
              <a:buFont typeface="+mj-lt"/>
              <a:buAutoNum type="arabicPeriod"/>
            </a:pPr>
            <a:r>
              <a:rPr lang="de-DE" sz="1800" dirty="0" err="1" smtClean="0">
                <a:solidFill>
                  <a:schemeClr val="tx1"/>
                </a:solidFill>
              </a:rPr>
              <a:t>Implementation</a:t>
            </a:r>
            <a:r>
              <a:rPr lang="de-DE" sz="1800" dirty="0" smtClean="0">
                <a:solidFill>
                  <a:schemeClr val="tx1"/>
                </a:solidFill>
              </a:rPr>
              <a:t> der Software</a:t>
            </a:r>
          </a:p>
          <a:p>
            <a:pPr marL="342900" indent="-342900" algn="just">
              <a:buFont typeface="+mj-lt"/>
              <a:buAutoNum type="arabicPeriod"/>
            </a:pPr>
            <a:r>
              <a:rPr lang="de-DE" sz="1800" dirty="0" smtClean="0">
                <a:solidFill>
                  <a:schemeClr val="tx1"/>
                </a:solidFill>
              </a:rPr>
              <a:t>Bewertung der Software auf Basis der Anforderungen</a:t>
            </a:r>
          </a:p>
        </p:txBody>
      </p:sp>
      <p:sp>
        <p:nvSpPr>
          <p:cNvPr id="129" name="Rounded Rectangle 128"/>
          <p:cNvSpPr/>
          <p:nvPr/>
        </p:nvSpPr>
        <p:spPr>
          <a:xfrm>
            <a:off x="442119" y="14371637"/>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Erwartete</a:t>
            </a:r>
            <a:r>
              <a:rPr lang="en-US" sz="3200" b="1" dirty="0" smtClean="0">
                <a:solidFill>
                  <a:schemeClr val="tx1"/>
                </a:solidFill>
              </a:rPr>
              <a:t> </a:t>
            </a:r>
            <a:r>
              <a:rPr lang="en-US" sz="3200" b="1" dirty="0" err="1" smtClean="0">
                <a:solidFill>
                  <a:schemeClr val="tx1"/>
                </a:solidFill>
              </a:rPr>
              <a:t>Resultate</a:t>
            </a:r>
          </a:p>
          <a:p>
            <a:pPr algn="just"/>
            <a:r>
              <a:rPr lang="en-US" sz="1800" dirty="0" smtClean="0">
                <a:solidFill>
                  <a:schemeClr val="tx1"/>
                </a:solidFill>
              </a:rPr>
              <a:t>Die </a:t>
            </a:r>
            <a:r>
              <a:rPr lang="en-US" sz="1800" dirty="0" err="1" smtClean="0">
                <a:solidFill>
                  <a:schemeClr val="tx1"/>
                </a:solidFill>
              </a:rPr>
              <a:t>erwarteten</a:t>
            </a:r>
            <a:r>
              <a:rPr lang="en-US" sz="1800" dirty="0" smtClean="0">
                <a:solidFill>
                  <a:schemeClr val="tx1"/>
                </a:solidFill>
              </a:rPr>
              <a:t> </a:t>
            </a:r>
            <a:r>
              <a:rPr lang="en-US" sz="1800" dirty="0" err="1" smtClean="0">
                <a:solidFill>
                  <a:schemeClr val="tx1"/>
                </a:solidFill>
              </a:rPr>
              <a:t>Resultate</a:t>
            </a:r>
            <a:r>
              <a:rPr lang="en-US" sz="1800" dirty="0" smtClean="0">
                <a:solidFill>
                  <a:schemeClr val="tx1"/>
                </a:solidFill>
              </a:rPr>
              <a:t> </a:t>
            </a:r>
            <a:r>
              <a:rPr lang="en-US" sz="1800" dirty="0" err="1" smtClean="0">
                <a:solidFill>
                  <a:schemeClr val="tx1"/>
                </a:solidFill>
              </a:rPr>
              <a:t>dieser</a:t>
            </a:r>
            <a:r>
              <a:rPr lang="en-US" sz="1800" dirty="0" smtClean="0">
                <a:solidFill>
                  <a:schemeClr val="tx1"/>
                </a:solidFill>
              </a:rPr>
              <a:t> </a:t>
            </a:r>
            <a:r>
              <a:rPr lang="en-US" sz="1800" dirty="0" err="1" smtClean="0">
                <a:solidFill>
                  <a:schemeClr val="tx1"/>
                </a:solidFill>
              </a:rPr>
              <a:t>Bachelorthesis</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a:t>
            </a:r>
          </a:p>
          <a:p>
            <a:pPr marL="342900" indent="-342900" algn="just">
              <a:buFont typeface="+mj-lt"/>
              <a:buAutoNum type="arabicPeriod"/>
            </a:pPr>
            <a:r>
              <a:rPr lang="en-US" sz="1800" dirty="0" err="1" smtClean="0">
                <a:solidFill>
                  <a:schemeClr val="tx1"/>
                </a:solidFill>
              </a:rPr>
              <a:t>Detaillierte</a:t>
            </a:r>
            <a:r>
              <a:rPr lang="en-US" sz="1800" dirty="0" smtClean="0">
                <a:solidFill>
                  <a:schemeClr val="tx1"/>
                </a:solidFill>
              </a:rPr>
              <a:t> </a:t>
            </a:r>
            <a:r>
              <a:rPr lang="en-US" sz="1800" dirty="0" err="1" smtClean="0">
                <a:solidFill>
                  <a:schemeClr val="tx1"/>
                </a:solidFill>
              </a:rPr>
              <a:t>Beschreibung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Garbage Collection </a:t>
            </a:r>
            <a:r>
              <a:rPr lang="en-US" sz="1800" dirty="0" err="1" smtClean="0">
                <a:solidFill>
                  <a:schemeClr val="tx1"/>
                </a:solidFill>
              </a:rPr>
              <a:t>Algorithmen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Java Virtual  Machine </a:t>
            </a:r>
            <a:r>
              <a:rPr lang="en-US" sz="1800" dirty="0" err="1" smtClean="0">
                <a:solidFill>
                  <a:schemeClr val="tx1"/>
                </a:solidFill>
              </a:rPr>
              <a:t>im</a:t>
            </a:r>
            <a:r>
              <a:rPr lang="en-US" sz="1800" dirty="0" smtClean="0">
                <a:solidFill>
                  <a:schemeClr val="tx1"/>
                </a:solidFill>
              </a:rPr>
              <a:t> </a:t>
            </a:r>
            <a:r>
              <a:rPr lang="en-US" sz="1800" dirty="0" err="1" smtClean="0">
                <a:solidFill>
                  <a:schemeClr val="tx1"/>
                </a:solidFill>
              </a:rPr>
              <a:t>Generellen</a:t>
            </a:r>
            <a:r>
              <a:rPr lang="en-US" sz="1800" dirty="0" smtClean="0">
                <a:solidFill>
                  <a:schemeClr val="tx1"/>
                </a:solidFill>
              </a:rPr>
              <a:t> und </a:t>
            </a:r>
            <a:r>
              <a:rPr lang="en-US" sz="1800" dirty="0" err="1" smtClean="0">
                <a:solidFill>
                  <a:schemeClr val="tx1"/>
                </a:solidFill>
              </a:rPr>
              <a:t>spezifisch</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Virtual Machine.</a:t>
            </a:r>
          </a:p>
          <a:p>
            <a:pPr marL="342900" indent="-342900" algn="just">
              <a:buFont typeface="+mj-lt"/>
              <a:buAutoNum type="arabicPeriod"/>
            </a:pPr>
            <a:r>
              <a:rPr lang="en-US" sz="1800" dirty="0" err="1" smtClean="0">
                <a:solidFill>
                  <a:schemeClr val="tx1"/>
                </a:solidFill>
              </a:rPr>
              <a:t>Analyse</a:t>
            </a:r>
            <a:r>
              <a:rPr lang="en-US" sz="1800" dirty="0" smtClean="0">
                <a:solidFill>
                  <a:schemeClr val="tx1"/>
                </a:solidFill>
              </a:rPr>
              <a:t> </a:t>
            </a:r>
            <a:r>
              <a:rPr lang="en-US" sz="1800" dirty="0" err="1" smtClean="0">
                <a:solidFill>
                  <a:schemeClr val="tx1"/>
                </a:solidFill>
              </a:rPr>
              <a:t>über</a:t>
            </a:r>
            <a:r>
              <a:rPr lang="en-US" sz="1800" dirty="0" smtClean="0">
                <a:solidFill>
                  <a:schemeClr val="tx1"/>
                </a:solidFill>
              </a:rPr>
              <a:t> </a:t>
            </a:r>
            <a:r>
              <a:rPr lang="en-US" sz="1800" dirty="0" err="1" smtClean="0">
                <a:solidFill>
                  <a:schemeClr val="tx1"/>
                </a:solidFill>
              </a:rPr>
              <a:t>Stärken</a:t>
            </a:r>
            <a:r>
              <a:rPr lang="en-US" sz="1800" dirty="0" smtClean="0">
                <a:solidFill>
                  <a:schemeClr val="tx1"/>
                </a:solidFill>
              </a:rPr>
              <a:t> und </a:t>
            </a:r>
            <a:r>
              <a:rPr lang="en-US" sz="1800" dirty="0" err="1" smtClean="0">
                <a:solidFill>
                  <a:schemeClr val="tx1"/>
                </a:solidFill>
              </a:rPr>
              <a:t>Schwächen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bestehenden</a:t>
            </a:r>
            <a:r>
              <a:rPr lang="en-US" sz="1800" dirty="0" smtClean="0">
                <a:solidFill>
                  <a:schemeClr val="tx1"/>
                </a:solidFill>
              </a:rPr>
              <a:t> (state of the art) Java  Rich Client </a:t>
            </a:r>
            <a:r>
              <a:rPr lang="en-US" sz="1800" dirty="0" err="1" smtClean="0">
                <a:solidFill>
                  <a:schemeClr val="tx1"/>
                </a:solidFill>
              </a:rPr>
              <a:t>Technologien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Anforderungsanalyse</a:t>
            </a:r>
            <a:r>
              <a:rPr lang="en-US" sz="1800" dirty="0" smtClean="0">
                <a:solidFill>
                  <a:schemeClr val="tx1"/>
                </a:solidFill>
              </a:rPr>
              <a:t> des Software </a:t>
            </a:r>
            <a:r>
              <a:rPr lang="en-US" sz="1800" dirty="0" err="1" smtClean="0">
                <a:solidFill>
                  <a:schemeClr val="tx1"/>
                </a:solidFill>
              </a:rPr>
              <a:t>Prototyps</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Auswahlkriterien</a:t>
            </a:r>
            <a:r>
              <a:rPr lang="en-US" sz="1800" dirty="0" smtClean="0">
                <a:solidFill>
                  <a:schemeClr val="tx1"/>
                </a:solidFill>
              </a:rPr>
              <a:t> und </a:t>
            </a:r>
            <a:r>
              <a:rPr lang="en-US" sz="1800" dirty="0" err="1" smtClean="0">
                <a:solidFill>
                  <a:schemeClr val="tx1"/>
                </a:solidFill>
              </a:rPr>
              <a:t>Entscheidungsgrundlagen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Konzept</a:t>
            </a:r>
            <a:r>
              <a:rPr lang="en-US" sz="1800" dirty="0" smtClean="0">
                <a:solidFill>
                  <a:schemeClr val="tx1"/>
                </a:solidFill>
              </a:rPr>
              <a:t> und </a:t>
            </a:r>
            <a:r>
              <a:rPr lang="en-US" sz="1800" dirty="0" err="1" smtClean="0">
                <a:solidFill>
                  <a:schemeClr val="tx1"/>
                </a:solidFill>
              </a:rPr>
              <a:t>Spezifikation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Software</a:t>
            </a:r>
          </a:p>
          <a:p>
            <a:pPr marL="342900" indent="-342900" algn="just">
              <a:buFont typeface="+mj-lt"/>
              <a:buAutoNum type="arabicPeriod"/>
            </a:pPr>
            <a:r>
              <a:rPr lang="en-US" sz="1800" dirty="0" smtClean="0">
                <a:solidFill>
                  <a:schemeClr val="tx1"/>
                </a:solidFill>
              </a:rPr>
              <a:t> </a:t>
            </a:r>
            <a:r>
              <a:rPr lang="en-US" sz="1800" dirty="0" err="1" smtClean="0">
                <a:solidFill>
                  <a:schemeClr val="tx1"/>
                </a:solidFill>
              </a:rPr>
              <a:t>Lauffähige</a:t>
            </a:r>
            <a:r>
              <a:rPr lang="en-US" sz="1800" dirty="0" smtClean="0">
                <a:solidFill>
                  <a:schemeClr val="tx1"/>
                </a:solidFill>
              </a:rPr>
              <a:t>, </a:t>
            </a:r>
            <a:r>
              <a:rPr lang="en-US" sz="1800" dirty="0" err="1" smtClean="0">
                <a:solidFill>
                  <a:schemeClr val="tx1"/>
                </a:solidFill>
              </a:rPr>
              <a:t>installierbare</a:t>
            </a:r>
            <a:r>
              <a:rPr lang="en-US" sz="1800" dirty="0" smtClean="0">
                <a:solidFill>
                  <a:schemeClr val="tx1"/>
                </a:solidFill>
              </a:rPr>
              <a:t> Software und Source-Code</a:t>
            </a: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Bewertung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Implementation</a:t>
            </a:r>
            <a:endParaRPr lang="de-DE" sz="1800" b="1" dirty="0" smtClean="0">
              <a:solidFill>
                <a:schemeClr val="tx1"/>
              </a:solidFill>
            </a:endParaRPr>
          </a:p>
        </p:txBody>
      </p:sp>
      <p:cxnSp>
        <p:nvCxnSpPr>
          <p:cNvPr id="141" name="Straight Arrow Connector 140"/>
          <p:cNvCxnSpPr>
            <a:stCxn id="132" idx="6"/>
            <a:endCxn id="137" idx="1"/>
          </p:cNvCxnSpPr>
          <p:nvPr/>
        </p:nvCxnSpPr>
        <p:spPr>
          <a:xfrm>
            <a:off x="11433969" y="13438187"/>
            <a:ext cx="666751"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7" idx="3"/>
            <a:endCxn id="134" idx="1"/>
          </p:cNvCxnSpPr>
          <p:nvPr/>
        </p:nvCxnSpPr>
        <p:spPr>
          <a:xfrm>
            <a:off x="14507824" y="13438187"/>
            <a:ext cx="4450895"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7" idx="2"/>
            <a:endCxn id="139" idx="0"/>
          </p:cNvCxnSpPr>
          <p:nvPr/>
        </p:nvCxnSpPr>
        <p:spPr>
          <a:xfrm>
            <a:off x="13304272" y="14543087"/>
            <a:ext cx="6122" cy="49530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9" idx="3"/>
            <a:endCxn id="138" idx="1"/>
          </p:cNvCxnSpPr>
          <p:nvPr/>
        </p:nvCxnSpPr>
        <p:spPr>
          <a:xfrm>
            <a:off x="14539119" y="16141171"/>
            <a:ext cx="954157" cy="2116"/>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38" idx="2"/>
            <a:endCxn id="135" idx="0"/>
          </p:cNvCxnSpPr>
          <p:nvPr/>
        </p:nvCxnSpPr>
        <p:spPr>
          <a:xfrm>
            <a:off x="16892236" y="17438687"/>
            <a:ext cx="6639" cy="390978"/>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39" idx="2"/>
            <a:endCxn id="136" idx="0"/>
          </p:cNvCxnSpPr>
          <p:nvPr/>
        </p:nvCxnSpPr>
        <p:spPr>
          <a:xfrm>
            <a:off x="13310394" y="17243954"/>
            <a:ext cx="9525" cy="613833"/>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38" idx="3"/>
            <a:endCxn id="133" idx="1"/>
          </p:cNvCxnSpPr>
          <p:nvPr/>
        </p:nvCxnSpPr>
        <p:spPr>
          <a:xfrm>
            <a:off x="18291195" y="16143287"/>
            <a:ext cx="705624"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10900569" y="12333287"/>
            <a:ext cx="11029950" cy="6838950"/>
            <a:chOff x="10976769" y="12443051"/>
            <a:chExt cx="11029950" cy="6838950"/>
          </a:xfrm>
        </p:grpSpPr>
        <p:sp>
          <p:nvSpPr>
            <p:cNvPr id="132" name="Oval 131"/>
            <p:cNvSpPr/>
            <p:nvPr/>
          </p:nvSpPr>
          <p:spPr>
            <a:xfrm>
              <a:off x="10976769" y="13281251"/>
              <a:ext cx="5334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ounded Rectangle 132"/>
            <p:cNvSpPr/>
            <p:nvPr/>
          </p:nvSpPr>
          <p:spPr>
            <a:xfrm>
              <a:off x="19073019" y="15719651"/>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Applikation</a:t>
              </a:r>
            </a:p>
          </p:txBody>
        </p:sp>
        <p:sp>
          <p:nvSpPr>
            <p:cNvPr id="134" name="Rounded Rectangle 133"/>
            <p:cNvSpPr/>
            <p:nvPr/>
          </p:nvSpPr>
          <p:spPr>
            <a:xfrm>
              <a:off x="19034919" y="13014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err="1" smtClean="0"/>
                <a:t>Operating</a:t>
              </a:r>
              <a:r>
                <a:rPr lang="de-CH" sz="1800" dirty="0" smtClean="0"/>
                <a:t> System, Hardware</a:t>
              </a:r>
            </a:p>
          </p:txBody>
        </p:sp>
        <p:sp>
          <p:nvSpPr>
            <p:cNvPr id="136" name="Rounded Rectangle 135"/>
            <p:cNvSpPr/>
            <p:nvPr/>
          </p:nvSpPr>
          <p:spPr>
            <a:xfrm>
              <a:off x="11910219" y="17967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Kein </a:t>
              </a:r>
              <a:r>
                <a:rPr lang="de-CH" sz="1800" dirty="0" err="1" smtClean="0"/>
                <a:t>Dominating</a:t>
              </a:r>
              <a:r>
                <a:rPr lang="de-CH" sz="1800" dirty="0" smtClean="0"/>
                <a:t> </a:t>
              </a:r>
              <a:r>
                <a:rPr lang="de-CH" sz="1800" dirty="0" err="1" smtClean="0"/>
                <a:t>Consumer</a:t>
              </a:r>
              <a:endParaRPr lang="de-CH" sz="1800" dirty="0" smtClean="0"/>
            </a:p>
          </p:txBody>
        </p:sp>
        <p:sp>
          <p:nvSpPr>
            <p:cNvPr id="137" name="Diamond 136"/>
            <p:cNvSpPr/>
            <p:nvPr/>
          </p:nvSpPr>
          <p:spPr>
            <a:xfrm>
              <a:off x="12176920" y="12443051"/>
              <a:ext cx="2407104" cy="2209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Hohe  relative System-</a:t>
              </a:r>
            </a:p>
            <a:p>
              <a:pPr algn="ctr"/>
              <a:r>
                <a:rPr lang="de-CH" sz="1800" dirty="0" err="1" smtClean="0"/>
                <a:t>auslastung</a:t>
              </a:r>
              <a:endParaRPr lang="en-US" sz="1800" dirty="0"/>
            </a:p>
          </p:txBody>
        </p:sp>
        <p:sp>
          <p:nvSpPr>
            <p:cNvPr id="138" name="Diamond 137"/>
            <p:cNvSpPr/>
            <p:nvPr/>
          </p:nvSpPr>
          <p:spPr>
            <a:xfrm>
              <a:off x="15569476" y="14957651"/>
              <a:ext cx="2797919" cy="2590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Effizienter Objekt-Lebenszyklus</a:t>
              </a:r>
              <a:endParaRPr lang="en-US" sz="1800" dirty="0"/>
            </a:p>
          </p:txBody>
        </p:sp>
        <p:sp>
          <p:nvSpPr>
            <p:cNvPr id="139" name="Diamond 138"/>
            <p:cNvSpPr/>
            <p:nvPr/>
          </p:nvSpPr>
          <p:spPr>
            <a:xfrm>
              <a:off x="12157869" y="15148151"/>
              <a:ext cx="2457450" cy="2205567"/>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CPU / Core</a:t>
              </a:r>
            </a:p>
            <a:p>
              <a:pPr algn="ctr"/>
              <a:r>
                <a:rPr lang="de-CH" sz="1800" dirty="0" smtClean="0"/>
                <a:t>~100% Auslastung</a:t>
              </a:r>
              <a:endParaRPr lang="en-US" sz="1800" dirty="0"/>
            </a:p>
          </p:txBody>
        </p:sp>
        <p:grpSp>
          <p:nvGrpSpPr>
            <p:cNvPr id="189" name="Group 188"/>
            <p:cNvGrpSpPr/>
            <p:nvPr/>
          </p:nvGrpSpPr>
          <p:grpSpPr>
            <a:xfrm>
              <a:off x="15186819" y="17681801"/>
              <a:ext cx="3588028" cy="1600200"/>
              <a:chOff x="13808591" y="17703730"/>
              <a:chExt cx="3588028" cy="1600200"/>
            </a:xfrm>
          </p:grpSpPr>
          <p:sp>
            <p:nvSpPr>
              <p:cNvPr id="135" name="Rounded Rectangle 134"/>
              <p:cNvSpPr/>
              <p:nvPr/>
            </p:nvSpPr>
            <p:spPr>
              <a:xfrm>
                <a:off x="14149047" y="17961358"/>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Java </a:t>
                </a:r>
                <a:r>
                  <a:rPr lang="de-CH" sz="1800" dirty="0" err="1" smtClean="0"/>
                  <a:t>Virtual</a:t>
                </a:r>
                <a:r>
                  <a:rPr lang="de-CH" sz="1800" dirty="0" smtClean="0"/>
                  <a:t> </a:t>
                </a:r>
                <a:r>
                  <a:rPr lang="de-CH" sz="1800" dirty="0" err="1" smtClean="0"/>
                  <a:t>Machine</a:t>
                </a:r>
                <a:r>
                  <a:rPr lang="de-CH" sz="1800" dirty="0" smtClean="0"/>
                  <a:t> (Garbage Collection, </a:t>
                </a:r>
                <a:r>
                  <a:rPr lang="de-CH" sz="1800" dirty="0" err="1" smtClean="0"/>
                  <a:t>Just-in-Time</a:t>
                </a:r>
                <a:r>
                  <a:rPr lang="de-CH" sz="1800" dirty="0" smtClean="0"/>
                  <a:t> Compiler, etc.)</a:t>
                </a:r>
              </a:p>
            </p:txBody>
          </p:sp>
          <p:sp>
            <p:nvSpPr>
              <p:cNvPr id="173" name="Rounded Rectangle 172"/>
              <p:cNvSpPr/>
              <p:nvPr/>
            </p:nvSpPr>
            <p:spPr>
              <a:xfrm>
                <a:off x="13808591" y="17703730"/>
                <a:ext cx="3588028" cy="1600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2" name="Rectangle 211"/>
          <p:cNvSpPr/>
          <p:nvPr/>
        </p:nvSpPr>
        <p:spPr>
          <a:xfrm>
            <a:off x="22730619" y="2179637"/>
            <a:ext cx="19751040" cy="53816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a:off x="10043319" y="19248437"/>
            <a:ext cx="12192000" cy="102870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smtClean="0">
                <a:solidFill>
                  <a:schemeClr val="tx1"/>
                </a:solidFill>
              </a:rPr>
              <a:t>Garbage Collection Tuning</a:t>
            </a:r>
          </a:p>
          <a:p>
            <a:pPr algn="just"/>
            <a:r>
              <a:rPr lang="de-CH" sz="2400" b="1" dirty="0" smtClean="0">
                <a:solidFill>
                  <a:schemeClr val="tx1"/>
                </a:solidFill>
              </a:rPr>
              <a:t>Ziele</a:t>
            </a:r>
          </a:p>
          <a:p>
            <a:pPr algn="just"/>
            <a:r>
              <a:rPr lang="de-CH" sz="1800" dirty="0" smtClean="0">
                <a:solidFill>
                  <a:schemeClr val="tx1"/>
                </a:solidFill>
              </a:rPr>
              <a:t>Beim  Tuning der Garbage Collection verfolgt man eines der drei folgenden Ziele:</a:t>
            </a:r>
          </a:p>
          <a:p>
            <a:pPr algn="just">
              <a:buFont typeface="Arial" pitchFamily="34" charset="0"/>
              <a:buChar char="•"/>
            </a:pPr>
            <a:r>
              <a:rPr lang="en-US" sz="1800" dirty="0" smtClean="0">
                <a:solidFill>
                  <a:schemeClr val="tx1"/>
                </a:solidFill>
              </a:rPr>
              <a:t> </a:t>
            </a:r>
            <a:r>
              <a:rPr lang="en-US" sz="1800" dirty="0" err="1" smtClean="0">
                <a:solidFill>
                  <a:schemeClr val="tx1"/>
                </a:solidFill>
              </a:rPr>
              <a:t>Verbesserung</a:t>
            </a:r>
            <a:r>
              <a:rPr lang="en-US" sz="1800" dirty="0" smtClean="0">
                <a:solidFill>
                  <a:schemeClr val="tx1"/>
                </a:solidFill>
              </a:rPr>
              <a:t> des </a:t>
            </a:r>
            <a:r>
              <a:rPr lang="en-US" sz="1800" dirty="0" err="1" smtClean="0">
                <a:solidFill>
                  <a:schemeClr val="tx1"/>
                </a:solidFill>
              </a:rPr>
              <a:t>Durchsatzes</a:t>
            </a:r>
            <a:endParaRPr lang="en-US" sz="1800" dirty="0" smtClean="0">
              <a:solidFill>
                <a:schemeClr val="tx1"/>
              </a:solidFill>
            </a:endParaRPr>
          </a:p>
          <a:p>
            <a:pPr algn="just">
              <a:buFont typeface="Arial" pitchFamily="34" charset="0"/>
              <a:buChar char="•"/>
            </a:pPr>
            <a:r>
              <a:rPr lang="en-US" sz="1800" b="1" dirty="0" smtClean="0">
                <a:solidFill>
                  <a:schemeClr val="tx1"/>
                </a:solidFill>
              </a:rPr>
              <a:t> </a:t>
            </a:r>
            <a:r>
              <a:rPr lang="en-US" sz="1800" b="1" dirty="0" err="1" smtClean="0">
                <a:solidFill>
                  <a:schemeClr val="tx1"/>
                </a:solidFill>
              </a:rPr>
              <a:t>kleine</a:t>
            </a:r>
            <a:r>
              <a:rPr lang="en-US" sz="1800" b="1" dirty="0" smtClean="0">
                <a:solidFill>
                  <a:schemeClr val="tx1"/>
                </a:solidFill>
              </a:rPr>
              <a:t> und </a:t>
            </a:r>
            <a:r>
              <a:rPr lang="en-US" sz="1800" b="1" dirty="0" err="1" smtClean="0">
                <a:solidFill>
                  <a:schemeClr val="tx1"/>
                </a:solidFill>
              </a:rPr>
              <a:t>gleichmässige</a:t>
            </a:r>
            <a:r>
              <a:rPr lang="en-US" sz="1800" b="1" dirty="0" smtClean="0">
                <a:solidFill>
                  <a:schemeClr val="tx1"/>
                </a:solidFill>
              </a:rPr>
              <a:t> </a:t>
            </a:r>
            <a:r>
              <a:rPr lang="en-US" sz="1800" b="1" dirty="0" err="1" smtClean="0">
                <a:solidFill>
                  <a:schemeClr val="tx1"/>
                </a:solidFill>
              </a:rPr>
              <a:t>Pausenzeiten</a:t>
            </a:r>
            <a:endParaRPr lang="en-US" sz="1800" b="1" dirty="0" smtClean="0">
              <a:solidFill>
                <a:schemeClr val="tx1"/>
              </a:solidFill>
            </a:endParaRPr>
          </a:p>
          <a:p>
            <a:pPr algn="just">
              <a:buFont typeface="Arial" pitchFamily="34" charset="0"/>
              <a:buChar char="•"/>
            </a:pPr>
            <a:r>
              <a:rPr lang="en-US" sz="1800" dirty="0" smtClean="0">
                <a:solidFill>
                  <a:schemeClr val="tx1"/>
                </a:solidFill>
              </a:rPr>
              <a:t> </a:t>
            </a:r>
            <a:r>
              <a:rPr lang="en-US" sz="1800" dirty="0" err="1" smtClean="0">
                <a:solidFill>
                  <a:schemeClr val="tx1"/>
                </a:solidFill>
              </a:rPr>
              <a:t>geringerer</a:t>
            </a:r>
            <a:r>
              <a:rPr lang="en-US" sz="1800" dirty="0" smtClean="0">
                <a:solidFill>
                  <a:schemeClr val="tx1"/>
                </a:solidFill>
              </a:rPr>
              <a:t> </a:t>
            </a:r>
            <a:r>
              <a:rPr lang="en-US" sz="1800" dirty="0" err="1" smtClean="0">
                <a:solidFill>
                  <a:schemeClr val="tx1"/>
                </a:solidFill>
              </a:rPr>
              <a:t>Speicherverbrauch</a:t>
            </a:r>
            <a:r>
              <a:rPr lang="en-US" sz="1800" dirty="0" smtClean="0">
                <a:solidFill>
                  <a:schemeClr val="tx1"/>
                </a:solidFill>
              </a:rPr>
              <a:t> </a:t>
            </a:r>
          </a:p>
          <a:p>
            <a:pPr algn="just"/>
            <a:endParaRPr lang="de-CH" sz="1800" dirty="0" smtClean="0">
              <a:solidFill>
                <a:schemeClr val="tx1"/>
              </a:solidFill>
            </a:endParaRPr>
          </a:p>
          <a:p>
            <a:pPr algn="just"/>
            <a:r>
              <a:rPr lang="de-CH" sz="1800" dirty="0" smtClean="0">
                <a:solidFill>
                  <a:schemeClr val="tx1"/>
                </a:solidFill>
              </a:rPr>
              <a:t>Das einzige relevante Tuningziel ist in der Regel die Optimierung hinsichtlich gleichmässiger und kurzer Pausenzeiten. Dies ist insbesondere bei Applikationen wichtig, bei denen die Interaktion mit einem Benutzer im Vordergrund steht. Durchsatztuning ist meistens nicht sehr effektiv und der Austausch der CPU kostengünstiger.  Arbeitsspeicher-Tuning (damit der Garbage </a:t>
            </a:r>
            <a:r>
              <a:rPr lang="de-CH" sz="1800" dirty="0" err="1" smtClean="0">
                <a:solidFill>
                  <a:schemeClr val="tx1"/>
                </a:solidFill>
              </a:rPr>
              <a:t>Collector</a:t>
            </a:r>
            <a:r>
              <a:rPr lang="de-CH" sz="1800" dirty="0" smtClean="0">
                <a:solidFill>
                  <a:schemeClr val="tx1"/>
                </a:solidFill>
              </a:rPr>
              <a:t> weniger Arbeitsspeicher verbraucht) ist mit der 64-Bit Architektur in den Hintergrund gerückt,  da nun normalerweise genügend Speicher angesprochen werden kann.</a:t>
            </a:r>
          </a:p>
          <a:p>
            <a:pPr algn="just"/>
            <a:endParaRPr lang="en-US" sz="1800" dirty="0" smtClean="0">
              <a:solidFill>
                <a:schemeClr val="tx1"/>
              </a:solidFill>
            </a:endParaRPr>
          </a:p>
          <a:p>
            <a:pPr algn="just"/>
            <a:r>
              <a:rPr lang="de-CH" sz="2400" b="1" dirty="0" smtClean="0">
                <a:solidFill>
                  <a:schemeClr val="tx1"/>
                </a:solidFill>
              </a:rPr>
              <a:t>Garbage Collection auf der </a:t>
            </a:r>
            <a:r>
              <a:rPr lang="de-CH" sz="2400" b="1" dirty="0" err="1" smtClean="0">
                <a:solidFill>
                  <a:schemeClr val="tx1"/>
                </a:solidFill>
              </a:rPr>
              <a:t>JRockit</a:t>
            </a:r>
            <a:r>
              <a:rPr lang="de-CH" sz="2400" b="1" dirty="0" smtClean="0">
                <a:solidFill>
                  <a:schemeClr val="tx1"/>
                </a:solidFill>
              </a:rPr>
              <a:t> </a:t>
            </a:r>
            <a:r>
              <a:rPr lang="de-CH" sz="2400" b="1" dirty="0" err="1" smtClean="0">
                <a:solidFill>
                  <a:schemeClr val="tx1"/>
                </a:solidFill>
              </a:rPr>
              <a:t>Virtual</a:t>
            </a:r>
            <a:r>
              <a:rPr lang="de-CH" sz="2400" b="1" dirty="0" smtClean="0">
                <a:solidFill>
                  <a:schemeClr val="tx1"/>
                </a:solidFill>
              </a:rPr>
              <a:t> </a:t>
            </a:r>
            <a:r>
              <a:rPr lang="de-CH" sz="2400" b="1" dirty="0" err="1" smtClean="0">
                <a:solidFill>
                  <a:schemeClr val="tx1"/>
                </a:solidFill>
              </a:rPr>
              <a:t>Machine</a:t>
            </a:r>
            <a:endParaRPr lang="de-CH" sz="1800" dirty="0" smtClean="0">
              <a:solidFill>
                <a:schemeClr val="tx1"/>
              </a:solidFill>
            </a:endParaRPr>
          </a:p>
          <a:p>
            <a:pPr algn="just"/>
            <a:r>
              <a:rPr lang="en-US" sz="1800" dirty="0" smtClean="0">
                <a:solidFill>
                  <a:schemeClr val="tx1"/>
                </a:solidFill>
              </a:rPr>
              <a:t>Die </a:t>
            </a:r>
            <a:r>
              <a:rPr lang="en-US" sz="1800" dirty="0" err="1" smtClean="0">
                <a:solidFill>
                  <a:schemeClr val="tx1"/>
                </a:solidFill>
              </a:rPr>
              <a:t>Grundlage</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Garbage Collection </a:t>
            </a:r>
            <a:r>
              <a:rPr lang="en-US" sz="1800" dirty="0" err="1" smtClean="0">
                <a:solidFill>
                  <a:schemeClr val="tx1"/>
                </a:solidFill>
              </a:rPr>
              <a:t>bildet</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Tri-Coloring Mark &amp; Sweep </a:t>
            </a:r>
            <a:r>
              <a:rPr lang="en-US" sz="1800" dirty="0" err="1" smtClean="0">
                <a:solidFill>
                  <a:schemeClr val="tx1"/>
                </a:solidFill>
              </a:rPr>
              <a:t>Algorithmus</a:t>
            </a:r>
            <a:r>
              <a:rPr lang="en-US" sz="1800" dirty="0" smtClean="0">
                <a:solidFill>
                  <a:schemeClr val="tx1"/>
                </a:solidFill>
              </a:rPr>
              <a:t>. </a:t>
            </a:r>
            <a:r>
              <a:rPr lang="en-US" sz="1800" dirty="0" err="1" smtClean="0">
                <a:solidFill>
                  <a:schemeClr val="tx1"/>
                </a:solidFill>
              </a:rPr>
              <a:t>Er</a:t>
            </a:r>
            <a:r>
              <a:rPr lang="en-US" sz="1800" dirty="0" smtClean="0">
                <a:solidFill>
                  <a:schemeClr val="tx1"/>
                </a:solidFill>
              </a:rPr>
              <a:t> </a:t>
            </a:r>
            <a:r>
              <a:rPr lang="en-US" sz="1800" dirty="0" err="1" smtClean="0">
                <a:solidFill>
                  <a:schemeClr val="tx1"/>
                </a:solidFill>
              </a:rPr>
              <a:t>wurde</a:t>
            </a:r>
            <a:r>
              <a:rPr lang="en-US" sz="1800" dirty="0" smtClean="0">
                <a:solidFill>
                  <a:schemeClr val="tx1"/>
                </a:solidFill>
              </a:rPr>
              <a:t> </a:t>
            </a:r>
            <a:r>
              <a:rPr lang="en-US" sz="1800" dirty="0" err="1" smtClean="0">
                <a:solidFill>
                  <a:schemeClr val="tx1"/>
                </a:solidFill>
              </a:rPr>
              <a:t>hinsichtlich</a:t>
            </a:r>
            <a:r>
              <a:rPr lang="en-US" sz="1800" dirty="0" smtClean="0">
                <a:solidFill>
                  <a:schemeClr val="tx1"/>
                </a:solidFill>
              </a:rPr>
              <a:t> </a:t>
            </a:r>
            <a:r>
              <a:rPr lang="en-US" sz="1800" dirty="0" err="1" smtClean="0">
                <a:solidFill>
                  <a:schemeClr val="tx1"/>
                </a:solidFill>
              </a:rPr>
              <a:t>besserer</a:t>
            </a:r>
            <a:r>
              <a:rPr lang="en-US" sz="1800" dirty="0" smtClean="0">
                <a:solidFill>
                  <a:schemeClr val="tx1"/>
                </a:solidFill>
              </a:rPr>
              <a:t> </a:t>
            </a:r>
            <a:r>
              <a:rPr lang="en-US" sz="1800" dirty="0" err="1" smtClean="0">
                <a:solidFill>
                  <a:schemeClr val="tx1"/>
                </a:solidFill>
              </a:rPr>
              <a:t>Parallelisierbarkeit</a:t>
            </a:r>
            <a:r>
              <a:rPr lang="en-US" sz="1800" dirty="0" smtClean="0">
                <a:solidFill>
                  <a:schemeClr val="tx1"/>
                </a:solidFill>
              </a:rPr>
              <a:t> und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optimalen</a:t>
            </a:r>
            <a:r>
              <a:rPr lang="en-US" sz="1800" dirty="0" smtClean="0">
                <a:solidFill>
                  <a:schemeClr val="tx1"/>
                </a:solidFill>
              </a:rPr>
              <a:t> </a:t>
            </a:r>
            <a:r>
              <a:rPr lang="en-US" sz="1800" dirty="0" err="1" smtClean="0">
                <a:solidFill>
                  <a:schemeClr val="tx1"/>
                </a:solidFill>
              </a:rPr>
              <a:t>Verwendung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Anzahl</a:t>
            </a:r>
            <a:r>
              <a:rPr lang="en-US" sz="1800" dirty="0" smtClean="0">
                <a:solidFill>
                  <a:schemeClr val="tx1"/>
                </a:solidFill>
              </a:rPr>
              <a:t> Garbage Collection Threads </a:t>
            </a:r>
            <a:r>
              <a:rPr lang="en-US" sz="1800" dirty="0" err="1" smtClean="0">
                <a:solidFill>
                  <a:schemeClr val="tx1"/>
                </a:solidFill>
              </a:rPr>
              <a:t>optimiert</a:t>
            </a:r>
            <a:r>
              <a:rPr lang="en-US" sz="1800" dirty="0" smtClean="0">
                <a:solidFill>
                  <a:schemeClr val="tx1"/>
                </a:solidFill>
              </a:rPr>
              <a:t>. Die Garbage Collection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VM </a:t>
            </a:r>
            <a:r>
              <a:rPr lang="en-US" sz="1800" dirty="0" err="1" smtClean="0">
                <a:solidFill>
                  <a:schemeClr val="tx1"/>
                </a:solidFill>
              </a:rPr>
              <a:t>arbeitet</a:t>
            </a:r>
            <a:r>
              <a:rPr lang="en-US" sz="1800" dirty="0" smtClean="0">
                <a:solidFill>
                  <a:schemeClr val="tx1"/>
                </a:solidFill>
              </a:rPr>
              <a:t> </a:t>
            </a:r>
            <a:r>
              <a:rPr lang="en-US" sz="1800" dirty="0" err="1" smtClean="0">
                <a:solidFill>
                  <a:schemeClr val="tx1"/>
                </a:solidFill>
              </a:rPr>
              <a:t>entweder</a:t>
            </a:r>
            <a:r>
              <a:rPr lang="en-US" sz="1800" dirty="0" smtClean="0">
                <a:solidFill>
                  <a:schemeClr val="tx1"/>
                </a:solidFill>
              </a:rPr>
              <a:t> </a:t>
            </a:r>
            <a:r>
              <a:rPr lang="en-US" sz="1800" dirty="0" err="1" smtClean="0">
                <a:solidFill>
                  <a:schemeClr val="tx1"/>
                </a:solidFill>
              </a:rPr>
              <a:t>mit</a:t>
            </a:r>
            <a:r>
              <a:rPr lang="en-US" sz="1800" dirty="0" smtClean="0">
                <a:solidFill>
                  <a:schemeClr val="tx1"/>
                </a:solidFill>
              </a:rPr>
              <a:t> </a:t>
            </a:r>
            <a:r>
              <a:rPr lang="en-US" sz="1800" dirty="0" err="1" smtClean="0">
                <a:solidFill>
                  <a:schemeClr val="tx1"/>
                </a:solidFill>
              </a:rPr>
              <a:t>oder</a:t>
            </a:r>
            <a:r>
              <a:rPr lang="en-US" sz="1800" dirty="0" smtClean="0">
                <a:solidFill>
                  <a:schemeClr val="tx1"/>
                </a:solidFill>
              </a:rPr>
              <a:t> </a:t>
            </a:r>
            <a:r>
              <a:rPr lang="en-US" sz="1800" dirty="0" err="1" smtClean="0">
                <a:solidFill>
                  <a:schemeClr val="tx1"/>
                </a:solidFill>
              </a:rPr>
              <a:t>ohne</a:t>
            </a:r>
            <a:r>
              <a:rPr lang="en-US" sz="1800" dirty="0" smtClean="0">
                <a:solidFill>
                  <a:schemeClr val="tx1"/>
                </a:solidFill>
              </a:rPr>
              <a:t> </a:t>
            </a:r>
            <a:r>
              <a:rPr lang="en-US" sz="1800" dirty="0" err="1" smtClean="0">
                <a:solidFill>
                  <a:schemeClr val="tx1"/>
                </a:solidFill>
              </a:rPr>
              <a:t>Generationen</a:t>
            </a:r>
            <a:r>
              <a:rPr lang="en-US" sz="1800" dirty="0" smtClean="0">
                <a:solidFill>
                  <a:schemeClr val="tx1"/>
                </a:solidFill>
              </a:rPr>
              <a:t>. Es </a:t>
            </a:r>
            <a:r>
              <a:rPr lang="en-US" sz="1800" dirty="0" err="1" smtClean="0">
                <a:solidFill>
                  <a:schemeClr val="tx1"/>
                </a:solidFill>
              </a:rPr>
              <a:t>gibt</a:t>
            </a:r>
            <a:r>
              <a:rPr lang="en-US" sz="1800" dirty="0" smtClean="0">
                <a:solidFill>
                  <a:schemeClr val="tx1"/>
                </a:solidFill>
              </a:rPr>
              <a:t> </a:t>
            </a:r>
            <a:r>
              <a:rPr lang="en-US" sz="1800" dirty="0" err="1" smtClean="0">
                <a:solidFill>
                  <a:schemeClr val="tx1"/>
                </a:solidFill>
              </a:rPr>
              <a:t>folgende</a:t>
            </a:r>
            <a:r>
              <a:rPr lang="en-US" sz="1800" dirty="0" smtClean="0">
                <a:solidFill>
                  <a:schemeClr val="tx1"/>
                </a:solidFill>
              </a:rPr>
              <a:t> </a:t>
            </a:r>
            <a:r>
              <a:rPr lang="en-US" sz="1800" dirty="0" err="1" smtClean="0">
                <a:solidFill>
                  <a:schemeClr val="tx1"/>
                </a:solidFill>
              </a:rPr>
              <a:t>Algorithmen</a:t>
            </a:r>
            <a:r>
              <a:rPr lang="en-US" sz="1800" dirty="0" smtClean="0">
                <a:solidFill>
                  <a:schemeClr val="tx1"/>
                </a:solidFill>
              </a:rPr>
              <a:t>:</a:t>
            </a:r>
          </a:p>
          <a:p>
            <a:pPr algn="just"/>
            <a:endParaRPr lang="en-US" sz="1800" dirty="0" smtClean="0">
              <a:solidFill>
                <a:schemeClr val="tx1"/>
              </a:solidFill>
            </a:endParaRPr>
          </a:p>
          <a:p>
            <a:pPr algn="just"/>
            <a:r>
              <a:rPr lang="en-US" sz="1800" dirty="0" smtClean="0">
                <a:solidFill>
                  <a:schemeClr val="tx1"/>
                </a:solidFill>
              </a:rPr>
              <a:t>Generational Concurrent Mark &amp; Sweep</a:t>
            </a:r>
          </a:p>
          <a:p>
            <a:pPr algn="just">
              <a:buFont typeface="Arial" pitchFamily="34" charset="0"/>
              <a:buChar char="•"/>
            </a:pPr>
            <a:r>
              <a:rPr lang="en-US" sz="1800" dirty="0" smtClean="0">
                <a:solidFill>
                  <a:schemeClr val="tx1"/>
                </a:solidFill>
              </a:rPr>
              <a:t> Single Concurrent Mark &amp; Sweep</a:t>
            </a:r>
          </a:p>
          <a:p>
            <a:pPr algn="just">
              <a:buFont typeface="Arial" pitchFamily="34" charset="0"/>
              <a:buChar char="•"/>
            </a:pPr>
            <a:r>
              <a:rPr lang="en-US" sz="1800" dirty="0" smtClean="0">
                <a:solidFill>
                  <a:schemeClr val="tx1"/>
                </a:solidFill>
              </a:rPr>
              <a:t> Generational Parallel Mark &amp; Sweep </a:t>
            </a:r>
          </a:p>
          <a:p>
            <a:pPr algn="just">
              <a:buFont typeface="Arial" pitchFamily="34" charset="0"/>
              <a:buChar char="•"/>
            </a:pPr>
            <a:r>
              <a:rPr lang="en-US" sz="1800" dirty="0" smtClean="0">
                <a:solidFill>
                  <a:schemeClr val="tx1"/>
                </a:solidFill>
              </a:rPr>
              <a:t> Single Parallel Mark &amp; Sweep</a:t>
            </a:r>
          </a:p>
          <a:p>
            <a:pPr algn="just">
              <a:buFont typeface="Arial" pitchFamily="34" charset="0"/>
              <a:buChar char="•"/>
            </a:pPr>
            <a:endParaRPr lang="de-CH" sz="1800" dirty="0" smtClean="0">
              <a:solidFill>
                <a:schemeClr val="tx1"/>
              </a:solidFill>
            </a:endParaRPr>
          </a:p>
          <a:p>
            <a:pPr algn="just"/>
            <a:r>
              <a:rPr lang="de-CH" sz="2000" b="1" dirty="0" smtClean="0">
                <a:solidFill>
                  <a:schemeClr val="tx1"/>
                </a:solidFill>
              </a:rPr>
              <a:t>Aufbau des </a:t>
            </a:r>
            <a:r>
              <a:rPr lang="de-CH" sz="2000" b="1" dirty="0" err="1" smtClean="0">
                <a:solidFill>
                  <a:schemeClr val="tx1"/>
                </a:solidFill>
              </a:rPr>
              <a:t>Heaps</a:t>
            </a:r>
            <a:endParaRPr lang="de-CH" sz="2000" b="1" dirty="0" smtClean="0">
              <a:solidFill>
                <a:schemeClr val="tx1"/>
              </a:solidFill>
            </a:endParaRPr>
          </a:p>
          <a:p>
            <a:pPr algn="just"/>
            <a:r>
              <a:rPr lang="de-CH" sz="1800" dirty="0" smtClean="0">
                <a:solidFill>
                  <a:schemeClr val="tx1"/>
                </a:solidFill>
              </a:rPr>
              <a:t>Die </a:t>
            </a:r>
            <a:r>
              <a:rPr lang="de-CH" sz="1800" dirty="0" err="1" smtClean="0">
                <a:solidFill>
                  <a:schemeClr val="tx1"/>
                </a:solidFill>
              </a:rPr>
              <a:t>JRockit</a:t>
            </a:r>
            <a:r>
              <a:rPr lang="de-CH" sz="1800" dirty="0" smtClean="0">
                <a:solidFill>
                  <a:schemeClr val="tx1"/>
                </a:solidFill>
              </a:rPr>
              <a:t> </a:t>
            </a:r>
            <a:r>
              <a:rPr lang="de-CH" sz="1800" dirty="0" err="1" smtClean="0">
                <a:solidFill>
                  <a:schemeClr val="tx1"/>
                </a:solidFill>
              </a:rPr>
              <a:t>Virtual</a:t>
            </a:r>
            <a:r>
              <a:rPr lang="de-CH" sz="1800" dirty="0" smtClean="0">
                <a:solidFill>
                  <a:schemeClr val="tx1"/>
                </a:solidFill>
              </a:rPr>
              <a:t> </a:t>
            </a:r>
            <a:r>
              <a:rPr lang="de-CH" sz="1800" dirty="0" err="1" smtClean="0">
                <a:solidFill>
                  <a:schemeClr val="tx1"/>
                </a:solidFill>
              </a:rPr>
              <a:t>Machine</a:t>
            </a:r>
            <a:r>
              <a:rPr lang="de-CH" sz="1800" dirty="0" smtClean="0">
                <a:solidFill>
                  <a:schemeClr val="tx1"/>
                </a:solidFill>
              </a:rPr>
              <a:t> kommt ohne Permanent-Bereich (hier werden bei der </a:t>
            </a:r>
            <a:r>
              <a:rPr lang="de-CH" sz="1800" dirty="0" err="1" smtClean="0">
                <a:solidFill>
                  <a:schemeClr val="tx1"/>
                </a:solidFill>
              </a:rPr>
              <a:t>HotSpot</a:t>
            </a:r>
            <a:r>
              <a:rPr lang="de-CH" sz="1800" dirty="0" smtClean="0">
                <a:solidFill>
                  <a:schemeClr val="tx1"/>
                </a:solidFill>
              </a:rPr>
              <a:t> VM beispielsweise die </a:t>
            </a:r>
            <a:r>
              <a:rPr lang="de-CH" sz="1800" dirty="0" err="1" smtClean="0">
                <a:solidFill>
                  <a:schemeClr val="tx1"/>
                </a:solidFill>
              </a:rPr>
              <a:t>Class-Objekte</a:t>
            </a:r>
            <a:r>
              <a:rPr lang="de-CH" sz="1800" dirty="0" smtClean="0">
                <a:solidFill>
                  <a:schemeClr val="tx1"/>
                </a:solidFill>
              </a:rPr>
              <a:t> angelegt) aus. </a:t>
            </a:r>
            <a:r>
              <a:rPr lang="de-CH" sz="1800" dirty="0" err="1" smtClean="0">
                <a:solidFill>
                  <a:schemeClr val="tx1"/>
                </a:solidFill>
              </a:rPr>
              <a:t>JRockit</a:t>
            </a:r>
            <a:r>
              <a:rPr lang="de-CH" sz="1800" dirty="0" smtClean="0">
                <a:solidFill>
                  <a:schemeClr val="tx1"/>
                </a:solidFill>
              </a:rPr>
              <a:t> verwendet keine Mark &amp; </a:t>
            </a:r>
            <a:r>
              <a:rPr lang="de-CH" sz="1800" dirty="0" err="1" smtClean="0">
                <a:solidFill>
                  <a:schemeClr val="tx1"/>
                </a:solidFill>
              </a:rPr>
              <a:t>Copy</a:t>
            </a:r>
            <a:r>
              <a:rPr lang="de-CH" sz="1800" dirty="0" smtClean="0">
                <a:solidFill>
                  <a:schemeClr val="tx1"/>
                </a:solidFill>
              </a:rPr>
              <a:t> Algorithmus und benötigt deshalb auch keine </a:t>
            </a:r>
            <a:r>
              <a:rPr lang="de-CH" sz="1800" dirty="0" err="1" smtClean="0">
                <a:solidFill>
                  <a:schemeClr val="tx1"/>
                </a:solidFill>
              </a:rPr>
              <a:t>Survivor-Regionen</a:t>
            </a:r>
            <a:r>
              <a:rPr lang="de-CH" sz="1800" dirty="0" smtClean="0">
                <a:solidFill>
                  <a:schemeClr val="tx1"/>
                </a:solidFill>
              </a:rPr>
              <a:t>. Sofern Generationen angelegt werden, sieht das Schema der Bereiche folgendermassen aus:</a:t>
            </a: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r>
              <a:rPr lang="de-CH" sz="1800" dirty="0" smtClean="0">
                <a:solidFill>
                  <a:schemeClr val="tx1"/>
                </a:solidFill>
              </a:rPr>
              <a:t>In der Young Generation werden die neuen Objekte angelegt, sie wird in </a:t>
            </a:r>
            <a:r>
              <a:rPr lang="de-CH" sz="1800" dirty="0" err="1" smtClean="0">
                <a:solidFill>
                  <a:schemeClr val="tx1"/>
                </a:solidFill>
              </a:rPr>
              <a:t>thread-lokale</a:t>
            </a:r>
            <a:r>
              <a:rPr lang="de-CH" sz="1800" dirty="0" smtClean="0">
                <a:solidFill>
                  <a:schemeClr val="tx1"/>
                </a:solidFill>
              </a:rPr>
              <a:t> Bereiche (jedem </a:t>
            </a:r>
            <a:r>
              <a:rPr lang="de-CH" sz="1800" dirty="0" err="1" smtClean="0">
                <a:solidFill>
                  <a:schemeClr val="tx1"/>
                </a:solidFill>
              </a:rPr>
              <a:t>Thread</a:t>
            </a:r>
            <a:r>
              <a:rPr lang="de-CH" sz="1800" dirty="0" smtClean="0">
                <a:solidFill>
                  <a:schemeClr val="tx1"/>
                </a:solidFill>
              </a:rPr>
              <a:t> gehört ein Bereich) unterteilt, sodass die Allokation nicht synchronisiert werden muss. In der </a:t>
            </a:r>
            <a:r>
              <a:rPr lang="de-CH" sz="1800" dirty="0" err="1" smtClean="0">
                <a:solidFill>
                  <a:schemeClr val="tx1"/>
                </a:solidFill>
              </a:rPr>
              <a:t>Keep</a:t>
            </a:r>
            <a:r>
              <a:rPr lang="de-CH" sz="1800" dirty="0" smtClean="0">
                <a:solidFill>
                  <a:schemeClr val="tx1"/>
                </a:solidFill>
              </a:rPr>
              <a:t> </a:t>
            </a:r>
            <a:r>
              <a:rPr lang="de-CH" sz="1800" dirty="0" err="1" smtClean="0">
                <a:solidFill>
                  <a:schemeClr val="tx1"/>
                </a:solidFill>
              </a:rPr>
              <a:t>Area</a:t>
            </a:r>
            <a:r>
              <a:rPr lang="de-CH" sz="1800" dirty="0" smtClean="0">
                <a:solidFill>
                  <a:schemeClr val="tx1"/>
                </a:solidFill>
              </a:rPr>
              <a:t> befinden sich die Objekte, welche eine Garbage Collection auf der Young Generation überlebt haben. Nach einer nochmaligen Collection wandern sie in die Old Generation und bleiben da, bis sie von einer Old Collection weggeräumt werden.</a:t>
            </a:r>
          </a:p>
          <a:p>
            <a:pPr algn="just"/>
            <a:endParaRPr lang="de-CH" sz="1800" dirty="0" smtClean="0">
              <a:solidFill>
                <a:schemeClr val="tx1"/>
              </a:solidFill>
            </a:endParaRPr>
          </a:p>
          <a:p>
            <a:pPr algn="just"/>
            <a:endParaRPr lang="en-US" sz="1800" dirty="0" smtClean="0">
              <a:solidFill>
                <a:schemeClr val="tx1"/>
              </a:solidFill>
            </a:endParaRPr>
          </a:p>
        </p:txBody>
      </p:sp>
      <p:sp>
        <p:nvSpPr>
          <p:cNvPr id="160" name="TextBox 159"/>
          <p:cNvSpPr txBox="1"/>
          <p:nvPr/>
        </p:nvSpPr>
        <p:spPr>
          <a:xfrm>
            <a:off x="10232007" y="2179637"/>
            <a:ext cx="7162800" cy="707886"/>
          </a:xfrm>
          <a:prstGeom prst="rect">
            <a:avLst/>
          </a:prstGeom>
          <a:noFill/>
        </p:spPr>
        <p:txBody>
          <a:bodyPr wrap="square" rtlCol="0">
            <a:spAutoFit/>
          </a:bodyPr>
          <a:lstStyle/>
          <a:p>
            <a:r>
              <a:rPr lang="de-CH" sz="4000" dirty="0" smtClean="0"/>
              <a:t>Grundlagen</a:t>
            </a:r>
            <a:endParaRPr lang="en-US" sz="4000" dirty="0"/>
          </a:p>
        </p:txBody>
      </p:sp>
      <p:sp>
        <p:nvSpPr>
          <p:cNvPr id="161" name="TextBox 160"/>
          <p:cNvSpPr txBox="1"/>
          <p:nvPr/>
        </p:nvSpPr>
        <p:spPr>
          <a:xfrm>
            <a:off x="431235" y="2179637"/>
            <a:ext cx="7162800" cy="707886"/>
          </a:xfrm>
          <a:prstGeom prst="rect">
            <a:avLst/>
          </a:prstGeom>
          <a:noFill/>
        </p:spPr>
        <p:txBody>
          <a:bodyPr wrap="square" rtlCol="0">
            <a:spAutoFit/>
          </a:bodyPr>
          <a:lstStyle/>
          <a:p>
            <a:r>
              <a:rPr lang="de-CH" sz="4000" dirty="0" smtClean="0"/>
              <a:t>Aufgabenstellung</a:t>
            </a:r>
            <a:endParaRPr lang="en-US" sz="4000" dirty="0"/>
          </a:p>
        </p:txBody>
      </p:sp>
      <p:sp>
        <p:nvSpPr>
          <p:cNvPr id="163" name="TextBox 162"/>
          <p:cNvSpPr txBox="1"/>
          <p:nvPr/>
        </p:nvSpPr>
        <p:spPr>
          <a:xfrm>
            <a:off x="22997319" y="2179637"/>
            <a:ext cx="7162800" cy="707886"/>
          </a:xfrm>
          <a:prstGeom prst="rect">
            <a:avLst/>
          </a:prstGeom>
          <a:noFill/>
        </p:spPr>
        <p:txBody>
          <a:bodyPr wrap="square" rtlCol="0">
            <a:spAutoFit/>
          </a:bodyPr>
          <a:lstStyle/>
          <a:p>
            <a:r>
              <a:rPr lang="de-CH" sz="4000" dirty="0" smtClean="0"/>
              <a:t>Realisierung</a:t>
            </a:r>
            <a:endParaRPr lang="en-US" sz="4000" dirty="0"/>
          </a:p>
        </p:txBody>
      </p:sp>
      <p:grpSp>
        <p:nvGrpSpPr>
          <p:cNvPr id="195" name="Group 194"/>
          <p:cNvGrpSpPr/>
          <p:nvPr/>
        </p:nvGrpSpPr>
        <p:grpSpPr>
          <a:xfrm>
            <a:off x="11795919" y="4389437"/>
            <a:ext cx="8610600" cy="1588532"/>
            <a:chOff x="11795919" y="4999037"/>
            <a:chExt cx="8610600" cy="1588532"/>
          </a:xfrm>
        </p:grpSpPr>
        <p:sp>
          <p:nvSpPr>
            <p:cNvPr id="183" name="TextBox 182"/>
            <p:cNvSpPr txBox="1"/>
            <p:nvPr/>
          </p:nvSpPr>
          <p:spPr>
            <a:xfrm>
              <a:off x="11795919" y="4999037"/>
              <a:ext cx="381000" cy="369332"/>
            </a:xfrm>
            <a:prstGeom prst="rect">
              <a:avLst/>
            </a:prstGeom>
            <a:solidFill>
              <a:schemeClr val="accent3"/>
            </a:solidFill>
          </p:spPr>
          <p:txBody>
            <a:bodyPr wrap="square" rtlCol="0">
              <a:spAutoFit/>
            </a:bodyPr>
            <a:lstStyle/>
            <a:p>
              <a:pPr algn="ctr"/>
              <a:r>
                <a:rPr lang="de-CH" sz="1800" dirty="0" smtClean="0"/>
                <a:t>1.</a:t>
              </a:r>
              <a:endParaRPr lang="en-US" sz="1800" dirty="0"/>
            </a:p>
          </p:txBody>
        </p:sp>
        <p:sp>
          <p:nvSpPr>
            <p:cNvPr id="184" name="TextBox 183"/>
            <p:cNvSpPr txBox="1"/>
            <p:nvPr/>
          </p:nvSpPr>
          <p:spPr>
            <a:xfrm>
              <a:off x="14615319" y="4999037"/>
              <a:ext cx="381000" cy="369332"/>
            </a:xfrm>
            <a:prstGeom prst="rect">
              <a:avLst/>
            </a:prstGeom>
            <a:solidFill>
              <a:schemeClr val="accent3"/>
            </a:solidFill>
          </p:spPr>
          <p:txBody>
            <a:bodyPr wrap="square" rtlCol="0">
              <a:spAutoFit/>
            </a:bodyPr>
            <a:lstStyle/>
            <a:p>
              <a:pPr algn="ctr"/>
              <a:r>
                <a:rPr lang="de-CH" sz="1800" dirty="0" smtClean="0"/>
                <a:t>2.</a:t>
              </a:r>
              <a:endParaRPr lang="en-US" sz="1800" dirty="0"/>
            </a:p>
          </p:txBody>
        </p:sp>
        <p:sp>
          <p:nvSpPr>
            <p:cNvPr id="185" name="TextBox 184"/>
            <p:cNvSpPr txBox="1"/>
            <p:nvPr/>
          </p:nvSpPr>
          <p:spPr>
            <a:xfrm>
              <a:off x="17206119" y="4999037"/>
              <a:ext cx="381000" cy="369332"/>
            </a:xfrm>
            <a:prstGeom prst="rect">
              <a:avLst/>
            </a:prstGeom>
            <a:solidFill>
              <a:schemeClr val="accent3"/>
            </a:solidFill>
          </p:spPr>
          <p:txBody>
            <a:bodyPr wrap="square" rtlCol="0">
              <a:spAutoFit/>
            </a:bodyPr>
            <a:lstStyle/>
            <a:p>
              <a:pPr algn="ctr"/>
              <a:r>
                <a:rPr lang="de-CH" sz="1800" dirty="0" smtClean="0"/>
                <a:t>3.</a:t>
              </a:r>
              <a:endParaRPr lang="en-US" sz="1800" dirty="0"/>
            </a:p>
          </p:txBody>
        </p:sp>
        <p:sp>
          <p:nvSpPr>
            <p:cNvPr id="186" name="TextBox 185"/>
            <p:cNvSpPr txBox="1"/>
            <p:nvPr/>
          </p:nvSpPr>
          <p:spPr>
            <a:xfrm>
              <a:off x="18958719" y="4999037"/>
              <a:ext cx="381000" cy="369332"/>
            </a:xfrm>
            <a:prstGeom prst="rect">
              <a:avLst/>
            </a:prstGeom>
            <a:solidFill>
              <a:schemeClr val="accent3"/>
            </a:solidFill>
          </p:spPr>
          <p:txBody>
            <a:bodyPr wrap="square" rtlCol="0">
              <a:spAutoFit/>
            </a:bodyPr>
            <a:lstStyle/>
            <a:p>
              <a:pPr algn="ctr"/>
              <a:r>
                <a:rPr lang="de-CH" sz="1800" dirty="0" smtClean="0"/>
                <a:t>4.</a:t>
              </a:r>
              <a:endParaRPr lang="en-US" sz="1800" dirty="0"/>
            </a:p>
          </p:txBody>
        </p:sp>
        <p:grpSp>
          <p:nvGrpSpPr>
            <p:cNvPr id="193" name="Group 192"/>
            <p:cNvGrpSpPr/>
            <p:nvPr/>
          </p:nvGrpSpPr>
          <p:grpSpPr>
            <a:xfrm>
              <a:off x="11872119" y="5303837"/>
              <a:ext cx="8534400" cy="1283732"/>
              <a:chOff x="11872119" y="5303837"/>
              <a:chExt cx="8534400" cy="1283732"/>
            </a:xfrm>
          </p:grpSpPr>
          <p:grpSp>
            <p:nvGrpSpPr>
              <p:cNvPr id="182" name="Group 181"/>
              <p:cNvGrpSpPr/>
              <p:nvPr/>
            </p:nvGrpSpPr>
            <p:grpSpPr>
              <a:xfrm>
                <a:off x="11872119" y="5303837"/>
                <a:ext cx="8534400" cy="1283732"/>
                <a:chOff x="10576719" y="4999037"/>
                <a:chExt cx="8534400" cy="1283732"/>
              </a:xfrm>
            </p:grpSpPr>
            <p:sp>
              <p:nvSpPr>
                <p:cNvPr id="168" name="Pentagon 167"/>
                <p:cNvSpPr/>
                <p:nvPr/>
              </p:nvSpPr>
              <p:spPr>
                <a:xfrm>
                  <a:off x="13472319" y="4999037"/>
                  <a:ext cx="25146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Suche nach dem </a:t>
                  </a:r>
                  <a:r>
                    <a:rPr lang="de-CH" sz="1800" b="1" dirty="0" err="1" smtClean="0"/>
                    <a:t>Dominating</a:t>
                  </a:r>
                  <a:r>
                    <a:rPr lang="de-CH" sz="1800" b="1" dirty="0" smtClean="0"/>
                    <a:t> </a:t>
                  </a:r>
                  <a:r>
                    <a:rPr lang="de-CH" sz="1800" b="1" dirty="0" err="1" smtClean="0"/>
                    <a:t>Consumer</a:t>
                  </a:r>
                  <a:endParaRPr lang="en-US" sz="1800" b="1" dirty="0"/>
                </a:p>
              </p:txBody>
            </p:sp>
            <p:sp>
              <p:nvSpPr>
                <p:cNvPr id="169" name="Pentagon 168"/>
                <p:cNvSpPr/>
                <p:nvPr/>
              </p:nvSpPr>
              <p:spPr>
                <a:xfrm>
                  <a:off x="16063119" y="4999037"/>
                  <a:ext cx="1676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Sammeln von Detaildaten</a:t>
                  </a:r>
                  <a:endParaRPr lang="en-US" sz="1800" b="1" dirty="0"/>
                </a:p>
              </p:txBody>
            </p:sp>
            <p:sp>
              <p:nvSpPr>
                <p:cNvPr id="171" name="Pentagon 170"/>
                <p:cNvSpPr/>
                <p:nvPr/>
              </p:nvSpPr>
              <p:spPr>
                <a:xfrm>
                  <a:off x="17815719" y="4999037"/>
                  <a:ext cx="1295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Lösen des Problems</a:t>
                  </a:r>
                  <a:endParaRPr lang="en-US" sz="1800" dirty="0"/>
                </a:p>
              </p:txBody>
            </p:sp>
            <p:sp>
              <p:nvSpPr>
                <p:cNvPr id="180" name="TextBox 179"/>
                <p:cNvSpPr txBox="1"/>
                <p:nvPr/>
              </p:nvSpPr>
              <p:spPr>
                <a:xfrm>
                  <a:off x="12862719" y="5913437"/>
                  <a:ext cx="4724400" cy="369332"/>
                </a:xfrm>
                <a:prstGeom prst="rect">
                  <a:avLst/>
                </a:prstGeom>
                <a:noFill/>
              </p:spPr>
              <p:txBody>
                <a:bodyPr wrap="square" rtlCol="0">
                  <a:spAutoFit/>
                </a:bodyPr>
                <a:lstStyle/>
                <a:p>
                  <a:r>
                    <a:rPr lang="de-CH" sz="1800" dirty="0" smtClean="0"/>
                    <a:t>solange Performanceanforderungen nicht erfüllt</a:t>
                  </a:r>
                  <a:endParaRPr lang="en-US" sz="1800" dirty="0"/>
                </a:p>
              </p:txBody>
            </p:sp>
            <p:sp>
              <p:nvSpPr>
                <p:cNvPr id="167" name="Pentagon 166"/>
                <p:cNvSpPr/>
                <p:nvPr/>
              </p:nvSpPr>
              <p:spPr>
                <a:xfrm>
                  <a:off x="10576719" y="4999037"/>
                  <a:ext cx="2819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Identifikation neuralgische Punkte des Systems</a:t>
                  </a:r>
                  <a:endParaRPr lang="en-US" sz="1800" dirty="0"/>
                </a:p>
              </p:txBody>
            </p:sp>
          </p:grpSp>
          <p:cxnSp>
            <p:nvCxnSpPr>
              <p:cNvPr id="178" name="Elbow Connector 177"/>
              <p:cNvCxnSpPr/>
              <p:nvPr/>
            </p:nvCxnSpPr>
            <p:spPr>
              <a:xfrm flipH="1">
                <a:off x="11872119" y="5672137"/>
                <a:ext cx="8534400" cy="12700"/>
              </a:xfrm>
              <a:prstGeom prst="bentConnector5">
                <a:avLst>
                  <a:gd name="adj1" fmla="val -2679"/>
                  <a:gd name="adj2" fmla="val 4500000"/>
                  <a:gd name="adj3" fmla="val 10267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37" name="TextBox 236"/>
          <p:cNvSpPr txBox="1"/>
          <p:nvPr/>
        </p:nvSpPr>
        <p:spPr>
          <a:xfrm>
            <a:off x="15758319" y="13000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2" name="TextBox 251"/>
          <p:cNvSpPr txBox="1"/>
          <p:nvPr/>
        </p:nvSpPr>
        <p:spPr>
          <a:xfrm>
            <a:off x="14691519" y="15667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3" name="TextBox 252"/>
          <p:cNvSpPr txBox="1"/>
          <p:nvPr/>
        </p:nvSpPr>
        <p:spPr>
          <a:xfrm>
            <a:off x="18272919" y="15667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4" name="TextBox 253"/>
          <p:cNvSpPr txBox="1"/>
          <p:nvPr/>
        </p:nvSpPr>
        <p:spPr>
          <a:xfrm>
            <a:off x="13319919" y="144478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5" name="TextBox 254"/>
          <p:cNvSpPr txBox="1"/>
          <p:nvPr/>
        </p:nvSpPr>
        <p:spPr>
          <a:xfrm>
            <a:off x="13319919" y="171910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6" name="TextBox 255"/>
          <p:cNvSpPr txBox="1"/>
          <p:nvPr/>
        </p:nvSpPr>
        <p:spPr>
          <a:xfrm>
            <a:off x="16901319" y="173434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grpSp>
        <p:nvGrpSpPr>
          <p:cNvPr id="261" name="Group 260"/>
          <p:cNvGrpSpPr/>
          <p:nvPr/>
        </p:nvGrpSpPr>
        <p:grpSpPr>
          <a:xfrm>
            <a:off x="11110119" y="27554237"/>
            <a:ext cx="10058400" cy="609600"/>
            <a:chOff x="11262519" y="28087637"/>
            <a:chExt cx="10058400" cy="609600"/>
          </a:xfrm>
        </p:grpSpPr>
        <p:sp>
          <p:nvSpPr>
            <p:cNvPr id="257" name="Rectangle 256"/>
            <p:cNvSpPr/>
            <p:nvPr/>
          </p:nvSpPr>
          <p:spPr>
            <a:xfrm>
              <a:off x="11262519" y="28087637"/>
              <a:ext cx="3276600" cy="609600"/>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smtClean="0">
                  <a:solidFill>
                    <a:schemeClr val="tx1"/>
                  </a:solidFill>
                </a:rPr>
                <a:t>Young Generation</a:t>
              </a:r>
              <a:endParaRPr lang="en-US" sz="2000" dirty="0">
                <a:solidFill>
                  <a:schemeClr val="tx1"/>
                </a:solidFill>
              </a:endParaRPr>
            </a:p>
          </p:txBody>
        </p:sp>
        <p:sp>
          <p:nvSpPr>
            <p:cNvPr id="258" name="Rectangle 257"/>
            <p:cNvSpPr/>
            <p:nvPr/>
          </p:nvSpPr>
          <p:spPr>
            <a:xfrm>
              <a:off x="14539119" y="28087637"/>
              <a:ext cx="6781800" cy="609600"/>
            </a:xfrm>
            <a:prstGeom prst="rect">
              <a:avLst/>
            </a:prstGeom>
            <a:solidFill>
              <a:srgbClr val="CC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smtClean="0">
                  <a:solidFill>
                    <a:schemeClr val="tx1"/>
                  </a:solidFill>
                </a:rPr>
                <a:t>Old Generation</a:t>
              </a:r>
              <a:endParaRPr lang="en-US" sz="2000" dirty="0">
                <a:solidFill>
                  <a:schemeClr val="tx1"/>
                </a:solidFill>
              </a:endParaRPr>
            </a:p>
          </p:txBody>
        </p:sp>
        <p:sp>
          <p:nvSpPr>
            <p:cNvPr id="259" name="Rectangle 258"/>
            <p:cNvSpPr/>
            <p:nvPr/>
          </p:nvSpPr>
          <p:spPr>
            <a:xfrm>
              <a:off x="13700919" y="28087637"/>
              <a:ext cx="838200" cy="609600"/>
            </a:xfrm>
            <a:prstGeom prst="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smtClean="0">
                  <a:solidFill>
                    <a:schemeClr val="tx1"/>
                  </a:solidFill>
                </a:rPr>
                <a:t>Keep</a:t>
              </a:r>
              <a:r>
                <a:rPr lang="de-CH" sz="2000" dirty="0" smtClean="0">
                  <a:solidFill>
                    <a:schemeClr val="tx1"/>
                  </a:solidFill>
                </a:rPr>
                <a:t> </a:t>
              </a:r>
              <a:r>
                <a:rPr lang="de-CH" sz="2000" dirty="0" err="1" smtClean="0">
                  <a:solidFill>
                    <a:schemeClr val="tx1"/>
                  </a:solidFill>
                </a:rPr>
                <a:t>Area</a:t>
              </a:r>
              <a:endParaRPr lang="en-US" sz="2000" dirty="0">
                <a:solidFill>
                  <a:schemeClr val="tx1"/>
                </a:solidFill>
              </a:endParaRPr>
            </a:p>
          </p:txBody>
        </p:sp>
      </p:grpSp>
      <p:sp>
        <p:nvSpPr>
          <p:cNvPr id="262" name="Rounded Rectangle 261"/>
          <p:cNvSpPr/>
          <p:nvPr/>
        </p:nvSpPr>
        <p:spPr>
          <a:xfrm>
            <a:off x="10043319" y="2941637"/>
            <a:ext cx="12344400" cy="9372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Vorgehen</a:t>
            </a:r>
            <a:r>
              <a:rPr lang="en-US" sz="3200" b="1" dirty="0" smtClean="0">
                <a:solidFill>
                  <a:schemeClr val="tx1"/>
                </a:solidFill>
              </a:rPr>
              <a:t> Performance Tuning</a:t>
            </a:r>
          </a:p>
          <a:p>
            <a:pPr algn="just"/>
            <a:r>
              <a:rPr lang="en-US" sz="1800" dirty="0" smtClean="0">
                <a:solidFill>
                  <a:schemeClr val="tx1"/>
                </a:solidFill>
              </a:rPr>
              <a:t>Die </a:t>
            </a:r>
            <a:r>
              <a:rPr lang="en-US" sz="1800" dirty="0" err="1" smtClean="0">
                <a:solidFill>
                  <a:schemeClr val="tx1"/>
                </a:solidFill>
              </a:rPr>
              <a:t>Performanceanalyse</a:t>
            </a:r>
            <a:r>
              <a:rPr lang="en-US" sz="1800" dirty="0" smtClean="0">
                <a:solidFill>
                  <a:schemeClr val="tx1"/>
                </a:solidFill>
              </a:rPr>
              <a:t> </a:t>
            </a:r>
            <a:r>
              <a:rPr lang="en-US" sz="1800" dirty="0" err="1" smtClean="0">
                <a:solidFill>
                  <a:schemeClr val="tx1"/>
                </a:solidFill>
              </a:rPr>
              <a:t>ist</a:t>
            </a:r>
            <a:r>
              <a:rPr lang="en-US" sz="1800" dirty="0" smtClean="0">
                <a:solidFill>
                  <a:schemeClr val="tx1"/>
                </a:solidFill>
              </a:rPr>
              <a:t> </a:t>
            </a:r>
            <a:r>
              <a:rPr lang="en-US" sz="1800" dirty="0" err="1" smtClean="0">
                <a:solidFill>
                  <a:schemeClr val="tx1"/>
                </a:solidFill>
              </a:rPr>
              <a:t>ein</a:t>
            </a:r>
            <a:r>
              <a:rPr lang="en-US" sz="1800" dirty="0" smtClean="0">
                <a:solidFill>
                  <a:schemeClr val="tx1"/>
                </a:solidFill>
              </a:rPr>
              <a:t> </a:t>
            </a:r>
            <a:r>
              <a:rPr lang="en-US" sz="1800" dirty="0" err="1" smtClean="0">
                <a:solidFill>
                  <a:schemeClr val="tx1"/>
                </a:solidFill>
              </a:rPr>
              <a:t>iterativer</a:t>
            </a:r>
            <a:r>
              <a:rPr lang="en-US" sz="1800" dirty="0" smtClean="0">
                <a:solidFill>
                  <a:schemeClr val="tx1"/>
                </a:solidFill>
              </a:rPr>
              <a:t> </a:t>
            </a:r>
            <a:r>
              <a:rPr lang="en-US" sz="1800" dirty="0" err="1" smtClean="0">
                <a:solidFill>
                  <a:schemeClr val="tx1"/>
                </a:solidFill>
              </a:rPr>
              <a:t>Prozess</a:t>
            </a:r>
            <a:r>
              <a:rPr lang="en-US" sz="1800" dirty="0" smtClean="0">
                <a:solidFill>
                  <a:schemeClr val="tx1"/>
                </a:solidFill>
              </a:rPr>
              <a:t> und </a:t>
            </a:r>
            <a:r>
              <a:rPr lang="en-US" sz="1800" dirty="0" err="1" smtClean="0">
                <a:solidFill>
                  <a:schemeClr val="tx1"/>
                </a:solidFill>
              </a:rPr>
              <a:t>dauert</a:t>
            </a:r>
            <a:r>
              <a:rPr lang="en-US" sz="1800" dirty="0" smtClean="0">
                <a:solidFill>
                  <a:schemeClr val="tx1"/>
                </a:solidFill>
              </a:rPr>
              <a:t> in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Regel</a:t>
            </a:r>
            <a:r>
              <a:rPr lang="en-US" sz="1800" dirty="0" smtClean="0">
                <a:solidFill>
                  <a:schemeClr val="tx1"/>
                </a:solidFill>
              </a:rPr>
              <a:t> so </a:t>
            </a:r>
            <a:r>
              <a:rPr lang="en-US" sz="1800" dirty="0" err="1" smtClean="0">
                <a:solidFill>
                  <a:schemeClr val="tx1"/>
                </a:solidFill>
              </a:rPr>
              <a:t>lange</a:t>
            </a:r>
            <a:r>
              <a:rPr lang="en-US" sz="1800" dirty="0" smtClean="0">
                <a:solidFill>
                  <a:schemeClr val="tx1"/>
                </a:solidFill>
              </a:rPr>
              <a:t>, </a:t>
            </a:r>
            <a:r>
              <a:rPr lang="en-US" sz="1800" dirty="0" err="1" smtClean="0">
                <a:solidFill>
                  <a:schemeClr val="tx1"/>
                </a:solidFill>
              </a:rPr>
              <a:t>bis</a:t>
            </a:r>
            <a:r>
              <a:rPr lang="en-US" sz="1800" dirty="0" smtClean="0">
                <a:solidFill>
                  <a:schemeClr val="tx1"/>
                </a:solidFill>
              </a:rPr>
              <a:t> die </a:t>
            </a:r>
            <a:r>
              <a:rPr lang="en-US" sz="1800" dirty="0" err="1" smtClean="0">
                <a:solidFill>
                  <a:schemeClr val="tx1"/>
                </a:solidFill>
              </a:rPr>
              <a:t>Anforderungen</a:t>
            </a:r>
            <a:r>
              <a:rPr lang="en-US" sz="1800" dirty="0" smtClean="0">
                <a:solidFill>
                  <a:schemeClr val="tx1"/>
                </a:solidFill>
              </a:rPr>
              <a:t> an das System in </a:t>
            </a:r>
            <a:r>
              <a:rPr lang="en-US" sz="1800" dirty="0" err="1" smtClean="0">
                <a:solidFill>
                  <a:schemeClr val="tx1"/>
                </a:solidFill>
              </a:rPr>
              <a:t>diesem</a:t>
            </a:r>
            <a:r>
              <a:rPr lang="en-US" sz="1800" dirty="0" smtClean="0">
                <a:solidFill>
                  <a:schemeClr val="tx1"/>
                </a:solidFill>
              </a:rPr>
              <a:t> </a:t>
            </a:r>
            <a:r>
              <a:rPr lang="en-US" sz="1800" dirty="0" err="1" smtClean="0">
                <a:solidFill>
                  <a:schemeClr val="tx1"/>
                </a:solidFill>
              </a:rPr>
              <a:t>Bereich</a:t>
            </a:r>
            <a:r>
              <a:rPr lang="en-US" sz="1800" dirty="0" smtClean="0">
                <a:solidFill>
                  <a:schemeClr val="tx1"/>
                </a:solidFill>
              </a:rPr>
              <a:t> </a:t>
            </a:r>
            <a:r>
              <a:rPr lang="en-US" sz="1800" dirty="0" err="1" smtClean="0">
                <a:solidFill>
                  <a:schemeClr val="tx1"/>
                </a:solidFill>
              </a:rPr>
              <a:t>erfüllt</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 </a:t>
            </a:r>
            <a:r>
              <a:rPr lang="en-US" sz="1800" dirty="0" err="1" smtClean="0">
                <a:solidFill>
                  <a:schemeClr val="tx1"/>
                </a:solidFill>
              </a:rPr>
              <a:t>Eine</a:t>
            </a:r>
            <a:r>
              <a:rPr lang="en-US" sz="1800" dirty="0" smtClean="0">
                <a:solidFill>
                  <a:schemeClr val="tx1"/>
                </a:solidFill>
              </a:rPr>
              <a:t> </a:t>
            </a:r>
            <a:r>
              <a:rPr lang="en-US" sz="1800" dirty="0" err="1" smtClean="0">
                <a:solidFill>
                  <a:schemeClr val="tx1"/>
                </a:solidFill>
              </a:rPr>
              <a:t>einzelne</a:t>
            </a:r>
            <a:r>
              <a:rPr lang="en-US" sz="1800" dirty="0" smtClean="0">
                <a:solidFill>
                  <a:schemeClr val="tx1"/>
                </a:solidFill>
              </a:rPr>
              <a:t> Iteration </a:t>
            </a:r>
            <a:r>
              <a:rPr lang="en-US" sz="1800" dirty="0" err="1" smtClean="0">
                <a:solidFill>
                  <a:schemeClr val="tx1"/>
                </a:solidFill>
              </a:rPr>
              <a:t>besteht</a:t>
            </a:r>
            <a:r>
              <a:rPr lang="en-US" sz="1800" dirty="0" smtClean="0">
                <a:solidFill>
                  <a:schemeClr val="tx1"/>
                </a:solidFill>
              </a:rPr>
              <a:t> </a:t>
            </a:r>
            <a:r>
              <a:rPr lang="en-US" sz="1800" dirty="0" err="1" smtClean="0">
                <a:solidFill>
                  <a:schemeClr val="tx1"/>
                </a:solidFill>
              </a:rPr>
              <a:t>aus</a:t>
            </a:r>
            <a:r>
              <a:rPr lang="en-US" sz="1800" dirty="0" smtClean="0">
                <a:solidFill>
                  <a:schemeClr val="tx1"/>
                </a:solidFill>
              </a:rPr>
              <a:t> den </a:t>
            </a:r>
            <a:r>
              <a:rPr lang="en-US" sz="1800" dirty="0" err="1" smtClean="0">
                <a:solidFill>
                  <a:schemeClr val="tx1"/>
                </a:solidFill>
              </a:rPr>
              <a:t>folgenden</a:t>
            </a:r>
            <a:r>
              <a:rPr lang="en-US" sz="1800" dirty="0" smtClean="0">
                <a:solidFill>
                  <a:schemeClr val="tx1"/>
                </a:solidFill>
              </a:rPr>
              <a:t> </a:t>
            </a:r>
            <a:r>
              <a:rPr lang="en-US" sz="1800" dirty="0" err="1" smtClean="0">
                <a:solidFill>
                  <a:schemeClr val="tx1"/>
                </a:solidFill>
              </a:rPr>
              <a:t>vier</a:t>
            </a:r>
            <a:r>
              <a:rPr lang="en-US" sz="1800" dirty="0" smtClean="0">
                <a:solidFill>
                  <a:schemeClr val="tx1"/>
                </a:solidFill>
              </a:rPr>
              <a:t> </a:t>
            </a:r>
            <a:r>
              <a:rPr lang="en-US" sz="1800" dirty="0" err="1" smtClean="0">
                <a:solidFill>
                  <a:schemeClr val="tx1"/>
                </a:solidFill>
              </a:rPr>
              <a:t>Schritten</a:t>
            </a:r>
            <a:r>
              <a:rPr lang="en-US" sz="1800" dirty="0" smtClean="0">
                <a:solidFill>
                  <a:schemeClr val="tx1"/>
                </a:solidFill>
              </a:rPr>
              <a:t>:</a:t>
            </a: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r>
              <a:rPr lang="en-US" sz="2400" b="1" dirty="0" smtClean="0">
                <a:solidFill>
                  <a:schemeClr val="tx1"/>
                </a:solidFill>
              </a:rPr>
              <a:t/>
            </a:r>
            <a:br>
              <a:rPr lang="en-US" sz="2400" b="1" dirty="0" smtClean="0">
                <a:solidFill>
                  <a:schemeClr val="tx1"/>
                </a:solidFill>
              </a:rPr>
            </a:br>
            <a:r>
              <a:rPr lang="en-US" sz="2400" b="1" dirty="0" err="1" smtClean="0">
                <a:solidFill>
                  <a:schemeClr val="tx1"/>
                </a:solidFill>
              </a:rPr>
              <a:t>Suche</a:t>
            </a:r>
            <a:r>
              <a:rPr lang="en-US" sz="2400" b="1" dirty="0" smtClean="0">
                <a:solidFill>
                  <a:schemeClr val="tx1"/>
                </a:solidFill>
              </a:rPr>
              <a:t> </a:t>
            </a:r>
            <a:r>
              <a:rPr lang="en-US" sz="2400" b="1" dirty="0" err="1" smtClean="0">
                <a:solidFill>
                  <a:schemeClr val="tx1"/>
                </a:solidFill>
              </a:rPr>
              <a:t>nach</a:t>
            </a:r>
            <a:r>
              <a:rPr lang="en-US" sz="2400" b="1" dirty="0" smtClean="0">
                <a:solidFill>
                  <a:schemeClr val="tx1"/>
                </a:solidFill>
              </a:rPr>
              <a:t> </a:t>
            </a:r>
            <a:r>
              <a:rPr lang="en-US" sz="2400" b="1" dirty="0" err="1" smtClean="0">
                <a:solidFill>
                  <a:schemeClr val="tx1"/>
                </a:solidFill>
              </a:rPr>
              <a:t>dem</a:t>
            </a:r>
            <a:r>
              <a:rPr lang="en-US" sz="2400" b="1" dirty="0" smtClean="0">
                <a:solidFill>
                  <a:schemeClr val="tx1"/>
                </a:solidFill>
              </a:rPr>
              <a:t> Dominating Consumer</a:t>
            </a:r>
          </a:p>
          <a:p>
            <a:pPr algn="just"/>
            <a:r>
              <a:rPr lang="de-DE" sz="2000" b="1" dirty="0" smtClean="0">
                <a:solidFill>
                  <a:schemeClr val="tx1"/>
                </a:solidFill>
              </a:rPr>
              <a:t>Hohe relative Systemlast</a:t>
            </a:r>
          </a:p>
          <a:p>
            <a:pPr algn="just"/>
            <a:r>
              <a:rPr lang="de-DE" sz="1800" dirty="0" smtClean="0">
                <a:solidFill>
                  <a:schemeClr val="tx1"/>
                </a:solidFill>
              </a:rPr>
              <a:t>Die erste Frage bei der Suche nach dem </a:t>
            </a:r>
            <a:r>
              <a:rPr lang="de-DE" sz="1800" dirty="0" err="1" smtClean="0">
                <a:solidFill>
                  <a:schemeClr val="tx1"/>
                </a:solidFill>
              </a:rPr>
              <a:t>Dominating</a:t>
            </a:r>
            <a:r>
              <a:rPr lang="de-DE" sz="1800" dirty="0" smtClean="0">
                <a:solidFill>
                  <a:schemeClr val="tx1"/>
                </a:solidFill>
              </a:rPr>
              <a:t> Consumer  ist, ob die hohe CPU-Auslastung durch die Applikation oder das System verursacht wird. Bei einer Auslastung durch das System spricht man von einer hohen relativen Systemlast.  Dies kann unterschiedliche Gründe haben (exzessive Kontextwechsel, hohes I/O</a:t>
            </a:r>
            <a:r>
              <a:rPr lang="de-CH" sz="1800" dirty="0" smtClean="0">
                <a:solidFill>
                  <a:schemeClr val="tx1"/>
                </a:solidFill>
              </a:rPr>
              <a:t>). Zur Analyse dieses Messwertes kann dafür der Task Manager (unter Windows) oder vmstat (unter Linux, Unix) verwendet werden.</a:t>
            </a:r>
          </a:p>
          <a:p>
            <a:pPr algn="just"/>
            <a:endParaRPr lang="de-CH" sz="1800" dirty="0" smtClean="0">
              <a:solidFill>
                <a:schemeClr val="tx1"/>
              </a:solidFill>
            </a:endParaRPr>
          </a:p>
          <a:p>
            <a:pPr algn="just"/>
            <a:r>
              <a:rPr lang="en-US" sz="2000" b="1" dirty="0" err="1" smtClean="0">
                <a:solidFill>
                  <a:schemeClr val="tx1"/>
                </a:solidFill>
              </a:rPr>
              <a:t>Hohe</a:t>
            </a:r>
            <a:r>
              <a:rPr lang="en-US" sz="2000" b="1" dirty="0" smtClean="0">
                <a:solidFill>
                  <a:schemeClr val="tx1"/>
                </a:solidFill>
              </a:rPr>
              <a:t> CPU- </a:t>
            </a:r>
            <a:r>
              <a:rPr lang="en-US" sz="2000" b="1" dirty="0" err="1" smtClean="0">
                <a:solidFill>
                  <a:schemeClr val="tx1"/>
                </a:solidFill>
              </a:rPr>
              <a:t>respektive</a:t>
            </a:r>
            <a:r>
              <a:rPr lang="en-US" sz="2000" b="1" dirty="0" smtClean="0">
                <a:solidFill>
                  <a:schemeClr val="tx1"/>
                </a:solidFill>
              </a:rPr>
              <a:t> Core-Last</a:t>
            </a:r>
          </a:p>
          <a:p>
            <a:pPr algn="just"/>
            <a:r>
              <a:rPr lang="de-CH" sz="2000" dirty="0" smtClean="0">
                <a:solidFill>
                  <a:schemeClr val="tx1"/>
                </a:solidFill>
              </a:rPr>
              <a:t>Sofern die relative Systemlast nicht gross ist wird überprüft, ob die CPU Auslastung insgesamt gross ist. Man prüft also, ob es eventuell gar </a:t>
            </a:r>
            <a:r>
              <a:rPr lang="de-CH" sz="2000" b="1" dirty="0" smtClean="0">
                <a:solidFill>
                  <a:schemeClr val="tx1"/>
                </a:solidFill>
              </a:rPr>
              <a:t>keinen </a:t>
            </a:r>
            <a:r>
              <a:rPr lang="de-CH" sz="2000" b="1" dirty="0" err="1" smtClean="0">
                <a:solidFill>
                  <a:schemeClr val="tx1"/>
                </a:solidFill>
              </a:rPr>
              <a:t>Dominating</a:t>
            </a:r>
            <a:r>
              <a:rPr lang="de-CH" sz="2000" b="1" dirty="0" smtClean="0">
                <a:solidFill>
                  <a:schemeClr val="tx1"/>
                </a:solidFill>
              </a:rPr>
              <a:t> </a:t>
            </a:r>
            <a:r>
              <a:rPr lang="de-CH" sz="2000" b="1" dirty="0" err="1" smtClean="0">
                <a:solidFill>
                  <a:schemeClr val="tx1"/>
                </a:solidFill>
              </a:rPr>
              <a:t>Consumer</a:t>
            </a:r>
            <a:r>
              <a:rPr lang="de-CH" sz="2000" b="1" dirty="0" smtClean="0">
                <a:solidFill>
                  <a:schemeClr val="tx1"/>
                </a:solidFill>
              </a:rPr>
              <a:t> </a:t>
            </a:r>
            <a:r>
              <a:rPr lang="de-CH" sz="2000" dirty="0" smtClean="0">
                <a:solidFill>
                  <a:schemeClr val="tx1"/>
                </a:solidFill>
              </a:rPr>
              <a:t>gibt. </a:t>
            </a:r>
            <a:r>
              <a:rPr lang="en-US" sz="1800" dirty="0" smtClean="0">
                <a:solidFill>
                  <a:schemeClr val="tx1"/>
                </a:solidFill>
              </a:rPr>
              <a:t>Dies </a:t>
            </a:r>
            <a:r>
              <a:rPr lang="en-US" sz="1800" dirty="0" err="1" smtClean="0">
                <a:solidFill>
                  <a:schemeClr val="tx1"/>
                </a:solidFill>
              </a:rPr>
              <a:t>würde</a:t>
            </a:r>
            <a:r>
              <a:rPr lang="en-US" sz="1800" dirty="0" smtClean="0">
                <a:solidFill>
                  <a:schemeClr val="tx1"/>
                </a:solidFill>
              </a:rPr>
              <a:t> </a:t>
            </a:r>
            <a:r>
              <a:rPr lang="en-US" sz="1800" dirty="0" err="1" smtClean="0">
                <a:solidFill>
                  <a:schemeClr val="tx1"/>
                </a:solidFill>
              </a:rPr>
              <a:t>bedeuten</a:t>
            </a:r>
            <a:r>
              <a:rPr lang="en-US" sz="1800" dirty="0" smtClean="0">
                <a:solidFill>
                  <a:schemeClr val="tx1"/>
                </a:solidFill>
              </a:rPr>
              <a:t>, </a:t>
            </a:r>
            <a:r>
              <a:rPr lang="en-US" sz="1800" dirty="0" err="1" smtClean="0">
                <a:solidFill>
                  <a:schemeClr val="tx1"/>
                </a:solidFill>
              </a:rPr>
              <a:t>dass</a:t>
            </a:r>
            <a:r>
              <a:rPr lang="en-US" sz="1800" dirty="0" smtClean="0">
                <a:solidFill>
                  <a:schemeClr val="tx1"/>
                </a:solidFill>
              </a:rPr>
              <a:t> </a:t>
            </a:r>
            <a:r>
              <a:rPr lang="en-US" sz="1800" dirty="0" err="1" smtClean="0">
                <a:solidFill>
                  <a:schemeClr val="tx1"/>
                </a:solidFill>
              </a:rPr>
              <a:t>etwas</a:t>
            </a:r>
            <a:r>
              <a:rPr lang="en-US" sz="1800" dirty="0" smtClean="0">
                <a:solidFill>
                  <a:schemeClr val="tx1"/>
                </a:solidFill>
              </a:rPr>
              <a:t> die Threads </a:t>
            </a:r>
            <a:r>
              <a:rPr lang="en-US" sz="1800" dirty="0" err="1" smtClean="0">
                <a:solidFill>
                  <a:schemeClr val="tx1"/>
                </a:solidFill>
              </a:rPr>
              <a:t>daran</a:t>
            </a:r>
            <a:r>
              <a:rPr lang="en-US" sz="1800" dirty="0" smtClean="0">
                <a:solidFill>
                  <a:schemeClr val="tx1"/>
                </a:solidFill>
              </a:rPr>
              <a:t> </a:t>
            </a:r>
            <a:r>
              <a:rPr lang="en-US" sz="1800" dirty="0" err="1" smtClean="0">
                <a:solidFill>
                  <a:schemeClr val="tx1"/>
                </a:solidFill>
              </a:rPr>
              <a:t>hindert</a:t>
            </a:r>
            <a:r>
              <a:rPr lang="en-US" sz="1800" dirty="0" smtClean="0">
                <a:solidFill>
                  <a:schemeClr val="tx1"/>
                </a:solidFill>
              </a:rPr>
              <a:t>, CPU-</a:t>
            </a:r>
            <a:r>
              <a:rPr lang="en-US" sz="1800" dirty="0" err="1" smtClean="0">
                <a:solidFill>
                  <a:schemeClr val="tx1"/>
                </a:solidFill>
              </a:rPr>
              <a:t>Ressourcen</a:t>
            </a:r>
            <a:r>
              <a:rPr lang="en-US" sz="1800" dirty="0" smtClean="0">
                <a:solidFill>
                  <a:schemeClr val="tx1"/>
                </a:solidFill>
              </a:rPr>
              <a:t> </a:t>
            </a:r>
            <a:r>
              <a:rPr lang="en-US" sz="1800" dirty="0" err="1" smtClean="0">
                <a:solidFill>
                  <a:schemeClr val="tx1"/>
                </a:solidFill>
              </a:rPr>
              <a:t>zu</a:t>
            </a:r>
            <a:r>
              <a:rPr lang="en-US" sz="1800" dirty="0" smtClean="0">
                <a:solidFill>
                  <a:schemeClr val="tx1"/>
                </a:solidFill>
              </a:rPr>
              <a:t> </a:t>
            </a:r>
            <a:r>
              <a:rPr lang="en-US" sz="1800" dirty="0" err="1" smtClean="0">
                <a:solidFill>
                  <a:schemeClr val="tx1"/>
                </a:solidFill>
              </a:rPr>
              <a:t>bekommen</a:t>
            </a:r>
            <a:r>
              <a:rPr lang="en-US" sz="1800" i="1" dirty="0" smtClean="0">
                <a:solidFill>
                  <a:schemeClr val="tx1"/>
                </a:solidFill>
              </a:rPr>
              <a:t>. Dies </a:t>
            </a:r>
            <a:r>
              <a:rPr lang="en-US" sz="1800" i="1" dirty="0" err="1" smtClean="0">
                <a:solidFill>
                  <a:schemeClr val="tx1"/>
                </a:solidFill>
              </a:rPr>
              <a:t>kann</a:t>
            </a:r>
            <a:r>
              <a:rPr lang="en-US" sz="1800" i="1" dirty="0" smtClean="0">
                <a:solidFill>
                  <a:schemeClr val="tx1"/>
                </a:solidFill>
              </a:rPr>
              <a:t> </a:t>
            </a:r>
            <a:r>
              <a:rPr lang="en-US" sz="1800" i="1" dirty="0" err="1" smtClean="0">
                <a:solidFill>
                  <a:schemeClr val="tx1"/>
                </a:solidFill>
              </a:rPr>
              <a:t>unterschiedliche</a:t>
            </a:r>
            <a:r>
              <a:rPr lang="en-US" sz="1800" i="1" dirty="0" smtClean="0">
                <a:solidFill>
                  <a:schemeClr val="tx1"/>
                </a:solidFill>
              </a:rPr>
              <a:t> </a:t>
            </a:r>
            <a:r>
              <a:rPr lang="en-US" sz="1800" i="1" dirty="0" err="1" smtClean="0">
                <a:solidFill>
                  <a:schemeClr val="tx1"/>
                </a:solidFill>
              </a:rPr>
              <a:t>Gründe</a:t>
            </a:r>
            <a:r>
              <a:rPr lang="en-US" sz="1800" i="1" dirty="0" smtClean="0">
                <a:solidFill>
                  <a:schemeClr val="tx1"/>
                </a:solidFill>
              </a:rPr>
              <a:t> </a:t>
            </a:r>
            <a:r>
              <a:rPr lang="en-US" sz="1800" i="1" dirty="0" err="1" smtClean="0">
                <a:solidFill>
                  <a:schemeClr val="tx1"/>
                </a:solidFill>
              </a:rPr>
              <a:t>haben</a:t>
            </a:r>
            <a:r>
              <a:rPr lang="en-US" sz="1800" i="1" dirty="0" smtClean="0">
                <a:solidFill>
                  <a:schemeClr val="tx1"/>
                </a:solidFill>
              </a:rPr>
              <a:t>: Dead Locks, </a:t>
            </a:r>
            <a:r>
              <a:rPr lang="en-US" sz="1800" i="1" dirty="0" err="1" smtClean="0">
                <a:solidFill>
                  <a:schemeClr val="tx1"/>
                </a:solidFill>
              </a:rPr>
              <a:t>Applikation</a:t>
            </a:r>
            <a:r>
              <a:rPr lang="en-US" sz="1800" i="1" dirty="0" smtClean="0">
                <a:solidFill>
                  <a:schemeClr val="tx1"/>
                </a:solidFill>
              </a:rPr>
              <a:t> </a:t>
            </a:r>
            <a:r>
              <a:rPr lang="en-US" sz="1800" i="1" dirty="0" err="1" smtClean="0">
                <a:solidFill>
                  <a:schemeClr val="tx1"/>
                </a:solidFill>
              </a:rPr>
              <a:t>skaliert</a:t>
            </a:r>
            <a:r>
              <a:rPr lang="en-US" sz="1800" i="1" dirty="0" smtClean="0">
                <a:solidFill>
                  <a:schemeClr val="tx1"/>
                </a:solidFill>
              </a:rPr>
              <a:t> </a:t>
            </a:r>
            <a:r>
              <a:rPr lang="en-US" sz="1800" i="1" dirty="0" err="1" smtClean="0">
                <a:solidFill>
                  <a:schemeClr val="tx1"/>
                </a:solidFill>
              </a:rPr>
              <a:t>nicht</a:t>
            </a:r>
            <a:r>
              <a:rPr lang="en-US" sz="1800" i="1" dirty="0" smtClean="0">
                <a:solidFill>
                  <a:schemeClr val="tx1"/>
                </a:solidFill>
              </a:rPr>
              <a:t>, </a:t>
            </a:r>
            <a:r>
              <a:rPr lang="en-US" sz="1800" i="1" dirty="0" err="1" smtClean="0">
                <a:solidFill>
                  <a:schemeClr val="tx1"/>
                </a:solidFill>
              </a:rPr>
              <a:t>langsame</a:t>
            </a:r>
            <a:r>
              <a:rPr lang="en-US" sz="1800" i="1" dirty="0" smtClean="0">
                <a:solidFill>
                  <a:schemeClr val="tx1"/>
                </a:solidFill>
              </a:rPr>
              <a:t> Disks </a:t>
            </a:r>
            <a:r>
              <a:rPr lang="en-US" sz="1800" i="1" dirty="0" err="1" smtClean="0">
                <a:solidFill>
                  <a:schemeClr val="tx1"/>
                </a:solidFill>
              </a:rPr>
              <a:t>oder</a:t>
            </a:r>
            <a:r>
              <a:rPr lang="en-US" sz="1800" i="1" dirty="0" smtClean="0">
                <a:solidFill>
                  <a:schemeClr val="tx1"/>
                </a:solidFill>
              </a:rPr>
              <a:t> </a:t>
            </a:r>
            <a:r>
              <a:rPr lang="en-US" sz="1800" i="1" dirty="0" err="1" smtClean="0">
                <a:solidFill>
                  <a:schemeClr val="tx1"/>
                </a:solidFill>
              </a:rPr>
              <a:t>langsames</a:t>
            </a:r>
            <a:r>
              <a:rPr lang="en-US" sz="1800" i="1" dirty="0" smtClean="0">
                <a:solidFill>
                  <a:schemeClr val="tx1"/>
                </a:solidFill>
              </a:rPr>
              <a:t> </a:t>
            </a:r>
            <a:r>
              <a:rPr lang="en-US" sz="1800" i="1" dirty="0" err="1" smtClean="0">
                <a:solidFill>
                  <a:schemeClr val="tx1"/>
                </a:solidFill>
              </a:rPr>
              <a:t>Netzwerke</a:t>
            </a:r>
            <a:r>
              <a:rPr lang="en-US" sz="1800" i="1" dirty="0" smtClean="0">
                <a:solidFill>
                  <a:schemeClr val="tx1"/>
                </a:solidFill>
              </a:rPr>
              <a:t>, </a:t>
            </a:r>
            <a:r>
              <a:rPr lang="en-US" sz="1800" i="1" dirty="0" err="1" smtClean="0">
                <a:solidFill>
                  <a:schemeClr val="tx1"/>
                </a:solidFill>
              </a:rPr>
              <a:t>zu</a:t>
            </a:r>
            <a:r>
              <a:rPr lang="en-US" sz="1800" i="1" dirty="0" smtClean="0">
                <a:solidFill>
                  <a:schemeClr val="tx1"/>
                </a:solidFill>
              </a:rPr>
              <a:t> </a:t>
            </a:r>
            <a:r>
              <a:rPr lang="en-US" sz="1800" i="1" dirty="0" err="1" smtClean="0">
                <a:solidFill>
                  <a:schemeClr val="tx1"/>
                </a:solidFill>
              </a:rPr>
              <a:t>kleine</a:t>
            </a:r>
            <a:r>
              <a:rPr lang="en-US" sz="1800" i="1" dirty="0" smtClean="0">
                <a:solidFill>
                  <a:schemeClr val="tx1"/>
                </a:solidFill>
              </a:rPr>
              <a:t> Connection- und Thread-Pools, </a:t>
            </a:r>
            <a:r>
              <a:rPr lang="en-US" sz="1800" i="1" dirty="0" err="1" smtClean="0">
                <a:solidFill>
                  <a:schemeClr val="tx1"/>
                </a:solidFill>
              </a:rPr>
              <a:t>Aurufe</a:t>
            </a:r>
            <a:r>
              <a:rPr lang="en-US" sz="1800" i="1" dirty="0" smtClean="0">
                <a:solidFill>
                  <a:schemeClr val="tx1"/>
                </a:solidFill>
              </a:rPr>
              <a:t> auf </a:t>
            </a:r>
            <a:r>
              <a:rPr lang="en-US" sz="1800" i="1" dirty="0" err="1" smtClean="0">
                <a:solidFill>
                  <a:schemeClr val="tx1"/>
                </a:solidFill>
              </a:rPr>
              <a:t>langsame</a:t>
            </a:r>
            <a:r>
              <a:rPr lang="en-US" sz="1800" i="1" dirty="0" smtClean="0">
                <a:solidFill>
                  <a:schemeClr val="tx1"/>
                </a:solidFill>
              </a:rPr>
              <a:t> </a:t>
            </a:r>
            <a:r>
              <a:rPr lang="en-US" sz="1800" i="1" dirty="0" err="1" smtClean="0">
                <a:solidFill>
                  <a:schemeClr val="tx1"/>
                </a:solidFill>
              </a:rPr>
              <a:t>externe</a:t>
            </a:r>
            <a:r>
              <a:rPr lang="en-US" sz="1800" i="1" dirty="0" smtClean="0">
                <a:solidFill>
                  <a:schemeClr val="tx1"/>
                </a:solidFill>
              </a:rPr>
              <a:t> </a:t>
            </a:r>
            <a:r>
              <a:rPr lang="en-US" sz="1800" i="1" dirty="0" err="1" smtClean="0">
                <a:solidFill>
                  <a:schemeClr val="tx1"/>
                </a:solidFill>
              </a:rPr>
              <a:t>Systeme</a:t>
            </a:r>
            <a:r>
              <a:rPr lang="en-US" sz="1800" i="1" dirty="0" smtClean="0">
                <a:solidFill>
                  <a:schemeClr val="tx1"/>
                </a:solidFill>
              </a:rPr>
              <a:t>.</a:t>
            </a:r>
          </a:p>
          <a:p>
            <a:pPr algn="just"/>
            <a:endParaRPr lang="de-DE" sz="1800" dirty="0" smtClean="0">
              <a:solidFill>
                <a:schemeClr val="tx1"/>
              </a:solidFill>
            </a:endParaRPr>
          </a:p>
          <a:p>
            <a:pPr algn="just"/>
            <a:r>
              <a:rPr lang="de-DE" sz="2000" b="1" dirty="0" smtClean="0">
                <a:solidFill>
                  <a:schemeClr val="tx1"/>
                </a:solidFill>
              </a:rPr>
              <a:t>Effizienter Objekt-Lebenszyklus</a:t>
            </a:r>
          </a:p>
          <a:p>
            <a:pPr algn="just"/>
            <a:r>
              <a:rPr lang="de-DE" sz="1800" dirty="0" smtClean="0">
                <a:solidFill>
                  <a:schemeClr val="tx1"/>
                </a:solidFill>
              </a:rPr>
              <a:t>Sofern die CPU-Auslastung trotz kleiner relativer Systemlast durch die Applikation hoch ist, muss </a:t>
            </a:r>
            <a:r>
              <a:rPr lang="de-DE" sz="1800" b="1" dirty="0" smtClean="0">
                <a:solidFill>
                  <a:schemeClr val="tx1"/>
                </a:solidFill>
              </a:rPr>
              <a:t>Java Virtual </a:t>
            </a:r>
            <a:r>
              <a:rPr lang="de-DE" sz="1800" b="1" dirty="0" err="1" smtClean="0">
                <a:solidFill>
                  <a:schemeClr val="tx1"/>
                </a:solidFill>
              </a:rPr>
              <a:t>Machine</a:t>
            </a:r>
            <a:r>
              <a:rPr lang="de-DE" sz="1800" b="1" dirty="0" smtClean="0">
                <a:solidFill>
                  <a:schemeClr val="tx1"/>
                </a:solidFill>
              </a:rPr>
              <a:t> </a:t>
            </a:r>
            <a:r>
              <a:rPr lang="de-DE" sz="1800" dirty="0" smtClean="0">
                <a:solidFill>
                  <a:schemeClr val="tx1"/>
                </a:solidFill>
              </a:rPr>
              <a:t>und </a:t>
            </a:r>
            <a:r>
              <a:rPr lang="de-DE" sz="1800" dirty="0" err="1" smtClean="0">
                <a:solidFill>
                  <a:schemeClr val="tx1"/>
                </a:solidFill>
              </a:rPr>
              <a:t>evt</a:t>
            </a:r>
            <a:r>
              <a:rPr lang="de-DE" sz="1800" dirty="0" smtClean="0">
                <a:solidFill>
                  <a:schemeClr val="tx1"/>
                </a:solidFill>
              </a:rPr>
              <a:t>. die </a:t>
            </a:r>
            <a:r>
              <a:rPr lang="de-DE" sz="1800" b="1" dirty="0" err="1" smtClean="0">
                <a:solidFill>
                  <a:schemeClr val="tx1"/>
                </a:solidFill>
              </a:rPr>
              <a:t>Garbage</a:t>
            </a:r>
            <a:r>
              <a:rPr lang="de-DE" sz="1800" b="1" dirty="0" smtClean="0">
                <a:solidFill>
                  <a:schemeClr val="tx1"/>
                </a:solidFill>
              </a:rPr>
              <a:t> </a:t>
            </a:r>
            <a:r>
              <a:rPr lang="de-DE" sz="1800" b="1" dirty="0" err="1" smtClean="0">
                <a:solidFill>
                  <a:schemeClr val="tx1"/>
                </a:solidFill>
              </a:rPr>
              <a:t>Collection</a:t>
            </a:r>
            <a:r>
              <a:rPr lang="de-DE" sz="1800" b="1" dirty="0" smtClean="0">
                <a:solidFill>
                  <a:schemeClr val="tx1"/>
                </a:solidFill>
              </a:rPr>
              <a:t> </a:t>
            </a:r>
            <a:r>
              <a:rPr lang="de-DE" sz="1800" dirty="0" smtClean="0">
                <a:solidFill>
                  <a:schemeClr val="tx1"/>
                </a:solidFill>
              </a:rPr>
              <a:t>angeschaut werden. Dafür gibt es unterschiedliche Herangehensweisen:</a:t>
            </a:r>
          </a:p>
          <a:p>
            <a:pPr algn="just"/>
            <a:endParaRPr lang="de-DE" sz="1800" dirty="0" smtClean="0">
              <a:solidFill>
                <a:schemeClr val="tx1"/>
              </a:solidFill>
            </a:endParaRPr>
          </a:p>
          <a:p>
            <a:pPr algn="just">
              <a:buFont typeface="Arial" pitchFamily="34" charset="0"/>
              <a:buChar char="•"/>
            </a:pPr>
            <a:r>
              <a:rPr lang="de-DE" sz="1800" i="1" dirty="0" smtClean="0">
                <a:solidFill>
                  <a:schemeClr val="tx1"/>
                </a:solidFill>
              </a:rPr>
              <a:t>Memory Analyse (Objektpopulation):  </a:t>
            </a:r>
            <a:r>
              <a:rPr lang="de-DE" sz="1800" dirty="0" smtClean="0">
                <a:solidFill>
                  <a:schemeClr val="tx1"/>
                </a:solidFill>
              </a:rPr>
              <a:t>Es wird angeschaut, wie alt die Objekte in den unterschiedlichen Bereichen sind. </a:t>
            </a:r>
            <a:br>
              <a:rPr lang="de-DE" sz="1800" dirty="0" smtClean="0">
                <a:solidFill>
                  <a:schemeClr val="tx1"/>
                </a:solidFill>
              </a:rPr>
            </a:br>
            <a:endParaRPr lang="de-DE" sz="1800" dirty="0" smtClean="0">
              <a:solidFill>
                <a:schemeClr val="tx1"/>
              </a:solidFill>
            </a:endParaRPr>
          </a:p>
          <a:p>
            <a:pPr algn="just">
              <a:buFont typeface="Arial" pitchFamily="34" charset="0"/>
              <a:buChar char="•"/>
            </a:pPr>
            <a:r>
              <a:rPr lang="de-DE" sz="1800" i="1" dirty="0" err="1" smtClean="0">
                <a:solidFill>
                  <a:schemeClr val="tx1"/>
                </a:solidFill>
              </a:rPr>
              <a:t>Garbage</a:t>
            </a:r>
            <a:r>
              <a:rPr lang="de-DE" sz="1800" i="1" dirty="0" smtClean="0">
                <a:solidFill>
                  <a:schemeClr val="tx1"/>
                </a:solidFill>
              </a:rPr>
              <a:t> </a:t>
            </a:r>
            <a:r>
              <a:rPr lang="de-DE" sz="1800" i="1" dirty="0" err="1" smtClean="0">
                <a:solidFill>
                  <a:schemeClr val="tx1"/>
                </a:solidFill>
              </a:rPr>
              <a:t>Collection</a:t>
            </a:r>
            <a:r>
              <a:rPr lang="de-DE" sz="1800" i="1" dirty="0" smtClean="0">
                <a:solidFill>
                  <a:schemeClr val="tx1"/>
                </a:solidFill>
              </a:rPr>
              <a:t> Heuristik:</a:t>
            </a:r>
            <a:r>
              <a:rPr lang="de-DE" sz="1800" b="1" dirty="0" smtClean="0">
                <a:solidFill>
                  <a:schemeClr val="tx1"/>
                </a:solidFill>
              </a:rPr>
              <a:t>                </a:t>
            </a:r>
            <a:r>
              <a:rPr lang="de-DE" sz="1800" dirty="0" smtClean="0">
                <a:solidFill>
                  <a:schemeClr val="tx1"/>
                </a:solidFill>
              </a:rPr>
              <a:t>Wann und wie oft werden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Collections</a:t>
            </a:r>
            <a:r>
              <a:rPr lang="de-DE" sz="1800" dirty="0" smtClean="0">
                <a:solidFill>
                  <a:schemeClr val="tx1"/>
                </a:solidFill>
              </a:rPr>
              <a:t> durchgeführt, wie lange haben sie  </a:t>
            </a:r>
            <a:br>
              <a:rPr lang="de-DE" sz="1800" dirty="0" smtClean="0">
                <a:solidFill>
                  <a:schemeClr val="tx1"/>
                </a:solidFill>
              </a:rPr>
            </a:br>
            <a:r>
              <a:rPr lang="de-DE" sz="1800" dirty="0" smtClean="0">
                <a:solidFill>
                  <a:schemeClr val="tx1"/>
                </a:solidFill>
              </a:rPr>
              <a:t>                                                                     gedauert, </a:t>
            </a:r>
            <a:r>
              <a:rPr lang="de-DE" sz="1800" dirty="0" err="1" smtClean="0">
                <a:solidFill>
                  <a:schemeClr val="tx1"/>
                </a:solidFill>
              </a:rPr>
              <a:t>wieviel</a:t>
            </a:r>
            <a:r>
              <a:rPr lang="de-DE" sz="1800" dirty="0" smtClean="0">
                <a:solidFill>
                  <a:schemeClr val="tx1"/>
                </a:solidFill>
              </a:rPr>
              <a:t> Speicher haben sie befreit.</a:t>
            </a:r>
          </a:p>
          <a:p>
            <a:pPr algn="just"/>
            <a:endParaRPr lang="de-DE" sz="1800" i="1" dirty="0" smtClean="0">
              <a:solidFill>
                <a:schemeClr val="tx1"/>
              </a:solidFill>
            </a:endParaRPr>
          </a:p>
        </p:txBody>
      </p:sp>
      <p:graphicFrame>
        <p:nvGraphicFramePr>
          <p:cNvPr id="263" name="Table 262"/>
          <p:cNvGraphicFramePr>
            <a:graphicFrameLocks noGrp="1"/>
          </p:cNvGraphicFramePr>
          <p:nvPr/>
        </p:nvGraphicFramePr>
        <p:xfrm>
          <a:off x="28864719" y="2408237"/>
          <a:ext cx="13411200" cy="5045926"/>
        </p:xfrm>
        <a:graphic>
          <a:graphicData uri="http://schemas.openxmlformats.org/drawingml/2006/table">
            <a:tbl>
              <a:tblPr firstRow="1" bandRow="1">
                <a:tableStyleId>{FABFCF23-3B69-468F-B69F-88F6DE6A72F2}</a:tableStyleId>
              </a:tblPr>
              <a:tblGrid>
                <a:gridCol w="1535016"/>
                <a:gridCol w="2585291"/>
                <a:gridCol w="9290893"/>
              </a:tblGrid>
              <a:tr h="360556">
                <a:tc>
                  <a:txBody>
                    <a:bodyPr/>
                    <a:lstStyle/>
                    <a:p>
                      <a:r>
                        <a:rPr lang="de-CH" sz="1800" dirty="0" smtClean="0"/>
                        <a:t>Bezeichnung</a:t>
                      </a:r>
                      <a:endParaRPr lang="en-US" sz="1800" dirty="0"/>
                    </a:p>
                  </a:txBody>
                  <a:tcPr/>
                </a:tc>
                <a:tc>
                  <a:txBody>
                    <a:bodyPr/>
                    <a:lstStyle/>
                    <a:p>
                      <a:r>
                        <a:rPr lang="de-CH" sz="1800" dirty="0" smtClean="0"/>
                        <a:t>Titel</a:t>
                      </a:r>
                      <a:endParaRPr lang="en-US" sz="1800" dirty="0"/>
                    </a:p>
                  </a:txBody>
                  <a:tcPr/>
                </a:tc>
                <a:tc>
                  <a:txBody>
                    <a:bodyPr/>
                    <a:lstStyle/>
                    <a:p>
                      <a:r>
                        <a:rPr lang="de-CH" sz="1800" dirty="0" smtClean="0"/>
                        <a:t>Beschreibung</a:t>
                      </a:r>
                      <a:endParaRPr lang="en-US" sz="1800" dirty="0"/>
                    </a:p>
                  </a:txBody>
                  <a:tcPr/>
                </a:tc>
              </a:tr>
              <a:tr h="320039">
                <a:tc>
                  <a:txBody>
                    <a:bodyPr/>
                    <a:lstStyle/>
                    <a:p>
                      <a:r>
                        <a:rPr lang="de-CH" sz="1800" dirty="0" smtClean="0"/>
                        <a:t>UC-01</a:t>
                      </a:r>
                      <a:endParaRPr lang="en-US" sz="1800" dirty="0"/>
                    </a:p>
                  </a:txBody>
                  <a:tcPr/>
                </a:tc>
                <a:tc>
                  <a:txBody>
                    <a:bodyPr/>
                    <a:lstStyle/>
                    <a:p>
                      <a:r>
                        <a:rPr lang="de-CH" sz="1800" dirty="0" smtClean="0"/>
                        <a:t>Software installieren</a:t>
                      </a:r>
                      <a:endParaRPr lang="en-US" sz="1800" dirty="0"/>
                    </a:p>
                  </a:txBody>
                  <a:tcPr/>
                </a:tc>
                <a:tc>
                  <a:txBody>
                    <a:bodyPr/>
                    <a:lstStyle/>
                    <a:p>
                      <a:r>
                        <a:rPr lang="de-CH" sz="1800" dirty="0" smtClean="0"/>
                        <a:t>Der Benutzer kann die</a:t>
                      </a:r>
                      <a:r>
                        <a:rPr lang="de-CH" sz="1800" baseline="0" dirty="0" smtClean="0"/>
                        <a:t> Software in seiner Entwicklungsumgebung installieren.</a:t>
                      </a:r>
                      <a:endParaRPr lang="en-US" sz="1800" dirty="0"/>
                    </a:p>
                  </a:txBody>
                  <a:tcPr/>
                </a:tc>
              </a:tr>
              <a:tr h="335279">
                <a:tc>
                  <a:txBody>
                    <a:bodyPr/>
                    <a:lstStyle/>
                    <a:p>
                      <a:r>
                        <a:rPr lang="de-CH" sz="1800" dirty="0" smtClean="0"/>
                        <a:t>UC-02</a:t>
                      </a:r>
                      <a:endParaRPr lang="en-US" sz="1800" dirty="0"/>
                    </a:p>
                  </a:txBody>
                  <a:tcPr/>
                </a:tc>
                <a:tc>
                  <a:txBody>
                    <a:bodyPr/>
                    <a:lstStyle/>
                    <a:p>
                      <a:r>
                        <a:rPr lang="de-CH" sz="1800" dirty="0" smtClean="0"/>
                        <a:t>Software update</a:t>
                      </a:r>
                      <a:endParaRPr lang="en-US" sz="1800" dirty="0"/>
                    </a:p>
                  </a:txBody>
                  <a:tcPr/>
                </a:tc>
                <a:tc>
                  <a:txBody>
                    <a:bodyPr/>
                    <a:lstStyle/>
                    <a:p>
                      <a:r>
                        <a:rPr lang="de-DE" sz="1800" dirty="0" smtClean="0"/>
                        <a:t>Der Benutzer kann die Software aus der Entwicklungsumgebung updaten</a:t>
                      </a:r>
                      <a:endParaRPr lang="en-US" sz="1800" dirty="0"/>
                    </a:p>
                  </a:txBody>
                  <a:tcPr/>
                </a:tc>
              </a:tr>
              <a:tr h="38248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UC-03</a:t>
                      </a:r>
                      <a:endParaRPr lang="en-US" sz="1800" dirty="0" smtClean="0"/>
                    </a:p>
                  </a:txBody>
                  <a:tcPr/>
                </a:tc>
                <a:tc>
                  <a:txBody>
                    <a:bodyPr/>
                    <a:lstStyle/>
                    <a:p>
                      <a:r>
                        <a:rPr lang="de-CH" sz="1800" dirty="0" smtClean="0"/>
                        <a:t>Logdatei</a:t>
                      </a:r>
                      <a:r>
                        <a:rPr lang="de-CH" sz="1800" baseline="0" dirty="0" smtClean="0"/>
                        <a:t> importieren</a:t>
                      </a:r>
                      <a:endParaRPr lang="en-US" sz="1800" dirty="0"/>
                    </a:p>
                  </a:txBody>
                  <a:tcPr/>
                </a:tc>
                <a:tc>
                  <a:txBody>
                    <a:bodyPr/>
                    <a:lstStyle/>
                    <a:p>
                      <a:r>
                        <a:rPr lang="de-DE" sz="1800" dirty="0" smtClean="0"/>
                        <a:t>Der Benutzer kann die sich auf dem Dateisystem befindenden Logdatei importieren.</a:t>
                      </a:r>
                      <a:endParaRPr lang="en-US" sz="1800" dirty="0"/>
                    </a:p>
                  </a:txBody>
                  <a:tcPr/>
                </a:tc>
              </a:tr>
              <a:tr h="35200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a:t>
                      </a:r>
                      <a:endParaRPr lang="en-US" sz="1800" dirty="0" smtClean="0"/>
                    </a:p>
                  </a:txBody>
                  <a:tcPr/>
                </a:tc>
                <a:tc>
                  <a:txBody>
                    <a:bodyPr/>
                    <a:lstStyle/>
                    <a:p>
                      <a:r>
                        <a:rPr lang="en-US" sz="1800" dirty="0" smtClean="0"/>
                        <a:t>Standardauswertung</a:t>
                      </a:r>
                      <a:endParaRPr lang="en-US" sz="1800" dirty="0"/>
                    </a:p>
                  </a:txBody>
                  <a:tcPr/>
                </a:tc>
                <a:tc>
                  <a:txBody>
                    <a:bodyPr/>
                    <a:lstStyle/>
                    <a:p>
                      <a:r>
                        <a:rPr lang="de-DE" sz="1800" dirty="0" smtClean="0"/>
                        <a:t>Für eine schnelle Übersicht kann der Benutzer die Standardauswertung öffnen.</a:t>
                      </a:r>
                      <a:endParaRPr lang="en-US" sz="1800" dirty="0"/>
                    </a:p>
                  </a:txBody>
                  <a:tcPr/>
                </a:tc>
              </a:tr>
              <a:tr h="364274">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UC-04.1</a:t>
                      </a:r>
                      <a:endParaRPr lang="en-US" sz="1800" dirty="0" smtClean="0"/>
                    </a:p>
                  </a:txBody>
                  <a:tcPr/>
                </a:tc>
                <a:tc>
                  <a:txBody>
                    <a:bodyPr/>
                    <a:lstStyle/>
                    <a:p>
                      <a:r>
                        <a:rPr lang="de-CH" sz="1800" dirty="0" smtClean="0"/>
                        <a:t>Anzeige</a:t>
                      </a:r>
                      <a:r>
                        <a:rPr lang="de-CH" sz="1800" baseline="0" dirty="0" smtClean="0"/>
                        <a:t> Statistik Übersicht</a:t>
                      </a:r>
                      <a:endParaRPr lang="en-US" sz="1800" dirty="0"/>
                    </a:p>
                  </a:txBody>
                  <a:tcPr/>
                </a:tc>
                <a:tc>
                  <a:txBody>
                    <a:bodyPr/>
                    <a:lstStyle/>
                    <a:p>
                      <a:r>
                        <a:rPr lang="de-CH" sz="1800" dirty="0" smtClean="0"/>
                        <a:t>Auf dem ersten Tab der Standardauswertung befinden</a:t>
                      </a:r>
                      <a:r>
                        <a:rPr lang="de-CH" sz="1800" baseline="0" dirty="0" smtClean="0"/>
                        <a:t> sich verschiedene statistische Auswertungen .</a:t>
                      </a:r>
                      <a:endParaRPr lang="en-US" sz="1800" dirty="0"/>
                    </a:p>
                  </a:txBody>
                  <a:tcPr/>
                </a:tc>
              </a:tr>
              <a:tr h="61034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UC-04.2</a:t>
                      </a:r>
                      <a:endParaRPr lang="en-US" sz="1800" dirty="0" smtClean="0"/>
                    </a:p>
                  </a:txBody>
                  <a:tcPr/>
                </a:tc>
                <a:tc>
                  <a:txBody>
                    <a:bodyPr/>
                    <a:lstStyle/>
                    <a:p>
                      <a:r>
                        <a:rPr lang="de-CH" sz="1800" dirty="0" smtClean="0"/>
                        <a:t>Anzeige </a:t>
                      </a:r>
                      <a:r>
                        <a:rPr lang="de-CH" sz="1800" dirty="0" err="1" smtClean="0"/>
                        <a:t>Heap</a:t>
                      </a:r>
                      <a:r>
                        <a:rPr lang="de-CH" sz="1800" dirty="0" smtClean="0"/>
                        <a:t> Benutzung </a:t>
                      </a:r>
                      <a:endParaRPr lang="en-US" sz="1800" dirty="0"/>
                    </a:p>
                  </a:txBody>
                  <a:tcPr/>
                </a:tc>
                <a:tc>
                  <a:txBody>
                    <a:bodyPr/>
                    <a:lstStyle/>
                    <a:p>
                      <a:r>
                        <a:rPr lang="de-DE" sz="1800" dirty="0" smtClean="0"/>
                        <a:t>Die Heap Benutzung zeigt dem Benutzer anhand einer Grafik, zu welchem Zeitpunkt wie viel Speicher des Heaps verwendet wurde.</a:t>
                      </a:r>
                      <a:endParaRPr lang="en-US" sz="1800" dirty="0"/>
                    </a:p>
                  </a:txBody>
                  <a:tcPr/>
                </a:tc>
              </a:tr>
              <a:tr h="63097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UC-04.3</a:t>
                      </a:r>
                      <a:endParaRPr lang="en-US" sz="1800" dirty="0" smtClean="0"/>
                    </a:p>
                  </a:txBody>
                  <a:tcPr/>
                </a:tc>
                <a:tc>
                  <a:txBody>
                    <a:bodyPr/>
                    <a:lstStyle/>
                    <a:p>
                      <a:r>
                        <a:rPr lang="de-CH" sz="1800" dirty="0" smtClean="0"/>
                        <a:t>Anzeige Dauer Garbage Collection</a:t>
                      </a:r>
                      <a:endParaRPr lang="en-US" sz="1800" dirty="0"/>
                    </a:p>
                  </a:txBody>
                  <a:tcPr/>
                </a:tc>
                <a:tc>
                  <a:txBody>
                    <a:bodyPr/>
                    <a:lstStyle/>
                    <a:p>
                      <a:r>
                        <a:rPr lang="de-DE" sz="1800" dirty="0" smtClean="0"/>
                        <a:t>Die Anzeige Dauer</a:t>
                      </a:r>
                      <a:r>
                        <a:rPr lang="de-DE" sz="1800" baseline="0" dirty="0" smtClean="0"/>
                        <a:t> </a:t>
                      </a:r>
                      <a:r>
                        <a:rPr lang="de-DE" sz="1800" dirty="0" err="1" smtClean="0"/>
                        <a:t>Garbage</a:t>
                      </a:r>
                      <a:r>
                        <a:rPr lang="de-DE" sz="1800" dirty="0" smtClean="0"/>
                        <a:t> </a:t>
                      </a:r>
                      <a:r>
                        <a:rPr lang="de-DE" sz="1800" dirty="0" err="1" smtClean="0"/>
                        <a:t>Collection</a:t>
                      </a:r>
                      <a:r>
                        <a:rPr lang="de-DE" sz="1800" dirty="0" smtClean="0"/>
                        <a:t> zeigt dem Benutzer über die Zeit wie lange die einzelne </a:t>
                      </a:r>
                      <a:r>
                        <a:rPr lang="de-DE" sz="1800" dirty="0" err="1" smtClean="0"/>
                        <a:t>Garbage</a:t>
                      </a:r>
                      <a:r>
                        <a:rPr lang="de-DE" sz="1800" dirty="0" smtClean="0"/>
                        <a:t> </a:t>
                      </a:r>
                      <a:r>
                        <a:rPr lang="de-DE" sz="1800" dirty="0" err="1" smtClean="0"/>
                        <a:t>Collection</a:t>
                      </a:r>
                      <a:r>
                        <a:rPr lang="de-DE" sz="1800" dirty="0" smtClean="0"/>
                        <a:t> gedauert hat.</a:t>
                      </a:r>
                      <a:endParaRPr lang="en-US" sz="1800" dirty="0"/>
                    </a:p>
                  </a:txBody>
                  <a:tcPr/>
                </a:tc>
              </a:tr>
              <a:tr h="620381">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UC-05</a:t>
                      </a:r>
                      <a:endParaRPr lang="en-US" sz="1800" dirty="0" smtClean="0"/>
                    </a:p>
                  </a:txBody>
                  <a:tcPr/>
                </a:tc>
                <a:tc>
                  <a:txBody>
                    <a:bodyPr/>
                    <a:lstStyle/>
                    <a:p>
                      <a:r>
                        <a:rPr lang="de-CH" sz="1800" dirty="0" smtClean="0"/>
                        <a:t>Profil (benutzerdefinierte Auswertung) erstellen</a:t>
                      </a:r>
                      <a:endParaRPr lang="en-US" sz="1800" dirty="0"/>
                    </a:p>
                  </a:txBody>
                  <a:tcPr/>
                </a:tc>
                <a:tc>
                  <a:txBody>
                    <a:bodyPr/>
                    <a:lstStyle/>
                    <a:p>
                      <a:r>
                        <a:rPr lang="de-CH" sz="1800" dirty="0" smtClean="0"/>
                        <a:t>D</a:t>
                      </a:r>
                      <a:r>
                        <a:rPr lang="de-DE" sz="1800" dirty="0" smtClean="0"/>
                        <a:t>er Benutzer kann ein eigenes Profil erstellen. Dem Profil können eigene, benutzerdefinierte Charts hinzugefügt werden</a:t>
                      </a:r>
                      <a:r>
                        <a:rPr lang="de-DE" sz="1800" baseline="0" dirty="0" smtClean="0"/>
                        <a:t>. </a:t>
                      </a:r>
                      <a:r>
                        <a:rPr lang="de-DE" sz="1800" dirty="0" smtClean="0"/>
                        <a:t>Die Profile sind persistent und können exportiert wie auch importiert werden.</a:t>
                      </a:r>
                    </a:p>
                  </a:txBody>
                  <a:tcPr/>
                </a:tc>
              </a:tr>
              <a:tr h="33379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UC-06</a:t>
                      </a:r>
                      <a:endParaRPr lang="en-US" sz="1800" dirty="0" smtClean="0"/>
                    </a:p>
                  </a:txBody>
                  <a:tcPr/>
                </a:tc>
                <a:tc>
                  <a:txBody>
                    <a:bodyPr/>
                    <a:lstStyle/>
                    <a:p>
                      <a:r>
                        <a:rPr lang="de-CH" sz="1800" dirty="0" smtClean="0"/>
                        <a:t>Hilfesystem</a:t>
                      </a:r>
                      <a:endParaRPr lang="en-US" sz="1800" dirty="0"/>
                    </a:p>
                  </a:txBody>
                  <a:tcPr/>
                </a:tc>
                <a:tc>
                  <a:txBody>
                    <a:bodyPr/>
                    <a:lstStyle/>
                    <a:p>
                      <a:r>
                        <a:rPr lang="de-DE" sz="1800" dirty="0" smtClean="0"/>
                        <a:t>Der Benutzer kann auf eine indexbasierte und eine kontextsensitive Hilfe zugreifen</a:t>
                      </a:r>
                      <a:endParaRPr lang="en-US" sz="1800" dirty="0"/>
                    </a:p>
                  </a:txBody>
                  <a:tcPr/>
                </a:tc>
              </a:tr>
            </a:tbl>
          </a:graphicData>
        </a:graphic>
      </p:graphicFrame>
      <p:pic>
        <p:nvPicPr>
          <p:cNvPr id="5" name="Picture 5"/>
          <p:cNvPicPr>
            <a:picLocks noChangeAspect="1" noChangeArrowheads="1"/>
          </p:cNvPicPr>
          <p:nvPr/>
        </p:nvPicPr>
        <p:blipFill>
          <a:blip r:embed="rId4" cstate="print"/>
          <a:srcRect/>
          <a:stretch>
            <a:fillRect/>
          </a:stretch>
        </p:blipFill>
        <p:spPr bwMode="auto">
          <a:xfrm>
            <a:off x="22921119" y="3779837"/>
            <a:ext cx="5677007" cy="3809999"/>
          </a:xfrm>
          <a:prstGeom prst="rect">
            <a:avLst/>
          </a:prstGeom>
          <a:noFill/>
          <a:ln w="9525">
            <a:noFill/>
            <a:miter lim="800000"/>
            <a:headEnd/>
            <a:tailEnd/>
          </a:ln>
          <a:effectLst/>
        </p:spPr>
      </p:pic>
      <p:sp>
        <p:nvSpPr>
          <p:cNvPr id="267" name="TextBox 266"/>
          <p:cNvSpPr txBox="1"/>
          <p:nvPr/>
        </p:nvSpPr>
        <p:spPr>
          <a:xfrm>
            <a:off x="23073519" y="2865437"/>
            <a:ext cx="4800600" cy="584775"/>
          </a:xfrm>
          <a:prstGeom prst="rect">
            <a:avLst/>
          </a:prstGeom>
          <a:noFill/>
        </p:spPr>
        <p:txBody>
          <a:bodyPr wrap="square" rtlCol="0">
            <a:spAutoFit/>
          </a:bodyPr>
          <a:lstStyle/>
          <a:p>
            <a:r>
              <a:rPr lang="de-CH" sz="3200" b="1" dirty="0" smtClean="0"/>
              <a:t>Anforderungsanalyse</a:t>
            </a:r>
            <a:endParaRPr lang="en-US" sz="3200" b="1" dirty="0"/>
          </a:p>
        </p:txBody>
      </p:sp>
      <p:sp>
        <p:nvSpPr>
          <p:cNvPr id="268" name="TextBox 267"/>
          <p:cNvSpPr txBox="1"/>
          <p:nvPr/>
        </p:nvSpPr>
        <p:spPr>
          <a:xfrm>
            <a:off x="23073519" y="3398837"/>
            <a:ext cx="4800600" cy="461665"/>
          </a:xfrm>
          <a:prstGeom prst="rect">
            <a:avLst/>
          </a:prstGeom>
          <a:noFill/>
        </p:spPr>
        <p:txBody>
          <a:bodyPr wrap="square" rtlCol="0">
            <a:spAutoFit/>
          </a:bodyPr>
          <a:lstStyle/>
          <a:p>
            <a:r>
              <a:rPr lang="de-CH" sz="2400" b="1" dirty="0" smtClean="0"/>
              <a:t>Use Cases</a:t>
            </a:r>
            <a:endParaRPr lang="en-US" sz="2400" b="1" dirty="0"/>
          </a:p>
        </p:txBody>
      </p:sp>
      <p:sp>
        <p:nvSpPr>
          <p:cNvPr id="265" name="Rectangle 264"/>
          <p:cNvSpPr/>
          <p:nvPr/>
        </p:nvSpPr>
        <p:spPr>
          <a:xfrm>
            <a:off x="22740144" y="7589837"/>
            <a:ext cx="19751040" cy="86868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TextBox 271"/>
          <p:cNvSpPr txBox="1"/>
          <p:nvPr/>
        </p:nvSpPr>
        <p:spPr>
          <a:xfrm>
            <a:off x="22997319" y="7589837"/>
            <a:ext cx="4800600" cy="584775"/>
          </a:xfrm>
          <a:prstGeom prst="rect">
            <a:avLst/>
          </a:prstGeom>
          <a:noFill/>
        </p:spPr>
        <p:txBody>
          <a:bodyPr wrap="square" rtlCol="0">
            <a:spAutoFit/>
          </a:bodyPr>
          <a:lstStyle/>
          <a:p>
            <a:r>
              <a:rPr lang="de-CH" sz="3200" b="1" dirty="0" smtClean="0"/>
              <a:t>Konzept</a:t>
            </a:r>
            <a:endParaRPr lang="en-US" sz="3200" b="1" dirty="0"/>
          </a:p>
        </p:txBody>
      </p:sp>
      <p:sp>
        <p:nvSpPr>
          <p:cNvPr id="266" name="Rectangle 265"/>
          <p:cNvSpPr/>
          <p:nvPr/>
        </p:nvSpPr>
        <p:spPr>
          <a:xfrm>
            <a:off x="22749669" y="16276637"/>
            <a:ext cx="19751040" cy="74676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Box 272"/>
          <p:cNvSpPr txBox="1"/>
          <p:nvPr/>
        </p:nvSpPr>
        <p:spPr>
          <a:xfrm>
            <a:off x="23073519" y="16276637"/>
            <a:ext cx="4800600" cy="563702"/>
          </a:xfrm>
          <a:prstGeom prst="rect">
            <a:avLst/>
          </a:prstGeom>
          <a:noFill/>
        </p:spPr>
        <p:txBody>
          <a:bodyPr wrap="square" rtlCol="0">
            <a:spAutoFit/>
          </a:bodyPr>
          <a:lstStyle/>
          <a:p>
            <a:r>
              <a:rPr lang="de-CH" sz="3200" b="1" dirty="0" err="1" smtClean="0"/>
              <a:t>Proof</a:t>
            </a:r>
            <a:r>
              <a:rPr lang="de-CH" sz="3200" b="1" dirty="0" smtClean="0"/>
              <a:t> of „Konzept“</a:t>
            </a:r>
            <a:endParaRPr lang="en-US" sz="3200" b="1" dirty="0"/>
          </a:p>
        </p:txBody>
      </p:sp>
      <p:sp>
        <p:nvSpPr>
          <p:cNvPr id="291" name="TextBox 290"/>
          <p:cNvSpPr txBox="1"/>
          <p:nvPr/>
        </p:nvSpPr>
        <p:spPr>
          <a:xfrm>
            <a:off x="34427319" y="16810037"/>
            <a:ext cx="6934200" cy="6617196"/>
          </a:xfrm>
          <a:prstGeom prst="rect">
            <a:avLst/>
          </a:prstGeom>
          <a:noFill/>
        </p:spPr>
        <p:txBody>
          <a:bodyPr wrap="square" rtlCol="0">
            <a:spAutoFit/>
          </a:bodyPr>
          <a:lstStyle/>
          <a:p>
            <a:r>
              <a:rPr lang="de-CH" sz="2400" b="1" dirty="0" err="1" smtClean="0"/>
              <a:t>Implementation</a:t>
            </a:r>
            <a:endParaRPr lang="de-CH" sz="2400" b="1" dirty="0" smtClean="0"/>
          </a:p>
          <a:p>
            <a:r>
              <a:rPr lang="de-CH" sz="1800" dirty="0" smtClean="0"/>
              <a:t>Eine Logdatei wird durch den Import in der Ansicht </a:t>
            </a:r>
            <a:r>
              <a:rPr lang="de-CH" sz="1800" i="1" dirty="0" err="1" smtClean="0"/>
              <a:t>Logdateien</a:t>
            </a:r>
            <a:r>
              <a:rPr lang="de-CH" sz="1800" dirty="0" smtClean="0"/>
              <a:t> sichtbar. Mit einem Doppelklick auf diese Datei oder ein Profil wird die Logdatei eingelesen, geparst, analysiert und im entsprechenden Analysefenster geöffnet.</a:t>
            </a:r>
          </a:p>
          <a:p>
            <a:endParaRPr lang="de-CH" sz="1800" dirty="0" smtClean="0"/>
          </a:p>
          <a:p>
            <a:pPr marL="342900" indent="-342900">
              <a:buFont typeface="+mj-lt"/>
              <a:buAutoNum type="arabicPeriod"/>
            </a:pPr>
            <a:r>
              <a:rPr lang="de-CH" sz="1800" dirty="0" smtClean="0"/>
              <a:t>Die Ansicht </a:t>
            </a:r>
            <a:r>
              <a:rPr lang="de-CH" sz="1800" i="1" dirty="0" err="1" smtClean="0"/>
              <a:t>Logdateien</a:t>
            </a:r>
            <a:r>
              <a:rPr lang="de-CH" sz="1800" dirty="0" smtClean="0"/>
              <a:t> zeigt alle vom Benutzer importierten Garbage Collection Logs.</a:t>
            </a:r>
          </a:p>
          <a:p>
            <a:pPr marL="342900" indent="-342900">
              <a:buFont typeface="+mj-lt"/>
              <a:buAutoNum type="arabicPeriod"/>
            </a:pPr>
            <a:r>
              <a:rPr lang="de-CH" sz="1800" dirty="0" smtClean="0"/>
              <a:t>Die Ansicht </a:t>
            </a:r>
            <a:r>
              <a:rPr lang="de-CH" sz="1800" i="1" dirty="0" smtClean="0"/>
              <a:t>Profile</a:t>
            </a:r>
            <a:r>
              <a:rPr lang="de-CH" sz="1800" dirty="0" smtClean="0"/>
              <a:t> zeigt die vom Benutzer erstellten Profile, diese können an die Bedürfnisse des Analysten angepasst werden.</a:t>
            </a:r>
          </a:p>
          <a:p>
            <a:pPr marL="342900" indent="-342900">
              <a:buFont typeface="+mj-lt"/>
              <a:buAutoNum type="arabicPeriod"/>
            </a:pPr>
            <a:r>
              <a:rPr lang="de-CH" sz="1800" dirty="0" smtClean="0"/>
              <a:t>Die Hilfe zeigt relevante </a:t>
            </a:r>
            <a:r>
              <a:rPr lang="de-CH" sz="1800" dirty="0" err="1" smtClean="0"/>
              <a:t>Theman</a:t>
            </a:r>
            <a:r>
              <a:rPr lang="de-CH" sz="1800" dirty="0" smtClean="0"/>
              <a:t> basierend auf einem </a:t>
            </a:r>
            <a:r>
              <a:rPr lang="de-CH" sz="1800" dirty="0" err="1" smtClean="0"/>
              <a:t>index</a:t>
            </a:r>
            <a:r>
              <a:rPr lang="de-CH" sz="1800" dirty="0" smtClean="0"/>
              <a:t>. Es gibt auch Hilfethemen die an eine bestimmte Aktion oder ein Fenster gebunden sind (kontextsensitiv).</a:t>
            </a:r>
          </a:p>
          <a:p>
            <a:pPr marL="342900" indent="-342900">
              <a:buFont typeface="+mj-lt"/>
              <a:buAutoNum type="arabicPeriod"/>
            </a:pPr>
            <a:r>
              <a:rPr lang="de-CH" sz="1800" dirty="0" smtClean="0"/>
              <a:t>Die geöffnete Standardauswertung zeigt drei verschiedene Tabs mit der Zusammenfassung der Logdatei, der </a:t>
            </a:r>
            <a:r>
              <a:rPr lang="de-CH" sz="1800" dirty="0" err="1" smtClean="0"/>
              <a:t>Heap</a:t>
            </a:r>
            <a:r>
              <a:rPr lang="de-CH" sz="1800" dirty="0" smtClean="0"/>
              <a:t> Analyse und des Diagramms Dauer Garbage Collection.</a:t>
            </a:r>
          </a:p>
          <a:p>
            <a:pPr marL="342900" indent="-342900">
              <a:buFont typeface="+mj-lt"/>
              <a:buAutoNum type="arabicPeriod"/>
            </a:pPr>
            <a:r>
              <a:rPr lang="de-CH" sz="1800" dirty="0" smtClean="0"/>
              <a:t>Für die Garbage Collection Analyse wurde eine eigene Perspektive definiert, damit der Benutzer andere Perspektiven nicht umstellen muss.</a:t>
            </a:r>
          </a:p>
          <a:p>
            <a:pPr marL="342900" indent="-342900">
              <a:buFont typeface="+mj-lt"/>
              <a:buAutoNum type="arabicPeriod"/>
            </a:pPr>
            <a:r>
              <a:rPr lang="de-CH" sz="1800" dirty="0" smtClean="0"/>
              <a:t>Hier kann der Benutzer das in diesem Fenster aktuell sichtbare Chart anpassen.</a:t>
            </a:r>
          </a:p>
          <a:p>
            <a:pPr marL="342900" indent="-342900">
              <a:buFont typeface="+mj-lt"/>
              <a:buAutoNum type="arabicPeriod"/>
            </a:pPr>
            <a:r>
              <a:rPr lang="de-CH" sz="1800" dirty="0" smtClean="0"/>
              <a:t>Ein benutzerdefiniertes Chart, kann durch den Benutzer angepasst werden und zeigt verschiedene Datenserien an.</a:t>
            </a:r>
            <a:endParaRPr lang="en-US" sz="1800" dirty="0"/>
          </a:p>
        </p:txBody>
      </p:sp>
      <p:sp>
        <p:nvSpPr>
          <p:cNvPr id="301" name="Rectangle 300"/>
          <p:cNvSpPr/>
          <p:nvPr/>
        </p:nvSpPr>
        <p:spPr>
          <a:xfrm>
            <a:off x="22844919" y="9875837"/>
            <a:ext cx="9982200" cy="6096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pic>
        <p:nvPicPr>
          <p:cNvPr id="302" name="Picture 11"/>
          <p:cNvPicPr>
            <a:picLocks noChangeAspect="1" noChangeArrowheads="1"/>
          </p:cNvPicPr>
          <p:nvPr/>
        </p:nvPicPr>
        <p:blipFill>
          <a:blip r:embed="rId5" cstate="print"/>
          <a:srcRect/>
          <a:stretch>
            <a:fillRect/>
          </a:stretch>
        </p:blipFill>
        <p:spPr bwMode="auto">
          <a:xfrm>
            <a:off x="27874119" y="10104437"/>
            <a:ext cx="5048250" cy="4010025"/>
          </a:xfrm>
          <a:prstGeom prst="rect">
            <a:avLst/>
          </a:prstGeom>
          <a:noFill/>
          <a:ln w="9525">
            <a:noFill/>
            <a:miter lim="800000"/>
            <a:headEnd/>
            <a:tailEnd/>
          </a:ln>
          <a:effectLst/>
        </p:spPr>
      </p:pic>
      <p:sp>
        <p:nvSpPr>
          <p:cNvPr id="307" name="Rectangle 306"/>
          <p:cNvSpPr/>
          <p:nvPr/>
        </p:nvSpPr>
        <p:spPr>
          <a:xfrm>
            <a:off x="32922369" y="8161337"/>
            <a:ext cx="9353550" cy="11049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5" name="Rectangle 304"/>
          <p:cNvSpPr/>
          <p:nvPr/>
        </p:nvSpPr>
        <p:spPr>
          <a:xfrm>
            <a:off x="22844919" y="8161337"/>
            <a:ext cx="9982200" cy="16383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grpSp>
        <p:nvGrpSpPr>
          <p:cNvPr id="312" name="Group 311"/>
          <p:cNvGrpSpPr/>
          <p:nvPr/>
        </p:nvGrpSpPr>
        <p:grpSpPr>
          <a:xfrm>
            <a:off x="22921119" y="16892067"/>
            <a:ext cx="11201400" cy="6699770"/>
            <a:chOff x="22921119" y="16663467"/>
            <a:chExt cx="11201400" cy="6699770"/>
          </a:xfrm>
        </p:grpSpPr>
        <p:pic>
          <p:nvPicPr>
            <p:cNvPr id="10" name="Picture 10"/>
            <p:cNvPicPr>
              <a:picLocks noChangeAspect="1" noChangeArrowheads="1"/>
            </p:cNvPicPr>
            <p:nvPr/>
          </p:nvPicPr>
          <p:blipFill>
            <a:blip r:embed="rId6" cstate="print"/>
            <a:srcRect/>
            <a:stretch>
              <a:fillRect/>
            </a:stretch>
          </p:blipFill>
          <p:spPr bwMode="auto">
            <a:xfrm>
              <a:off x="22931097" y="16663467"/>
              <a:ext cx="11191422" cy="6699770"/>
            </a:xfrm>
            <a:prstGeom prst="rect">
              <a:avLst/>
            </a:prstGeom>
            <a:noFill/>
            <a:ln w="9525">
              <a:noFill/>
              <a:miter lim="800000"/>
              <a:headEnd/>
              <a:tailEnd/>
            </a:ln>
          </p:spPr>
        </p:pic>
        <p:sp>
          <p:nvSpPr>
            <p:cNvPr id="276" name="Rectangle 275"/>
            <p:cNvSpPr/>
            <p:nvPr/>
          </p:nvSpPr>
          <p:spPr>
            <a:xfrm>
              <a:off x="22921119" y="16962437"/>
              <a:ext cx="14478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22931097" y="19858037"/>
              <a:ext cx="1437822" cy="3276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33131919" y="16771937"/>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29865297" y="19096037"/>
              <a:ext cx="4028622" cy="3886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24445119" y="22829837"/>
              <a:ext cx="2362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22921119" y="18562637"/>
              <a:ext cx="14478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p:cNvSpPr txBox="1"/>
            <p:nvPr/>
          </p:nvSpPr>
          <p:spPr>
            <a:xfrm>
              <a:off x="23987919" y="16962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1</a:t>
              </a:r>
              <a:endParaRPr lang="en-US" sz="2400" dirty="0">
                <a:solidFill>
                  <a:srgbClr val="FF0000"/>
                </a:solidFill>
              </a:endParaRPr>
            </a:p>
          </p:txBody>
        </p:sp>
        <p:sp>
          <p:nvSpPr>
            <p:cNvPr id="293" name="TextBox 292"/>
            <p:cNvSpPr txBox="1"/>
            <p:nvPr/>
          </p:nvSpPr>
          <p:spPr>
            <a:xfrm>
              <a:off x="23987919" y="185626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2</a:t>
              </a:r>
              <a:endParaRPr lang="en-US" sz="2400" dirty="0">
                <a:solidFill>
                  <a:srgbClr val="FF0000"/>
                </a:solidFill>
              </a:endParaRPr>
            </a:p>
          </p:txBody>
        </p:sp>
        <p:sp>
          <p:nvSpPr>
            <p:cNvPr id="294" name="TextBox 293"/>
            <p:cNvSpPr txBox="1"/>
            <p:nvPr/>
          </p:nvSpPr>
          <p:spPr>
            <a:xfrm>
              <a:off x="23987919" y="19858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3</a:t>
              </a:r>
              <a:endParaRPr lang="en-US" sz="2400" dirty="0">
                <a:solidFill>
                  <a:srgbClr val="FF0000"/>
                </a:solidFill>
              </a:endParaRPr>
            </a:p>
          </p:txBody>
        </p:sp>
        <p:sp>
          <p:nvSpPr>
            <p:cNvPr id="295" name="TextBox 294"/>
            <p:cNvSpPr txBox="1"/>
            <p:nvPr/>
          </p:nvSpPr>
          <p:spPr>
            <a:xfrm>
              <a:off x="26426319" y="228298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4</a:t>
              </a:r>
              <a:endParaRPr lang="en-US" sz="2400" dirty="0">
                <a:solidFill>
                  <a:srgbClr val="FF0000"/>
                </a:solidFill>
              </a:endParaRPr>
            </a:p>
          </p:txBody>
        </p:sp>
        <p:sp>
          <p:nvSpPr>
            <p:cNvPr id="296" name="TextBox 295"/>
            <p:cNvSpPr txBox="1"/>
            <p:nvPr/>
          </p:nvSpPr>
          <p:spPr>
            <a:xfrm>
              <a:off x="33589119" y="167719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5</a:t>
              </a:r>
              <a:endParaRPr lang="en-US" sz="2400" dirty="0">
                <a:solidFill>
                  <a:srgbClr val="FF0000"/>
                </a:solidFill>
              </a:endParaRPr>
            </a:p>
          </p:txBody>
        </p:sp>
        <p:sp>
          <p:nvSpPr>
            <p:cNvPr id="297" name="TextBox 296"/>
            <p:cNvSpPr txBox="1"/>
            <p:nvPr/>
          </p:nvSpPr>
          <p:spPr>
            <a:xfrm>
              <a:off x="33208119" y="17343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6</a:t>
              </a:r>
              <a:endParaRPr lang="en-US" sz="2400" dirty="0">
                <a:solidFill>
                  <a:srgbClr val="FF0000"/>
                </a:solidFill>
              </a:endParaRPr>
            </a:p>
          </p:txBody>
        </p:sp>
        <p:sp>
          <p:nvSpPr>
            <p:cNvPr id="298" name="TextBox 297"/>
            <p:cNvSpPr txBox="1"/>
            <p:nvPr/>
          </p:nvSpPr>
          <p:spPr>
            <a:xfrm>
              <a:off x="33512919" y="19096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7</a:t>
              </a:r>
              <a:endParaRPr lang="en-US" sz="2400" dirty="0">
                <a:solidFill>
                  <a:srgbClr val="FF0000"/>
                </a:solidFill>
              </a:endParaRPr>
            </a:p>
          </p:txBody>
        </p:sp>
        <p:sp>
          <p:nvSpPr>
            <p:cNvPr id="311" name="Rectangle 310"/>
            <p:cNvSpPr/>
            <p:nvPr/>
          </p:nvSpPr>
          <p:spPr>
            <a:xfrm>
              <a:off x="29321919" y="17343437"/>
              <a:ext cx="42672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Rectangle 315"/>
          <p:cNvSpPr/>
          <p:nvPr/>
        </p:nvSpPr>
        <p:spPr>
          <a:xfrm>
            <a:off x="32922369" y="9323387"/>
            <a:ext cx="9368631" cy="66484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9" name="TextBox 308"/>
          <p:cNvSpPr txBox="1"/>
          <p:nvPr/>
        </p:nvSpPr>
        <p:spPr>
          <a:xfrm>
            <a:off x="32979519" y="8161337"/>
            <a:ext cx="9429750" cy="1292662"/>
          </a:xfrm>
          <a:prstGeom prst="rect">
            <a:avLst/>
          </a:prstGeom>
          <a:noFill/>
        </p:spPr>
        <p:txBody>
          <a:bodyPr wrap="square" rtlCol="0">
            <a:spAutoFit/>
          </a:bodyPr>
          <a:lstStyle/>
          <a:p>
            <a:r>
              <a:rPr lang="de-DE" sz="2400" b="1" dirty="0" smtClean="0"/>
              <a:t>Parser</a:t>
            </a:r>
          </a:p>
          <a:p>
            <a:r>
              <a:rPr lang="en-US" sz="1800" dirty="0" smtClean="0"/>
              <a:t>Das </a:t>
            </a:r>
            <a:r>
              <a:rPr lang="en-US" sz="1800" dirty="0" err="1" smtClean="0"/>
              <a:t>Parsen</a:t>
            </a:r>
            <a:r>
              <a:rPr lang="en-US" sz="1800" dirty="0" smtClean="0"/>
              <a:t> </a:t>
            </a:r>
            <a:r>
              <a:rPr lang="en-US" sz="1800" dirty="0" err="1" smtClean="0"/>
              <a:t>passiert</a:t>
            </a:r>
            <a:r>
              <a:rPr lang="en-US" sz="1800" dirty="0" smtClean="0"/>
              <a:t> </a:t>
            </a:r>
            <a:r>
              <a:rPr lang="en-US" sz="1800" dirty="0" err="1" smtClean="0"/>
              <a:t>inzwei</a:t>
            </a:r>
            <a:r>
              <a:rPr lang="en-US" sz="1800" dirty="0" smtClean="0"/>
              <a:t> </a:t>
            </a:r>
            <a:r>
              <a:rPr lang="en-US" sz="1800" dirty="0" err="1" smtClean="0"/>
              <a:t>Schritten</a:t>
            </a:r>
            <a:r>
              <a:rPr lang="en-US" sz="1800" dirty="0" smtClean="0"/>
              <a:t>: </a:t>
            </a:r>
            <a:r>
              <a:rPr lang="en-US" sz="1800" dirty="0" err="1" smtClean="0"/>
              <a:t>als</a:t>
            </a:r>
            <a:r>
              <a:rPr lang="en-US" sz="1800" dirty="0" smtClean="0"/>
              <a:t> </a:t>
            </a:r>
            <a:r>
              <a:rPr lang="en-US" sz="1800" dirty="0" err="1" smtClean="0"/>
              <a:t>erstes</a:t>
            </a:r>
            <a:r>
              <a:rPr lang="en-US" sz="1800" dirty="0" smtClean="0"/>
              <a:t> </a:t>
            </a:r>
            <a:r>
              <a:rPr lang="en-US" sz="1800" dirty="0" err="1" smtClean="0"/>
              <a:t>wandelt</a:t>
            </a:r>
            <a:r>
              <a:rPr lang="en-US" sz="1800" dirty="0" smtClean="0"/>
              <a:t> </a:t>
            </a:r>
            <a:r>
              <a:rPr lang="en-US" sz="1800" dirty="0" err="1" smtClean="0"/>
              <a:t>der</a:t>
            </a:r>
            <a:r>
              <a:rPr lang="en-US" sz="1800" dirty="0" smtClean="0"/>
              <a:t> </a:t>
            </a:r>
            <a:r>
              <a:rPr lang="en-US" sz="1800" dirty="0" err="1" smtClean="0"/>
              <a:t>Lexer</a:t>
            </a:r>
            <a:r>
              <a:rPr lang="en-US" sz="1800" dirty="0" smtClean="0"/>
              <a:t> die </a:t>
            </a:r>
            <a:r>
              <a:rPr lang="en-US" sz="1800" dirty="0" err="1" smtClean="0"/>
              <a:t>Rohdaten</a:t>
            </a:r>
            <a:r>
              <a:rPr lang="en-US" sz="1800" dirty="0" smtClean="0"/>
              <a:t> in </a:t>
            </a:r>
            <a:r>
              <a:rPr lang="en-US" sz="1800" dirty="0" err="1" smtClean="0"/>
              <a:t>einzelne</a:t>
            </a:r>
            <a:r>
              <a:rPr lang="en-US" sz="1800" dirty="0" smtClean="0"/>
              <a:t> Tokens um, </a:t>
            </a:r>
            <a:r>
              <a:rPr lang="en-US" sz="1800" dirty="0" err="1" smtClean="0"/>
              <a:t>anschliessend</a:t>
            </a:r>
            <a:r>
              <a:rPr lang="en-US" sz="1800" dirty="0" smtClean="0"/>
              <a:t> </a:t>
            </a:r>
            <a:r>
              <a:rPr lang="en-US" sz="1800" dirty="0" err="1" smtClean="0"/>
              <a:t>speichert</a:t>
            </a:r>
            <a:r>
              <a:rPr lang="en-US" sz="1800" dirty="0" smtClean="0"/>
              <a:t> </a:t>
            </a:r>
            <a:r>
              <a:rPr lang="en-US" sz="1800" dirty="0" err="1" smtClean="0"/>
              <a:t>der</a:t>
            </a:r>
            <a:r>
              <a:rPr lang="en-US" sz="1800" dirty="0" smtClean="0"/>
              <a:t> Syntactic Analyzer die </a:t>
            </a:r>
            <a:r>
              <a:rPr lang="en-US" sz="1800" dirty="0" err="1" smtClean="0"/>
              <a:t>werte</a:t>
            </a:r>
            <a:r>
              <a:rPr lang="en-US" sz="1800" dirty="0" smtClean="0"/>
              <a:t> </a:t>
            </a:r>
            <a:r>
              <a:rPr lang="en-US" sz="1800" dirty="0" err="1" smtClean="0"/>
              <a:t>im</a:t>
            </a:r>
            <a:r>
              <a:rPr lang="en-US" sz="1800" dirty="0" smtClean="0"/>
              <a:t> </a:t>
            </a:r>
            <a:r>
              <a:rPr lang="en-US" sz="1800" dirty="0" err="1" smtClean="0"/>
              <a:t>Domänenmodell</a:t>
            </a:r>
            <a:r>
              <a:rPr lang="en-US" sz="1800" dirty="0" smtClean="0"/>
              <a:t>.</a:t>
            </a:r>
            <a:endParaRPr lang="de-DE" sz="1800" b="1" dirty="0" smtClean="0"/>
          </a:p>
          <a:p>
            <a:endParaRPr lang="de-DE" sz="1800" dirty="0" smtClean="0"/>
          </a:p>
        </p:txBody>
      </p:sp>
      <p:sp>
        <p:nvSpPr>
          <p:cNvPr id="308" name="TextBox 307"/>
          <p:cNvSpPr txBox="1"/>
          <p:nvPr/>
        </p:nvSpPr>
        <p:spPr>
          <a:xfrm>
            <a:off x="22844919" y="8161336"/>
            <a:ext cx="9982200" cy="1569660"/>
          </a:xfrm>
          <a:prstGeom prst="rect">
            <a:avLst/>
          </a:prstGeom>
          <a:noFill/>
        </p:spPr>
        <p:txBody>
          <a:bodyPr wrap="square" rtlCol="0">
            <a:spAutoFit/>
          </a:bodyPr>
          <a:lstStyle/>
          <a:p>
            <a:r>
              <a:rPr lang="de-DE" sz="2400" b="1" dirty="0" smtClean="0"/>
              <a:t>Verwendete Frameworks</a:t>
            </a:r>
          </a:p>
          <a:p>
            <a:r>
              <a:rPr lang="de-DE" sz="1800" dirty="0" smtClean="0"/>
              <a:t>Auf der Basis der Anforderungen wurde eine Evaluation bestimmter Komponenten gemacht. Aufgrund dieser ergab sich, welche Bibliotheken für die Realisierung verwendet werden: als Rich Client Framework wird </a:t>
            </a:r>
            <a:r>
              <a:rPr lang="de-DE" sz="1800" dirty="0" err="1" smtClean="0"/>
              <a:t>Eclipse</a:t>
            </a:r>
            <a:r>
              <a:rPr lang="de-DE" sz="1800" dirty="0" smtClean="0"/>
              <a:t> 3.x verwendet, zur Generierung der Charts hat sich die Verwendung von </a:t>
            </a:r>
            <a:r>
              <a:rPr lang="de-DE" sz="1800" dirty="0" err="1" smtClean="0"/>
              <a:t>JFreeChart</a:t>
            </a:r>
            <a:r>
              <a:rPr lang="de-DE" sz="1800" dirty="0" smtClean="0"/>
              <a:t> als leichtgewichtig und mächtig erwiesen.</a:t>
            </a:r>
          </a:p>
        </p:txBody>
      </p:sp>
      <p:sp>
        <p:nvSpPr>
          <p:cNvPr id="303" name="TextBox 302"/>
          <p:cNvSpPr txBox="1"/>
          <p:nvPr/>
        </p:nvSpPr>
        <p:spPr>
          <a:xfrm>
            <a:off x="22921119" y="9894888"/>
            <a:ext cx="5257800" cy="6019800"/>
          </a:xfrm>
          <a:prstGeom prst="rect">
            <a:avLst/>
          </a:prstGeom>
          <a:noFill/>
        </p:spPr>
        <p:txBody>
          <a:bodyPr wrap="square" rtlCol="0">
            <a:spAutoFit/>
          </a:bodyPr>
          <a:lstStyle/>
          <a:p>
            <a:r>
              <a:rPr lang="de-DE" sz="2400" b="1" dirty="0" smtClean="0"/>
              <a:t>Architektur</a:t>
            </a:r>
          </a:p>
          <a:p>
            <a:r>
              <a:rPr lang="de-DE" sz="1800" dirty="0" smtClean="0"/>
              <a:t>Aufgrund einer Anforderung ist die Applikation so zu konzipieren, dass auch weitere Logformate hinzugefügt werden können. Die Applikation wird deshalb </a:t>
            </a:r>
            <a:r>
              <a:rPr lang="de-DE" sz="1800" dirty="0" err="1" smtClean="0"/>
              <a:t>initial</a:t>
            </a:r>
            <a:r>
              <a:rPr lang="de-DE" sz="1800" dirty="0" smtClean="0"/>
              <a:t> (später können andere Erweiterungen hinzu kommen) in die Teile  </a:t>
            </a:r>
            <a:r>
              <a:rPr lang="de-DE" sz="1800" i="1" dirty="0" smtClean="0"/>
              <a:t>Basissoftware</a:t>
            </a:r>
            <a:r>
              <a:rPr lang="de-DE" sz="1800" dirty="0" smtClean="0"/>
              <a:t>  und </a:t>
            </a:r>
            <a:r>
              <a:rPr lang="de-DE" sz="1800" i="1" dirty="0" smtClean="0"/>
              <a:t>Erweiterung </a:t>
            </a:r>
            <a:r>
              <a:rPr lang="de-DE" sz="1800" i="1" dirty="0" err="1" smtClean="0"/>
              <a:t>JRockit</a:t>
            </a:r>
            <a:r>
              <a:rPr lang="de-DE" sz="1800" i="1" dirty="0" smtClean="0"/>
              <a:t> </a:t>
            </a:r>
            <a:r>
              <a:rPr lang="de-DE" sz="1800" dirty="0" smtClean="0"/>
              <a:t>aufgeteilt. Die Kommunikation dazwischen findet über den </a:t>
            </a:r>
            <a:r>
              <a:rPr lang="de-DE" sz="1800" dirty="0" err="1" smtClean="0"/>
              <a:t>Eclipse</a:t>
            </a:r>
            <a:r>
              <a:rPr lang="de-DE" sz="1800" dirty="0" smtClean="0"/>
              <a:t> Extension-Point-Mechanismus statt.  Die Verantwortlichkeiten sind </a:t>
            </a:r>
            <a:r>
              <a:rPr lang="de-DE" sz="1800" dirty="0" err="1" smtClean="0"/>
              <a:t>folgendermassen</a:t>
            </a:r>
            <a:r>
              <a:rPr lang="de-DE" sz="1800" dirty="0" smtClean="0"/>
              <a:t>:</a:t>
            </a:r>
          </a:p>
          <a:p>
            <a:endParaRPr lang="en-US" sz="1800" dirty="0" smtClean="0"/>
          </a:p>
          <a:p>
            <a:r>
              <a:rPr lang="en-US" sz="1800" b="1" dirty="0" err="1" smtClean="0"/>
              <a:t>Basissoftware</a:t>
            </a:r>
            <a:r>
              <a:rPr lang="en-US" sz="1800" b="1" dirty="0" smtClean="0"/>
              <a:t> (Core Feature)</a:t>
            </a:r>
          </a:p>
          <a:p>
            <a:pPr>
              <a:buFont typeface="Arial" pitchFamily="34" charset="0"/>
              <a:buChar char="•"/>
            </a:pPr>
            <a:r>
              <a:rPr lang="en-US" sz="1800" dirty="0" smtClean="0"/>
              <a:t> Garbage Collection Log </a:t>
            </a:r>
            <a:r>
              <a:rPr lang="en-US" sz="1800" dirty="0" err="1" smtClean="0"/>
              <a:t>importieren</a:t>
            </a:r>
            <a:r>
              <a:rPr lang="en-US" sz="1800" dirty="0" smtClean="0"/>
              <a:t>, </a:t>
            </a:r>
            <a:r>
              <a:rPr lang="en-US" sz="1800" dirty="0" err="1" smtClean="0"/>
              <a:t>einlesen</a:t>
            </a:r>
            <a:endParaRPr lang="en-US" sz="1800" dirty="0" smtClean="0"/>
          </a:p>
          <a:p>
            <a:pPr>
              <a:buFont typeface="Arial" pitchFamily="34" charset="0"/>
              <a:buChar char="•"/>
            </a:pPr>
            <a:r>
              <a:rPr lang="en-US" sz="1800" dirty="0" smtClean="0"/>
              <a:t> </a:t>
            </a:r>
            <a:r>
              <a:rPr lang="en-US" sz="1800" dirty="0" err="1" smtClean="0"/>
              <a:t>Profil</a:t>
            </a:r>
            <a:r>
              <a:rPr lang="en-US" sz="1800" dirty="0" smtClean="0"/>
              <a:t> </a:t>
            </a:r>
            <a:r>
              <a:rPr lang="en-US" sz="1800" dirty="0" err="1" smtClean="0"/>
              <a:t>erstellen</a:t>
            </a:r>
            <a:r>
              <a:rPr lang="en-US" sz="1800" dirty="0" smtClean="0"/>
              <a:t>, </a:t>
            </a:r>
            <a:r>
              <a:rPr lang="en-US" sz="1800" dirty="0" err="1" smtClean="0"/>
              <a:t>speichern</a:t>
            </a:r>
            <a:r>
              <a:rPr lang="en-US" sz="1800" dirty="0" smtClean="0"/>
              <a:t>, </a:t>
            </a:r>
            <a:r>
              <a:rPr lang="en-US" sz="1800" dirty="0" err="1" smtClean="0"/>
              <a:t>exportieren</a:t>
            </a:r>
            <a:r>
              <a:rPr lang="en-US" sz="1800" dirty="0" smtClean="0"/>
              <a:t>, </a:t>
            </a:r>
            <a:r>
              <a:rPr lang="en-US" sz="1800" dirty="0" err="1" smtClean="0"/>
              <a:t>importieren</a:t>
            </a:r>
            <a:endParaRPr lang="en-US" sz="1800" dirty="0" smtClean="0"/>
          </a:p>
          <a:p>
            <a:pPr>
              <a:buFont typeface="Arial" pitchFamily="34" charset="0"/>
              <a:buChar char="•"/>
            </a:pPr>
            <a:r>
              <a:rPr lang="en-US" sz="1800" dirty="0" smtClean="0"/>
              <a:t> </a:t>
            </a:r>
            <a:r>
              <a:rPr lang="en-US" sz="1800" dirty="0" err="1" smtClean="0"/>
              <a:t>Hilfesystem</a:t>
            </a:r>
            <a:r>
              <a:rPr lang="en-US" sz="1800" dirty="0" smtClean="0"/>
              <a:t> (Features </a:t>
            </a:r>
            <a:r>
              <a:rPr lang="en-US" sz="1800" dirty="0" err="1" smtClean="0"/>
              <a:t>registrieren</a:t>
            </a:r>
            <a:r>
              <a:rPr lang="en-US" sz="1800" dirty="0" smtClean="0"/>
              <a:t> </a:t>
            </a:r>
            <a:r>
              <a:rPr lang="en-US" sz="1800" dirty="0" err="1" smtClean="0"/>
              <a:t>Erweiterungen</a:t>
            </a:r>
            <a:r>
              <a:rPr lang="en-US" sz="1800" dirty="0" smtClean="0"/>
              <a:t>)</a:t>
            </a:r>
          </a:p>
          <a:p>
            <a:endParaRPr lang="en-US" sz="1800" dirty="0" smtClean="0"/>
          </a:p>
          <a:p>
            <a:r>
              <a:rPr lang="en-US" sz="1800" b="1" dirty="0" err="1" smtClean="0"/>
              <a:t>JRockit</a:t>
            </a:r>
            <a:r>
              <a:rPr lang="en-US" sz="1800" b="1" dirty="0" smtClean="0"/>
              <a:t> Extension (</a:t>
            </a:r>
            <a:r>
              <a:rPr lang="en-US" sz="1800" b="1" dirty="0" err="1" smtClean="0"/>
              <a:t>JRockit</a:t>
            </a:r>
            <a:r>
              <a:rPr lang="en-US" sz="1800" b="1" dirty="0" smtClean="0"/>
              <a:t> Extension Feature)</a:t>
            </a:r>
          </a:p>
          <a:p>
            <a:pPr>
              <a:buFont typeface="Arial" pitchFamily="34" charset="0"/>
              <a:buChar char="•"/>
            </a:pPr>
            <a:r>
              <a:rPr lang="en-US" sz="1800" dirty="0" smtClean="0"/>
              <a:t> Garbage Collection Log </a:t>
            </a:r>
            <a:r>
              <a:rPr lang="en-US" sz="1800" dirty="0" err="1" smtClean="0"/>
              <a:t>parsen</a:t>
            </a:r>
            <a:r>
              <a:rPr lang="en-US" sz="1800" dirty="0" smtClean="0"/>
              <a:t>, in  </a:t>
            </a:r>
            <a:r>
              <a:rPr lang="en-US" sz="1800" dirty="0" err="1" smtClean="0"/>
              <a:t>eigenem</a:t>
            </a:r>
            <a:r>
              <a:rPr lang="en-US" sz="1800" dirty="0" smtClean="0"/>
              <a:t> </a:t>
            </a:r>
            <a:r>
              <a:rPr lang="en-US" sz="1800" dirty="0" err="1" smtClean="0"/>
              <a:t>Domänenmodell</a:t>
            </a:r>
            <a:r>
              <a:rPr lang="en-US" sz="1800" dirty="0" smtClean="0"/>
              <a:t> </a:t>
            </a:r>
            <a:r>
              <a:rPr lang="en-US" sz="1800" dirty="0" err="1" smtClean="0"/>
              <a:t>speichern</a:t>
            </a:r>
            <a:endParaRPr lang="en-US" sz="1800" dirty="0" smtClean="0"/>
          </a:p>
          <a:p>
            <a:pPr>
              <a:buFont typeface="Arial" pitchFamily="34" charset="0"/>
              <a:buChar char="•"/>
            </a:pPr>
            <a:r>
              <a:rPr lang="de-CH" sz="1800" dirty="0" smtClean="0"/>
              <a:t>Laden der Daten aus dem Domänenmodell</a:t>
            </a:r>
            <a:endParaRPr lang="de-DE" sz="1800" dirty="0" smtClean="0"/>
          </a:p>
          <a:p>
            <a:endParaRPr lang="en-US" sz="1800" dirty="0"/>
          </a:p>
        </p:txBody>
      </p:sp>
      <p:sp>
        <p:nvSpPr>
          <p:cNvPr id="317" name="TextBox 316"/>
          <p:cNvSpPr txBox="1"/>
          <p:nvPr/>
        </p:nvSpPr>
        <p:spPr>
          <a:xfrm>
            <a:off x="32979519" y="9266237"/>
            <a:ext cx="9429750" cy="1015663"/>
          </a:xfrm>
          <a:prstGeom prst="rect">
            <a:avLst/>
          </a:prstGeom>
          <a:noFill/>
        </p:spPr>
        <p:txBody>
          <a:bodyPr wrap="square" rtlCol="0">
            <a:spAutoFit/>
          </a:bodyPr>
          <a:lstStyle/>
          <a:p>
            <a:r>
              <a:rPr lang="de-DE" sz="2400" b="1" dirty="0" smtClean="0"/>
              <a:t>Domänenmodell</a:t>
            </a:r>
          </a:p>
          <a:p>
            <a:r>
              <a:rPr lang="de-DE" sz="1800" dirty="0" smtClean="0"/>
              <a:t>Die gelesenen Daten werden </a:t>
            </a:r>
            <a:r>
              <a:rPr lang="de-DE" sz="1800" dirty="0" err="1" smtClean="0"/>
              <a:t>anschliessend</a:t>
            </a:r>
            <a:r>
              <a:rPr lang="de-DE" sz="1800" dirty="0" smtClean="0"/>
              <a:t> in Form dieses Domänenmodells gespeichert. Es entspricht der abstrahierten Struktur des </a:t>
            </a:r>
            <a:r>
              <a:rPr lang="de-DE" sz="1800" dirty="0" err="1" smtClean="0"/>
              <a:t>JRockit</a:t>
            </a:r>
            <a:r>
              <a:rPr lang="de-DE" sz="1800" dirty="0" smtClean="0"/>
              <a:t> </a:t>
            </a:r>
            <a:r>
              <a:rPr lang="de-DE" sz="1800" dirty="0" err="1" smtClean="0"/>
              <a:t>Garbage</a:t>
            </a:r>
            <a:r>
              <a:rPr lang="de-DE" sz="1800" dirty="0" smtClean="0"/>
              <a:t> </a:t>
            </a:r>
            <a:r>
              <a:rPr lang="de-DE" sz="1800" dirty="0" err="1" smtClean="0"/>
              <a:t>Collectors</a:t>
            </a:r>
            <a:r>
              <a:rPr lang="de-DE" sz="1800" dirty="0" smtClean="0"/>
              <a:t>.</a:t>
            </a:r>
          </a:p>
        </p:txBody>
      </p:sp>
      <p:pic>
        <p:nvPicPr>
          <p:cNvPr id="12" name="Picture 12"/>
          <p:cNvPicPr>
            <a:picLocks noChangeAspect="1" noChangeArrowheads="1"/>
          </p:cNvPicPr>
          <p:nvPr/>
        </p:nvPicPr>
        <p:blipFill>
          <a:blip r:embed="rId7" cstate="print"/>
          <a:srcRect/>
          <a:stretch>
            <a:fillRect/>
          </a:stretch>
        </p:blipFill>
        <p:spPr bwMode="auto">
          <a:xfrm>
            <a:off x="32979519" y="10256837"/>
            <a:ext cx="9242844" cy="5638800"/>
          </a:xfrm>
          <a:prstGeom prst="rect">
            <a:avLst/>
          </a:prstGeom>
          <a:noFill/>
          <a:ln w="9525">
            <a:noFill/>
            <a:miter lim="800000"/>
            <a:headEnd/>
            <a:tailEnd/>
          </a:ln>
          <a:effectLst/>
        </p:spPr>
      </p:pic>
      <p:sp>
        <p:nvSpPr>
          <p:cNvPr id="318" name="Rectangle 317"/>
          <p:cNvSpPr/>
          <p:nvPr/>
        </p:nvSpPr>
        <p:spPr>
          <a:xfrm>
            <a:off x="22739691" y="23744237"/>
            <a:ext cx="19751040" cy="60198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22835394" y="24277637"/>
            <a:ext cx="9686925" cy="54102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19" name="TextBox 318"/>
          <p:cNvSpPr txBox="1"/>
          <p:nvPr/>
        </p:nvSpPr>
        <p:spPr>
          <a:xfrm>
            <a:off x="22921119" y="24430037"/>
            <a:ext cx="9525000" cy="5570756"/>
          </a:xfrm>
          <a:prstGeom prst="rect">
            <a:avLst/>
          </a:prstGeom>
          <a:noFill/>
        </p:spPr>
        <p:txBody>
          <a:bodyPr wrap="square" rtlCol="0">
            <a:spAutoFit/>
          </a:bodyPr>
          <a:lstStyle/>
          <a:p>
            <a:r>
              <a:rPr lang="de-CH" sz="2400" b="1" dirty="0" smtClean="0"/>
              <a:t>Was das Tool leistet</a:t>
            </a:r>
            <a:br>
              <a:rPr lang="de-CH" sz="2400" b="1" dirty="0" smtClean="0"/>
            </a:br>
            <a:endParaRPr lang="de-CH" sz="2400" b="1" dirty="0" smtClean="0"/>
          </a:p>
          <a:p>
            <a:r>
              <a:rPr lang="de-CH" sz="1800" dirty="0" smtClean="0"/>
              <a:t>Die Analysesoftware kann dann verwendet werden,  wenn man Auswertungen auf Basis von Garbage Collection Logs machen will.  Andere Tools benötigen zur Analyse oft eine Verbindung mit der entsprechenden </a:t>
            </a:r>
            <a:r>
              <a:rPr lang="de-CH" sz="1800" dirty="0" err="1" smtClean="0"/>
              <a:t>Virtual</a:t>
            </a:r>
            <a:r>
              <a:rPr lang="de-CH" sz="1800" dirty="0" smtClean="0"/>
              <a:t> </a:t>
            </a:r>
            <a:r>
              <a:rPr lang="de-CH" sz="1800" dirty="0" err="1" smtClean="0"/>
              <a:t>Machine</a:t>
            </a:r>
            <a:r>
              <a:rPr lang="de-CH" sz="1800" dirty="0" smtClean="0"/>
              <a:t>, dies ist allerdings in vielen Unternehmen aufgrund von blockierten Ports nicht möglich. </a:t>
            </a:r>
          </a:p>
          <a:p>
            <a:endParaRPr lang="de-CH" sz="1800" dirty="0" smtClean="0"/>
          </a:p>
          <a:p>
            <a:r>
              <a:rPr lang="de-CH" sz="2000" b="1" dirty="0" smtClean="0"/>
              <a:t>Funktionsumfang</a:t>
            </a:r>
          </a:p>
          <a:p>
            <a:r>
              <a:rPr lang="de-CH" sz="1800" dirty="0" smtClean="0"/>
              <a:t>Die Standardauswertung zeigt  eine Statistik mit folgenden Daten:</a:t>
            </a:r>
          </a:p>
          <a:p>
            <a:pPr>
              <a:buFont typeface="Arial" pitchFamily="34" charset="0"/>
              <a:buChar char="•"/>
            </a:pPr>
            <a:r>
              <a:rPr lang="de-CH" sz="1800" dirty="0" smtClean="0"/>
              <a:t> Garbage Collection Aktivität</a:t>
            </a:r>
          </a:p>
          <a:p>
            <a:pPr>
              <a:buFont typeface="Arial" pitchFamily="34" charset="0"/>
              <a:buChar char="•"/>
            </a:pPr>
            <a:r>
              <a:rPr lang="de-CH" sz="1800" dirty="0" smtClean="0"/>
              <a:t> Initiale, durchschnittliche und maximale Kapazität von </a:t>
            </a:r>
            <a:r>
              <a:rPr lang="de-CH" sz="1800" dirty="0" err="1" smtClean="0"/>
              <a:t>Heap</a:t>
            </a:r>
            <a:r>
              <a:rPr lang="de-CH" sz="1800" dirty="0" smtClean="0"/>
              <a:t>, der Young Collection (</a:t>
            </a:r>
            <a:r>
              <a:rPr lang="de-CH" sz="1800" dirty="0" err="1" smtClean="0"/>
              <a:t>Nursery</a:t>
            </a:r>
            <a:r>
              <a:rPr lang="de-CH" sz="1800" dirty="0" smtClean="0"/>
              <a:t>) und   </a:t>
            </a:r>
            <a:br>
              <a:rPr lang="de-CH" sz="1800" dirty="0" smtClean="0"/>
            </a:br>
            <a:r>
              <a:rPr lang="de-CH" sz="1800" dirty="0" smtClean="0"/>
              <a:t>  Old Collection.</a:t>
            </a:r>
          </a:p>
          <a:p>
            <a:pPr>
              <a:buFont typeface="Arial" pitchFamily="34" charset="0"/>
              <a:buChar char="•"/>
            </a:pPr>
            <a:r>
              <a:rPr lang="de-CH" sz="1800" dirty="0" smtClean="0"/>
              <a:t> Generelle Informationen wie Dauer der Messung, verwendete Zeit in der Garbage Collection </a:t>
            </a:r>
            <a:br>
              <a:rPr lang="de-CH" sz="1800" dirty="0" smtClean="0"/>
            </a:br>
            <a:r>
              <a:rPr lang="de-CH" sz="1800" dirty="0" smtClean="0"/>
              <a:t>  (relativ, absolut)</a:t>
            </a:r>
          </a:p>
          <a:p>
            <a:r>
              <a:rPr lang="de-CH" sz="1800" dirty="0" smtClean="0"/>
              <a:t>Zusätzlich gibt es Diagramme zur Auswertung des verwendeten Speichers auf dem </a:t>
            </a:r>
            <a:r>
              <a:rPr lang="de-CH" sz="1800" dirty="0" err="1" smtClean="0"/>
              <a:t>Heap</a:t>
            </a:r>
            <a:r>
              <a:rPr lang="de-CH" sz="1800" dirty="0" smtClean="0"/>
              <a:t> und zur Dauer der einzelnen Garbage </a:t>
            </a:r>
            <a:r>
              <a:rPr lang="de-CH" sz="1800" dirty="0" err="1" smtClean="0"/>
              <a:t>Collections</a:t>
            </a:r>
            <a:r>
              <a:rPr lang="de-CH" sz="1800" dirty="0" smtClean="0"/>
              <a:t>.</a:t>
            </a:r>
          </a:p>
          <a:p>
            <a:endParaRPr lang="de-CH" sz="1800" dirty="0" smtClean="0"/>
          </a:p>
          <a:p>
            <a:endParaRPr lang="de-CH" sz="1800" dirty="0" smtClean="0"/>
          </a:p>
          <a:p>
            <a:endParaRPr lang="de-CH" sz="1800" dirty="0" smtClean="0"/>
          </a:p>
        </p:txBody>
      </p:sp>
      <p:sp>
        <p:nvSpPr>
          <p:cNvPr id="322" name="Rectangle 321"/>
          <p:cNvSpPr/>
          <p:nvPr/>
        </p:nvSpPr>
        <p:spPr>
          <a:xfrm>
            <a:off x="32674719" y="24277637"/>
            <a:ext cx="9686925" cy="54102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23" name="TextBox 322"/>
          <p:cNvSpPr txBox="1"/>
          <p:nvPr/>
        </p:nvSpPr>
        <p:spPr>
          <a:xfrm>
            <a:off x="22997319" y="23744237"/>
            <a:ext cx="4800600" cy="584775"/>
          </a:xfrm>
          <a:prstGeom prst="rect">
            <a:avLst/>
          </a:prstGeom>
          <a:noFill/>
        </p:spPr>
        <p:txBody>
          <a:bodyPr wrap="square" rtlCol="0">
            <a:spAutoFit/>
          </a:bodyPr>
          <a:lstStyle/>
          <a:p>
            <a:r>
              <a:rPr lang="de-CH" sz="3200" b="1" dirty="0" err="1" smtClean="0"/>
              <a:t>Review</a:t>
            </a:r>
            <a:endParaRPr lang="en-US" sz="3200" b="1" dirty="0"/>
          </a:p>
        </p:txBody>
      </p:sp>
      <p:sp>
        <p:nvSpPr>
          <p:cNvPr id="324" name="TextBox 323"/>
          <p:cNvSpPr txBox="1"/>
          <p:nvPr/>
        </p:nvSpPr>
        <p:spPr>
          <a:xfrm>
            <a:off x="32779494" y="24430037"/>
            <a:ext cx="9525000" cy="2215991"/>
          </a:xfrm>
          <a:prstGeom prst="rect">
            <a:avLst/>
          </a:prstGeom>
          <a:noFill/>
        </p:spPr>
        <p:txBody>
          <a:bodyPr wrap="square" rtlCol="0">
            <a:spAutoFit/>
          </a:bodyPr>
          <a:lstStyle/>
          <a:p>
            <a:r>
              <a:rPr lang="de-CH" sz="2400" b="1" dirty="0" smtClean="0"/>
              <a:t>Was das Tool nicht leistet</a:t>
            </a:r>
            <a:br>
              <a:rPr lang="de-CH" sz="2400" b="1" dirty="0" smtClean="0"/>
            </a:br>
            <a:endParaRPr lang="de-CH" sz="2400" b="1" dirty="0" smtClean="0"/>
          </a:p>
          <a:p>
            <a:pPr>
              <a:buFont typeface="Arial" pitchFamily="34" charset="0"/>
              <a:buChar char="•"/>
            </a:pPr>
            <a:r>
              <a:rPr lang="de-CH" sz="1800" dirty="0" smtClean="0"/>
              <a:t> Die Software kann zum jetzigen </a:t>
            </a:r>
            <a:r>
              <a:rPr lang="de-CH" sz="1800" dirty="0" smtClean="0"/>
              <a:t>Zeitpunkt nur </a:t>
            </a:r>
            <a:r>
              <a:rPr lang="de-CH" sz="1800" dirty="0" err="1" smtClean="0"/>
              <a:t>Logdateien</a:t>
            </a:r>
            <a:r>
              <a:rPr lang="de-CH" sz="1800" dirty="0" smtClean="0"/>
              <a:t> der </a:t>
            </a:r>
            <a:r>
              <a:rPr lang="de-CH" sz="1800" dirty="0" err="1" smtClean="0"/>
              <a:t>JRockit</a:t>
            </a:r>
            <a:r>
              <a:rPr lang="de-CH" sz="1800" dirty="0" smtClean="0"/>
              <a:t> </a:t>
            </a:r>
            <a:r>
              <a:rPr lang="de-CH" sz="1800" dirty="0" err="1" smtClean="0"/>
              <a:t>Virtual</a:t>
            </a:r>
            <a:r>
              <a:rPr lang="de-CH" sz="1800" dirty="0" smtClean="0"/>
              <a:t> </a:t>
            </a:r>
            <a:r>
              <a:rPr lang="de-CH" sz="1800" dirty="0" err="1" smtClean="0"/>
              <a:t>Machine</a:t>
            </a:r>
            <a:r>
              <a:rPr lang="de-CH" sz="1800" dirty="0" smtClean="0"/>
              <a:t> Release 28</a:t>
            </a:r>
            <a:br>
              <a:rPr lang="de-CH" sz="1800" dirty="0" smtClean="0"/>
            </a:br>
            <a:r>
              <a:rPr lang="de-CH" sz="1800" dirty="0" smtClean="0"/>
              <a:t>   verarbeiten</a:t>
            </a:r>
            <a:r>
              <a:rPr lang="de-CH" sz="1800" dirty="0" smtClean="0"/>
              <a:t>. </a:t>
            </a:r>
          </a:p>
          <a:p>
            <a:pPr>
              <a:buFont typeface="Arial" pitchFamily="34" charset="0"/>
              <a:buChar char="•"/>
            </a:pPr>
            <a:r>
              <a:rPr lang="de-CH" sz="1800" dirty="0" smtClean="0"/>
              <a:t>  Der Einsatz der Analysesoftware für das Tuning der Garbage Collection auf der </a:t>
            </a:r>
            <a:r>
              <a:rPr lang="de-CH" sz="1800" dirty="0" err="1" smtClean="0"/>
              <a:t>JRockit</a:t>
            </a:r>
            <a:r>
              <a:rPr lang="de-CH" sz="1800" dirty="0" smtClean="0"/>
              <a:t> </a:t>
            </a:r>
            <a:r>
              <a:rPr lang="de-CH" sz="1800" dirty="0" err="1" smtClean="0"/>
              <a:t>Virtual</a:t>
            </a:r>
            <a:r>
              <a:rPr lang="de-CH" sz="1800" dirty="0" smtClean="0"/>
              <a:t>  </a:t>
            </a:r>
            <a:br>
              <a:rPr lang="de-CH" sz="1800" dirty="0" smtClean="0"/>
            </a:br>
            <a:r>
              <a:rPr lang="de-CH" sz="1800" dirty="0" smtClean="0"/>
              <a:t>   </a:t>
            </a:r>
            <a:r>
              <a:rPr lang="de-CH" sz="1800" dirty="0" err="1" smtClean="0"/>
              <a:t>Machine</a:t>
            </a:r>
            <a:r>
              <a:rPr lang="de-CH" sz="1800" dirty="0" smtClean="0"/>
              <a:t> macht aktuell </a:t>
            </a:r>
            <a:r>
              <a:rPr lang="de-CH" sz="1800" dirty="0" smtClean="0"/>
              <a:t>dann </a:t>
            </a:r>
            <a:r>
              <a:rPr lang="de-CH" sz="1800" dirty="0" smtClean="0"/>
              <a:t>Sinn, wenn die Auswertung mittels </a:t>
            </a:r>
            <a:r>
              <a:rPr lang="de-CH" sz="1800" dirty="0" err="1" smtClean="0"/>
              <a:t>JRockit</a:t>
            </a:r>
            <a:r>
              <a:rPr lang="de-CH" sz="1800" dirty="0" smtClean="0"/>
              <a:t> Mission </a:t>
            </a:r>
            <a:r>
              <a:rPr lang="de-CH" sz="1800" dirty="0" err="1" smtClean="0"/>
              <a:t>Control</a:t>
            </a:r>
            <a:r>
              <a:rPr lang="de-CH" sz="1800" dirty="0" smtClean="0"/>
              <a:t> </a:t>
            </a:r>
            <a:r>
              <a:rPr lang="de-CH" sz="1800" dirty="0" smtClean="0"/>
              <a:t> oder   </a:t>
            </a:r>
            <a:br>
              <a:rPr lang="de-CH" sz="1800" dirty="0" smtClean="0"/>
            </a:br>
            <a:r>
              <a:rPr lang="de-CH" sz="1800" dirty="0" smtClean="0"/>
              <a:t>   anderen Werkzeugen aufgrund von Einschränkungen </a:t>
            </a:r>
            <a:r>
              <a:rPr lang="de-CH" sz="1800" smtClean="0"/>
              <a:t>(z.B. Firewall</a:t>
            </a:r>
            <a:r>
              <a:rPr lang="de-CH" sz="1800" dirty="0" smtClean="0"/>
              <a:t>) nicht </a:t>
            </a:r>
            <a:r>
              <a:rPr lang="de-CH" sz="1800" dirty="0" smtClean="0"/>
              <a:t>möglich </a:t>
            </a:r>
            <a:r>
              <a:rPr lang="de-CH" sz="1800" dirty="0" smtClean="0"/>
              <a:t>ist.</a:t>
            </a:r>
            <a:endParaRPr lang="de-CH" sz="1800" dirty="0" smtClean="0"/>
          </a:p>
        </p:txBody>
      </p:sp>
      <p:graphicFrame>
        <p:nvGraphicFramePr>
          <p:cNvPr id="328" name="Table 327"/>
          <p:cNvGraphicFramePr>
            <a:graphicFrameLocks noGrp="1"/>
          </p:cNvGraphicFramePr>
          <p:nvPr/>
        </p:nvGraphicFramePr>
        <p:xfrm>
          <a:off x="442119" y="28316237"/>
          <a:ext cx="9067800" cy="1219200"/>
        </p:xfrm>
        <a:graphic>
          <a:graphicData uri="http://schemas.openxmlformats.org/drawingml/2006/table">
            <a:tbl>
              <a:tblPr bandRow="1">
                <a:tableStyleId>{3C2FFA5D-87B4-456A-9821-1D502468CF0F}</a:tableStyleId>
              </a:tblPr>
              <a:tblGrid>
                <a:gridCol w="2428874"/>
                <a:gridCol w="6638926"/>
              </a:tblGrid>
              <a:tr h="406400">
                <a:tc>
                  <a:txBody>
                    <a:bodyPr/>
                    <a:lstStyle/>
                    <a:p>
                      <a:r>
                        <a:rPr lang="de-CH" sz="1800" dirty="0" smtClean="0"/>
                        <a:t>Link zur</a:t>
                      </a:r>
                      <a:r>
                        <a:rPr lang="de-CH" sz="1800" baseline="0" dirty="0" smtClean="0"/>
                        <a:t> Arbeit:</a:t>
                      </a:r>
                      <a:endParaRPr lang="en-US" sz="1800" b="1" dirty="0"/>
                    </a:p>
                  </a:txBody>
                  <a:tcPr/>
                </a:tc>
                <a:tc>
                  <a:txBody>
                    <a:bodyPr/>
                    <a:lstStyle/>
                    <a:p>
                      <a:r>
                        <a:rPr lang="en-US" sz="1800" dirty="0" smtClean="0"/>
                        <a:t>https://github.com/schmidic/bachelorthesis</a:t>
                      </a:r>
                      <a:endParaRPr lang="en-US" sz="1800" dirty="0"/>
                    </a:p>
                  </a:txBody>
                  <a:tcPr/>
                </a:tc>
              </a:tr>
              <a:tr h="406400">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Email:</a:t>
                      </a:r>
                      <a:r>
                        <a:rPr lang="de-CH" sz="1800" baseline="0" dirty="0" smtClean="0"/>
                        <a:t> </a:t>
                      </a:r>
                      <a:endParaRPr lang="en-US" sz="1800" b="1" dirty="0" smtClean="0"/>
                    </a:p>
                  </a:txBody>
                  <a:tcPr/>
                </a:tc>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schmira4@students.zhaw.ch</a:t>
                      </a:r>
                      <a:endParaRPr lang="en-US" sz="1800" dirty="0" smtClean="0"/>
                    </a:p>
                  </a:txBody>
                  <a:tcPr/>
                </a:tc>
              </a:tr>
              <a:tr h="406400">
                <a:tc>
                  <a:txBody>
                    <a:bodyPr/>
                    <a:lstStyle/>
                    <a:p>
                      <a:r>
                        <a:rPr lang="de-CH" sz="1800" dirty="0" smtClean="0"/>
                        <a:t>Zeitraum:</a:t>
                      </a:r>
                      <a:r>
                        <a:rPr lang="de-CH" sz="1800" baseline="0" dirty="0" smtClean="0"/>
                        <a:t> </a:t>
                      </a:r>
                      <a:endParaRPr lang="en-US" sz="1800" b="1" dirty="0"/>
                    </a:p>
                  </a:txBody>
                  <a:tcPr/>
                </a:tc>
                <a:tc>
                  <a:txBody>
                    <a:bodyPr/>
                    <a:lstStyle/>
                    <a:p>
                      <a:r>
                        <a:rPr lang="de-CH" sz="1800" dirty="0" smtClean="0"/>
                        <a:t>22. Juni 2011 bis</a:t>
                      </a:r>
                      <a:r>
                        <a:rPr lang="de-CH" sz="1800" baseline="0" dirty="0" smtClean="0"/>
                        <a:t> 22. Dezember 2011</a:t>
                      </a:r>
                      <a:endParaRPr lang="en-US" sz="1800" dirty="0"/>
                    </a:p>
                  </a:txBody>
                  <a:tcPr/>
                </a:tc>
              </a:tr>
            </a:tbl>
          </a:graphicData>
        </a:graphic>
      </p:graphicFrame>
      <p:sp>
        <p:nvSpPr>
          <p:cNvPr id="329" name="TextBox 328"/>
          <p:cNvSpPr txBox="1"/>
          <p:nvPr/>
        </p:nvSpPr>
        <p:spPr>
          <a:xfrm>
            <a:off x="518319" y="27731462"/>
            <a:ext cx="4114800" cy="584775"/>
          </a:xfrm>
          <a:prstGeom prst="rect">
            <a:avLst/>
          </a:prstGeom>
          <a:noFill/>
        </p:spPr>
        <p:txBody>
          <a:bodyPr wrap="square" rtlCol="0">
            <a:spAutoFit/>
          </a:bodyPr>
          <a:lstStyle/>
          <a:p>
            <a:r>
              <a:rPr lang="de-CH" sz="3200" b="1" dirty="0" smtClean="0"/>
              <a:t>Weiter Informationen</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1400</Words>
  <Application>Microsoft Office PowerPoint</Application>
  <PresentationFormat>Custom</PresentationFormat>
  <Paragraphs>190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Trivadis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els</dc:creator>
  <cp:lastModifiedBy>els</cp:lastModifiedBy>
  <cp:revision>937</cp:revision>
  <dcterms:created xsi:type="dcterms:W3CDTF">2011-11-28T07:08:25Z</dcterms:created>
  <dcterms:modified xsi:type="dcterms:W3CDTF">2011-11-30T22:29:56Z</dcterms:modified>
</cp:coreProperties>
</file>