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816" r:id="rId1"/>
  </p:sldMasterIdLst>
  <p:notesMasterIdLst>
    <p:notesMasterId r:id="rId32"/>
  </p:notesMasterIdLst>
  <p:handoutMasterIdLst>
    <p:handoutMasterId r:id="rId33"/>
  </p:handoutMasterIdLst>
  <p:sldIdLst>
    <p:sldId id="256" r:id="rId2"/>
    <p:sldId id="257" r:id="rId3"/>
    <p:sldId id="282" r:id="rId4"/>
    <p:sldId id="299" r:id="rId5"/>
    <p:sldId id="258" r:id="rId6"/>
    <p:sldId id="259" r:id="rId7"/>
    <p:sldId id="298" r:id="rId8"/>
    <p:sldId id="287" r:id="rId9"/>
    <p:sldId id="264" r:id="rId10"/>
    <p:sldId id="300" r:id="rId11"/>
    <p:sldId id="291" r:id="rId12"/>
    <p:sldId id="286" r:id="rId13"/>
    <p:sldId id="290" r:id="rId14"/>
    <p:sldId id="269" r:id="rId15"/>
    <p:sldId id="270" r:id="rId16"/>
    <p:sldId id="297" r:id="rId17"/>
    <p:sldId id="271" r:id="rId18"/>
    <p:sldId id="293" r:id="rId19"/>
    <p:sldId id="280" r:id="rId20"/>
    <p:sldId id="281" r:id="rId21"/>
    <p:sldId id="283" r:id="rId22"/>
    <p:sldId id="273" r:id="rId23"/>
    <p:sldId id="275" r:id="rId24"/>
    <p:sldId id="296" r:id="rId25"/>
    <p:sldId id="274" r:id="rId26"/>
    <p:sldId id="276" r:id="rId27"/>
    <p:sldId id="295" r:id="rId28"/>
    <p:sldId id="284" r:id="rId29"/>
    <p:sldId id="294"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E51E"/>
    <a:srgbClr val="FFC21C"/>
    <a:srgbClr val="FF787B"/>
    <a:srgbClr val="ACFF96"/>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02" autoAdjust="0"/>
    <p:restoredTop sz="94702" autoAdjust="0"/>
  </p:normalViewPr>
  <p:slideViewPr>
    <p:cSldViewPr>
      <p:cViewPr varScale="1">
        <p:scale>
          <a:sx n="117" d="100"/>
          <a:sy n="117" d="100"/>
        </p:scale>
        <p:origin x="-640" y="-96"/>
      </p:cViewPr>
      <p:guideLst>
        <p:guide orient="horz" pos="2160"/>
        <p:guide pos="2880"/>
      </p:guideLst>
    </p:cSldViewPr>
  </p:slideViewPr>
  <p:outlineViewPr>
    <p:cViewPr>
      <p:scale>
        <a:sx n="33" d="100"/>
        <a:sy n="33" d="100"/>
      </p:scale>
      <p:origin x="0" y="1504"/>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5A532-C5DC-474C-A5EE-643AC3FD764B}" type="datetimeFigureOut">
              <a:rPr lang="en-US" smtClean="0"/>
              <a:pPr/>
              <a:t>11/30/10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A2DAAF-54D0-7842-B55A-6EBD5E4D9B4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3EA55-BA64-4727-B7B3-B0BAAA4AB2E3}" type="datetimeFigureOut">
              <a:rPr lang="en-US" smtClean="0"/>
              <a:pPr/>
              <a:t>11/30/10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C3A08-AF2B-419A-A9B2-FF2CA837B32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8A365-FAB5-054A-82BE-3F42573CF07C}"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Slide Number Placeholder 5"/>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7C8B2-E5E2-E848-9677-C59B19527BC2}"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Slide Number Placeholder 5"/>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442BA-3A45-8D44-AD84-F975AE937C82}"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Slide Number Placeholder 5"/>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FEEA80B-B24F-7C40-B507-27C325E12C69}"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Slide Number Placeholder 5"/>
          <p:cNvSpPr>
            <a:spLocks noGrp="1"/>
          </p:cNvSpPr>
          <p:nvPr>
            <p:ph type="sldNum" sz="quarter" idx="12"/>
          </p:nvPr>
        </p:nvSpPr>
        <p:spPr/>
        <p:txBody>
          <a:bodyPr/>
          <a:lstStyle/>
          <a:p>
            <a:fld id="{289D5882-BB70-459C-B7E9-5D0040F635BD}" type="slidenum">
              <a:rPr lang="en-US" smtClean="0"/>
              <a:pPr/>
              <a:t>‹#›</a:t>
            </a:fld>
            <a:endParaRPr lang="en-US"/>
          </a:p>
        </p:txBody>
      </p:sp>
      <p:sp>
        <p:nvSpPr>
          <p:cNvPr id="8" name="Text Placeholder 7"/>
          <p:cNvSpPr>
            <a:spLocks noGrp="1"/>
          </p:cNvSpPr>
          <p:nvPr>
            <p:ph type="body" sz="quarter" idx="13"/>
          </p:nvPr>
        </p:nvSpPr>
        <p:spPr>
          <a:xfrm>
            <a:off x="500034" y="928670"/>
            <a:ext cx="8286750" cy="500061"/>
          </a:xfrm>
        </p:spPr>
        <p:txBody>
          <a:bodyPr/>
          <a:lstStyle>
            <a:lvl1pPr>
              <a:buNone/>
              <a:defRPr>
                <a:solidFill>
                  <a:schemeClr val="tx1">
                    <a:lumMod val="50000"/>
                    <a:lumOff val="50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CDC0DD-713E-0740-9587-99BCAE922A89}"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Slide Number Placeholder 5"/>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C06FFE-2BE1-2745-8E46-10C23B7F75BC}" type="datetime1">
              <a:rPr lang="en-US" smtClean="0"/>
              <a:t>11/30/10</a:t>
            </a:fld>
            <a:endParaRPr lang="en-US"/>
          </a:p>
        </p:txBody>
      </p:sp>
      <p:sp>
        <p:nvSpPr>
          <p:cNvPr id="6" name="Footer Placeholder 5"/>
          <p:cNvSpPr>
            <a:spLocks noGrp="1"/>
          </p:cNvSpPr>
          <p:nvPr>
            <p:ph type="ftr" sz="quarter" idx="11"/>
          </p:nvPr>
        </p:nvSpPr>
        <p:spPr/>
        <p:txBody>
          <a:bodyPr/>
          <a:lstStyle/>
          <a:p>
            <a:r>
              <a:rPr lang="en-US" smtClean="0"/>
              <a:t>Raffael Schmid, Hochschule für Technik Zürich</a:t>
            </a:r>
            <a:endParaRPr lang="en-US"/>
          </a:p>
        </p:txBody>
      </p:sp>
      <p:sp>
        <p:nvSpPr>
          <p:cNvPr id="7" name="Slide Number Placeholder 6"/>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B6F81-7ED7-1A47-9C0A-B80B7BFFA64D}" type="datetime1">
              <a:rPr lang="en-US" smtClean="0"/>
              <a:t>11/30/10</a:t>
            </a:fld>
            <a:endParaRPr lang="en-US"/>
          </a:p>
        </p:txBody>
      </p:sp>
      <p:sp>
        <p:nvSpPr>
          <p:cNvPr id="8" name="Footer Placeholder 7"/>
          <p:cNvSpPr>
            <a:spLocks noGrp="1"/>
          </p:cNvSpPr>
          <p:nvPr>
            <p:ph type="ftr" sz="quarter" idx="11"/>
          </p:nvPr>
        </p:nvSpPr>
        <p:spPr/>
        <p:txBody>
          <a:bodyPr/>
          <a:lstStyle/>
          <a:p>
            <a:r>
              <a:rPr lang="en-US" smtClean="0"/>
              <a:t>Raffael Schmid, Hochschule für Technik Zürich</a:t>
            </a:r>
            <a:endParaRPr lang="en-US"/>
          </a:p>
        </p:txBody>
      </p:sp>
      <p:sp>
        <p:nvSpPr>
          <p:cNvPr id="9" name="Slide Number Placeholder 8"/>
          <p:cNvSpPr>
            <a:spLocks noGrp="1"/>
          </p:cNvSpPr>
          <p:nvPr>
            <p:ph type="sldNum" sz="quarter" idx="12"/>
          </p:nvPr>
        </p:nvSpPr>
        <p:spPr/>
        <p:txBody>
          <a:bodyPr/>
          <a:lstStyle/>
          <a:p>
            <a:fld id="{289D5882-BB70-459C-B7E9-5D0040F635BD}" type="slidenum">
              <a:rPr lang="en-US" smtClean="0"/>
              <a:pPr/>
              <a:t>‹#›</a:t>
            </a:fld>
            <a:endParaRPr lang="en-US"/>
          </a:p>
        </p:txBody>
      </p:sp>
      <p:sp>
        <p:nvSpPr>
          <p:cNvPr id="10" name="Title 1"/>
          <p:cNvSpPr>
            <a:spLocks noGrp="1"/>
          </p:cNvSpPr>
          <p:nvPr>
            <p:ph type="title"/>
          </p:nvPr>
        </p:nvSpPr>
        <p:spPr>
          <a:xfrm>
            <a:off x="457200" y="274638"/>
            <a:ext cx="8229600" cy="868346"/>
          </a:xfrm>
        </p:spPr>
        <p:txBody>
          <a:bodyPr/>
          <a:lstStyle>
            <a:lvl1pPr algn="l">
              <a:defRPr/>
            </a:lvl1pPr>
          </a:lstStyle>
          <a:p>
            <a:r>
              <a:rPr lang="en-US" dirty="0" smtClean="0"/>
              <a:t>Click to edit Master title style</a:t>
            </a:r>
            <a:endParaRPr lang="en-US" dirty="0"/>
          </a:p>
        </p:txBody>
      </p:sp>
      <p:sp>
        <p:nvSpPr>
          <p:cNvPr id="11" name="Text Placeholder 7"/>
          <p:cNvSpPr>
            <a:spLocks noGrp="1"/>
          </p:cNvSpPr>
          <p:nvPr>
            <p:ph type="body" sz="quarter" idx="13"/>
          </p:nvPr>
        </p:nvSpPr>
        <p:spPr>
          <a:xfrm>
            <a:off x="500034" y="928670"/>
            <a:ext cx="8286750" cy="500061"/>
          </a:xfrm>
        </p:spPr>
        <p:txBody>
          <a:bodyPr/>
          <a:lstStyle>
            <a:lvl1pPr>
              <a:buNone/>
              <a:defRPr>
                <a:solidFill>
                  <a:schemeClr val="tx1">
                    <a:lumMod val="50000"/>
                    <a:lumOff val="50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715AC3-3EAB-C749-9502-4E923E4CF5A8}" type="datetime1">
              <a:rPr lang="en-US" smtClean="0"/>
              <a:t>11/30/10</a:t>
            </a:fld>
            <a:endParaRPr lang="en-US"/>
          </a:p>
        </p:txBody>
      </p:sp>
      <p:sp>
        <p:nvSpPr>
          <p:cNvPr id="4" name="Footer Placeholder 3"/>
          <p:cNvSpPr>
            <a:spLocks noGrp="1"/>
          </p:cNvSpPr>
          <p:nvPr>
            <p:ph type="ftr" sz="quarter" idx="11"/>
          </p:nvPr>
        </p:nvSpPr>
        <p:spPr/>
        <p:txBody>
          <a:bodyPr/>
          <a:lstStyle/>
          <a:p>
            <a:r>
              <a:rPr lang="en-US" smtClean="0"/>
              <a:t>Raffael Schmid, Hochschule für Technik Zürich</a:t>
            </a:r>
            <a:endParaRPr lang="en-US"/>
          </a:p>
        </p:txBody>
      </p:sp>
      <p:sp>
        <p:nvSpPr>
          <p:cNvPr id="5" name="Slide Number Placeholder 4"/>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41AD5-6660-A445-B7CC-60C4AB1584FD}" type="datetime1">
              <a:rPr lang="en-US" smtClean="0"/>
              <a:t>11/30/10</a:t>
            </a:fld>
            <a:endParaRPr lang="en-US"/>
          </a:p>
        </p:txBody>
      </p:sp>
      <p:sp>
        <p:nvSpPr>
          <p:cNvPr id="3" name="Footer Placeholder 2"/>
          <p:cNvSpPr>
            <a:spLocks noGrp="1"/>
          </p:cNvSpPr>
          <p:nvPr>
            <p:ph type="ftr" sz="quarter" idx="11"/>
          </p:nvPr>
        </p:nvSpPr>
        <p:spPr/>
        <p:txBody>
          <a:bodyPr/>
          <a:lstStyle/>
          <a:p>
            <a:r>
              <a:rPr lang="en-US" smtClean="0"/>
              <a:t>Raffael Schmid, Hochschule für Technik Zürich</a:t>
            </a:r>
            <a:endParaRPr lang="en-US"/>
          </a:p>
        </p:txBody>
      </p:sp>
      <p:sp>
        <p:nvSpPr>
          <p:cNvPr id="4" name="Slide Number Placeholder 3"/>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13012-5A1B-0347-919C-4B2D456F90BA}" type="datetime1">
              <a:rPr lang="en-US" smtClean="0"/>
              <a:t>11/30/10</a:t>
            </a:fld>
            <a:endParaRPr lang="en-US"/>
          </a:p>
        </p:txBody>
      </p:sp>
      <p:sp>
        <p:nvSpPr>
          <p:cNvPr id="6" name="Footer Placeholder 5"/>
          <p:cNvSpPr>
            <a:spLocks noGrp="1"/>
          </p:cNvSpPr>
          <p:nvPr>
            <p:ph type="ftr" sz="quarter" idx="11"/>
          </p:nvPr>
        </p:nvSpPr>
        <p:spPr/>
        <p:txBody>
          <a:bodyPr/>
          <a:lstStyle/>
          <a:p>
            <a:r>
              <a:rPr lang="en-US" smtClean="0"/>
              <a:t>Raffael Schmid, Hochschule für Technik Zürich</a:t>
            </a:r>
            <a:endParaRPr lang="en-US"/>
          </a:p>
        </p:txBody>
      </p:sp>
      <p:sp>
        <p:nvSpPr>
          <p:cNvPr id="7" name="Slide Number Placeholder 6"/>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6DD8A-12D1-8C4E-BF76-F630A62A66B3}" type="datetime1">
              <a:rPr lang="en-US" smtClean="0"/>
              <a:t>11/30/10</a:t>
            </a:fld>
            <a:endParaRPr lang="en-US"/>
          </a:p>
        </p:txBody>
      </p:sp>
      <p:sp>
        <p:nvSpPr>
          <p:cNvPr id="6" name="Footer Placeholder 5"/>
          <p:cNvSpPr>
            <a:spLocks noGrp="1"/>
          </p:cNvSpPr>
          <p:nvPr>
            <p:ph type="ftr" sz="quarter" idx="11"/>
          </p:nvPr>
        </p:nvSpPr>
        <p:spPr/>
        <p:txBody>
          <a:bodyPr/>
          <a:lstStyle/>
          <a:p>
            <a:r>
              <a:rPr lang="en-US" smtClean="0"/>
              <a:t>Raffael Schmid, Hochschule für Technik Zürich</a:t>
            </a:r>
            <a:endParaRPr lang="en-US"/>
          </a:p>
        </p:txBody>
      </p:sp>
      <p:sp>
        <p:nvSpPr>
          <p:cNvPr id="7" name="Slide Number Placeholder 6"/>
          <p:cNvSpPr>
            <a:spLocks noGrp="1"/>
          </p:cNvSpPr>
          <p:nvPr>
            <p:ph type="sldNum" sz="quarter" idx="12"/>
          </p:nvPr>
        </p:nvSpPr>
        <p:spPr/>
        <p:txBody>
          <a:bodyPr/>
          <a:lstStyle/>
          <a:p>
            <a:fld id="{289D5882-BB70-459C-B7E9-5D0040F635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F7A7A-893D-684F-884A-018CCE6B1E4C}" type="datetime1">
              <a:rPr lang="en-US" smtClean="0"/>
              <a:t>11/30/10</a:t>
            </a:fld>
            <a:endParaRPr lang="en-US"/>
          </a:p>
        </p:txBody>
      </p:sp>
      <p:sp>
        <p:nvSpPr>
          <p:cNvPr id="5" name="Footer Placeholder 4"/>
          <p:cNvSpPr>
            <a:spLocks noGrp="1"/>
          </p:cNvSpPr>
          <p:nvPr>
            <p:ph type="ftr" sz="quarter" idx="3"/>
          </p:nvPr>
        </p:nvSpPr>
        <p:spPr>
          <a:xfrm>
            <a:off x="2971800" y="6356350"/>
            <a:ext cx="3200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Raffael</a:t>
            </a:r>
            <a:r>
              <a:rPr lang="en-US" dirty="0" smtClean="0"/>
              <a:t> </a:t>
            </a:r>
            <a:r>
              <a:rPr lang="en-US" dirty="0" err="1" smtClean="0"/>
              <a:t>Schmid</a:t>
            </a:r>
            <a:r>
              <a:rPr lang="en-US" dirty="0" smtClean="0"/>
              <a:t>, </a:t>
            </a:r>
            <a:r>
              <a:rPr lang="en-US" dirty="0" err="1" smtClean="0"/>
              <a:t>Hochschule</a:t>
            </a:r>
            <a:r>
              <a:rPr lang="en-US" dirty="0" smtClean="0"/>
              <a:t> </a:t>
            </a:r>
            <a:r>
              <a:rPr lang="en-US" dirty="0" err="1" smtClean="0"/>
              <a:t>für</a:t>
            </a:r>
            <a:r>
              <a:rPr lang="en-US" dirty="0" smtClean="0"/>
              <a:t> </a:t>
            </a:r>
            <a:r>
              <a:rPr lang="en-US" dirty="0" err="1" smtClean="0"/>
              <a:t>Technik</a:t>
            </a:r>
            <a:r>
              <a:rPr lang="en-US" dirty="0" smtClean="0"/>
              <a:t> Zürich</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D5882-BB70-459C-B7E9-5D0040F635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png"/><Relationship Id="rId7" Type="http://schemas.openxmlformats.org/officeDocument/2006/relationships/image" Target="../media/image25.png"/><Relationship Id="rId8"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CH" sz="6700" dirty="0" smtClean="0"/>
              <a:t>Semesterarbeit</a:t>
            </a:r>
            <a:r>
              <a:rPr lang="de-CH" sz="6000" dirty="0" smtClean="0"/>
              <a:t/>
            </a:r>
            <a:br>
              <a:rPr lang="de-CH" sz="6000" dirty="0" smtClean="0"/>
            </a:br>
            <a:r>
              <a:rPr lang="de-CH" sz="4000" dirty="0" smtClean="0"/>
              <a:t>Hochschule für Technik Zürich</a:t>
            </a:r>
            <a:endParaRPr lang="en-US" sz="4000" dirty="0"/>
          </a:p>
        </p:txBody>
      </p:sp>
      <p:sp>
        <p:nvSpPr>
          <p:cNvPr id="3" name="Subtitle 2"/>
          <p:cNvSpPr>
            <a:spLocks noGrp="1"/>
          </p:cNvSpPr>
          <p:nvPr>
            <p:ph type="subTitle" idx="1"/>
          </p:nvPr>
        </p:nvSpPr>
        <p:spPr/>
        <p:txBody>
          <a:bodyPr/>
          <a:lstStyle/>
          <a:p>
            <a:r>
              <a:rPr lang="de-CH" dirty="0" smtClean="0"/>
              <a:t>Erstellung eines Prototypen zur Ferienplanung auf der Basis von Scala und Lift</a:t>
            </a:r>
            <a:endParaRPr lang="en-US" dirty="0"/>
          </a:p>
        </p:txBody>
      </p:sp>
      <p:sp>
        <p:nvSpPr>
          <p:cNvPr id="4" name="Date Placeholder 3"/>
          <p:cNvSpPr>
            <a:spLocks noGrp="1"/>
          </p:cNvSpPr>
          <p:nvPr>
            <p:ph type="dt" sz="half" idx="10"/>
          </p:nvPr>
        </p:nvSpPr>
        <p:spPr/>
        <p:txBody>
          <a:bodyPr/>
          <a:lstStyle/>
          <a:p>
            <a:fld id="{139C7F31-D561-0F4D-A63D-D8F75FCF806C}"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Team Administration</a:t>
            </a:r>
            <a:endParaRPr lang="en-US" dirty="0"/>
          </a:p>
        </p:txBody>
      </p:sp>
      <p:sp>
        <p:nvSpPr>
          <p:cNvPr id="4" name="Date Placeholder 3"/>
          <p:cNvSpPr>
            <a:spLocks noGrp="1"/>
          </p:cNvSpPr>
          <p:nvPr>
            <p:ph type="dt" sz="half" idx="10"/>
          </p:nvPr>
        </p:nvSpPr>
        <p:spPr/>
        <p:txBody>
          <a:bodyPr/>
          <a:lstStyle/>
          <a:p>
            <a:fld id="{DEE597F8-B1CE-FC42-B99E-21A86591A8D5}"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en-US" dirty="0" smtClean="0"/>
              <a:t>Use Case</a:t>
            </a:r>
            <a:endParaRPr lang="en-US" dirty="0"/>
          </a:p>
        </p:txBody>
      </p:sp>
      <p:pic>
        <p:nvPicPr>
          <p:cNvPr id="20" name="Picture 3"/>
          <p:cNvPicPr>
            <a:picLocks noChangeAspect="1" noChangeArrowheads="1"/>
          </p:cNvPicPr>
          <p:nvPr/>
        </p:nvPicPr>
        <p:blipFill>
          <a:blip r:embed="rId2"/>
          <a:srcRect/>
          <a:stretch>
            <a:fillRect/>
          </a:stretch>
        </p:blipFill>
        <p:spPr bwMode="auto">
          <a:xfrm>
            <a:off x="838200" y="1484756"/>
            <a:ext cx="6596183" cy="3573933"/>
          </a:xfrm>
          <a:prstGeom prst="rect">
            <a:avLst/>
          </a:prstGeom>
          <a:noFill/>
          <a:ln w="9525">
            <a:solidFill>
              <a:schemeClr val="accent1">
                <a:shade val="95000"/>
                <a:satMod val="105000"/>
              </a:schemeClr>
            </a:solidFill>
            <a:miter lim="800000"/>
            <a:headEnd/>
            <a:tailEnd/>
          </a:ln>
          <a:effectLst/>
        </p:spPr>
      </p:pic>
      <p:pic>
        <p:nvPicPr>
          <p:cNvPr id="22" name="Picture 4"/>
          <p:cNvPicPr>
            <a:picLocks noChangeAspect="1" noChangeArrowheads="1"/>
          </p:cNvPicPr>
          <p:nvPr/>
        </p:nvPicPr>
        <p:blipFill>
          <a:blip r:embed="rId3"/>
          <a:srcRect/>
          <a:stretch>
            <a:fillRect/>
          </a:stretch>
        </p:blipFill>
        <p:spPr bwMode="auto">
          <a:xfrm>
            <a:off x="7772400" y="1484757"/>
            <a:ext cx="995346" cy="1944243"/>
          </a:xfrm>
          <a:prstGeom prst="rect">
            <a:avLst/>
          </a:prstGeom>
          <a:noFill/>
          <a:ln w="9525">
            <a:noFill/>
            <a:miter lim="800000"/>
            <a:headEnd/>
            <a:tailEnd/>
          </a:ln>
          <a:effectLst/>
        </p:spPr>
      </p:pic>
      <p:cxnSp>
        <p:nvCxnSpPr>
          <p:cNvPr id="23" name="Straight Arrow Connector 22"/>
          <p:cNvCxnSpPr/>
          <p:nvPr/>
        </p:nvCxnSpPr>
        <p:spPr>
          <a:xfrm rot="10800000" flipV="1">
            <a:off x="7467600" y="1789557"/>
            <a:ext cx="609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Team Administration</a:t>
            </a:r>
            <a:endParaRPr lang="en-US" dirty="0"/>
          </a:p>
        </p:txBody>
      </p:sp>
      <p:sp>
        <p:nvSpPr>
          <p:cNvPr id="4" name="Date Placeholder 3"/>
          <p:cNvSpPr>
            <a:spLocks noGrp="1"/>
          </p:cNvSpPr>
          <p:nvPr>
            <p:ph type="dt" sz="half" idx="10"/>
          </p:nvPr>
        </p:nvSpPr>
        <p:spPr/>
        <p:txBody>
          <a:bodyPr/>
          <a:lstStyle/>
          <a:p>
            <a:fld id="{E2BB1FB1-A7E1-7144-8BDB-EDD4DC4FA4E0}"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48" name="Text Placeholder 47"/>
          <p:cNvSpPr>
            <a:spLocks noGrp="1"/>
          </p:cNvSpPr>
          <p:nvPr>
            <p:ph type="body" sz="quarter" idx="13"/>
          </p:nvPr>
        </p:nvSpPr>
        <p:spPr/>
        <p:txBody>
          <a:bodyPr>
            <a:normAutofit fontScale="92500" lnSpcReduction="20000"/>
          </a:bodyPr>
          <a:lstStyle/>
          <a:p>
            <a:r>
              <a:rPr lang="en-US" dirty="0" err="1" smtClean="0"/>
              <a:t>Prozess</a:t>
            </a:r>
            <a:endParaRPr lang="en-US" dirty="0"/>
          </a:p>
        </p:txBody>
      </p:sp>
      <p:pic>
        <p:nvPicPr>
          <p:cNvPr id="1026" name="Picture 2"/>
          <p:cNvPicPr>
            <a:picLocks noChangeAspect="1" noChangeArrowheads="1"/>
          </p:cNvPicPr>
          <p:nvPr/>
        </p:nvPicPr>
        <p:blipFill>
          <a:blip r:embed="rId2"/>
          <a:srcRect/>
          <a:stretch>
            <a:fillRect/>
          </a:stretch>
        </p:blipFill>
        <p:spPr bwMode="auto">
          <a:xfrm>
            <a:off x="178563" y="1447800"/>
            <a:ext cx="8786874" cy="4946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Ferien beantragen, freigeben</a:t>
            </a:r>
            <a:endParaRPr lang="en-US" dirty="0"/>
          </a:p>
        </p:txBody>
      </p:sp>
      <p:sp>
        <p:nvSpPr>
          <p:cNvPr id="4" name="Date Placeholder 3"/>
          <p:cNvSpPr>
            <a:spLocks noGrp="1"/>
          </p:cNvSpPr>
          <p:nvPr>
            <p:ph type="dt" sz="half" idx="10"/>
          </p:nvPr>
        </p:nvSpPr>
        <p:spPr/>
        <p:txBody>
          <a:bodyPr/>
          <a:lstStyle/>
          <a:p>
            <a:fld id="{A4C7B9E7-2363-3E43-9E93-AAF7284E99FF}"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en-US" dirty="0" smtClean="0"/>
              <a:t>Use Cases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819400" y="1295400"/>
            <a:ext cx="838200" cy="201168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7696200" y="1362837"/>
            <a:ext cx="995346" cy="1944243"/>
          </a:xfrm>
          <a:prstGeom prst="rect">
            <a:avLst/>
          </a:prstGeom>
          <a:noFill/>
          <a:ln w="9525">
            <a:noFill/>
            <a:miter lim="800000"/>
            <a:headEnd/>
            <a:tailEnd/>
          </a:ln>
          <a:effectLst/>
        </p:spPr>
      </p:pic>
      <p:cxnSp>
        <p:nvCxnSpPr>
          <p:cNvPr id="9" name="Straight Arrow Connector 8"/>
          <p:cNvCxnSpPr/>
          <p:nvPr/>
        </p:nvCxnSpPr>
        <p:spPr>
          <a:xfrm rot="10800000" flipV="1">
            <a:off x="7391400" y="1706878"/>
            <a:ext cx="609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57600" y="170688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200" y="1935480"/>
            <a:ext cx="2209800" cy="369332"/>
          </a:xfrm>
          <a:prstGeom prst="rect">
            <a:avLst/>
          </a:prstGeom>
          <a:noFill/>
        </p:spPr>
        <p:txBody>
          <a:bodyPr wrap="square" rtlCol="0">
            <a:spAutoFit/>
          </a:bodyPr>
          <a:lstStyle/>
          <a:p>
            <a:r>
              <a:rPr lang="en-US" dirty="0" err="1" smtClean="0"/>
              <a:t>Antrag</a:t>
            </a:r>
            <a:endParaRPr lang="en-US" dirty="0"/>
          </a:p>
        </p:txBody>
      </p:sp>
      <p:sp>
        <p:nvSpPr>
          <p:cNvPr id="21" name="TextBox 20"/>
          <p:cNvSpPr txBox="1"/>
          <p:nvPr/>
        </p:nvSpPr>
        <p:spPr>
          <a:xfrm>
            <a:off x="533400" y="4075557"/>
            <a:ext cx="2209800" cy="369332"/>
          </a:xfrm>
          <a:prstGeom prst="rect">
            <a:avLst/>
          </a:prstGeom>
          <a:noFill/>
        </p:spPr>
        <p:txBody>
          <a:bodyPr wrap="square" rtlCol="0">
            <a:spAutoFit/>
          </a:bodyPr>
          <a:lstStyle/>
          <a:p>
            <a:r>
              <a:rPr lang="en-US" dirty="0" err="1" smtClean="0"/>
              <a:t>Freigabe</a:t>
            </a:r>
            <a:endParaRPr lang="en-US" dirty="0"/>
          </a:p>
        </p:txBody>
      </p:sp>
      <p:pic>
        <p:nvPicPr>
          <p:cNvPr id="22" name="Picture 4"/>
          <p:cNvPicPr>
            <a:picLocks noChangeAspect="1" noChangeArrowheads="1"/>
          </p:cNvPicPr>
          <p:nvPr/>
        </p:nvPicPr>
        <p:blipFill>
          <a:blip r:embed="rId3"/>
          <a:srcRect/>
          <a:stretch>
            <a:fillRect/>
          </a:stretch>
        </p:blipFill>
        <p:spPr bwMode="auto">
          <a:xfrm>
            <a:off x="7696200" y="3999357"/>
            <a:ext cx="995346" cy="1944243"/>
          </a:xfrm>
          <a:prstGeom prst="rect">
            <a:avLst/>
          </a:prstGeom>
          <a:noFill/>
          <a:ln w="9525">
            <a:noFill/>
            <a:miter lim="800000"/>
            <a:headEnd/>
            <a:tailEnd/>
          </a:ln>
          <a:effectLst/>
        </p:spPr>
      </p:pic>
      <p:cxnSp>
        <p:nvCxnSpPr>
          <p:cNvPr id="23" name="Straight Arrow Connector 22"/>
          <p:cNvCxnSpPr/>
          <p:nvPr/>
        </p:nvCxnSpPr>
        <p:spPr>
          <a:xfrm rot="10800000" flipV="1">
            <a:off x="7391400" y="4304157"/>
            <a:ext cx="609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4" cstate="print"/>
          <a:srcRect/>
          <a:stretch>
            <a:fillRect/>
          </a:stretch>
        </p:blipFill>
        <p:spPr bwMode="auto">
          <a:xfrm>
            <a:off x="4572000" y="1554480"/>
            <a:ext cx="2810836" cy="1626653"/>
          </a:xfrm>
          <a:prstGeom prst="rect">
            <a:avLst/>
          </a:prstGeom>
          <a:noFill/>
          <a:ln w="9525">
            <a:noFill/>
            <a:miter lim="800000"/>
            <a:headEnd/>
            <a:tailEnd/>
          </a:ln>
          <a:effectLst/>
        </p:spPr>
      </p:pic>
      <p:pic>
        <p:nvPicPr>
          <p:cNvPr id="18" name="Picture 6"/>
          <p:cNvPicPr>
            <a:picLocks noChangeAspect="1" noChangeArrowheads="1"/>
          </p:cNvPicPr>
          <p:nvPr/>
        </p:nvPicPr>
        <p:blipFill>
          <a:blip r:embed="rId5"/>
          <a:srcRect/>
          <a:stretch>
            <a:fillRect/>
          </a:stretch>
        </p:blipFill>
        <p:spPr bwMode="auto">
          <a:xfrm>
            <a:off x="4114800" y="3999357"/>
            <a:ext cx="3276600" cy="1804504"/>
          </a:xfrm>
          <a:prstGeom prst="rect">
            <a:avLst/>
          </a:prstGeom>
          <a:noFill/>
          <a:ln w="9525">
            <a:noFill/>
            <a:miter lim="800000"/>
            <a:headEnd/>
            <a:tailEnd/>
          </a:ln>
          <a:effectLst/>
        </p:spPr>
      </p:pic>
      <p:cxnSp>
        <p:nvCxnSpPr>
          <p:cNvPr id="24" name="Straight Connector 23"/>
          <p:cNvCxnSpPr/>
          <p:nvPr/>
        </p:nvCxnSpPr>
        <p:spPr>
          <a:xfrm>
            <a:off x="1143000" y="3657600"/>
            <a:ext cx="6553200" cy="158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Ferien beantragen, freigeben</a:t>
            </a:r>
            <a:endParaRPr lang="en-US" dirty="0"/>
          </a:p>
        </p:txBody>
      </p:sp>
      <p:sp>
        <p:nvSpPr>
          <p:cNvPr id="4" name="Date Placeholder 3"/>
          <p:cNvSpPr>
            <a:spLocks noGrp="1"/>
          </p:cNvSpPr>
          <p:nvPr>
            <p:ph type="dt" sz="half" idx="10"/>
          </p:nvPr>
        </p:nvSpPr>
        <p:spPr/>
        <p:txBody>
          <a:bodyPr/>
          <a:lstStyle/>
          <a:p>
            <a:fld id="{823B1565-F0A8-A947-8564-50DAA6278020}"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48" name="Text Placeholder 47"/>
          <p:cNvSpPr>
            <a:spLocks noGrp="1"/>
          </p:cNvSpPr>
          <p:nvPr>
            <p:ph type="body" sz="quarter" idx="13"/>
          </p:nvPr>
        </p:nvSpPr>
        <p:spPr/>
        <p:txBody>
          <a:bodyPr>
            <a:normAutofit fontScale="92500" lnSpcReduction="20000"/>
          </a:bodyPr>
          <a:lstStyle/>
          <a:p>
            <a:r>
              <a:rPr lang="en-US" dirty="0" err="1" smtClean="0"/>
              <a:t>Prozess</a:t>
            </a:r>
            <a:endParaRPr lang="en-US" dirty="0"/>
          </a:p>
        </p:txBody>
      </p:sp>
      <p:pic>
        <p:nvPicPr>
          <p:cNvPr id="10" name="Picture 9"/>
          <p:cNvPicPr>
            <a:picLocks noChangeAspect="1"/>
          </p:cNvPicPr>
          <p:nvPr/>
        </p:nvPicPr>
        <p:blipFill>
          <a:blip r:embed="rId2"/>
          <a:stretch>
            <a:fillRect/>
          </a:stretch>
        </p:blipFill>
        <p:spPr>
          <a:xfrm>
            <a:off x="285750" y="1809750"/>
            <a:ext cx="8572500" cy="32385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dirty="0" smtClean="0"/>
              <a:t>Rollen</a:t>
            </a:r>
            <a:endParaRPr lang="en-US" dirty="0"/>
          </a:p>
        </p:txBody>
      </p:sp>
      <p:sp>
        <p:nvSpPr>
          <p:cNvPr id="19" name="Text Placeholder 18"/>
          <p:cNvSpPr>
            <a:spLocks noGrp="1"/>
          </p:cNvSpPr>
          <p:nvPr>
            <p:ph type="body" sz="quarter" idx="13"/>
          </p:nvPr>
        </p:nvSpPr>
        <p:spPr/>
        <p:txBody>
          <a:bodyPr>
            <a:normAutofit fontScale="92500" lnSpcReduction="20000"/>
          </a:bodyPr>
          <a:lstStyle/>
          <a:p>
            <a:r>
              <a:rPr lang="en-US" dirty="0" err="1" smtClean="0"/>
              <a:t>Rollenmodell</a:t>
            </a:r>
            <a:r>
              <a:rPr lang="en-US" dirty="0" smtClean="0"/>
              <a:t> und </a:t>
            </a:r>
            <a:r>
              <a:rPr lang="en-US" dirty="0" err="1" smtClean="0"/>
              <a:t>Erweiterungsmöglichkeit</a:t>
            </a:r>
            <a:endParaRPr lang="en-US" dirty="0"/>
          </a:p>
        </p:txBody>
      </p:sp>
      <p:sp>
        <p:nvSpPr>
          <p:cNvPr id="24" name="Date Placeholder 3"/>
          <p:cNvSpPr>
            <a:spLocks noGrp="1"/>
          </p:cNvSpPr>
          <p:nvPr>
            <p:ph type="dt" sz="half" idx="10"/>
          </p:nvPr>
        </p:nvSpPr>
        <p:spPr>
          <a:xfrm>
            <a:off x="457200" y="6356350"/>
            <a:ext cx="2133600" cy="365125"/>
          </a:xfrm>
        </p:spPr>
        <p:txBody>
          <a:bodyPr/>
          <a:lstStyle/>
          <a:p>
            <a:fld id="{25091FA9-A081-6049-A681-C93DF255E800}" type="datetime1">
              <a:rPr lang="en-US" smtClean="0"/>
              <a:t>11/30/10</a:t>
            </a:fld>
            <a:endParaRPr lang="en-US"/>
          </a:p>
        </p:txBody>
      </p:sp>
      <p:sp>
        <p:nvSpPr>
          <p:cNvPr id="25" name="Footer Placeholder 4"/>
          <p:cNvSpPr>
            <a:spLocks noGrp="1"/>
          </p:cNvSpPr>
          <p:nvPr>
            <p:ph type="ftr" sz="quarter" idx="11"/>
          </p:nvPr>
        </p:nvSpPr>
        <p:spPr>
          <a:xfrm>
            <a:off x="3124200" y="6356350"/>
            <a:ext cx="2895600" cy="365125"/>
          </a:xfrm>
        </p:spPr>
        <p:txBody>
          <a:bodyPr/>
          <a:lstStyle/>
          <a:p>
            <a:r>
              <a:rPr lang="en-US" smtClean="0"/>
              <a:t>Raffael Schmid, Hochschule für Technik Zürich</a:t>
            </a:r>
            <a:endParaRPr lang="en-US"/>
          </a:p>
        </p:txBody>
      </p:sp>
      <p:sp>
        <p:nvSpPr>
          <p:cNvPr id="26" name="Text Placeholder 8"/>
          <p:cNvSpPr txBox="1">
            <a:spLocks/>
          </p:cNvSpPr>
          <p:nvPr/>
        </p:nvSpPr>
        <p:spPr>
          <a:xfrm>
            <a:off x="457200" y="1535113"/>
            <a:ext cx="4040188" cy="6397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CH" sz="2400" b="1" i="0" u="none" strike="noStrike" kern="1200" cap="none" spc="0" normalizeH="0" baseline="0" noProof="0" dirty="0" smtClean="0">
                <a:ln>
                  <a:noFill/>
                </a:ln>
                <a:solidFill>
                  <a:schemeClr val="tx1"/>
                </a:solidFill>
                <a:effectLst/>
                <a:uLnTx/>
                <a:uFillTx/>
                <a:latin typeface="+mn-lt"/>
                <a:ea typeface="+mn-ea"/>
                <a:cs typeface="+mn-cs"/>
              </a:rPr>
              <a:t>Anonymus</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28" name="Text Placeholder 9"/>
          <p:cNvSpPr txBox="1">
            <a:spLocks/>
          </p:cNvSpPr>
          <p:nvPr/>
        </p:nvSpPr>
        <p:spPr>
          <a:xfrm>
            <a:off x="5635625" y="1535113"/>
            <a:ext cx="4041775" cy="6397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CH" sz="2400" b="1" i="0" u="none" strike="noStrike" kern="1200" cap="none" spc="0" normalizeH="0" baseline="0" noProof="0" dirty="0" smtClean="0">
                <a:ln>
                  <a:noFill/>
                </a:ln>
                <a:solidFill>
                  <a:schemeClr val="tx1"/>
                </a:solidFill>
                <a:effectLst/>
                <a:uLnTx/>
                <a:uFillTx/>
                <a:latin typeface="+mn-lt"/>
                <a:ea typeface="+mn-ea"/>
                <a:cs typeface="+mn-cs"/>
              </a:rPr>
              <a:t>Anonymus</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31" name="Picture 2"/>
          <p:cNvPicPr>
            <a:picLocks noGrp="1" noChangeAspect="1" noChangeArrowheads="1"/>
          </p:cNvPicPr>
          <p:nvPr>
            <p:ph idx="1"/>
          </p:nvPr>
        </p:nvPicPr>
        <p:blipFill>
          <a:blip r:embed="rId2"/>
          <a:srcRect/>
          <a:stretch>
            <a:fillRect/>
          </a:stretch>
        </p:blipFill>
        <p:spPr bwMode="auto">
          <a:xfrm>
            <a:off x="714348" y="4169044"/>
            <a:ext cx="733452" cy="1760285"/>
          </a:xfrm>
          <a:prstGeom prst="rect">
            <a:avLst/>
          </a:prstGeom>
          <a:noFill/>
          <a:ln w="9525">
            <a:noFill/>
            <a:miter lim="800000"/>
            <a:headEnd/>
            <a:tailEnd/>
          </a:ln>
          <a:effectLst/>
        </p:spPr>
      </p:pic>
      <p:pic>
        <p:nvPicPr>
          <p:cNvPr id="32" name="Picture 4"/>
          <p:cNvPicPr>
            <a:picLocks noChangeAspect="1" noChangeArrowheads="1"/>
          </p:cNvPicPr>
          <p:nvPr/>
        </p:nvPicPr>
        <p:blipFill>
          <a:blip r:embed="rId3"/>
          <a:srcRect/>
          <a:stretch>
            <a:fillRect/>
          </a:stretch>
        </p:blipFill>
        <p:spPr bwMode="auto">
          <a:xfrm>
            <a:off x="1981200" y="4191000"/>
            <a:ext cx="828978" cy="1619269"/>
          </a:xfrm>
          <a:prstGeom prst="rect">
            <a:avLst/>
          </a:prstGeom>
          <a:noFill/>
          <a:ln w="9525">
            <a:noFill/>
            <a:miter lim="800000"/>
            <a:headEnd/>
            <a:tailEnd/>
          </a:ln>
          <a:effectLst/>
        </p:spPr>
      </p:pic>
      <p:pic>
        <p:nvPicPr>
          <p:cNvPr id="33" name="Picture 32"/>
          <p:cNvPicPr>
            <a:picLocks noChangeAspect="1"/>
          </p:cNvPicPr>
          <p:nvPr/>
        </p:nvPicPr>
        <p:blipFill>
          <a:blip r:embed="rId4"/>
          <a:stretch>
            <a:fillRect/>
          </a:stretch>
        </p:blipFill>
        <p:spPr>
          <a:xfrm>
            <a:off x="609600" y="2197100"/>
            <a:ext cx="939800" cy="1139508"/>
          </a:xfrm>
          <a:prstGeom prst="rect">
            <a:avLst/>
          </a:prstGeom>
        </p:spPr>
      </p:pic>
      <p:sp>
        <p:nvSpPr>
          <p:cNvPr id="34" name="Text Placeholder 8"/>
          <p:cNvSpPr txBox="1">
            <a:spLocks/>
          </p:cNvSpPr>
          <p:nvPr/>
        </p:nvSpPr>
        <p:spPr>
          <a:xfrm>
            <a:off x="531812" y="3429000"/>
            <a:ext cx="4040188" cy="6397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de-CH" sz="2400" b="1" dirty="0" smtClean="0"/>
              <a:t>Registrierte Benutzer</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38" name="Picture 2"/>
          <p:cNvPicPr>
            <a:picLocks noGrp="1" noChangeAspect="1" noChangeArrowheads="1"/>
          </p:cNvPicPr>
          <p:nvPr>
            <p:ph idx="1"/>
          </p:nvPr>
        </p:nvPicPr>
        <p:blipFill>
          <a:blip r:embed="rId2"/>
          <a:srcRect/>
          <a:stretch>
            <a:fillRect/>
          </a:stretch>
        </p:blipFill>
        <p:spPr bwMode="auto">
          <a:xfrm>
            <a:off x="5828970" y="4169044"/>
            <a:ext cx="733452" cy="1760285"/>
          </a:xfrm>
          <a:prstGeom prst="rect">
            <a:avLst/>
          </a:prstGeom>
          <a:noFill/>
          <a:ln w="9525">
            <a:noFill/>
            <a:miter lim="800000"/>
            <a:headEnd/>
            <a:tailEnd/>
          </a:ln>
          <a:effectLst/>
        </p:spPr>
      </p:pic>
      <p:pic>
        <p:nvPicPr>
          <p:cNvPr id="39" name="Picture 4"/>
          <p:cNvPicPr>
            <a:picLocks noChangeAspect="1" noChangeArrowheads="1"/>
          </p:cNvPicPr>
          <p:nvPr/>
        </p:nvPicPr>
        <p:blipFill>
          <a:blip r:embed="rId3"/>
          <a:srcRect/>
          <a:stretch>
            <a:fillRect/>
          </a:stretch>
        </p:blipFill>
        <p:spPr bwMode="auto">
          <a:xfrm>
            <a:off x="7324422" y="4191000"/>
            <a:ext cx="828978" cy="1619269"/>
          </a:xfrm>
          <a:prstGeom prst="rect">
            <a:avLst/>
          </a:prstGeom>
          <a:noFill/>
          <a:ln w="9525">
            <a:noFill/>
            <a:miter lim="800000"/>
            <a:headEnd/>
            <a:tailEnd/>
          </a:ln>
          <a:effectLst/>
        </p:spPr>
      </p:pic>
      <p:pic>
        <p:nvPicPr>
          <p:cNvPr id="40" name="Picture 39"/>
          <p:cNvPicPr>
            <a:picLocks noChangeAspect="1"/>
          </p:cNvPicPr>
          <p:nvPr/>
        </p:nvPicPr>
        <p:blipFill>
          <a:blip r:embed="rId4"/>
          <a:stretch>
            <a:fillRect/>
          </a:stretch>
        </p:blipFill>
        <p:spPr>
          <a:xfrm>
            <a:off x="5724222" y="2197100"/>
            <a:ext cx="939800" cy="1139508"/>
          </a:xfrm>
          <a:prstGeom prst="rect">
            <a:avLst/>
          </a:prstGeom>
        </p:spPr>
      </p:pic>
      <p:sp>
        <p:nvSpPr>
          <p:cNvPr id="41" name="Text Placeholder 8"/>
          <p:cNvSpPr txBox="1">
            <a:spLocks/>
          </p:cNvSpPr>
          <p:nvPr/>
        </p:nvSpPr>
        <p:spPr>
          <a:xfrm>
            <a:off x="5562600" y="3429000"/>
            <a:ext cx="4040188" cy="6397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de-CH" sz="2400" b="1" dirty="0" smtClean="0"/>
              <a:t>Mitarbeiter	Boss</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18" name="Straight Connector 17"/>
          <p:cNvCxnSpPr/>
          <p:nvPr/>
        </p:nvCxnSpPr>
        <p:spPr>
          <a:xfrm rot="5400000" flipH="1" flipV="1">
            <a:off x="2439194" y="3733006"/>
            <a:ext cx="4267200" cy="158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2133600"/>
            <a:ext cx="457200" cy="369332"/>
          </a:xfrm>
          <a:prstGeom prst="rect">
            <a:avLst/>
          </a:prstGeom>
          <a:noFill/>
        </p:spPr>
        <p:txBody>
          <a:bodyPr wrap="square" rtlCol="0">
            <a:spAutoFit/>
          </a:bodyPr>
          <a:lstStyle/>
          <a:p>
            <a:r>
              <a:rPr lang="en-US" dirty="0" smtClean="0"/>
              <a:t>1.</a:t>
            </a:r>
            <a:endParaRPr lang="en-US" dirty="0"/>
          </a:p>
        </p:txBody>
      </p:sp>
      <p:sp>
        <p:nvSpPr>
          <p:cNvPr id="23" name="TextBox 22"/>
          <p:cNvSpPr txBox="1"/>
          <p:nvPr/>
        </p:nvSpPr>
        <p:spPr>
          <a:xfrm>
            <a:off x="7239000" y="2133600"/>
            <a:ext cx="457200" cy="369332"/>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5334000" y="4191000"/>
            <a:ext cx="457200" cy="369332"/>
          </a:xfrm>
          <a:prstGeom prst="rect">
            <a:avLst/>
          </a:prstGeom>
          <a:noFill/>
        </p:spPr>
        <p:txBody>
          <a:bodyPr wrap="square" rtlCol="0">
            <a:spAutoFit/>
          </a:bodyPr>
          <a:lstStyle/>
          <a:p>
            <a:r>
              <a:rPr lang="en-US" dirty="0" smtClean="0"/>
              <a:t>2.</a:t>
            </a:r>
            <a:endParaRPr lang="en-US" dirty="0"/>
          </a:p>
        </p:txBody>
      </p:sp>
      <p:sp>
        <p:nvSpPr>
          <p:cNvPr id="29" name="TextBox 28"/>
          <p:cNvSpPr txBox="1"/>
          <p:nvPr/>
        </p:nvSpPr>
        <p:spPr>
          <a:xfrm>
            <a:off x="8153400" y="4191000"/>
            <a:ext cx="457200" cy="369332"/>
          </a:xfrm>
          <a:prstGeom prst="rect">
            <a:avLst/>
          </a:prstGeom>
          <a:noFill/>
        </p:spPr>
        <p:txBody>
          <a:bodyPr wrap="square" rtlCol="0">
            <a:spAutoFit/>
          </a:bodyPr>
          <a:lstStyle/>
          <a:p>
            <a:r>
              <a:rPr lang="en-US" dirty="0" smtClean="0"/>
              <a:t>3.</a:t>
            </a:r>
            <a:endParaRPr lang="en-US" dirty="0"/>
          </a:p>
        </p:txBody>
      </p:sp>
      <p:sp>
        <p:nvSpPr>
          <p:cNvPr id="36" name="Right Arrow 35"/>
          <p:cNvSpPr/>
          <p:nvPr/>
        </p:nvSpPr>
        <p:spPr>
          <a:xfrm>
            <a:off x="6858000" y="4800600"/>
            <a:ext cx="304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676400" y="4191000"/>
            <a:ext cx="457200" cy="369332"/>
          </a:xfrm>
          <a:prstGeom prst="rect">
            <a:avLst/>
          </a:prstGeom>
          <a:noFill/>
        </p:spPr>
        <p:txBody>
          <a:bodyPr wrap="square" rtlCol="0">
            <a:spAutoFit/>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CH" dirty="0" smtClean="0"/>
              <a:t>Entity Relationship Modell</a:t>
            </a:r>
            <a:endParaRPr lang="en-US" dirty="0"/>
          </a:p>
        </p:txBody>
      </p:sp>
      <p:sp>
        <p:nvSpPr>
          <p:cNvPr id="10" name="Content Placeholder 9"/>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fld id="{F4C0431F-CB14-ED4C-8394-D2D63A6C8F8C}" type="datetime1">
              <a:rPr lang="en-US" smtClean="0"/>
              <a:t>11/30/10</a:t>
            </a:fld>
            <a:endParaRPr lang="en-US"/>
          </a:p>
        </p:txBody>
      </p:sp>
      <p:sp>
        <p:nvSpPr>
          <p:cNvPr id="8" name="Footer Placeholder 7"/>
          <p:cNvSpPr>
            <a:spLocks noGrp="1"/>
          </p:cNvSpPr>
          <p:nvPr>
            <p:ph type="ftr" sz="quarter" idx="11"/>
          </p:nvPr>
        </p:nvSpPr>
        <p:spPr/>
        <p:txBody>
          <a:bodyPr/>
          <a:lstStyle/>
          <a:p>
            <a:r>
              <a:rPr lang="en-US" smtClean="0"/>
              <a:t>Raffael Schmid, Hochschule für Technik Zürich</a:t>
            </a:r>
            <a:endParaRPr lang="en-US"/>
          </a:p>
        </p:txBody>
      </p:sp>
      <p:sp>
        <p:nvSpPr>
          <p:cNvPr id="11" name="Text Placeholder 10"/>
          <p:cNvSpPr>
            <a:spLocks noGrp="1"/>
          </p:cNvSpPr>
          <p:nvPr>
            <p:ph type="body" sz="quarter" idx="13"/>
          </p:nvPr>
        </p:nvSpPr>
        <p:spPr/>
        <p:txBody>
          <a:bodyPr>
            <a:normAutofit fontScale="92500" lnSpcReduction="20000"/>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714348" y="1000108"/>
            <a:ext cx="7562871" cy="5573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err="1" smtClean="0"/>
              <a:t>Grundlagen</a:t>
            </a:r>
            <a:endParaRPr lang="en-US" dirty="0"/>
          </a:p>
        </p:txBody>
      </p:sp>
      <p:sp>
        <p:nvSpPr>
          <p:cNvPr id="9" name="Subtitle 8"/>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7714F0D3-FC79-2B4C-B4E3-F1F6C151C449}"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mtClean="0"/>
              <a:t>Grundlagen</a:t>
            </a:r>
            <a:endParaRPr lang="en-US" dirty="0"/>
          </a:p>
        </p:txBody>
      </p:sp>
      <p:sp>
        <p:nvSpPr>
          <p:cNvPr id="11" name="Content Placeholder 10"/>
          <p:cNvSpPr>
            <a:spLocks noGrp="1"/>
          </p:cNvSpPr>
          <p:nvPr>
            <p:ph idx="1"/>
          </p:nvPr>
        </p:nvSpPr>
        <p:spPr/>
        <p:txBody>
          <a:bodyPr/>
          <a:lstStyle/>
          <a:p>
            <a:r>
              <a:rPr lang="en-US" dirty="0" err="1" smtClean="0"/>
              <a:t>Einarbeitung</a:t>
            </a:r>
            <a:endParaRPr lang="en-US" dirty="0" smtClean="0"/>
          </a:p>
          <a:p>
            <a:pPr lvl="1"/>
            <a:r>
              <a:rPr lang="en-US" dirty="0" err="1" smtClean="0"/>
              <a:t>Scala</a:t>
            </a:r>
            <a:endParaRPr lang="en-US" dirty="0" smtClean="0"/>
          </a:p>
          <a:p>
            <a:pPr lvl="2"/>
            <a:r>
              <a:rPr lang="en-US" dirty="0" smtClean="0"/>
              <a:t>Syntax, </a:t>
            </a:r>
            <a:r>
              <a:rPr lang="en-US" dirty="0" err="1" smtClean="0"/>
              <a:t>Semantik</a:t>
            </a:r>
            <a:endParaRPr lang="en-US" dirty="0" smtClean="0"/>
          </a:p>
          <a:p>
            <a:pPr lvl="2"/>
            <a:r>
              <a:rPr lang="en-US" dirty="0" err="1" smtClean="0"/>
              <a:t>Funktionale</a:t>
            </a:r>
            <a:r>
              <a:rPr lang="en-US" dirty="0" smtClean="0"/>
              <a:t> </a:t>
            </a:r>
            <a:r>
              <a:rPr lang="en-US" dirty="0" err="1" smtClean="0"/>
              <a:t>Programmierung</a:t>
            </a:r>
            <a:endParaRPr lang="en-US" dirty="0" smtClean="0"/>
          </a:p>
          <a:p>
            <a:pPr lvl="1"/>
            <a:r>
              <a:rPr lang="en-US" dirty="0" smtClean="0"/>
              <a:t>Lift Framework</a:t>
            </a:r>
          </a:p>
          <a:p>
            <a:pPr lvl="2"/>
            <a:r>
              <a:rPr lang="en-US" dirty="0" err="1" smtClean="0"/>
              <a:t>Persistenz</a:t>
            </a:r>
            <a:endParaRPr lang="en-US" dirty="0" smtClean="0"/>
          </a:p>
          <a:p>
            <a:pPr lvl="2"/>
            <a:r>
              <a:rPr lang="en-US" dirty="0" smtClean="0"/>
              <a:t>Request Response Lifecycle</a:t>
            </a:r>
          </a:p>
          <a:p>
            <a:pPr lvl="2"/>
            <a:r>
              <a:rPr lang="en-US" dirty="0" err="1" smtClean="0"/>
              <a:t>Internationalisierung</a:t>
            </a:r>
            <a:endParaRPr lang="en-US" dirty="0" smtClean="0"/>
          </a:p>
          <a:p>
            <a:pPr lvl="1"/>
            <a:endParaRPr lang="en-US" dirty="0"/>
          </a:p>
        </p:txBody>
      </p:sp>
      <p:sp>
        <p:nvSpPr>
          <p:cNvPr id="4" name="Date Placeholder 3"/>
          <p:cNvSpPr>
            <a:spLocks noGrp="1"/>
          </p:cNvSpPr>
          <p:nvPr>
            <p:ph type="dt" sz="half" idx="10"/>
          </p:nvPr>
        </p:nvSpPr>
        <p:spPr/>
        <p:txBody>
          <a:bodyPr/>
          <a:lstStyle/>
          <a:p>
            <a:fld id="{1B32BB45-3B6B-A145-B96A-CA405774C0B0}"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12" name="Text Placeholder 11"/>
          <p:cNvSpPr>
            <a:spLocks noGrp="1"/>
          </p:cNvSpPr>
          <p:nvPr>
            <p:ph type="body" sz="quarter" idx="13"/>
          </p:nvPr>
        </p:nvSpPr>
        <p:spPr/>
        <p:txBody>
          <a:bodyPr>
            <a:normAutofit fontScale="92500" lnSpcReduction="20000"/>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err="1" smtClean="0"/>
              <a:t>Scala</a:t>
            </a:r>
            <a:r>
              <a:rPr lang="en-US" dirty="0" smtClean="0"/>
              <a:t> </a:t>
            </a:r>
            <a:r>
              <a:rPr lang="en-US" dirty="0" err="1" smtClean="0"/>
              <a:t>ist</a:t>
            </a:r>
            <a:r>
              <a:rPr lang="en-US" dirty="0" smtClean="0"/>
              <a:t>:</a:t>
            </a:r>
            <a:endParaRPr lang="en-US" dirty="0"/>
          </a:p>
        </p:txBody>
      </p:sp>
      <p:sp>
        <p:nvSpPr>
          <p:cNvPr id="11" name="Content Placeholder 10"/>
          <p:cNvSpPr>
            <a:spLocks noGrp="1"/>
          </p:cNvSpPr>
          <p:nvPr>
            <p:ph sz="half" idx="2"/>
          </p:nvPr>
        </p:nvSpPr>
        <p:spPr/>
        <p:txBody>
          <a:bodyPr>
            <a:normAutofit/>
          </a:bodyPr>
          <a:lstStyle/>
          <a:p>
            <a:r>
              <a:rPr lang="en-US" dirty="0" err="1" smtClean="0"/>
              <a:t>funktional</a:t>
            </a:r>
            <a:r>
              <a:rPr lang="en-US" dirty="0" smtClean="0"/>
              <a:t>, </a:t>
            </a:r>
            <a:r>
              <a:rPr lang="en-US" dirty="0" err="1" smtClean="0"/>
              <a:t>deklarativ</a:t>
            </a:r>
            <a:endParaRPr lang="en-US" dirty="0" smtClean="0"/>
          </a:p>
          <a:p>
            <a:r>
              <a:rPr lang="en-US" dirty="0" err="1" smtClean="0"/>
              <a:t>objektorientiert</a:t>
            </a:r>
            <a:endParaRPr lang="en-US" dirty="0" smtClean="0"/>
          </a:p>
          <a:p>
            <a:r>
              <a:rPr lang="en-US" u="sng" dirty="0" err="1" smtClean="0"/>
              <a:t>statisch</a:t>
            </a:r>
            <a:r>
              <a:rPr lang="en-US" u="sng" dirty="0" smtClean="0"/>
              <a:t> </a:t>
            </a:r>
            <a:r>
              <a:rPr lang="en-US" dirty="0" err="1" smtClean="0"/>
              <a:t>typisiert</a:t>
            </a:r>
            <a:r>
              <a:rPr lang="en-US" dirty="0" smtClean="0"/>
              <a:t>, </a:t>
            </a:r>
            <a:r>
              <a:rPr lang="en-US" dirty="0" err="1" smtClean="0"/>
              <a:t>implizites</a:t>
            </a:r>
            <a:r>
              <a:rPr lang="en-US" dirty="0" smtClean="0"/>
              <a:t> </a:t>
            </a:r>
            <a:r>
              <a:rPr lang="en-US" dirty="0" err="1" smtClean="0"/>
              <a:t>Typsystem</a:t>
            </a:r>
            <a:endParaRPr lang="en-US" dirty="0" smtClean="0"/>
          </a:p>
          <a:p>
            <a:endParaRPr lang="en-US" dirty="0" smtClean="0"/>
          </a:p>
          <a:p>
            <a:r>
              <a:rPr lang="en-US" dirty="0" err="1" smtClean="0"/>
              <a:t>Neue</a:t>
            </a:r>
            <a:r>
              <a:rPr lang="en-US" dirty="0" smtClean="0"/>
              <a:t> </a:t>
            </a:r>
            <a:r>
              <a:rPr lang="en-US" dirty="0" err="1" smtClean="0"/>
              <a:t>Sprache</a:t>
            </a:r>
            <a:r>
              <a:rPr lang="en-US" dirty="0" smtClean="0"/>
              <a:t> auf JVM</a:t>
            </a:r>
          </a:p>
          <a:p>
            <a:r>
              <a:rPr lang="en-US" dirty="0" err="1" smtClean="0"/>
              <a:t>Vereinte</a:t>
            </a:r>
            <a:r>
              <a:rPr lang="en-US" dirty="0" smtClean="0"/>
              <a:t> </a:t>
            </a:r>
            <a:r>
              <a:rPr lang="en-US" dirty="0" err="1" smtClean="0"/>
              <a:t>Konzepte</a:t>
            </a:r>
            <a:r>
              <a:rPr lang="en-US" dirty="0" smtClean="0"/>
              <a:t>:</a:t>
            </a:r>
          </a:p>
          <a:p>
            <a:pPr lvl="1"/>
            <a:r>
              <a:rPr lang="en-US" dirty="0" smtClean="0"/>
              <a:t>Standard ML</a:t>
            </a:r>
            <a:r>
              <a:rPr lang="en-US" dirty="0" smtClean="0">
                <a:sym typeface="Wingdings"/>
              </a:rPr>
              <a:t> </a:t>
            </a:r>
            <a:r>
              <a:rPr lang="en-US" dirty="0" err="1" smtClean="0">
                <a:sym typeface="Wingdings"/>
              </a:rPr>
              <a:t>Typsystem</a:t>
            </a:r>
            <a:endParaRPr lang="en-US" dirty="0" smtClean="0">
              <a:sym typeface="Wingdings"/>
            </a:endParaRPr>
          </a:p>
          <a:p>
            <a:pPr lvl="1"/>
            <a:r>
              <a:rPr lang="en-US" dirty="0" err="1" smtClean="0">
                <a:sym typeface="Wingdings"/>
              </a:rPr>
              <a:t>Erlang</a:t>
            </a:r>
            <a:r>
              <a:rPr lang="en-US" dirty="0" smtClean="0">
                <a:sym typeface="Wingdings"/>
              </a:rPr>
              <a:t> </a:t>
            </a:r>
            <a:r>
              <a:rPr lang="en-US" dirty="0" err="1" smtClean="0">
                <a:sym typeface="Wingdings"/>
              </a:rPr>
              <a:t></a:t>
            </a:r>
            <a:r>
              <a:rPr lang="en-US" dirty="0" smtClean="0">
                <a:sym typeface="Wingdings"/>
              </a:rPr>
              <a:t> Actors</a:t>
            </a:r>
            <a:endParaRPr lang="en-US" dirty="0" smtClean="0"/>
          </a:p>
          <a:p>
            <a:endParaRPr lang="en-US" dirty="0" smtClean="0"/>
          </a:p>
          <a:p>
            <a:endParaRPr lang="en-US" dirty="0"/>
          </a:p>
        </p:txBody>
      </p:sp>
      <p:sp>
        <p:nvSpPr>
          <p:cNvPr id="12" name="Text Placeholder 11"/>
          <p:cNvSpPr>
            <a:spLocks noGrp="1"/>
          </p:cNvSpPr>
          <p:nvPr>
            <p:ph type="body" sz="quarter" idx="3"/>
          </p:nvPr>
        </p:nvSpPr>
        <p:spPr/>
        <p:txBody>
          <a:bodyPr/>
          <a:lstStyle/>
          <a:p>
            <a:r>
              <a:rPr lang="en-US" dirty="0" smtClean="0"/>
              <a:t>Was </a:t>
            </a:r>
            <a:r>
              <a:rPr lang="en-US" dirty="0" err="1" smtClean="0"/>
              <a:t>Scala</a:t>
            </a:r>
            <a:r>
              <a:rPr lang="en-US" dirty="0" smtClean="0"/>
              <a:t> </a:t>
            </a:r>
            <a:r>
              <a:rPr lang="en-US" dirty="0" err="1" smtClean="0"/>
              <a:t>nicht</a:t>
            </a:r>
            <a:r>
              <a:rPr lang="en-US" dirty="0" smtClean="0"/>
              <a:t> </a:t>
            </a:r>
            <a:r>
              <a:rPr lang="en-US" dirty="0" err="1" smtClean="0"/>
              <a:t>ist</a:t>
            </a:r>
            <a:r>
              <a:rPr lang="en-US" dirty="0" smtClean="0"/>
              <a:t>:</a:t>
            </a:r>
            <a:endParaRPr lang="en-US" dirty="0"/>
          </a:p>
        </p:txBody>
      </p:sp>
      <p:sp>
        <p:nvSpPr>
          <p:cNvPr id="13" name="Content Placeholder 12"/>
          <p:cNvSpPr>
            <a:spLocks noGrp="1"/>
          </p:cNvSpPr>
          <p:nvPr>
            <p:ph sz="quarter" idx="4"/>
          </p:nvPr>
        </p:nvSpPr>
        <p:spPr/>
        <p:txBody>
          <a:bodyPr/>
          <a:lstStyle/>
          <a:p>
            <a:r>
              <a:rPr lang="en-US" i="1" dirty="0" smtClean="0"/>
              <a:t>“</a:t>
            </a:r>
            <a:r>
              <a:rPr lang="en-US" i="1" dirty="0" err="1" smtClean="0"/>
              <a:t>imperativ</a:t>
            </a:r>
            <a:r>
              <a:rPr lang="en-US" i="1" dirty="0" smtClean="0"/>
              <a:t>”, </a:t>
            </a:r>
            <a:r>
              <a:rPr lang="en-US" i="1" dirty="0" err="1" smtClean="0"/>
              <a:t>logisch</a:t>
            </a:r>
            <a:endParaRPr lang="en-US" i="1" dirty="0" smtClean="0"/>
          </a:p>
          <a:p>
            <a:r>
              <a:rPr lang="en-US" dirty="0" err="1" smtClean="0"/>
              <a:t>prozedural</a:t>
            </a:r>
            <a:endParaRPr lang="en-US" dirty="0" smtClean="0"/>
          </a:p>
          <a:p>
            <a:r>
              <a:rPr lang="en-US" dirty="0" err="1" smtClean="0"/>
              <a:t>dynamisch</a:t>
            </a:r>
            <a:r>
              <a:rPr lang="en-US" dirty="0" smtClean="0"/>
              <a:t> </a:t>
            </a:r>
            <a:r>
              <a:rPr lang="en-US" dirty="0" err="1" smtClean="0"/>
              <a:t>typisiert</a:t>
            </a:r>
            <a:endParaRPr lang="en-US" dirty="0" smtClean="0"/>
          </a:p>
          <a:p>
            <a:endParaRPr lang="en-US" i="1" dirty="0" smtClean="0"/>
          </a:p>
          <a:p>
            <a:r>
              <a:rPr lang="en-US" i="1" dirty="0" err="1" smtClean="0"/>
              <a:t>Klon</a:t>
            </a:r>
            <a:r>
              <a:rPr lang="en-US" i="1" dirty="0" smtClean="0"/>
              <a:t> </a:t>
            </a:r>
            <a:r>
              <a:rPr lang="en-US" i="1" dirty="0" err="1" smtClean="0"/>
              <a:t>wie</a:t>
            </a:r>
            <a:r>
              <a:rPr lang="en-US" i="1" dirty="0" smtClean="0"/>
              <a:t> </a:t>
            </a:r>
            <a:r>
              <a:rPr lang="en-US" i="1" dirty="0" err="1" smtClean="0"/>
              <a:t>JRuby</a:t>
            </a:r>
            <a:r>
              <a:rPr lang="en-US" i="1" dirty="0" smtClean="0"/>
              <a:t>, </a:t>
            </a:r>
            <a:r>
              <a:rPr lang="en-US" i="1" dirty="0" err="1" smtClean="0"/>
              <a:t>Clojure</a:t>
            </a:r>
            <a:r>
              <a:rPr lang="en-US" i="1" dirty="0" smtClean="0"/>
              <a:t>, </a:t>
            </a:r>
            <a:r>
              <a:rPr lang="en-US" i="1" dirty="0" err="1" smtClean="0"/>
              <a:t>Jython</a:t>
            </a:r>
            <a:endParaRPr lang="en-US" i="1" dirty="0" smtClean="0"/>
          </a:p>
          <a:p>
            <a:endParaRPr lang="en-US" i="1" dirty="0" smtClean="0"/>
          </a:p>
        </p:txBody>
      </p:sp>
      <p:sp>
        <p:nvSpPr>
          <p:cNvPr id="4" name="Date Placeholder 3"/>
          <p:cNvSpPr>
            <a:spLocks noGrp="1"/>
          </p:cNvSpPr>
          <p:nvPr>
            <p:ph type="dt" sz="half" idx="10"/>
          </p:nvPr>
        </p:nvSpPr>
        <p:spPr/>
        <p:txBody>
          <a:bodyPr/>
          <a:lstStyle/>
          <a:p>
            <a:fld id="{2373D8BB-0DDF-7740-91F4-7F99751E7C14}"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2" name="Title 1"/>
          <p:cNvSpPr>
            <a:spLocks noGrp="1"/>
          </p:cNvSpPr>
          <p:nvPr>
            <p:ph type="title"/>
          </p:nvPr>
        </p:nvSpPr>
        <p:spPr/>
        <p:txBody>
          <a:bodyPr/>
          <a:lstStyle/>
          <a:p>
            <a:r>
              <a:rPr lang="en-US" dirty="0" err="1" smtClean="0"/>
              <a:t>Grundlagen</a:t>
            </a:r>
            <a:endParaRPr lang="en-US" dirty="0"/>
          </a:p>
        </p:txBody>
      </p:sp>
      <p:sp>
        <p:nvSpPr>
          <p:cNvPr id="14" name="Text Placeholder 13"/>
          <p:cNvSpPr>
            <a:spLocks noGrp="1"/>
          </p:cNvSpPr>
          <p:nvPr>
            <p:ph type="body" sz="quarter" idx="13"/>
          </p:nvPr>
        </p:nvSpPr>
        <p:spPr/>
        <p:txBody>
          <a:bodyPr>
            <a:normAutofit fontScale="92500" lnSpcReduction="20000"/>
          </a:bodyPr>
          <a:lstStyle/>
          <a:p>
            <a:r>
              <a:rPr lang="en-US" dirty="0" err="1" smtClean="0"/>
              <a:t>Scala</a:t>
            </a:r>
            <a:r>
              <a:rPr lang="en-US" dirty="0" smtClean="0"/>
              <a:t> in </a:t>
            </a:r>
            <a:r>
              <a:rPr lang="en-US" dirty="0" err="1" smtClean="0"/>
              <a:t>wenigen</a:t>
            </a:r>
            <a:r>
              <a:rPr lang="en-US" dirty="0" smtClean="0"/>
              <a:t> </a:t>
            </a:r>
            <a:r>
              <a:rPr lang="en-US" dirty="0" err="1" smtClean="0"/>
              <a:t>Worten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Grundlagen</a:t>
            </a:r>
            <a:endParaRPr lang="en-US" dirty="0"/>
          </a:p>
        </p:txBody>
      </p:sp>
      <p:sp>
        <p:nvSpPr>
          <p:cNvPr id="4" name="Date Placeholder 3"/>
          <p:cNvSpPr>
            <a:spLocks noGrp="1"/>
          </p:cNvSpPr>
          <p:nvPr>
            <p:ph type="dt" sz="half" idx="10"/>
          </p:nvPr>
        </p:nvSpPr>
        <p:spPr/>
        <p:txBody>
          <a:bodyPr/>
          <a:lstStyle/>
          <a:p>
            <a:fld id="{C684AAC1-AEF3-B440-89F1-BAB641D79D05}"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en-US" dirty="0" err="1" smtClean="0"/>
              <a:t>Einige</a:t>
            </a:r>
            <a:r>
              <a:rPr lang="en-US" dirty="0" smtClean="0"/>
              <a:t> </a:t>
            </a:r>
            <a:r>
              <a:rPr lang="en-US" dirty="0" err="1" smtClean="0"/>
              <a:t>Sprachfeatures</a:t>
            </a:r>
            <a:endParaRPr lang="en-US" dirty="0"/>
          </a:p>
        </p:txBody>
      </p:sp>
      <p:graphicFrame>
        <p:nvGraphicFramePr>
          <p:cNvPr id="17" name="Table 16"/>
          <p:cNvGraphicFramePr>
            <a:graphicFrameLocks noGrp="1"/>
          </p:cNvGraphicFramePr>
          <p:nvPr/>
        </p:nvGraphicFramePr>
        <p:xfrm>
          <a:off x="381000" y="1676400"/>
          <a:ext cx="8382000" cy="4470399"/>
        </p:xfrm>
        <a:graphic>
          <a:graphicData uri="http://schemas.openxmlformats.org/drawingml/2006/table">
            <a:tbl>
              <a:tblPr firstRow="1" bandRow="1">
                <a:tableStyleId>{5940675A-B579-460E-94D1-54222C63F5DA}</a:tableStyleId>
              </a:tblPr>
              <a:tblGrid>
                <a:gridCol w="1981200"/>
                <a:gridCol w="6400800"/>
              </a:tblGrid>
              <a:tr h="1490133">
                <a:tc>
                  <a:txBody>
                    <a:bodyPr/>
                    <a:lstStyle/>
                    <a:p>
                      <a:r>
                        <a:rPr lang="en-US" sz="2800" kern="1200" dirty="0" smtClean="0">
                          <a:solidFill>
                            <a:schemeClr val="tx1"/>
                          </a:solidFill>
                          <a:latin typeface="+mn-lt"/>
                          <a:ea typeface="+mn-ea"/>
                          <a:cs typeface="+mn-cs"/>
                        </a:rPr>
                        <a:t>Operator</a:t>
                      </a:r>
                      <a:r>
                        <a:rPr lang="en-US" sz="2800" kern="1200" baseline="0" dirty="0" smtClean="0">
                          <a:solidFill>
                            <a:schemeClr val="tx1"/>
                          </a:solidFill>
                          <a:latin typeface="+mn-lt"/>
                          <a:ea typeface="+mn-ea"/>
                          <a:cs typeface="+mn-cs"/>
                        </a:rPr>
                        <a:t> Overloading</a:t>
                      </a:r>
                      <a:endParaRPr lang="en-US" sz="2800" kern="1200" dirty="0" smtClean="0">
                        <a:solidFill>
                          <a:schemeClr val="tx1"/>
                        </a:solidFill>
                        <a:latin typeface="+mn-lt"/>
                        <a:ea typeface="+mn-ea"/>
                        <a:cs typeface="+mn-cs"/>
                      </a:endParaRPr>
                    </a:p>
                  </a:txBody>
                  <a:tcPr/>
                </a:tc>
                <a:tc>
                  <a:txBody>
                    <a:bodyPr/>
                    <a:lstStyle/>
                    <a:p>
                      <a:endParaRPr lang="en-US" dirty="0"/>
                    </a:p>
                  </a:txBody>
                  <a:tcPr/>
                </a:tc>
              </a:tr>
              <a:tr h="1490133">
                <a:tc>
                  <a:txBody>
                    <a:bodyPr/>
                    <a:lstStyle/>
                    <a:p>
                      <a:r>
                        <a:rPr lang="en-US" sz="2800" kern="1200" dirty="0" smtClean="0">
                          <a:solidFill>
                            <a:schemeClr val="tx1"/>
                          </a:solidFill>
                          <a:latin typeface="+mn-lt"/>
                          <a:ea typeface="+mn-ea"/>
                          <a:cs typeface="+mn-cs"/>
                        </a:rPr>
                        <a:t>Type</a:t>
                      </a:r>
                      <a:r>
                        <a:rPr lang="en-US" sz="2800" kern="1200" baseline="0" dirty="0" smtClean="0">
                          <a:solidFill>
                            <a:schemeClr val="tx1"/>
                          </a:solidFill>
                          <a:latin typeface="+mn-lt"/>
                          <a:ea typeface="+mn-ea"/>
                          <a:cs typeface="+mn-cs"/>
                        </a:rPr>
                        <a:t> Erasure</a:t>
                      </a:r>
                      <a:endParaRPr lang="en-US" sz="2800" kern="1200" dirty="0" smtClean="0">
                        <a:solidFill>
                          <a:schemeClr val="tx1"/>
                        </a:solidFill>
                        <a:latin typeface="+mn-lt"/>
                        <a:ea typeface="+mn-ea"/>
                        <a:cs typeface="+mn-cs"/>
                      </a:endParaRPr>
                    </a:p>
                  </a:txBody>
                  <a:tcPr/>
                </a:tc>
                <a:tc>
                  <a:txBody>
                    <a:bodyPr/>
                    <a:lstStyle/>
                    <a:p>
                      <a:endParaRPr lang="en-US" dirty="0"/>
                    </a:p>
                  </a:txBody>
                  <a:tcPr/>
                </a:tc>
              </a:tr>
              <a:tr h="14901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XML </a:t>
                      </a:r>
                      <a:r>
                        <a:rPr lang="en-US" sz="2800" dirty="0" err="1" smtClean="0"/>
                        <a:t>Datentyp</a:t>
                      </a:r>
                      <a:endParaRPr lang="en-US" sz="2800" kern="1200" baseline="0" dirty="0" smtClean="0">
                        <a:solidFill>
                          <a:schemeClr val="tx1"/>
                        </a:solidFill>
                        <a:latin typeface="+mn-lt"/>
                        <a:ea typeface="+mn-ea"/>
                        <a:cs typeface="+mn-cs"/>
                      </a:endParaRPr>
                    </a:p>
                    <a:p>
                      <a:endParaRPr lang="en-US" sz="2800" kern="1200" dirty="0" smtClean="0">
                        <a:solidFill>
                          <a:schemeClr val="tx1"/>
                        </a:solidFill>
                        <a:latin typeface="+mn-lt"/>
                        <a:ea typeface="+mn-ea"/>
                        <a:cs typeface="+mn-cs"/>
                      </a:endParaRPr>
                    </a:p>
                  </a:txBody>
                  <a:tcPr/>
                </a:tc>
                <a:tc>
                  <a:txBody>
                    <a:bodyPr/>
                    <a:lstStyle/>
                    <a:p>
                      <a:endParaRPr lang="en-US" dirty="0"/>
                    </a:p>
                  </a:txBody>
                  <a:tcPr/>
                </a:tc>
              </a:tr>
            </a:tbl>
          </a:graphicData>
        </a:graphic>
      </p:graphicFrame>
      <p:pic>
        <p:nvPicPr>
          <p:cNvPr id="20" name="Picture 19"/>
          <p:cNvPicPr>
            <a:picLocks noChangeAspect="1"/>
          </p:cNvPicPr>
          <p:nvPr/>
        </p:nvPicPr>
        <p:blipFill>
          <a:blip r:embed="rId2"/>
          <a:stretch>
            <a:fillRect/>
          </a:stretch>
        </p:blipFill>
        <p:spPr>
          <a:xfrm>
            <a:off x="2514600" y="1905000"/>
            <a:ext cx="5486400" cy="974661"/>
          </a:xfrm>
          <a:prstGeom prst="rect">
            <a:avLst/>
          </a:prstGeom>
        </p:spPr>
      </p:pic>
      <p:pic>
        <p:nvPicPr>
          <p:cNvPr id="21" name="Picture 20"/>
          <p:cNvPicPr>
            <a:picLocks noChangeAspect="1"/>
          </p:cNvPicPr>
          <p:nvPr/>
        </p:nvPicPr>
        <p:blipFill>
          <a:blip r:embed="rId3"/>
          <a:stretch>
            <a:fillRect/>
          </a:stretch>
        </p:blipFill>
        <p:spPr>
          <a:xfrm>
            <a:off x="2514600" y="3429000"/>
            <a:ext cx="5911121" cy="990600"/>
          </a:xfrm>
          <a:prstGeom prst="rect">
            <a:avLst/>
          </a:prstGeom>
        </p:spPr>
      </p:pic>
      <p:pic>
        <p:nvPicPr>
          <p:cNvPr id="25" name="Picture 24"/>
          <p:cNvPicPr>
            <a:picLocks noChangeAspect="1"/>
          </p:cNvPicPr>
          <p:nvPr/>
        </p:nvPicPr>
        <p:blipFill>
          <a:blip r:embed="rId4"/>
          <a:stretch>
            <a:fillRect/>
          </a:stretch>
        </p:blipFill>
        <p:spPr>
          <a:xfrm>
            <a:off x="2514599" y="4876799"/>
            <a:ext cx="6035045" cy="106680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Inhalt</a:t>
            </a:r>
            <a:endParaRPr lang="en-US" dirty="0"/>
          </a:p>
        </p:txBody>
      </p:sp>
      <p:sp>
        <p:nvSpPr>
          <p:cNvPr id="3" name="Content Placeholder 2"/>
          <p:cNvSpPr>
            <a:spLocks noGrp="1"/>
          </p:cNvSpPr>
          <p:nvPr>
            <p:ph idx="1"/>
          </p:nvPr>
        </p:nvSpPr>
        <p:spPr/>
        <p:txBody>
          <a:bodyPr/>
          <a:lstStyle/>
          <a:p>
            <a:r>
              <a:rPr lang="de-CH" dirty="0" smtClean="0"/>
              <a:t>Ablauf der Semesterarbeit</a:t>
            </a:r>
          </a:p>
          <a:p>
            <a:r>
              <a:rPr lang="de-CH" dirty="0" smtClean="0"/>
              <a:t>Aufgabenstellung</a:t>
            </a:r>
          </a:p>
          <a:p>
            <a:r>
              <a:rPr lang="de-CH" dirty="0" smtClean="0"/>
              <a:t>Design</a:t>
            </a:r>
          </a:p>
          <a:p>
            <a:pPr lvl="1"/>
            <a:r>
              <a:rPr lang="de-CH" dirty="0" smtClean="0"/>
              <a:t>Use Cases, Rollenkonzept</a:t>
            </a:r>
          </a:p>
          <a:p>
            <a:pPr lvl="1"/>
            <a:r>
              <a:rPr lang="de-CH" dirty="0" smtClean="0"/>
              <a:t>ERM</a:t>
            </a:r>
          </a:p>
          <a:p>
            <a:r>
              <a:rPr lang="de-CH" dirty="0" smtClean="0"/>
              <a:t>Grundlagen</a:t>
            </a:r>
          </a:p>
          <a:p>
            <a:r>
              <a:rPr lang="de-CH" dirty="0" err="1" smtClean="0"/>
              <a:t>Implementation</a:t>
            </a:r>
            <a:r>
              <a:rPr lang="de-CH" dirty="0" smtClean="0"/>
              <a:t> des Prototypen</a:t>
            </a:r>
          </a:p>
          <a:p>
            <a:r>
              <a:rPr lang="de-CH" dirty="0" smtClean="0"/>
              <a:t>Fazit</a:t>
            </a:r>
          </a:p>
          <a:p>
            <a:endParaRPr lang="de-CH" dirty="0" smtClean="0"/>
          </a:p>
          <a:p>
            <a:endParaRPr lang="de-CH" dirty="0" smtClean="0"/>
          </a:p>
          <a:p>
            <a:endParaRPr lang="de-CH" dirty="0" smtClean="0"/>
          </a:p>
          <a:p>
            <a:endParaRPr lang="de-CH" dirty="0" smtClean="0"/>
          </a:p>
        </p:txBody>
      </p:sp>
      <p:sp>
        <p:nvSpPr>
          <p:cNvPr id="4" name="Text Placeholder 3"/>
          <p:cNvSpPr>
            <a:spLocks noGrp="1"/>
          </p:cNvSpPr>
          <p:nvPr>
            <p:ph type="body" sz="quarter" idx="13"/>
          </p:nvPr>
        </p:nvSpPr>
        <p:spPr/>
        <p:txBody>
          <a:bodyPr>
            <a:normAutofit fontScale="92500" lnSpcReduction="20000"/>
          </a:bodyPr>
          <a:lstStyle/>
          <a:p>
            <a:endParaRPr lang="en-US"/>
          </a:p>
        </p:txBody>
      </p:sp>
      <p:sp>
        <p:nvSpPr>
          <p:cNvPr id="5" name="Date Placeholder 4"/>
          <p:cNvSpPr>
            <a:spLocks noGrp="1"/>
          </p:cNvSpPr>
          <p:nvPr>
            <p:ph type="dt" sz="half" idx="10"/>
          </p:nvPr>
        </p:nvSpPr>
        <p:spPr/>
        <p:txBody>
          <a:bodyPr/>
          <a:lstStyle/>
          <a:p>
            <a:fld id="{84FD04E3-30F0-3543-86E9-D2958366CDD6}" type="datetime1">
              <a:rPr lang="en-US" smtClean="0"/>
              <a:t>11/30/10</a:t>
            </a:fld>
            <a:endParaRPr lang="en-US"/>
          </a:p>
        </p:txBody>
      </p:sp>
      <p:sp>
        <p:nvSpPr>
          <p:cNvPr id="6" name="Footer Placeholder 5"/>
          <p:cNvSpPr>
            <a:spLocks noGrp="1"/>
          </p:cNvSpPr>
          <p:nvPr>
            <p:ph type="ftr" sz="quarter" idx="11"/>
          </p:nvPr>
        </p:nvSpPr>
        <p:spPr/>
        <p:txBody>
          <a:bodyPr/>
          <a:lstStyle/>
          <a:p>
            <a:r>
              <a:rPr lang="en-US" smtClean="0"/>
              <a:t>Raffael Schmid, Hochschule für Technik Zürich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Grundlagen</a:t>
            </a:r>
            <a:endParaRPr lang="en-US" dirty="0"/>
          </a:p>
        </p:txBody>
      </p:sp>
      <p:sp>
        <p:nvSpPr>
          <p:cNvPr id="4" name="Date Placeholder 3"/>
          <p:cNvSpPr>
            <a:spLocks noGrp="1"/>
          </p:cNvSpPr>
          <p:nvPr>
            <p:ph type="dt" sz="half" idx="10"/>
          </p:nvPr>
        </p:nvSpPr>
        <p:spPr/>
        <p:txBody>
          <a:bodyPr/>
          <a:lstStyle/>
          <a:p>
            <a:fld id="{0B0B095B-FE70-D44D-BA32-C2677C6AC633}"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en-US" dirty="0" err="1" smtClean="0"/>
              <a:t>Einige</a:t>
            </a:r>
            <a:r>
              <a:rPr lang="en-US" dirty="0" smtClean="0"/>
              <a:t> </a:t>
            </a:r>
            <a:r>
              <a:rPr lang="en-US" dirty="0" err="1" smtClean="0"/>
              <a:t>Sprachfeatures</a:t>
            </a:r>
            <a:endParaRPr lang="en-US" dirty="0" smtClean="0"/>
          </a:p>
          <a:p>
            <a:endParaRPr lang="en-US" dirty="0"/>
          </a:p>
        </p:txBody>
      </p:sp>
      <p:pic>
        <p:nvPicPr>
          <p:cNvPr id="10" name="Picture 9"/>
          <p:cNvPicPr>
            <a:picLocks noChangeAspect="1"/>
          </p:cNvPicPr>
          <p:nvPr/>
        </p:nvPicPr>
        <p:blipFill>
          <a:blip r:embed="rId2"/>
          <a:stretch>
            <a:fillRect/>
          </a:stretch>
        </p:blipFill>
        <p:spPr>
          <a:xfrm>
            <a:off x="381000" y="1371600"/>
            <a:ext cx="8102241" cy="4762500"/>
          </a:xfrm>
          <a:prstGeom prst="rect">
            <a:avLst/>
          </a:prstGeom>
          <a:solidFill>
            <a:schemeClr val="tx1">
              <a:lumMod val="50000"/>
              <a:lumOff val="50000"/>
            </a:schemeClr>
          </a:solidFill>
        </p:spPr>
      </p:pic>
      <p:sp>
        <p:nvSpPr>
          <p:cNvPr id="8" name="TextBox 7"/>
          <p:cNvSpPr txBox="1"/>
          <p:nvPr/>
        </p:nvSpPr>
        <p:spPr>
          <a:xfrm>
            <a:off x="6629400" y="1676400"/>
            <a:ext cx="2209800" cy="369332"/>
          </a:xfrm>
          <a:prstGeom prst="rect">
            <a:avLst/>
          </a:prstGeom>
          <a:noFill/>
        </p:spPr>
        <p:txBody>
          <a:bodyPr wrap="square" rtlCol="0">
            <a:spAutoFit/>
          </a:bodyPr>
          <a:lstStyle/>
          <a:p>
            <a:r>
              <a:rPr lang="en-US" dirty="0" err="1" smtClean="0"/>
              <a:t>Enum</a:t>
            </a:r>
            <a:endParaRPr lang="en-US" dirty="0"/>
          </a:p>
        </p:txBody>
      </p:sp>
      <p:sp>
        <p:nvSpPr>
          <p:cNvPr id="9" name="TextBox 8"/>
          <p:cNvSpPr txBox="1"/>
          <p:nvPr/>
        </p:nvSpPr>
        <p:spPr>
          <a:xfrm>
            <a:off x="6705600" y="4267200"/>
            <a:ext cx="2209800" cy="369332"/>
          </a:xfrm>
          <a:prstGeom prst="rect">
            <a:avLst/>
          </a:prstGeom>
          <a:noFill/>
        </p:spPr>
        <p:txBody>
          <a:bodyPr wrap="square" rtlCol="0">
            <a:spAutoFit/>
          </a:bodyPr>
          <a:lstStyle/>
          <a:p>
            <a:r>
              <a:rPr lang="en-US" dirty="0" smtClean="0"/>
              <a:t>Pattern Matching</a:t>
            </a:r>
            <a:endParaRPr lang="en-US" dirty="0"/>
          </a:p>
        </p:txBody>
      </p:sp>
      <p:sp>
        <p:nvSpPr>
          <p:cNvPr id="11" name="TextBox 10"/>
          <p:cNvSpPr txBox="1"/>
          <p:nvPr/>
        </p:nvSpPr>
        <p:spPr>
          <a:xfrm>
            <a:off x="7086600" y="3429000"/>
            <a:ext cx="2209800" cy="369332"/>
          </a:xfrm>
          <a:prstGeom prst="rect">
            <a:avLst/>
          </a:prstGeom>
          <a:noFill/>
        </p:spPr>
        <p:txBody>
          <a:bodyPr wrap="square" rtlCol="0">
            <a:spAutoFit/>
          </a:bodyPr>
          <a:lstStyle/>
          <a:p>
            <a:r>
              <a:rPr lang="en-US" dirty="0" smtClean="0"/>
              <a:t>Implicit Conversions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Grundlagen</a:t>
            </a:r>
            <a:endParaRPr lang="en-US" dirty="0"/>
          </a:p>
        </p:txBody>
      </p:sp>
      <p:sp>
        <p:nvSpPr>
          <p:cNvPr id="3" name="Content Placeholder 2"/>
          <p:cNvSpPr>
            <a:spLocks noGrp="1"/>
          </p:cNvSpPr>
          <p:nvPr>
            <p:ph idx="1"/>
          </p:nvPr>
        </p:nvSpPr>
        <p:spPr/>
        <p:txBody>
          <a:bodyPr>
            <a:normAutofit/>
          </a:bodyPr>
          <a:lstStyle/>
          <a:p>
            <a:r>
              <a:rPr lang="en-US" dirty="0" smtClean="0"/>
              <a:t>Was Lift out-of-the-box </a:t>
            </a:r>
            <a:r>
              <a:rPr lang="en-US" dirty="0" err="1" smtClean="0"/>
              <a:t>mitbringt</a:t>
            </a:r>
            <a:r>
              <a:rPr lang="en-US" dirty="0" smtClean="0"/>
              <a:t>:</a:t>
            </a:r>
          </a:p>
          <a:p>
            <a:pPr lvl="1"/>
            <a:r>
              <a:rPr lang="en-US" dirty="0" smtClean="0"/>
              <a:t>Security (Authentication, </a:t>
            </a:r>
            <a:r>
              <a:rPr lang="en-US" dirty="0" err="1" smtClean="0"/>
              <a:t>Authorisation</a:t>
            </a:r>
            <a:r>
              <a:rPr lang="en-US" dirty="0" smtClean="0"/>
              <a:t>)</a:t>
            </a:r>
          </a:p>
          <a:p>
            <a:pPr lvl="1"/>
            <a:r>
              <a:rPr lang="en-US" dirty="0" err="1" smtClean="0"/>
              <a:t>Benutzermanagement</a:t>
            </a:r>
            <a:endParaRPr lang="en-US" dirty="0" smtClean="0"/>
          </a:p>
          <a:p>
            <a:pPr lvl="1"/>
            <a:r>
              <a:rPr lang="en-US" dirty="0" err="1" smtClean="0"/>
              <a:t>Templating</a:t>
            </a:r>
            <a:r>
              <a:rPr lang="en-US" dirty="0" smtClean="0"/>
              <a:t> </a:t>
            </a:r>
            <a:r>
              <a:rPr lang="en-US" dirty="0" err="1" smtClean="0"/>
              <a:t>Mechanismus</a:t>
            </a:r>
            <a:endParaRPr lang="en-US" dirty="0" smtClean="0"/>
          </a:p>
          <a:p>
            <a:pPr lvl="1"/>
            <a:r>
              <a:rPr lang="en-US" dirty="0" err="1" smtClean="0"/>
              <a:t>Persistenz</a:t>
            </a:r>
            <a:r>
              <a:rPr lang="en-US" dirty="0" smtClean="0"/>
              <a:t>: </a:t>
            </a:r>
          </a:p>
          <a:p>
            <a:pPr lvl="2"/>
            <a:r>
              <a:rPr lang="en-US" dirty="0" err="1" smtClean="0"/>
              <a:t>Mapper</a:t>
            </a:r>
            <a:endParaRPr lang="en-US" dirty="0" smtClean="0"/>
          </a:p>
          <a:p>
            <a:pPr lvl="2"/>
            <a:r>
              <a:rPr lang="en-US" dirty="0" smtClean="0"/>
              <a:t>Record</a:t>
            </a:r>
          </a:p>
          <a:p>
            <a:pPr lvl="2"/>
            <a:r>
              <a:rPr lang="en-US" dirty="0" smtClean="0"/>
              <a:t>JPA </a:t>
            </a:r>
            <a:r>
              <a:rPr lang="en-US" dirty="0" err="1" smtClean="0">
                <a:sym typeface="Wingdings"/>
              </a:rPr>
              <a:t></a:t>
            </a:r>
            <a:r>
              <a:rPr lang="en-US" dirty="0" smtClean="0">
                <a:sym typeface="Wingdings"/>
              </a:rPr>
              <a:t> </a:t>
            </a:r>
            <a:r>
              <a:rPr lang="en-US" dirty="0" err="1" smtClean="0">
                <a:sym typeface="Wingdings"/>
              </a:rPr>
              <a:t>Verwendung</a:t>
            </a:r>
            <a:r>
              <a:rPr lang="en-US" dirty="0" smtClean="0">
                <a:sym typeface="Wingdings"/>
              </a:rPr>
              <a:t> von </a:t>
            </a:r>
            <a:r>
              <a:rPr lang="en-US" dirty="0" err="1" smtClean="0">
                <a:sym typeface="Wingdings"/>
              </a:rPr>
              <a:t>ScalaJPA</a:t>
            </a:r>
            <a:r>
              <a:rPr lang="en-US" dirty="0" smtClean="0">
                <a:sym typeface="Wingdings"/>
              </a:rPr>
              <a:t> (JPA Wrapper)</a:t>
            </a:r>
            <a:endParaRPr lang="en-US" dirty="0" smtClean="0"/>
          </a:p>
          <a:p>
            <a:pPr lvl="2"/>
            <a:r>
              <a:rPr lang="en-US" dirty="0" err="1" smtClean="0"/>
              <a:t>NoSql</a:t>
            </a:r>
            <a:r>
              <a:rPr lang="en-US" dirty="0" smtClean="0"/>
              <a:t> (</a:t>
            </a:r>
            <a:r>
              <a:rPr lang="en-US" dirty="0" err="1" smtClean="0"/>
              <a:t>MongoDB</a:t>
            </a:r>
            <a:r>
              <a:rPr lang="en-US" dirty="0" smtClean="0"/>
              <a:t>, </a:t>
            </a:r>
            <a:r>
              <a:rPr lang="en-US" dirty="0" err="1" smtClean="0"/>
              <a:t>CouchDB</a:t>
            </a:r>
            <a:r>
              <a:rPr lang="en-US" dirty="0" smtClean="0"/>
              <a:t>)</a:t>
            </a:r>
          </a:p>
        </p:txBody>
      </p:sp>
      <p:sp>
        <p:nvSpPr>
          <p:cNvPr id="4" name="Date Placeholder 3"/>
          <p:cNvSpPr>
            <a:spLocks noGrp="1"/>
          </p:cNvSpPr>
          <p:nvPr>
            <p:ph type="dt" sz="half" idx="10"/>
          </p:nvPr>
        </p:nvSpPr>
        <p:spPr/>
        <p:txBody>
          <a:bodyPr/>
          <a:lstStyle/>
          <a:p>
            <a:fld id="{11B7092C-0254-2A48-A873-DDD5F33A1027}"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de-CH" dirty="0" smtClean="0"/>
              <a:t>Lift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125E3D-A853-3E48-B141-904EB0550078}"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2" name="Title 1"/>
          <p:cNvSpPr>
            <a:spLocks noGrp="1"/>
          </p:cNvSpPr>
          <p:nvPr>
            <p:ph type="title"/>
          </p:nvPr>
        </p:nvSpPr>
        <p:spPr/>
        <p:txBody>
          <a:bodyPr/>
          <a:lstStyle/>
          <a:p>
            <a:r>
              <a:rPr lang="de-CH" dirty="0" smtClean="0"/>
              <a:t>Grundlagen</a:t>
            </a:r>
            <a:endParaRPr lang="en-US" dirty="0"/>
          </a:p>
        </p:txBody>
      </p:sp>
      <p:sp>
        <p:nvSpPr>
          <p:cNvPr id="17" name="Text Placeholder 16"/>
          <p:cNvSpPr>
            <a:spLocks noGrp="1"/>
          </p:cNvSpPr>
          <p:nvPr>
            <p:ph type="body" sz="quarter" idx="13"/>
          </p:nvPr>
        </p:nvSpPr>
        <p:spPr/>
        <p:txBody>
          <a:bodyPr>
            <a:normAutofit fontScale="92500" lnSpcReduction="20000"/>
          </a:bodyPr>
          <a:lstStyle/>
          <a:p>
            <a:r>
              <a:rPr lang="en-US" dirty="0" smtClean="0"/>
              <a:t>Lift-</a:t>
            </a:r>
            <a:r>
              <a:rPr lang="en-US" dirty="0" err="1" smtClean="0"/>
              <a:t>Persistenz</a:t>
            </a:r>
            <a:endParaRPr lang="en-US" dirty="0"/>
          </a:p>
        </p:txBody>
      </p:sp>
      <p:graphicFrame>
        <p:nvGraphicFramePr>
          <p:cNvPr id="33" name="Table 32"/>
          <p:cNvGraphicFramePr>
            <a:graphicFrameLocks noGrp="1"/>
          </p:cNvGraphicFramePr>
          <p:nvPr/>
        </p:nvGraphicFramePr>
        <p:xfrm>
          <a:off x="457200" y="1524000"/>
          <a:ext cx="8305800" cy="4495800"/>
        </p:xfrm>
        <a:graphic>
          <a:graphicData uri="http://schemas.openxmlformats.org/drawingml/2006/table">
            <a:tbl>
              <a:tblPr firstRow="1" bandRow="1">
                <a:tableStyleId>{5940675A-B579-460E-94D1-54222C63F5DA}</a:tableStyleId>
              </a:tblPr>
              <a:tblGrid>
                <a:gridCol w="3124200"/>
                <a:gridCol w="1828800"/>
                <a:gridCol w="1600200"/>
                <a:gridCol w="1752600"/>
              </a:tblGrid>
              <a:tr h="370840">
                <a:tc>
                  <a:txBody>
                    <a:bodyPr/>
                    <a:lstStyle/>
                    <a:p>
                      <a:r>
                        <a:rPr lang="en-US" sz="2400" b="1" dirty="0" err="1" smtClean="0"/>
                        <a:t>Kriterium</a:t>
                      </a:r>
                      <a:endParaRPr lang="en-US" sz="2400" b="1" dirty="0"/>
                    </a:p>
                  </a:txBody>
                  <a:tcPr/>
                </a:tc>
                <a:tc>
                  <a:txBody>
                    <a:bodyPr/>
                    <a:lstStyle/>
                    <a:p>
                      <a:r>
                        <a:rPr lang="en-US" sz="2400" b="1" dirty="0" err="1" smtClean="0"/>
                        <a:t>Mapper</a:t>
                      </a:r>
                      <a:endParaRPr lang="en-US" sz="2400" b="1" dirty="0"/>
                    </a:p>
                  </a:txBody>
                  <a:tcPr/>
                </a:tc>
                <a:tc>
                  <a:txBody>
                    <a:bodyPr/>
                    <a:lstStyle/>
                    <a:p>
                      <a:r>
                        <a:rPr lang="en-US" sz="2400" b="1" dirty="0" smtClean="0"/>
                        <a:t>Record</a:t>
                      </a:r>
                      <a:endParaRPr lang="en-US" sz="2400" b="1" dirty="0"/>
                    </a:p>
                  </a:txBody>
                  <a:tcPr/>
                </a:tc>
                <a:tc>
                  <a:txBody>
                    <a:bodyPr/>
                    <a:lstStyle/>
                    <a:p>
                      <a:r>
                        <a:rPr lang="en-US" sz="2400" b="1" dirty="0" smtClean="0"/>
                        <a:t>JPA</a:t>
                      </a:r>
                      <a:endParaRPr lang="en-US" sz="2400" b="1" dirty="0"/>
                    </a:p>
                  </a:txBody>
                  <a:tcPr/>
                </a:tc>
              </a:tr>
              <a:tr h="807720">
                <a:tc>
                  <a:txBody>
                    <a:bodyPr/>
                    <a:lstStyle/>
                    <a:p>
                      <a:r>
                        <a:rPr lang="en-US" sz="2400" b="1" kern="1200" dirty="0" err="1" smtClean="0">
                          <a:solidFill>
                            <a:schemeClr val="tx1"/>
                          </a:solidFill>
                          <a:latin typeface="+mn-lt"/>
                          <a:ea typeface="+mn-ea"/>
                          <a:cs typeface="+mn-cs"/>
                        </a:rPr>
                        <a:t>Reifegrad</a:t>
                      </a:r>
                      <a:endParaRPr lang="en-US" sz="2400" b="1" kern="1200" dirty="0" smtClean="0">
                        <a:solidFill>
                          <a:schemeClr val="tx1"/>
                        </a:solidFill>
                        <a:latin typeface="+mn-lt"/>
                        <a:ea typeface="+mn-ea"/>
                        <a:cs typeface="+mn-cs"/>
                      </a:endParaRPr>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r h="807720">
                <a:tc>
                  <a:txBody>
                    <a:bodyPr/>
                    <a:lstStyle/>
                    <a:p>
                      <a:r>
                        <a:rPr lang="en-US" sz="2400" b="1" kern="1200" dirty="0" err="1" smtClean="0">
                          <a:solidFill>
                            <a:schemeClr val="tx1"/>
                          </a:solidFill>
                          <a:latin typeface="+mn-lt"/>
                          <a:ea typeface="+mn-ea"/>
                          <a:cs typeface="+mn-cs"/>
                        </a:rPr>
                        <a:t>Dokumentation</a:t>
                      </a:r>
                      <a:endParaRPr lang="en-US" sz="2400" b="1" kern="1200" dirty="0" smtClean="0">
                        <a:solidFill>
                          <a:schemeClr val="tx1"/>
                        </a:solidFill>
                        <a:latin typeface="+mn-lt"/>
                        <a:ea typeface="+mn-ea"/>
                        <a:cs typeface="+mn-cs"/>
                      </a:endParaRPr>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r h="807720">
                <a:tc>
                  <a:txBody>
                    <a:bodyPr/>
                    <a:lstStyle/>
                    <a:p>
                      <a:r>
                        <a:rPr lang="en-US" sz="2400" b="1" kern="1200" dirty="0" smtClean="0">
                          <a:solidFill>
                            <a:schemeClr val="tx1"/>
                          </a:solidFill>
                          <a:latin typeface="+mn-lt"/>
                          <a:ea typeface="+mn-ea"/>
                          <a:cs typeface="+mn-cs"/>
                        </a:rPr>
                        <a:t>Integration </a:t>
                      </a:r>
                      <a:r>
                        <a:rPr lang="en-US" sz="2400" b="1" kern="1200" baseline="0" dirty="0" err="1" smtClean="0">
                          <a:solidFill>
                            <a:schemeClr val="tx1"/>
                          </a:solidFill>
                          <a:latin typeface="+mn-lt"/>
                          <a:ea typeface="+mn-ea"/>
                          <a:cs typeface="+mn-cs"/>
                        </a:rPr>
                        <a:t>Scala</a:t>
                      </a:r>
                      <a:endParaRPr lang="en-US" sz="2400" b="1" kern="1200" dirty="0" smtClean="0">
                        <a:solidFill>
                          <a:schemeClr val="tx1"/>
                        </a:solidFill>
                        <a:latin typeface="+mn-lt"/>
                        <a:ea typeface="+mn-ea"/>
                        <a:cs typeface="+mn-cs"/>
                      </a:endParaRPr>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r h="807720">
                <a:tc>
                  <a:txBody>
                    <a:bodyPr/>
                    <a:lstStyle/>
                    <a:p>
                      <a:r>
                        <a:rPr lang="en-US" sz="2400" b="1" kern="1200" dirty="0" err="1" smtClean="0">
                          <a:solidFill>
                            <a:schemeClr val="tx1"/>
                          </a:solidFill>
                          <a:latin typeface="+mn-lt"/>
                          <a:ea typeface="+mn-ea"/>
                          <a:cs typeface="+mn-cs"/>
                        </a:rPr>
                        <a:t>Weiterentwicklung</a:t>
                      </a:r>
                      <a:endParaRPr lang="en-US" sz="2400" b="1" kern="1200" dirty="0" smtClean="0">
                        <a:solidFill>
                          <a:schemeClr val="tx1"/>
                        </a:solidFill>
                        <a:latin typeface="+mn-lt"/>
                        <a:ea typeface="+mn-ea"/>
                        <a:cs typeface="+mn-cs"/>
                      </a:endParaRPr>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r h="807720">
                <a:tc>
                  <a:txBody>
                    <a:bodyPr/>
                    <a:lstStyle/>
                    <a:p>
                      <a:r>
                        <a:rPr lang="en-US" sz="2400" b="1" kern="1200" dirty="0" err="1" smtClean="0">
                          <a:solidFill>
                            <a:schemeClr val="tx1"/>
                          </a:solidFill>
                          <a:latin typeface="+mn-lt"/>
                          <a:ea typeface="+mn-ea"/>
                          <a:cs typeface="+mn-cs"/>
                        </a:rPr>
                        <a:t>Standardisierung</a:t>
                      </a:r>
                      <a:endParaRPr lang="en-US" sz="2400" b="1" kern="1200" dirty="0" smtClean="0">
                        <a:solidFill>
                          <a:schemeClr val="tx1"/>
                        </a:solidFill>
                        <a:latin typeface="+mn-lt"/>
                        <a:ea typeface="+mn-ea"/>
                        <a:cs typeface="+mn-cs"/>
                      </a:endParaRPr>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bl>
          </a:graphicData>
        </a:graphic>
      </p:graphicFrame>
      <p:pic>
        <p:nvPicPr>
          <p:cNvPr id="39" name="Picture 38"/>
          <p:cNvPicPr>
            <a:picLocks noChangeAspect="1"/>
          </p:cNvPicPr>
          <p:nvPr/>
        </p:nvPicPr>
        <p:blipFill>
          <a:blip r:embed="rId2" cstate="print"/>
          <a:stretch>
            <a:fillRect/>
          </a:stretch>
        </p:blipFill>
        <p:spPr>
          <a:xfrm>
            <a:off x="7467600" y="2009306"/>
            <a:ext cx="685800" cy="693254"/>
          </a:xfrm>
          <a:prstGeom prst="rect">
            <a:avLst/>
          </a:prstGeom>
        </p:spPr>
      </p:pic>
      <p:pic>
        <p:nvPicPr>
          <p:cNvPr id="40" name="Picture 39"/>
          <p:cNvPicPr>
            <a:picLocks noChangeAspect="1"/>
          </p:cNvPicPr>
          <p:nvPr/>
        </p:nvPicPr>
        <p:blipFill>
          <a:blip r:embed="rId3" cstate="print"/>
          <a:stretch>
            <a:fillRect/>
          </a:stretch>
        </p:blipFill>
        <p:spPr>
          <a:xfrm>
            <a:off x="5840109" y="2009306"/>
            <a:ext cx="713091" cy="736600"/>
          </a:xfrm>
          <a:prstGeom prst="rect">
            <a:avLst/>
          </a:prstGeom>
        </p:spPr>
      </p:pic>
      <p:pic>
        <p:nvPicPr>
          <p:cNvPr id="41" name="Picture 40"/>
          <p:cNvPicPr>
            <a:picLocks noChangeAspect="1"/>
          </p:cNvPicPr>
          <p:nvPr/>
        </p:nvPicPr>
        <p:blipFill>
          <a:blip r:embed="rId3" cstate="print"/>
          <a:stretch>
            <a:fillRect/>
          </a:stretch>
        </p:blipFill>
        <p:spPr>
          <a:xfrm>
            <a:off x="4215454" y="2009306"/>
            <a:ext cx="713091" cy="736600"/>
          </a:xfrm>
          <a:prstGeom prst="rect">
            <a:avLst/>
          </a:prstGeom>
        </p:spPr>
      </p:pic>
      <p:pic>
        <p:nvPicPr>
          <p:cNvPr id="42" name="Picture 41"/>
          <p:cNvPicPr>
            <a:picLocks noChangeAspect="1"/>
          </p:cNvPicPr>
          <p:nvPr/>
        </p:nvPicPr>
        <p:blipFill>
          <a:blip r:embed="rId3" cstate="print"/>
          <a:stretch>
            <a:fillRect/>
          </a:stretch>
        </p:blipFill>
        <p:spPr>
          <a:xfrm>
            <a:off x="5840109" y="2847506"/>
            <a:ext cx="713091" cy="736600"/>
          </a:xfrm>
          <a:prstGeom prst="rect">
            <a:avLst/>
          </a:prstGeom>
        </p:spPr>
      </p:pic>
      <p:pic>
        <p:nvPicPr>
          <p:cNvPr id="43" name="Picture 42"/>
          <p:cNvPicPr>
            <a:picLocks noChangeAspect="1"/>
          </p:cNvPicPr>
          <p:nvPr/>
        </p:nvPicPr>
        <p:blipFill>
          <a:blip r:embed="rId2" cstate="print"/>
          <a:stretch>
            <a:fillRect/>
          </a:stretch>
        </p:blipFill>
        <p:spPr>
          <a:xfrm>
            <a:off x="4229100" y="2847506"/>
            <a:ext cx="685800" cy="693254"/>
          </a:xfrm>
          <a:prstGeom prst="rect">
            <a:avLst/>
          </a:prstGeom>
        </p:spPr>
      </p:pic>
      <p:pic>
        <p:nvPicPr>
          <p:cNvPr id="44" name="Picture 43"/>
          <p:cNvPicPr>
            <a:picLocks noChangeAspect="1"/>
          </p:cNvPicPr>
          <p:nvPr/>
        </p:nvPicPr>
        <p:blipFill>
          <a:blip r:embed="rId2" cstate="print"/>
          <a:stretch>
            <a:fillRect/>
          </a:stretch>
        </p:blipFill>
        <p:spPr>
          <a:xfrm>
            <a:off x="7467600" y="2847506"/>
            <a:ext cx="685800" cy="693254"/>
          </a:xfrm>
          <a:prstGeom prst="rect">
            <a:avLst/>
          </a:prstGeom>
        </p:spPr>
      </p:pic>
      <p:pic>
        <p:nvPicPr>
          <p:cNvPr id="45" name="Picture 44"/>
          <p:cNvPicPr>
            <a:picLocks noChangeAspect="1"/>
          </p:cNvPicPr>
          <p:nvPr/>
        </p:nvPicPr>
        <p:blipFill>
          <a:blip r:embed="rId4" cstate="print"/>
          <a:stretch>
            <a:fillRect/>
          </a:stretch>
        </p:blipFill>
        <p:spPr>
          <a:xfrm>
            <a:off x="7467600" y="3685706"/>
            <a:ext cx="685800" cy="678264"/>
          </a:xfrm>
          <a:prstGeom prst="rect">
            <a:avLst/>
          </a:prstGeom>
        </p:spPr>
      </p:pic>
      <p:pic>
        <p:nvPicPr>
          <p:cNvPr id="46" name="Picture 45"/>
          <p:cNvPicPr>
            <a:picLocks noChangeAspect="1"/>
          </p:cNvPicPr>
          <p:nvPr/>
        </p:nvPicPr>
        <p:blipFill>
          <a:blip r:embed="rId2" cstate="print"/>
          <a:stretch>
            <a:fillRect/>
          </a:stretch>
        </p:blipFill>
        <p:spPr>
          <a:xfrm>
            <a:off x="4229100" y="3685706"/>
            <a:ext cx="685800" cy="693254"/>
          </a:xfrm>
          <a:prstGeom prst="rect">
            <a:avLst/>
          </a:prstGeom>
        </p:spPr>
      </p:pic>
      <p:pic>
        <p:nvPicPr>
          <p:cNvPr id="47" name="Picture 46"/>
          <p:cNvPicPr>
            <a:picLocks noChangeAspect="1"/>
          </p:cNvPicPr>
          <p:nvPr/>
        </p:nvPicPr>
        <p:blipFill>
          <a:blip r:embed="rId2" cstate="print"/>
          <a:stretch>
            <a:fillRect/>
          </a:stretch>
        </p:blipFill>
        <p:spPr>
          <a:xfrm>
            <a:off x="5867400" y="3685706"/>
            <a:ext cx="685800" cy="693254"/>
          </a:xfrm>
          <a:prstGeom prst="rect">
            <a:avLst/>
          </a:prstGeom>
        </p:spPr>
      </p:pic>
      <p:pic>
        <p:nvPicPr>
          <p:cNvPr id="48" name="Picture 47"/>
          <p:cNvPicPr>
            <a:picLocks noChangeAspect="1"/>
          </p:cNvPicPr>
          <p:nvPr/>
        </p:nvPicPr>
        <p:blipFill>
          <a:blip r:embed="rId2" cstate="print"/>
          <a:stretch>
            <a:fillRect/>
          </a:stretch>
        </p:blipFill>
        <p:spPr>
          <a:xfrm>
            <a:off x="7467600" y="5285906"/>
            <a:ext cx="685800" cy="693254"/>
          </a:xfrm>
          <a:prstGeom prst="rect">
            <a:avLst/>
          </a:prstGeom>
        </p:spPr>
      </p:pic>
      <p:pic>
        <p:nvPicPr>
          <p:cNvPr id="49" name="Picture 48"/>
          <p:cNvPicPr>
            <a:picLocks noChangeAspect="1"/>
          </p:cNvPicPr>
          <p:nvPr/>
        </p:nvPicPr>
        <p:blipFill>
          <a:blip r:embed="rId4" cstate="print"/>
          <a:stretch>
            <a:fillRect/>
          </a:stretch>
        </p:blipFill>
        <p:spPr>
          <a:xfrm>
            <a:off x="7467600" y="4447706"/>
            <a:ext cx="685800" cy="678264"/>
          </a:xfrm>
          <a:prstGeom prst="rect">
            <a:avLst/>
          </a:prstGeom>
        </p:spPr>
      </p:pic>
      <p:pic>
        <p:nvPicPr>
          <p:cNvPr id="50" name="Picture 49"/>
          <p:cNvPicPr>
            <a:picLocks noChangeAspect="1"/>
          </p:cNvPicPr>
          <p:nvPr/>
        </p:nvPicPr>
        <p:blipFill>
          <a:blip r:embed="rId3" cstate="print"/>
          <a:stretch>
            <a:fillRect/>
          </a:stretch>
        </p:blipFill>
        <p:spPr>
          <a:xfrm>
            <a:off x="4215454" y="4447706"/>
            <a:ext cx="713091" cy="736600"/>
          </a:xfrm>
          <a:prstGeom prst="rect">
            <a:avLst/>
          </a:prstGeom>
        </p:spPr>
      </p:pic>
      <p:pic>
        <p:nvPicPr>
          <p:cNvPr id="51" name="Picture 50"/>
          <p:cNvPicPr>
            <a:picLocks noChangeAspect="1"/>
          </p:cNvPicPr>
          <p:nvPr/>
        </p:nvPicPr>
        <p:blipFill>
          <a:blip r:embed="rId3" cstate="print"/>
          <a:stretch>
            <a:fillRect/>
          </a:stretch>
        </p:blipFill>
        <p:spPr>
          <a:xfrm>
            <a:off x="5867400" y="4447706"/>
            <a:ext cx="713091" cy="736600"/>
          </a:xfrm>
          <a:prstGeom prst="rect">
            <a:avLst/>
          </a:prstGeom>
        </p:spPr>
      </p:pic>
      <p:pic>
        <p:nvPicPr>
          <p:cNvPr id="52" name="Picture 51"/>
          <p:cNvPicPr>
            <a:picLocks noChangeAspect="1"/>
          </p:cNvPicPr>
          <p:nvPr/>
        </p:nvPicPr>
        <p:blipFill>
          <a:blip r:embed="rId3" cstate="print"/>
          <a:stretch>
            <a:fillRect/>
          </a:stretch>
        </p:blipFill>
        <p:spPr>
          <a:xfrm>
            <a:off x="5867400" y="5209706"/>
            <a:ext cx="713091" cy="736600"/>
          </a:xfrm>
          <a:prstGeom prst="rect">
            <a:avLst/>
          </a:prstGeom>
        </p:spPr>
      </p:pic>
      <p:pic>
        <p:nvPicPr>
          <p:cNvPr id="53" name="Picture 52"/>
          <p:cNvPicPr>
            <a:picLocks noChangeAspect="1"/>
          </p:cNvPicPr>
          <p:nvPr/>
        </p:nvPicPr>
        <p:blipFill>
          <a:blip r:embed="rId3" cstate="print"/>
          <a:stretch>
            <a:fillRect/>
          </a:stretch>
        </p:blipFill>
        <p:spPr>
          <a:xfrm>
            <a:off x="4215454" y="5209706"/>
            <a:ext cx="713091" cy="736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Implementation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68DB63E1-D6C8-764C-ABCB-B0566A982A9C}"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de-CH" dirty="0" smtClean="0"/>
              <a:t>Architektur</a:t>
            </a:r>
            <a:endParaRPr lang="en-US" dirty="0"/>
          </a:p>
        </p:txBody>
      </p:sp>
      <p:pic>
        <p:nvPicPr>
          <p:cNvPr id="7" name="Picture 6"/>
          <p:cNvPicPr>
            <a:picLocks noChangeAspect="1"/>
          </p:cNvPicPr>
          <p:nvPr/>
        </p:nvPicPr>
        <p:blipFill>
          <a:blip r:embed="rId2"/>
          <a:stretch>
            <a:fillRect/>
          </a:stretch>
        </p:blipFill>
        <p:spPr>
          <a:xfrm>
            <a:off x="-838200" y="2133600"/>
            <a:ext cx="5562600" cy="2971800"/>
          </a:xfrm>
          <a:prstGeom prst="rect">
            <a:avLst/>
          </a:prstGeom>
          <a:scene3d>
            <a:camera prst="orthographicFront">
              <a:rot lat="486281" lon="4736821" rev="57201"/>
            </a:camera>
            <a:lightRig rig="threePt" dir="t"/>
          </a:scene3d>
        </p:spPr>
      </p:pic>
      <p:pic>
        <p:nvPicPr>
          <p:cNvPr id="8" name="Picture 7"/>
          <p:cNvPicPr>
            <a:picLocks noChangeAspect="1"/>
          </p:cNvPicPr>
          <p:nvPr/>
        </p:nvPicPr>
        <p:blipFill>
          <a:blip r:embed="rId3"/>
          <a:stretch>
            <a:fillRect/>
          </a:stretch>
        </p:blipFill>
        <p:spPr>
          <a:xfrm>
            <a:off x="4572000" y="1905000"/>
            <a:ext cx="1168400" cy="1168400"/>
          </a:xfrm>
          <a:prstGeom prst="rect">
            <a:avLst/>
          </a:prstGeom>
        </p:spPr>
      </p:pic>
      <p:pic>
        <p:nvPicPr>
          <p:cNvPr id="9" name="Picture 8"/>
          <p:cNvPicPr>
            <a:picLocks noChangeAspect="1"/>
          </p:cNvPicPr>
          <p:nvPr/>
        </p:nvPicPr>
        <p:blipFill>
          <a:blip r:embed="rId3"/>
          <a:stretch>
            <a:fillRect/>
          </a:stretch>
        </p:blipFill>
        <p:spPr>
          <a:xfrm>
            <a:off x="4724400" y="2057400"/>
            <a:ext cx="1168400" cy="1168400"/>
          </a:xfrm>
          <a:prstGeom prst="rect">
            <a:avLst/>
          </a:prstGeom>
        </p:spPr>
      </p:pic>
      <p:pic>
        <p:nvPicPr>
          <p:cNvPr id="11" name="Picture 10"/>
          <p:cNvPicPr>
            <a:picLocks noChangeAspect="1"/>
          </p:cNvPicPr>
          <p:nvPr/>
        </p:nvPicPr>
        <p:blipFill>
          <a:blip r:embed="rId3"/>
          <a:stretch>
            <a:fillRect/>
          </a:stretch>
        </p:blipFill>
        <p:spPr>
          <a:xfrm>
            <a:off x="4876800" y="2209800"/>
            <a:ext cx="1168400" cy="1168400"/>
          </a:xfrm>
          <a:prstGeom prst="rect">
            <a:avLst/>
          </a:prstGeom>
        </p:spPr>
      </p:pic>
      <p:cxnSp>
        <p:nvCxnSpPr>
          <p:cNvPr id="13" name="Straight Arrow Connector 12"/>
          <p:cNvCxnSpPr/>
          <p:nvPr/>
        </p:nvCxnSpPr>
        <p:spPr>
          <a:xfrm flipV="1">
            <a:off x="2438400" y="2667000"/>
            <a:ext cx="2438400"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6400800" y="3962400"/>
            <a:ext cx="1295400" cy="1295400"/>
          </a:xfrm>
          <a:prstGeom prst="rect">
            <a:avLst/>
          </a:prstGeom>
        </p:spPr>
      </p:pic>
      <p:cxnSp>
        <p:nvCxnSpPr>
          <p:cNvPr id="16" name="Straight Arrow Connector 15"/>
          <p:cNvCxnSpPr/>
          <p:nvPr/>
        </p:nvCxnSpPr>
        <p:spPr>
          <a:xfrm rot="16200000" flipH="1">
            <a:off x="5410200" y="3124200"/>
            <a:ext cx="12954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5"/>
          <a:stretch>
            <a:fillRect/>
          </a:stretch>
        </p:blipFill>
        <p:spPr>
          <a:xfrm>
            <a:off x="2286000" y="4191000"/>
            <a:ext cx="1047750" cy="1047750"/>
          </a:xfrm>
          <a:prstGeom prst="rect">
            <a:avLst/>
          </a:prstGeom>
        </p:spPr>
      </p:pic>
      <p:pic>
        <p:nvPicPr>
          <p:cNvPr id="18" name="Picture 3"/>
          <p:cNvPicPr>
            <a:picLocks noChangeAspect="1" noChangeArrowheads="1"/>
          </p:cNvPicPr>
          <p:nvPr/>
        </p:nvPicPr>
        <p:blipFill>
          <a:blip r:embed="rId6"/>
          <a:srcRect/>
          <a:stretch>
            <a:fillRect/>
          </a:stretch>
        </p:blipFill>
        <p:spPr bwMode="auto">
          <a:xfrm>
            <a:off x="6096000" y="1981200"/>
            <a:ext cx="1066800" cy="504039"/>
          </a:xfrm>
          <a:prstGeom prst="rect">
            <a:avLst/>
          </a:prstGeom>
          <a:noFill/>
          <a:ln w="9525">
            <a:noFill/>
            <a:miter lim="800000"/>
            <a:headEnd/>
            <a:tailEnd/>
          </a:ln>
          <a:effectLst/>
        </p:spPr>
      </p:pic>
      <p:pic>
        <p:nvPicPr>
          <p:cNvPr id="19" name="Picture 9"/>
          <p:cNvPicPr>
            <a:picLocks noChangeAspect="1" noChangeArrowheads="1"/>
          </p:cNvPicPr>
          <p:nvPr/>
        </p:nvPicPr>
        <p:blipFill>
          <a:blip r:embed="rId7"/>
          <a:srcRect/>
          <a:stretch>
            <a:fillRect/>
          </a:stretch>
        </p:blipFill>
        <p:spPr bwMode="auto">
          <a:xfrm>
            <a:off x="5943601" y="1600201"/>
            <a:ext cx="1371600" cy="370862"/>
          </a:xfrm>
          <a:prstGeom prst="rect">
            <a:avLst/>
          </a:prstGeom>
          <a:noFill/>
          <a:ln w="9525">
            <a:noFill/>
            <a:miter lim="800000"/>
            <a:headEnd/>
            <a:tailEnd/>
          </a:ln>
          <a:effectLst/>
        </p:spPr>
      </p:pic>
      <p:pic>
        <p:nvPicPr>
          <p:cNvPr id="20" name="Picture 19"/>
          <p:cNvPicPr>
            <a:picLocks noChangeAspect="1"/>
          </p:cNvPicPr>
          <p:nvPr/>
        </p:nvPicPr>
        <p:blipFill>
          <a:blip r:embed="rId8"/>
          <a:stretch>
            <a:fillRect/>
          </a:stretch>
        </p:blipFill>
        <p:spPr>
          <a:xfrm>
            <a:off x="6172200" y="2514600"/>
            <a:ext cx="1884228" cy="5207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Implementation</a:t>
            </a:r>
            <a:endParaRPr lang="en-US" dirty="0"/>
          </a:p>
        </p:txBody>
      </p:sp>
      <p:sp>
        <p:nvSpPr>
          <p:cNvPr id="9" name="Subtitle 8"/>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3282C0C4-E420-3D43-BB70-E97026A9F916}"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Implementation</a:t>
            </a:r>
            <a:endParaRPr lang="en-US" dirty="0"/>
          </a:p>
        </p:txBody>
      </p:sp>
      <p:sp>
        <p:nvSpPr>
          <p:cNvPr id="3" name="Content Placeholder 2"/>
          <p:cNvSpPr>
            <a:spLocks noGrp="1"/>
          </p:cNvSpPr>
          <p:nvPr>
            <p:ph idx="1"/>
          </p:nvPr>
        </p:nvSpPr>
        <p:spPr/>
        <p:txBody>
          <a:bodyPr/>
          <a:lstStyle/>
          <a:p>
            <a:r>
              <a:rPr lang="en-US" dirty="0" smtClean="0"/>
              <a:t>Mapping </a:t>
            </a:r>
            <a:r>
              <a:rPr lang="en-US" dirty="0" err="1" smtClean="0"/>
              <a:t>mit</a:t>
            </a:r>
            <a:r>
              <a:rPr lang="en-US" dirty="0" smtClean="0"/>
              <a:t> </a:t>
            </a:r>
            <a:r>
              <a:rPr lang="en-US" dirty="0" err="1" smtClean="0"/>
              <a:t>Annotationen</a:t>
            </a:r>
            <a:endParaRPr lang="en-US" dirty="0" smtClean="0"/>
          </a:p>
          <a:p>
            <a:endParaRPr lang="en-US" dirty="0" smtClean="0"/>
          </a:p>
          <a:p>
            <a:endParaRPr lang="en-US" dirty="0" smtClean="0"/>
          </a:p>
          <a:p>
            <a:r>
              <a:rPr lang="en-US" dirty="0" err="1" smtClean="0"/>
              <a:t>Validierung</a:t>
            </a:r>
            <a:r>
              <a:rPr lang="en-US" dirty="0" smtClean="0"/>
              <a:t> </a:t>
            </a:r>
            <a:r>
              <a:rPr lang="en-US" dirty="0" err="1" smtClean="0"/>
              <a:t>mit</a:t>
            </a:r>
            <a:r>
              <a:rPr lang="en-US" dirty="0" smtClean="0"/>
              <a:t> </a:t>
            </a:r>
            <a:r>
              <a:rPr lang="en-US" dirty="0" err="1" smtClean="0"/>
              <a:t>Annotationen</a:t>
            </a:r>
            <a:endParaRPr lang="en-US" dirty="0" smtClean="0"/>
          </a:p>
          <a:p>
            <a:endParaRPr lang="en-US"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fld id="{CA52BE69-B77A-314E-A3BF-AC9EF2D58DB9}"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de-CH" dirty="0" smtClean="0"/>
              <a:t>Persistenz (JPA)</a:t>
            </a:r>
            <a:endParaRPr lang="en-US" dirty="0"/>
          </a:p>
        </p:txBody>
      </p:sp>
      <p:pic>
        <p:nvPicPr>
          <p:cNvPr id="7" name="Picture 6"/>
          <p:cNvPicPr>
            <a:picLocks noChangeAspect="1"/>
          </p:cNvPicPr>
          <p:nvPr/>
        </p:nvPicPr>
        <p:blipFill>
          <a:blip r:embed="rId2"/>
          <a:stretch>
            <a:fillRect/>
          </a:stretch>
        </p:blipFill>
        <p:spPr>
          <a:xfrm>
            <a:off x="838199" y="2057400"/>
            <a:ext cx="6055217" cy="1066800"/>
          </a:xfrm>
          <a:prstGeom prst="rect">
            <a:avLst/>
          </a:prstGeom>
        </p:spPr>
      </p:pic>
      <p:sp>
        <p:nvSpPr>
          <p:cNvPr id="8" name="Rectangle 7"/>
          <p:cNvSpPr/>
          <p:nvPr/>
        </p:nvSpPr>
        <p:spPr>
          <a:xfrm>
            <a:off x="838200" y="2286000"/>
            <a:ext cx="1676400" cy="609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838200" y="3962400"/>
            <a:ext cx="6578600" cy="1473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Implementation</a:t>
            </a:r>
            <a:endParaRPr lang="en-US" dirty="0"/>
          </a:p>
        </p:txBody>
      </p:sp>
      <p:sp>
        <p:nvSpPr>
          <p:cNvPr id="3" name="Content Placeholder 2"/>
          <p:cNvSpPr>
            <a:spLocks noGrp="1"/>
          </p:cNvSpPr>
          <p:nvPr>
            <p:ph idx="1"/>
          </p:nvPr>
        </p:nvSpPr>
        <p:spPr/>
        <p:txBody>
          <a:bodyPr/>
          <a:lstStyle/>
          <a:p>
            <a:r>
              <a:rPr lang="en-US" dirty="0" err="1" smtClean="0"/>
              <a:t>Ziel</a:t>
            </a:r>
            <a:r>
              <a:rPr lang="en-US" dirty="0" smtClean="0"/>
              <a:t>: Lose </a:t>
            </a:r>
            <a:r>
              <a:rPr lang="en-US" dirty="0" err="1" smtClean="0"/>
              <a:t>Kopplungzwischen</a:t>
            </a:r>
            <a:r>
              <a:rPr lang="en-US" dirty="0" smtClean="0"/>
              <a:t> </a:t>
            </a:r>
            <a:r>
              <a:rPr lang="en-US" dirty="0" err="1" smtClean="0"/>
              <a:t>Komponenten</a:t>
            </a:r>
            <a:r>
              <a:rPr lang="en-US" dirty="0" smtClean="0"/>
              <a:t/>
            </a:r>
            <a:br>
              <a:rPr lang="en-US" dirty="0" smtClean="0"/>
            </a:br>
            <a:r>
              <a:rPr lang="en-US" dirty="0" err="1" smtClean="0">
                <a:sym typeface="Wingdings"/>
              </a:rPr>
              <a:t>Testbarkeit</a:t>
            </a:r>
            <a:r>
              <a:rPr lang="en-US" dirty="0" smtClean="0">
                <a:sym typeface="Wingdings"/>
              </a:rPr>
              <a:t/>
            </a:r>
            <a:br>
              <a:rPr lang="en-US" dirty="0" smtClean="0">
                <a:sym typeface="Wingdings"/>
              </a:rPr>
            </a:br>
            <a:r>
              <a:rPr lang="en-US" dirty="0" err="1" smtClean="0">
                <a:sym typeface="Wingdings"/>
              </a:rPr>
              <a:t>Flexibilität</a:t>
            </a:r>
            <a:r>
              <a:rPr lang="en-US" dirty="0" smtClean="0">
                <a:sym typeface="Wingdings"/>
              </a:rPr>
              <a:t> (Environment, etc.)</a:t>
            </a:r>
            <a:endParaRPr lang="en-US" dirty="0" smtClean="0"/>
          </a:p>
          <a:p>
            <a:r>
              <a:rPr lang="en-US" dirty="0" err="1" smtClean="0"/>
              <a:t>Welche</a:t>
            </a:r>
            <a:r>
              <a:rPr lang="en-US" dirty="0" smtClean="0"/>
              <a:t> </a:t>
            </a:r>
            <a:r>
              <a:rPr lang="en-US" dirty="0" err="1" smtClean="0"/>
              <a:t>Komponenten</a:t>
            </a:r>
            <a:endParaRPr lang="en-US" dirty="0" smtClean="0"/>
          </a:p>
          <a:p>
            <a:endParaRPr lang="en-US" dirty="0" smtClean="0"/>
          </a:p>
          <a:p>
            <a:endParaRPr lang="en-US" dirty="0" smtClean="0"/>
          </a:p>
          <a:p>
            <a:pPr>
              <a:buNone/>
            </a:pPr>
            <a:endParaRPr lang="en-US" dirty="0"/>
          </a:p>
        </p:txBody>
      </p:sp>
      <p:sp>
        <p:nvSpPr>
          <p:cNvPr id="4" name="Date Placeholder 3"/>
          <p:cNvSpPr>
            <a:spLocks noGrp="1"/>
          </p:cNvSpPr>
          <p:nvPr>
            <p:ph type="dt" sz="half" idx="10"/>
          </p:nvPr>
        </p:nvSpPr>
        <p:spPr/>
        <p:txBody>
          <a:bodyPr/>
          <a:lstStyle/>
          <a:p>
            <a:fld id="{09C9D749-408E-C946-8128-711719B35F7E}"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de-CH" dirty="0" smtClean="0"/>
              <a:t>Dependency Injection</a:t>
            </a:r>
            <a:endParaRPr lang="en-US" dirty="0"/>
          </a:p>
        </p:txBody>
      </p:sp>
      <p:graphicFrame>
        <p:nvGraphicFramePr>
          <p:cNvPr id="7" name="Table 6"/>
          <p:cNvGraphicFramePr>
            <a:graphicFrameLocks noGrp="1"/>
          </p:cNvGraphicFramePr>
          <p:nvPr/>
        </p:nvGraphicFramePr>
        <p:xfrm>
          <a:off x="762000" y="4038600"/>
          <a:ext cx="7620000" cy="1859279"/>
        </p:xfrm>
        <a:graphic>
          <a:graphicData uri="http://schemas.openxmlformats.org/drawingml/2006/table">
            <a:tbl>
              <a:tblPr firstRow="1" bandRow="1">
                <a:tableStyleId>{5940675A-B579-460E-94D1-54222C63F5DA}</a:tableStyleId>
              </a:tblPr>
              <a:tblGrid>
                <a:gridCol w="2540000"/>
                <a:gridCol w="2540000"/>
                <a:gridCol w="2540000"/>
              </a:tblGrid>
              <a:tr h="381000">
                <a:tc>
                  <a:txBody>
                    <a:bodyPr/>
                    <a:lstStyle/>
                    <a:p>
                      <a:endParaRPr lang="en-US" dirty="0"/>
                    </a:p>
                  </a:txBody>
                  <a:tcPr/>
                </a:tc>
                <a:tc>
                  <a:txBody>
                    <a:bodyPr/>
                    <a:lstStyle/>
                    <a:p>
                      <a:r>
                        <a:rPr lang="en-US" sz="2500" dirty="0" smtClean="0"/>
                        <a:t>Dependent</a:t>
                      </a:r>
                      <a:endParaRPr lang="en-US" sz="2500" dirty="0"/>
                    </a:p>
                  </a:txBody>
                  <a:tcPr/>
                </a:tc>
                <a:tc>
                  <a:txBody>
                    <a:bodyPr/>
                    <a:lstStyle/>
                    <a:p>
                      <a:r>
                        <a:rPr lang="en-US" sz="2500" dirty="0" smtClean="0"/>
                        <a:t>Dependency</a:t>
                      </a:r>
                      <a:endParaRPr lang="en-US" sz="2500" dirty="0"/>
                    </a:p>
                  </a:txBody>
                  <a:tcPr/>
                </a:tc>
              </a:tr>
              <a:tr h="381000">
                <a:tc>
                  <a:txBody>
                    <a:bodyPr/>
                    <a:lstStyle/>
                    <a:p>
                      <a:r>
                        <a:rPr lang="en-US" sz="2500" dirty="0" err="1" smtClean="0"/>
                        <a:t>Webservices</a:t>
                      </a:r>
                      <a:endParaRPr lang="en-US" sz="2500" dirty="0"/>
                    </a:p>
                  </a:txBody>
                  <a:tcPr/>
                </a:tc>
                <a:tc>
                  <a:txBody>
                    <a:bodyPr/>
                    <a:lstStyle/>
                    <a:p>
                      <a:r>
                        <a:rPr lang="en-US" dirty="0" err="1" smtClean="0"/>
                        <a:t>VacationWebservice</a:t>
                      </a:r>
                      <a:endParaRPr lang="en-US" dirty="0" smtClean="0"/>
                    </a:p>
                    <a:p>
                      <a:r>
                        <a:rPr lang="en-US" dirty="0" err="1" smtClean="0"/>
                        <a:t>TeamWebservice</a:t>
                      </a:r>
                      <a:endParaRPr lang="en-US" dirty="0" smtClean="0"/>
                    </a:p>
                    <a:p>
                      <a:r>
                        <a:rPr lang="en-US" dirty="0" err="1" smtClean="0"/>
                        <a:t>UserWebservice</a:t>
                      </a:r>
                      <a:endParaRPr lang="en-US" dirty="0"/>
                    </a:p>
                  </a:txBody>
                  <a:tcPr/>
                </a:tc>
                <a:tc>
                  <a:txBody>
                    <a:bodyPr/>
                    <a:lstStyle/>
                    <a:p>
                      <a:r>
                        <a:rPr lang="en-US" dirty="0" err="1" smtClean="0"/>
                        <a:t>VacationService</a:t>
                      </a:r>
                      <a:endParaRPr lang="en-US" dirty="0" smtClean="0"/>
                    </a:p>
                    <a:p>
                      <a:r>
                        <a:rPr lang="en-US" dirty="0" err="1" smtClean="0"/>
                        <a:t>TeamService</a:t>
                      </a:r>
                      <a:endParaRPr lang="en-US" dirty="0" smtClean="0"/>
                    </a:p>
                    <a:p>
                      <a:r>
                        <a:rPr lang="en-US" dirty="0" err="1" smtClean="0"/>
                        <a:t>UserService</a:t>
                      </a:r>
                      <a:endParaRPr lang="en-US" dirty="0"/>
                    </a:p>
                  </a:txBody>
                  <a:tcPr/>
                </a:tc>
              </a:tr>
              <a:tr h="381000">
                <a:tc>
                  <a:txBody>
                    <a:bodyPr/>
                    <a:lstStyle/>
                    <a:p>
                      <a:r>
                        <a:rPr lang="en-US" sz="2500" dirty="0" smtClean="0"/>
                        <a:t>Dispatching</a:t>
                      </a:r>
                      <a:endParaRPr lang="en-US" sz="2500" dirty="0"/>
                    </a:p>
                  </a:txBody>
                  <a:tcPr/>
                </a:tc>
                <a:tc>
                  <a:txBody>
                    <a:bodyPr/>
                    <a:lstStyle/>
                    <a:p>
                      <a:r>
                        <a:rPr lang="en-US" dirty="0" smtClean="0"/>
                        <a:t>Dispatcher</a:t>
                      </a:r>
                      <a:endParaRPr lang="en-US" dirty="0"/>
                    </a:p>
                  </a:txBody>
                  <a:tcPr/>
                </a:tc>
                <a:tc>
                  <a:txBody>
                    <a:bodyPr/>
                    <a:lstStyle/>
                    <a:p>
                      <a:r>
                        <a:rPr lang="en-US" dirty="0" err="1" smtClean="0"/>
                        <a:t>Webservices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err="1" smtClean="0"/>
              <a:t>Fazit</a:t>
            </a:r>
            <a:endParaRPr lang="en-US" dirty="0"/>
          </a:p>
        </p:txBody>
      </p:sp>
      <p:sp>
        <p:nvSpPr>
          <p:cNvPr id="10" name="Subtitle 9"/>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57794616-EFEF-C64F-AFAD-A95E479BB03B}"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Fazit</a:t>
            </a:r>
            <a:endParaRPr lang="en-US" dirty="0"/>
          </a:p>
        </p:txBody>
      </p:sp>
      <p:sp>
        <p:nvSpPr>
          <p:cNvPr id="4" name="Date Placeholder 3"/>
          <p:cNvSpPr>
            <a:spLocks noGrp="1"/>
          </p:cNvSpPr>
          <p:nvPr>
            <p:ph type="dt" sz="half" idx="10"/>
          </p:nvPr>
        </p:nvSpPr>
        <p:spPr/>
        <p:txBody>
          <a:bodyPr/>
          <a:lstStyle/>
          <a:p>
            <a:fld id="{DE9A3CD0-9D4E-4F43-9034-AFC7111435D3}"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8" name="Text Placeholder 7"/>
          <p:cNvSpPr>
            <a:spLocks noGrp="1"/>
          </p:cNvSpPr>
          <p:nvPr>
            <p:ph type="body" sz="quarter" idx="13"/>
          </p:nvPr>
        </p:nvSpPr>
        <p:spPr/>
        <p:txBody>
          <a:bodyPr>
            <a:normAutofit fontScale="92500" lnSpcReduction="20000"/>
          </a:bodyPr>
          <a:lstStyle/>
          <a:p>
            <a:r>
              <a:rPr lang="en-US" smtClean="0"/>
              <a:t>Technologien - Scala</a:t>
            </a:r>
            <a:endParaRPr lang="en-US" dirty="0"/>
          </a:p>
        </p:txBody>
      </p:sp>
      <p:graphicFrame>
        <p:nvGraphicFramePr>
          <p:cNvPr id="17" name="Table 16"/>
          <p:cNvGraphicFramePr>
            <a:graphicFrameLocks noGrp="1"/>
          </p:cNvGraphicFramePr>
          <p:nvPr/>
        </p:nvGraphicFramePr>
        <p:xfrm>
          <a:off x="457200" y="2026921"/>
          <a:ext cx="8153400" cy="2103119"/>
        </p:xfrm>
        <a:graphic>
          <a:graphicData uri="http://schemas.openxmlformats.org/drawingml/2006/table">
            <a:tbl>
              <a:tblPr firstRow="1" bandRow="1">
                <a:tableStyleId>{5940675A-B579-460E-94D1-54222C63F5DA}</a:tableStyleId>
              </a:tblPr>
              <a:tblGrid>
                <a:gridCol w="1447800"/>
                <a:gridCol w="6705600"/>
              </a:tblGrid>
              <a:tr h="370840">
                <a:tc>
                  <a:txBody>
                    <a:bodyPr/>
                    <a:lstStyle/>
                    <a:p>
                      <a:r>
                        <a:rPr lang="en-US" dirty="0" err="1" smtClean="0"/>
                        <a:t>Positiv</a:t>
                      </a:r>
                      <a:endParaRPr lang="en-US" dirty="0"/>
                    </a:p>
                  </a:txBody>
                  <a:tcPr/>
                </a:tc>
                <a:tc>
                  <a:txBody>
                    <a:bodyPr/>
                    <a:lstStyle/>
                    <a:p>
                      <a:pPr>
                        <a:buFont typeface="Arial"/>
                        <a:buChar char="•"/>
                      </a:pPr>
                      <a:r>
                        <a:rPr lang="en-US" dirty="0" smtClean="0"/>
                        <a:t>Community Support</a:t>
                      </a:r>
                    </a:p>
                    <a:p>
                      <a:pPr>
                        <a:buFont typeface="Arial"/>
                        <a:buChar char="•"/>
                      </a:pPr>
                      <a:r>
                        <a:rPr lang="en-US" dirty="0" err="1" smtClean="0"/>
                        <a:t>konsistent</a:t>
                      </a:r>
                      <a:endParaRPr lang="en-US" dirty="0" smtClean="0"/>
                    </a:p>
                    <a:p>
                      <a:pPr>
                        <a:buFont typeface="Arial"/>
                        <a:buChar char="•"/>
                      </a:pPr>
                      <a:r>
                        <a:rPr lang="en-US" dirty="0" err="1" smtClean="0"/>
                        <a:t>kurz</a:t>
                      </a:r>
                      <a:r>
                        <a:rPr lang="en-US" baseline="0" dirty="0" smtClean="0"/>
                        <a:t> und </a:t>
                      </a:r>
                      <a:r>
                        <a:rPr lang="en-US" baseline="0" dirty="0" err="1" smtClean="0"/>
                        <a:t>prägnant</a:t>
                      </a:r>
                      <a:endParaRPr lang="en-US" baseline="0" dirty="0" smtClean="0"/>
                    </a:p>
                    <a:p>
                      <a:pPr>
                        <a:buFont typeface="Arial"/>
                        <a:buChar char="•"/>
                      </a:pPr>
                      <a:r>
                        <a:rPr lang="en-US" baseline="0" dirty="0" err="1" smtClean="0"/>
                        <a:t>effektiv</a:t>
                      </a:r>
                      <a:r>
                        <a:rPr lang="en-US" baseline="0" dirty="0" smtClean="0"/>
                        <a:t>, </a:t>
                      </a:r>
                      <a:r>
                        <a:rPr lang="en-US" baseline="0" dirty="0" err="1" smtClean="0"/>
                        <a:t>da</a:t>
                      </a:r>
                      <a:r>
                        <a:rPr lang="en-US" baseline="0" dirty="0" smtClean="0"/>
                        <a:t> </a:t>
                      </a:r>
                      <a:r>
                        <a:rPr lang="en-US" baseline="0" dirty="0" err="1" smtClean="0"/>
                        <a:t>wenige</a:t>
                      </a:r>
                      <a:r>
                        <a:rPr lang="en-US" baseline="0" dirty="0" smtClean="0"/>
                        <a:t> LOC</a:t>
                      </a:r>
                    </a:p>
                  </a:txBody>
                  <a:tcPr/>
                </a:tc>
              </a:tr>
              <a:tr h="370840">
                <a:tc>
                  <a:txBody>
                    <a:bodyPr/>
                    <a:lstStyle/>
                    <a:p>
                      <a:r>
                        <a:rPr lang="en-US" dirty="0" err="1" smtClean="0"/>
                        <a:t>Negativ</a:t>
                      </a:r>
                      <a:endParaRPr lang="en-US" dirty="0"/>
                    </a:p>
                  </a:txBody>
                  <a:tcPr/>
                </a:tc>
                <a:tc>
                  <a:txBody>
                    <a:bodyPr/>
                    <a:lstStyle/>
                    <a:p>
                      <a:pPr>
                        <a:buFont typeface="Arial"/>
                        <a:buChar char="•"/>
                      </a:pPr>
                      <a:r>
                        <a:rPr lang="en-US" baseline="0" dirty="0" smtClean="0"/>
                        <a:t>Complicated</a:t>
                      </a:r>
                    </a:p>
                    <a:p>
                      <a:pPr>
                        <a:buFont typeface="Arial"/>
                        <a:buChar char="•"/>
                      </a:pPr>
                      <a:r>
                        <a:rPr lang="en-US" baseline="0" dirty="0" err="1" smtClean="0"/>
                        <a:t>Scala</a:t>
                      </a:r>
                      <a:r>
                        <a:rPr lang="en-US" baseline="0" dirty="0" smtClean="0"/>
                        <a:t> Compiler </a:t>
                      </a:r>
                      <a:r>
                        <a:rPr lang="en-US" baseline="0" dirty="0" err="1" smtClean="0"/>
                        <a:t>langsam</a:t>
                      </a:r>
                      <a:endParaRPr lang="en-US" baseline="0" dirty="0" smtClean="0"/>
                    </a:p>
                    <a:p>
                      <a:pPr>
                        <a:buFont typeface="Arial"/>
                        <a:buChar char="•"/>
                      </a:pPr>
                      <a:r>
                        <a:rPr lang="en-US" baseline="0" dirty="0" err="1" smtClean="0"/>
                        <a:t>Schnelle</a:t>
                      </a:r>
                      <a:r>
                        <a:rPr lang="en-US" baseline="0" dirty="0" smtClean="0"/>
                        <a:t> </a:t>
                      </a:r>
                      <a:r>
                        <a:rPr lang="en-US" baseline="0" dirty="0" err="1" smtClean="0"/>
                        <a:t>Entwicklungszyklen</a:t>
                      </a:r>
                      <a:r>
                        <a:rPr lang="en-US" baseline="0" dirty="0" smtClean="0"/>
                        <a:t> </a:t>
                      </a:r>
                      <a:r>
                        <a:rPr lang="en-US" baseline="0" dirty="0" err="1" smtClean="0">
                          <a:sym typeface="Wingdings"/>
                        </a:rPr>
                        <a:t>Inkompatibilitäten</a:t>
                      </a:r>
                      <a:endParaRPr lang="en-US" baseline="0" dirty="0" smtClean="0"/>
                    </a:p>
                  </a:txBody>
                  <a:tcPr/>
                </a:tc>
              </a:tr>
            </a:tbl>
          </a:graphicData>
        </a:graphic>
      </p:graphicFrame>
      <p:sp>
        <p:nvSpPr>
          <p:cNvPr id="19" name="TextBox 18"/>
          <p:cNvSpPr txBox="1"/>
          <p:nvPr/>
        </p:nvSpPr>
        <p:spPr>
          <a:xfrm>
            <a:off x="457200" y="1524000"/>
            <a:ext cx="2057400" cy="461665"/>
          </a:xfrm>
          <a:prstGeom prst="rect">
            <a:avLst/>
          </a:prstGeom>
          <a:noFill/>
        </p:spPr>
        <p:txBody>
          <a:bodyPr wrap="square" rtlCol="0">
            <a:spAutoFit/>
          </a:bodyPr>
          <a:lstStyle/>
          <a:p>
            <a:r>
              <a:rPr lang="en-US" sz="2400" dirty="0" err="1" smtClean="0"/>
              <a:t>Scala</a:t>
            </a:r>
            <a:endParaRPr lang="en-US" sz="2400" dirty="0"/>
          </a:p>
        </p:txBody>
      </p:sp>
      <p:sp>
        <p:nvSpPr>
          <p:cNvPr id="22" name="TextBox 21"/>
          <p:cNvSpPr txBox="1"/>
          <p:nvPr/>
        </p:nvSpPr>
        <p:spPr>
          <a:xfrm>
            <a:off x="457200" y="4419600"/>
            <a:ext cx="8153400" cy="1200329"/>
          </a:xfrm>
          <a:prstGeom prst="rect">
            <a:avLst/>
          </a:prstGeom>
          <a:noFill/>
        </p:spPr>
        <p:txBody>
          <a:bodyPr wrap="square" rtlCol="0">
            <a:spAutoFit/>
          </a:bodyPr>
          <a:lstStyle/>
          <a:p>
            <a:r>
              <a:rPr lang="en-US" dirty="0" smtClean="0"/>
              <a:t>“I </a:t>
            </a:r>
            <a:r>
              <a:rPr lang="en-US" dirty="0" smtClean="0"/>
              <a:t>like </a:t>
            </a:r>
            <a:r>
              <a:rPr lang="en-US" dirty="0" err="1" smtClean="0"/>
              <a:t>Scala</a:t>
            </a:r>
            <a:r>
              <a:rPr lang="en-US" dirty="0" smtClean="0"/>
              <a:t>, but my big problem is that the type theory has gotten really complicated. The language lawyers are driving the bus. It’s turning into something that journeyman developers and even people like me. I started getting into the </a:t>
            </a:r>
            <a:r>
              <a:rPr lang="en-US" dirty="0" err="1" smtClean="0"/>
              <a:t>Scala</a:t>
            </a:r>
            <a:r>
              <a:rPr lang="en-US" dirty="0" smtClean="0"/>
              <a:t> stuff and my head starts to spin and I go,</a:t>
            </a:r>
            <a:r>
              <a:rPr lang="en-US" dirty="0" smtClean="0"/>
              <a:t> ‘what?’” (James Gosling)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mtClean="0"/>
              <a:t>Fazit</a:t>
            </a:r>
            <a:endParaRPr lang="en-US" dirty="0"/>
          </a:p>
        </p:txBody>
      </p:sp>
      <p:sp>
        <p:nvSpPr>
          <p:cNvPr id="4" name="Date Placeholder 3"/>
          <p:cNvSpPr>
            <a:spLocks noGrp="1"/>
          </p:cNvSpPr>
          <p:nvPr>
            <p:ph type="dt" sz="half" idx="10"/>
          </p:nvPr>
        </p:nvSpPr>
        <p:spPr/>
        <p:txBody>
          <a:bodyPr/>
          <a:lstStyle/>
          <a:p>
            <a:fld id="{588D0046-00D5-0B47-BF41-94042D97D98A}"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15" name="Text Placeholder 14"/>
          <p:cNvSpPr>
            <a:spLocks noGrp="1"/>
          </p:cNvSpPr>
          <p:nvPr>
            <p:ph type="body" sz="quarter" idx="13"/>
          </p:nvPr>
        </p:nvSpPr>
        <p:spPr/>
        <p:txBody>
          <a:bodyPr>
            <a:normAutofit fontScale="92500" lnSpcReduction="20000"/>
          </a:bodyPr>
          <a:lstStyle/>
          <a:p>
            <a:r>
              <a:rPr lang="en-US" dirty="0" err="1" smtClean="0"/>
              <a:t>Technologien</a:t>
            </a:r>
            <a:r>
              <a:rPr lang="en-US" dirty="0" smtClean="0"/>
              <a:t> - Lift</a:t>
            </a:r>
            <a:endParaRPr lang="en-US" dirty="0"/>
          </a:p>
        </p:txBody>
      </p:sp>
      <p:sp>
        <p:nvSpPr>
          <p:cNvPr id="26" name="Text Placeholder 11"/>
          <p:cNvSpPr txBox="1">
            <a:spLocks/>
          </p:cNvSpPr>
          <p:nvPr/>
        </p:nvSpPr>
        <p:spPr>
          <a:xfrm>
            <a:off x="457200" y="3638550"/>
            <a:ext cx="4040188" cy="639762"/>
          </a:xfrm>
          <a:prstGeom prst="rect">
            <a:avLst/>
          </a:prstGeom>
        </p:spPr>
        <p:txBody>
          <a:bodyPr vert="horz" lIns="91440" tIns="45720" rIns="91440" bIns="45720" rtlCol="0" anchor="b">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Wann</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macht</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die </a:t>
            </a: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Verwendung</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von Lift Sinn:</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27" name="Text Placeholder 7"/>
          <p:cNvSpPr txBox="1">
            <a:spLocks/>
          </p:cNvSpPr>
          <p:nvPr/>
        </p:nvSpPr>
        <p:spPr>
          <a:xfrm>
            <a:off x="531812" y="4267200"/>
            <a:ext cx="4040188" cy="2057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r>
              <a:rPr lang="en-US" sz="2400" dirty="0" err="1" smtClean="0"/>
              <a:t>Skalierbarkeit</a:t>
            </a:r>
            <a:r>
              <a:rPr lang="en-US" sz="2400" dirty="0" smtClean="0"/>
              <a:t>:</a:t>
            </a:r>
          </a:p>
          <a:p>
            <a:pPr marL="800100" lvl="1" indent="-342900">
              <a:spcBef>
                <a:spcPct val="20000"/>
              </a:spcBef>
              <a:buFont typeface="Arial"/>
              <a:buChar cha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grosse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Datenmengen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Arial"/>
              <a:buChar char="•"/>
            </a:pPr>
            <a:r>
              <a:rPr lang="en-US" sz="2400" dirty="0" err="1" smtClean="0"/>
              <a:t>NoSQL</a:t>
            </a:r>
            <a:r>
              <a:rPr lang="en-US" sz="2400" dirty="0" smtClean="0"/>
              <a:t> </a:t>
            </a:r>
            <a:r>
              <a:rPr lang="en-US" sz="2400" dirty="0" err="1" smtClean="0"/>
              <a:t>Datenbanken</a:t>
            </a:r>
            <a:endParaRPr lang="en-US" sz="2400" dirty="0" smtClean="0"/>
          </a:p>
          <a:p>
            <a:pPr marL="800100" lvl="1" indent="-342900">
              <a:spcBef>
                <a:spcPct val="20000"/>
              </a:spcBef>
              <a:buFont typeface="Arial"/>
              <a:buChar char="•"/>
            </a:pPr>
            <a:r>
              <a:rPr lang="en-US" sz="2400" dirty="0" err="1" smtClean="0"/>
              <a:t>grosse</a:t>
            </a:r>
            <a:r>
              <a:rPr lang="en-US" sz="2400" dirty="0" smtClean="0"/>
              <a:t> </a:t>
            </a:r>
            <a:r>
              <a:rPr lang="en-US" sz="2400" dirty="0" err="1" smtClean="0"/>
              <a:t>Benutzeranzahl</a:t>
            </a:r>
            <a:endParaRPr lang="en-US" sz="2400" dirty="0" smtClean="0"/>
          </a:p>
          <a:p>
            <a:pPr marL="34290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Comet Support</a:t>
            </a:r>
          </a:p>
          <a:p>
            <a:pPr marL="800100" lvl="1" indent="-342900">
              <a:spcBef>
                <a:spcPct val="20000"/>
              </a:spcBef>
              <a:buFont typeface="Arial"/>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Text Placeholder 12"/>
          <p:cNvSpPr txBox="1">
            <a:spLocks/>
          </p:cNvSpPr>
          <p:nvPr/>
        </p:nvSpPr>
        <p:spPr>
          <a:xfrm>
            <a:off x="4645025" y="3638550"/>
            <a:ext cx="4041775" cy="6397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Wann ist sie ungeeignet:</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9" name="Content Placeholder 13"/>
          <p:cNvSpPr txBox="1">
            <a:spLocks/>
          </p:cNvSpPr>
          <p:nvPr/>
        </p:nvSpPr>
        <p:spPr>
          <a:xfrm>
            <a:off x="4572000" y="4267200"/>
            <a:ext cx="4041775"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Klassische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Webanwendungen</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sym typeface="Wingdings"/>
              </a:rPr>
              <a:t></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Wingdings"/>
              </a:rPr>
              <a:t> Ruby, Groovy, Spring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sym typeface="Wingdings"/>
              </a:rPr>
              <a:t>Roo</a:t>
            </a:r>
            <a:endParaRPr kumimoji="0" lang="en-US" sz="2400" b="0" i="0" u="none" strike="noStrike" kern="1200" cap="none" spc="0" normalizeH="0" baseline="0" noProof="0" dirty="0" smtClean="0">
              <a:ln>
                <a:noFill/>
              </a:ln>
              <a:solidFill>
                <a:schemeClr val="tx1"/>
              </a:solidFill>
              <a:effectLst/>
              <a:uLnTx/>
              <a:uFillTx/>
              <a:latin typeface="+mn-lt"/>
              <a:ea typeface="+mn-ea"/>
              <a:cs typeface="+mn-cs"/>
              <a:sym typeface="Wingding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0" name="Table 29"/>
          <p:cNvGraphicFramePr>
            <a:graphicFrameLocks noGrp="1"/>
          </p:cNvGraphicFramePr>
          <p:nvPr/>
        </p:nvGraphicFramePr>
        <p:xfrm>
          <a:off x="495300" y="1493521"/>
          <a:ext cx="8153400" cy="2103119"/>
        </p:xfrm>
        <a:graphic>
          <a:graphicData uri="http://schemas.openxmlformats.org/drawingml/2006/table">
            <a:tbl>
              <a:tblPr firstRow="1" bandRow="1">
                <a:tableStyleId>{5940675A-B579-460E-94D1-54222C63F5DA}</a:tableStyleId>
              </a:tblPr>
              <a:tblGrid>
                <a:gridCol w="1447800"/>
                <a:gridCol w="6705600"/>
              </a:tblGrid>
              <a:tr h="370840">
                <a:tc>
                  <a:txBody>
                    <a:bodyPr/>
                    <a:lstStyle/>
                    <a:p>
                      <a:r>
                        <a:rPr lang="en-US" dirty="0" err="1" smtClean="0"/>
                        <a:t>Positiv</a:t>
                      </a:r>
                      <a:endParaRPr lang="en-US" dirty="0"/>
                    </a:p>
                  </a:txBody>
                  <a:tcPr/>
                </a:tc>
                <a:tc>
                  <a:txBody>
                    <a:bodyPr/>
                    <a:lstStyle/>
                    <a:p>
                      <a:pPr>
                        <a:buFont typeface="Arial"/>
                        <a:buChar char="•"/>
                      </a:pPr>
                      <a:r>
                        <a:rPr lang="en-US" baseline="0" dirty="0" err="1" smtClean="0"/>
                        <a:t>Beliebige</a:t>
                      </a:r>
                      <a:r>
                        <a:rPr lang="en-US" baseline="0" dirty="0" smtClean="0"/>
                        <a:t> </a:t>
                      </a:r>
                      <a:r>
                        <a:rPr lang="en-US" baseline="0" dirty="0" err="1" smtClean="0"/>
                        <a:t>Skalierung</a:t>
                      </a:r>
                      <a:endParaRPr lang="en-US" baseline="0" dirty="0" smtClean="0"/>
                    </a:p>
                    <a:p>
                      <a:pPr>
                        <a:buFont typeface="Arial"/>
                        <a:buChar char="•"/>
                      </a:pPr>
                      <a:r>
                        <a:rPr lang="en-US" baseline="0" dirty="0" err="1" smtClean="0"/>
                        <a:t>Templating</a:t>
                      </a:r>
                      <a:endParaRPr lang="en-US" baseline="0" dirty="0" smtClean="0"/>
                    </a:p>
                    <a:p>
                      <a:pPr>
                        <a:buFont typeface="Arial"/>
                        <a:buChar char="•"/>
                      </a:pPr>
                      <a:r>
                        <a:rPr lang="en-US" baseline="0" dirty="0" smtClean="0"/>
                        <a:t>Request-Response Lifecycle</a:t>
                      </a:r>
                    </a:p>
                  </a:txBody>
                  <a:tcPr/>
                </a:tc>
              </a:tr>
              <a:tr h="370840">
                <a:tc>
                  <a:txBody>
                    <a:bodyPr/>
                    <a:lstStyle/>
                    <a:p>
                      <a:r>
                        <a:rPr lang="en-US" dirty="0" err="1" smtClean="0"/>
                        <a:t>Negativ</a:t>
                      </a:r>
                      <a:endParaRPr lang="en-US" dirty="0"/>
                    </a:p>
                  </a:txBody>
                  <a:tcPr/>
                </a:tc>
                <a:tc>
                  <a:txBody>
                    <a:bodyPr/>
                    <a:lstStyle/>
                    <a:p>
                      <a:pPr>
                        <a:buFont typeface="Arial"/>
                        <a:buChar char="•"/>
                      </a:pPr>
                      <a:r>
                        <a:rPr lang="en-US" baseline="0" dirty="0" err="1" smtClean="0"/>
                        <a:t>Modularisierung</a:t>
                      </a:r>
                      <a:r>
                        <a:rPr lang="en-US" baseline="0" dirty="0" smtClean="0"/>
                        <a:t> </a:t>
                      </a:r>
                      <a:r>
                        <a:rPr lang="en-US" baseline="0" dirty="0" err="1" smtClean="0">
                          <a:sym typeface="Wingdings"/>
                        </a:rPr>
                        <a:t></a:t>
                      </a:r>
                      <a:r>
                        <a:rPr lang="en-US" baseline="0" dirty="0" smtClean="0">
                          <a:sym typeface="Wingdings"/>
                        </a:rPr>
                        <a:t> </a:t>
                      </a:r>
                      <a:r>
                        <a:rPr lang="en-US" baseline="0" dirty="0" err="1" smtClean="0">
                          <a:sym typeface="Wingdings"/>
                        </a:rPr>
                        <a:t>kein</a:t>
                      </a:r>
                      <a:r>
                        <a:rPr lang="en-US" baseline="0" dirty="0" smtClean="0">
                          <a:sym typeface="Wingdings"/>
                        </a:rPr>
                        <a:t> </a:t>
                      </a:r>
                      <a:r>
                        <a:rPr lang="en-US" baseline="0" dirty="0" err="1" smtClean="0">
                          <a:sym typeface="Wingdings"/>
                        </a:rPr>
                        <a:t>Plugin</a:t>
                      </a:r>
                      <a:r>
                        <a:rPr lang="en-US" baseline="0" dirty="0" smtClean="0">
                          <a:sym typeface="Wingdings"/>
                        </a:rPr>
                        <a:t> </a:t>
                      </a:r>
                      <a:r>
                        <a:rPr lang="en-US" baseline="0" dirty="0" err="1" smtClean="0">
                          <a:sym typeface="Wingdings"/>
                        </a:rPr>
                        <a:t>Konzept</a:t>
                      </a:r>
                      <a:endParaRPr lang="en-US" baseline="0" dirty="0" smtClean="0"/>
                    </a:p>
                    <a:p>
                      <a:pPr>
                        <a:buFont typeface="Arial"/>
                        <a:buChar char="•"/>
                      </a:pPr>
                      <a:r>
                        <a:rPr lang="en-US" baseline="0" dirty="0" smtClean="0"/>
                        <a:t>Security</a:t>
                      </a:r>
                    </a:p>
                    <a:p>
                      <a:pPr>
                        <a:buFont typeface="Arial"/>
                        <a:buChar char="•"/>
                      </a:pPr>
                      <a:r>
                        <a:rPr lang="en-US" baseline="0" dirty="0" err="1" smtClean="0"/>
                        <a:t>Persistenz</a:t>
                      </a:r>
                      <a:endParaRPr lang="en-US" baseline="0" dirty="0" smtClean="0"/>
                    </a:p>
                    <a:p>
                      <a:pPr>
                        <a:buFont typeface="Arial"/>
                        <a:buChar char="•"/>
                      </a:pPr>
                      <a:r>
                        <a:rPr lang="en-US" baseline="0" dirty="0" smtClean="0"/>
                        <a:t>Dependency Injection</a:t>
                      </a: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Ablauf</a:t>
            </a:r>
            <a:endParaRPr lang="en-US" dirty="0"/>
          </a:p>
        </p:txBody>
      </p:sp>
      <p:graphicFrame>
        <p:nvGraphicFramePr>
          <p:cNvPr id="30" name="Content Placeholder 29"/>
          <p:cNvGraphicFramePr>
            <a:graphicFrameLocks noGrp="1"/>
          </p:cNvGraphicFramePr>
          <p:nvPr>
            <p:ph idx="1"/>
          </p:nvPr>
        </p:nvGraphicFramePr>
        <p:xfrm>
          <a:off x="457200" y="5409406"/>
          <a:ext cx="8229600" cy="370840"/>
        </p:xfrm>
        <a:graphic>
          <a:graphicData uri="http://schemas.openxmlformats.org/drawingml/2006/table">
            <a:tbl>
              <a:tblPr firstRow="1" bandRow="1">
                <a:effectLst>
                  <a:outerShdw blurRad="50800" dist="38100" dir="2700000" algn="tl" rotWithShape="0">
                    <a:srgbClr val="FF0000">
                      <a:alpha val="43000"/>
                    </a:srgbClr>
                  </a:outerShdw>
                </a:effectLst>
                <a:tableStyleId>{5940675A-B579-460E-94D1-54222C63F5DA}</a:tableStyleId>
              </a:tblPr>
              <a:tblGrid>
                <a:gridCol w="822960"/>
                <a:gridCol w="822960"/>
                <a:gridCol w="822960"/>
                <a:gridCol w="822960"/>
                <a:gridCol w="822960"/>
                <a:gridCol w="822960"/>
                <a:gridCol w="822960"/>
                <a:gridCol w="822960"/>
                <a:gridCol w="822960"/>
                <a:gridCol w="822960"/>
              </a:tblGrid>
              <a:tr h="370840">
                <a:tc>
                  <a:txBody>
                    <a:bodyPr/>
                    <a:lstStyle/>
                    <a:p>
                      <a:r>
                        <a:rPr lang="en-US" sz="1600" dirty="0" err="1" smtClean="0"/>
                        <a:t>Februar</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März</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April</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Mai</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Juni</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Juli</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August</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Sept.</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Okt</a:t>
                      </a:r>
                      <a:r>
                        <a:rPr lang="en-US" sz="1600" dirty="0" smtClean="0"/>
                        <a:t>.</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Nov.</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Date Placeholder 3"/>
          <p:cNvSpPr>
            <a:spLocks noGrp="1"/>
          </p:cNvSpPr>
          <p:nvPr>
            <p:ph type="dt" sz="half" idx="10"/>
          </p:nvPr>
        </p:nvSpPr>
        <p:spPr/>
        <p:txBody>
          <a:bodyPr/>
          <a:lstStyle/>
          <a:p>
            <a:fld id="{5366EEFF-7AE4-DE4D-A796-61BD556E3B59}"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a:xfrm>
            <a:off x="500034" y="1385076"/>
            <a:ext cx="8286750" cy="500061"/>
          </a:xfrm>
        </p:spPr>
        <p:txBody>
          <a:bodyPr>
            <a:normAutofit fontScale="92500" lnSpcReduction="20000"/>
          </a:bodyPr>
          <a:lstStyle/>
          <a:p>
            <a:endParaRPr lang="en-US"/>
          </a:p>
        </p:txBody>
      </p:sp>
      <p:sp>
        <p:nvSpPr>
          <p:cNvPr id="33" name="Rounded Rectangle 32"/>
          <p:cNvSpPr/>
          <p:nvPr/>
        </p:nvSpPr>
        <p:spPr>
          <a:xfrm>
            <a:off x="2971800" y="3809206"/>
            <a:ext cx="2133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Vorstudie</a:t>
            </a:r>
            <a:r>
              <a:rPr lang="en-US" dirty="0" smtClean="0"/>
              <a:t> Lift + </a:t>
            </a:r>
            <a:r>
              <a:rPr lang="en-US" dirty="0" err="1" smtClean="0"/>
              <a:t>Scala</a:t>
            </a:r>
            <a:endParaRPr lang="en-US" dirty="0"/>
          </a:p>
        </p:txBody>
      </p:sp>
      <p:cxnSp>
        <p:nvCxnSpPr>
          <p:cNvPr id="36" name="Straight Connector 35"/>
          <p:cNvCxnSpPr/>
          <p:nvPr/>
        </p:nvCxnSpPr>
        <p:spPr>
          <a:xfrm rot="5400000">
            <a:off x="4456906" y="4075906"/>
            <a:ext cx="4191794" cy="794"/>
          </a:xfrm>
          <a:prstGeom prst="line">
            <a:avLst/>
          </a:prstGeom>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4572000" y="4266406"/>
            <a:ext cx="2895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Implementation </a:t>
            </a:r>
            <a:r>
              <a:rPr lang="en-US" dirty="0" err="1" smtClean="0"/>
              <a:t>Prototyp</a:t>
            </a:r>
            <a:endParaRPr lang="en-US" dirty="0"/>
          </a:p>
        </p:txBody>
      </p:sp>
      <p:sp>
        <p:nvSpPr>
          <p:cNvPr id="37" name="Rounded Rectangle 36"/>
          <p:cNvSpPr/>
          <p:nvPr/>
        </p:nvSpPr>
        <p:spPr>
          <a:xfrm>
            <a:off x="304800" y="2362200"/>
            <a:ext cx="1219200" cy="3802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Thema</a:t>
            </a:r>
            <a:endParaRPr lang="en-US" dirty="0"/>
          </a:p>
        </p:txBody>
      </p:sp>
      <p:cxnSp>
        <p:nvCxnSpPr>
          <p:cNvPr id="38" name="Straight Connector 37"/>
          <p:cNvCxnSpPr/>
          <p:nvPr/>
        </p:nvCxnSpPr>
        <p:spPr>
          <a:xfrm rot="5400000">
            <a:off x="-495300" y="4075906"/>
            <a:ext cx="4191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295400" y="2818606"/>
            <a:ext cx="990600" cy="4191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Analyse</a:t>
            </a:r>
            <a:endParaRPr lang="en-US" dirty="0"/>
          </a:p>
        </p:txBody>
      </p:sp>
      <p:sp>
        <p:nvSpPr>
          <p:cNvPr id="42" name="Rounded Rectangle 41"/>
          <p:cNvSpPr/>
          <p:nvPr/>
        </p:nvSpPr>
        <p:spPr>
          <a:xfrm>
            <a:off x="5105400" y="4723606"/>
            <a:ext cx="32004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Dokumentation</a:t>
            </a:r>
            <a:endParaRPr lang="en-US" dirty="0"/>
          </a:p>
        </p:txBody>
      </p:sp>
      <p:sp>
        <p:nvSpPr>
          <p:cNvPr id="43" name="Rounded Rectangle 42"/>
          <p:cNvSpPr/>
          <p:nvPr/>
        </p:nvSpPr>
        <p:spPr>
          <a:xfrm>
            <a:off x="1981200" y="3313906"/>
            <a:ext cx="990600" cy="4191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Design</a:t>
            </a:r>
            <a:endParaRPr lang="en-US" dirty="0"/>
          </a:p>
        </p:txBody>
      </p:sp>
      <p:sp>
        <p:nvSpPr>
          <p:cNvPr id="44" name="TextBox 43"/>
          <p:cNvSpPr txBox="1"/>
          <p:nvPr/>
        </p:nvSpPr>
        <p:spPr>
          <a:xfrm rot="19000971">
            <a:off x="1076016" y="934078"/>
            <a:ext cx="1981200" cy="369332"/>
          </a:xfrm>
          <a:prstGeom prst="rect">
            <a:avLst/>
          </a:prstGeom>
          <a:noFill/>
        </p:spPr>
        <p:txBody>
          <a:bodyPr wrap="square" rtlCol="0">
            <a:spAutoFit/>
          </a:bodyPr>
          <a:lstStyle/>
          <a:p>
            <a:r>
              <a:rPr lang="en-US" dirty="0" smtClean="0">
                <a:solidFill>
                  <a:schemeClr val="accent1"/>
                </a:solidFill>
              </a:rPr>
              <a:t>Kickoff</a:t>
            </a:r>
            <a:endParaRPr lang="en-US" dirty="0">
              <a:solidFill>
                <a:schemeClr val="accent1"/>
              </a:solidFill>
            </a:endParaRPr>
          </a:p>
        </p:txBody>
      </p:sp>
      <p:sp>
        <p:nvSpPr>
          <p:cNvPr id="45" name="TextBox 44"/>
          <p:cNvSpPr txBox="1"/>
          <p:nvPr/>
        </p:nvSpPr>
        <p:spPr>
          <a:xfrm rot="18900000">
            <a:off x="5728243" y="932683"/>
            <a:ext cx="2362200" cy="369332"/>
          </a:xfrm>
          <a:prstGeom prst="rect">
            <a:avLst/>
          </a:prstGeom>
          <a:noFill/>
        </p:spPr>
        <p:txBody>
          <a:bodyPr wrap="square" rtlCol="0">
            <a:spAutoFit/>
          </a:bodyPr>
          <a:lstStyle/>
          <a:p>
            <a:r>
              <a:rPr lang="en-US" dirty="0" smtClean="0">
                <a:solidFill>
                  <a:schemeClr val="accent1"/>
                </a:solidFill>
              </a:rPr>
              <a:t>Design Review</a:t>
            </a:r>
            <a:endParaRPr lang="en-US" dirty="0">
              <a:solidFill>
                <a:schemeClr val="accent1"/>
              </a:solidFill>
            </a:endParaRPr>
          </a:p>
        </p:txBody>
      </p:sp>
      <p:cxnSp>
        <p:nvCxnSpPr>
          <p:cNvPr id="46" name="Straight Connector 45"/>
          <p:cNvCxnSpPr/>
          <p:nvPr/>
        </p:nvCxnSpPr>
        <p:spPr>
          <a:xfrm rot="5400000">
            <a:off x="6210300" y="4075906"/>
            <a:ext cx="4191794" cy="794"/>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rot="18613231">
            <a:off x="7571176" y="684025"/>
            <a:ext cx="2362200" cy="369332"/>
          </a:xfrm>
          <a:prstGeom prst="rect">
            <a:avLst/>
          </a:prstGeom>
          <a:noFill/>
        </p:spPr>
        <p:txBody>
          <a:bodyPr wrap="square" rtlCol="0">
            <a:spAutoFit/>
          </a:bodyPr>
          <a:lstStyle/>
          <a:p>
            <a:r>
              <a:rPr lang="en-US" dirty="0" err="1" smtClean="0">
                <a:solidFill>
                  <a:schemeClr val="accent1"/>
                </a:solidFill>
              </a:rPr>
              <a:t>Abgabe</a:t>
            </a:r>
            <a:endParaRPr lang="en-US" dirty="0">
              <a:solidFill>
                <a:schemeClr val="accent1"/>
              </a:solidFill>
            </a:endParaRPr>
          </a:p>
        </p:txBody>
      </p:sp>
      <p:cxnSp>
        <p:nvCxnSpPr>
          <p:cNvPr id="20" name="Straight Connector 19"/>
          <p:cNvCxnSpPr/>
          <p:nvPr/>
        </p:nvCxnSpPr>
        <p:spPr>
          <a:xfrm rot="5400000">
            <a:off x="6591300" y="4076700"/>
            <a:ext cx="4191794" cy="794"/>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18613231">
            <a:off x="8104577" y="531625"/>
            <a:ext cx="2362200" cy="369332"/>
          </a:xfrm>
          <a:prstGeom prst="rect">
            <a:avLst/>
          </a:prstGeom>
          <a:noFill/>
        </p:spPr>
        <p:txBody>
          <a:bodyPr wrap="square" rtlCol="0">
            <a:spAutoFit/>
          </a:bodyPr>
          <a:lstStyle/>
          <a:p>
            <a:r>
              <a:rPr lang="en-US" dirty="0" err="1" smtClean="0">
                <a:solidFill>
                  <a:schemeClr val="accent1"/>
                </a:solidFill>
              </a:rPr>
              <a:t>Präs</a:t>
            </a:r>
            <a:r>
              <a:rPr lang="en-US" dirty="0" smtClean="0">
                <a:solidFill>
                  <a:schemeClr val="accent1"/>
                </a:solidFill>
              </a:rPr>
              <a:t>.</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mtClean="0"/>
              <a:t>Fragen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871398BA-4D07-4546-B4F8-405EEFE4C029}"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err="1" smtClean="0"/>
              <a:t>Vorstudie</a:t>
            </a:r>
            <a:endParaRPr lang="en-US" dirty="0"/>
          </a:p>
        </p:txBody>
      </p:sp>
      <p:sp>
        <p:nvSpPr>
          <p:cNvPr id="9" name="Subtitle 8"/>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E38A5720-7EF6-554B-A566-FA38EAE7D250}"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mtClean="0"/>
              <a:t>Ausgangslage</a:t>
            </a:r>
            <a:endParaRPr lang="en-US" dirty="0"/>
          </a:p>
        </p:txBody>
      </p:sp>
      <p:sp>
        <p:nvSpPr>
          <p:cNvPr id="23" name="Content Placeholder 22"/>
          <p:cNvSpPr>
            <a:spLocks noGrp="1"/>
          </p:cNvSpPr>
          <p:nvPr>
            <p:ph idx="1"/>
          </p:nvPr>
        </p:nvSpPr>
        <p:spPr/>
        <p:txBody>
          <a:bodyPr/>
          <a:lstStyle/>
          <a:p>
            <a:r>
              <a:rPr lang="en-US" dirty="0" err="1" smtClean="0"/>
              <a:t>Sprachen</a:t>
            </a:r>
            <a:r>
              <a:rPr lang="en-US" dirty="0" smtClean="0"/>
              <a:t> </a:t>
            </a:r>
            <a:r>
              <a:rPr lang="en-US" dirty="0" err="1" smtClean="0"/>
              <a:t>wie</a:t>
            </a:r>
            <a:r>
              <a:rPr lang="en-US" dirty="0" smtClean="0"/>
              <a:t> </a:t>
            </a:r>
            <a:r>
              <a:rPr lang="en-US" dirty="0" err="1" smtClean="0"/>
              <a:t>Scala</a:t>
            </a:r>
            <a:r>
              <a:rPr lang="en-US" dirty="0" smtClean="0"/>
              <a:t>, </a:t>
            </a:r>
            <a:r>
              <a:rPr lang="en-US" dirty="0" err="1" smtClean="0"/>
              <a:t>Clojure</a:t>
            </a:r>
            <a:r>
              <a:rPr lang="en-US" dirty="0" smtClean="0"/>
              <a:t>, </a:t>
            </a:r>
            <a:r>
              <a:rPr lang="en-US" dirty="0" err="1" smtClean="0"/>
              <a:t>JRuby</a:t>
            </a:r>
            <a:r>
              <a:rPr lang="en-US" dirty="0" smtClean="0"/>
              <a:t> </a:t>
            </a:r>
            <a:r>
              <a:rPr lang="en-US" dirty="0" err="1" smtClean="0"/>
              <a:t>lassen</a:t>
            </a:r>
            <a:r>
              <a:rPr lang="en-US" dirty="0" smtClean="0"/>
              <a:t> die JVM </a:t>
            </a:r>
            <a:r>
              <a:rPr lang="en-US" dirty="0" err="1" smtClean="0"/>
              <a:t>aufleben</a:t>
            </a:r>
            <a:endParaRPr lang="en-US" dirty="0" smtClean="0"/>
          </a:p>
          <a:p>
            <a:endParaRPr lang="en-US" dirty="0" smtClean="0"/>
          </a:p>
          <a:p>
            <a:r>
              <a:rPr lang="en-US" dirty="0" err="1" smtClean="0"/>
              <a:t>Frage</a:t>
            </a:r>
            <a:r>
              <a:rPr lang="en-US" dirty="0" smtClean="0"/>
              <a:t>: </a:t>
            </a:r>
            <a:r>
              <a:rPr lang="en-US" dirty="0" err="1" smtClean="0"/>
              <a:t>Wie</a:t>
            </a:r>
            <a:r>
              <a:rPr lang="en-US" dirty="0" smtClean="0"/>
              <a:t> </a:t>
            </a:r>
            <a:r>
              <a:rPr lang="en-US" dirty="0" err="1" smtClean="0"/>
              <a:t>liesse</a:t>
            </a:r>
            <a:r>
              <a:rPr lang="en-US" dirty="0" smtClean="0"/>
              <a:t> </a:t>
            </a:r>
            <a:r>
              <a:rPr lang="en-US" dirty="0" err="1" smtClean="0"/>
              <a:t>sich</a:t>
            </a:r>
            <a:r>
              <a:rPr lang="en-US" dirty="0" smtClean="0"/>
              <a:t> </a:t>
            </a:r>
            <a:r>
              <a:rPr lang="en-US" dirty="0" err="1" smtClean="0"/>
              <a:t>Scala</a:t>
            </a:r>
            <a:r>
              <a:rPr lang="en-US" dirty="0" smtClean="0"/>
              <a:t> in </a:t>
            </a:r>
            <a:r>
              <a:rPr lang="en-US" dirty="0" err="1" smtClean="0"/>
              <a:t>der</a:t>
            </a:r>
            <a:r>
              <a:rPr lang="en-US" dirty="0" smtClean="0"/>
              <a:t> Praxis </a:t>
            </a:r>
            <a:r>
              <a:rPr lang="en-US" dirty="0" err="1" smtClean="0"/>
              <a:t>einsetzen</a:t>
            </a:r>
            <a:r>
              <a:rPr lang="en-US" dirty="0" smtClean="0"/>
              <a:t>?</a:t>
            </a:r>
          </a:p>
          <a:p>
            <a:pPr lvl="1"/>
            <a:r>
              <a:rPr lang="en-US" dirty="0" smtClean="0"/>
              <a:t>Web</a:t>
            </a:r>
          </a:p>
        </p:txBody>
      </p:sp>
      <p:sp>
        <p:nvSpPr>
          <p:cNvPr id="4" name="Date Placeholder 3"/>
          <p:cNvSpPr>
            <a:spLocks noGrp="1"/>
          </p:cNvSpPr>
          <p:nvPr>
            <p:ph type="dt" sz="half" idx="10"/>
          </p:nvPr>
        </p:nvSpPr>
        <p:spPr/>
        <p:txBody>
          <a:bodyPr/>
          <a:lstStyle/>
          <a:p>
            <a:fld id="{6F3B1691-298D-2542-85E9-9322BEBBD61A}"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err="1" smtClean="0"/>
              <a:t>Idee</a:t>
            </a:r>
            <a:endParaRPr lang="en-US" dirty="0"/>
          </a:p>
        </p:txBody>
      </p:sp>
      <p:pic>
        <p:nvPicPr>
          <p:cNvPr id="24" name="Picture 3"/>
          <p:cNvPicPr>
            <a:picLocks noChangeAspect="1" noChangeArrowheads="1"/>
          </p:cNvPicPr>
          <p:nvPr/>
        </p:nvPicPr>
        <p:blipFill>
          <a:blip r:embed="rId2"/>
          <a:srcRect/>
          <a:stretch>
            <a:fillRect/>
          </a:stretch>
        </p:blipFill>
        <p:spPr bwMode="auto">
          <a:xfrm>
            <a:off x="2590800" y="4267200"/>
            <a:ext cx="1066800" cy="5040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Aufgabenstellung</a:t>
            </a:r>
            <a:endParaRPr lang="en-US" dirty="0"/>
          </a:p>
        </p:txBody>
      </p:sp>
      <p:sp>
        <p:nvSpPr>
          <p:cNvPr id="3" name="Content Placeholder 2"/>
          <p:cNvSpPr>
            <a:spLocks noGrp="1"/>
          </p:cNvSpPr>
          <p:nvPr>
            <p:ph idx="1"/>
          </p:nvPr>
        </p:nvSpPr>
        <p:spPr>
          <a:xfrm>
            <a:off x="457200" y="1524000"/>
            <a:ext cx="4114800" cy="4724400"/>
          </a:xfrm>
        </p:spPr>
        <p:txBody>
          <a:bodyPr/>
          <a:lstStyle/>
          <a:p>
            <a:r>
              <a:rPr lang="en-US" dirty="0" err="1" smtClean="0"/>
              <a:t>Ressourcenplanung</a:t>
            </a:r>
            <a:r>
              <a:rPr lang="en-US" dirty="0" smtClean="0"/>
              <a:t/>
            </a:r>
            <a:br>
              <a:rPr lang="en-US" dirty="0" smtClean="0"/>
            </a:br>
            <a:r>
              <a:rPr lang="en-US" dirty="0" err="1" smtClean="0">
                <a:sym typeface="Wingdings"/>
              </a:rPr>
              <a:t></a:t>
            </a:r>
            <a:r>
              <a:rPr lang="en-US" sz="2000" dirty="0" err="1" smtClean="0"/>
              <a:t>(für</a:t>
            </a:r>
            <a:r>
              <a:rPr lang="en-US" sz="2000" dirty="0" smtClean="0"/>
              <a:t> </a:t>
            </a:r>
            <a:r>
              <a:rPr lang="en-US" sz="2000" dirty="0" err="1" smtClean="0"/>
              <a:t>Prototyp</a:t>
            </a:r>
            <a:r>
              <a:rPr lang="en-US" sz="2000" dirty="0" smtClean="0"/>
              <a:t> </a:t>
            </a:r>
            <a:r>
              <a:rPr lang="en-US" sz="2000" dirty="0" err="1" smtClean="0"/>
              <a:t>zu</a:t>
            </a:r>
            <a:r>
              <a:rPr lang="en-US" sz="2000" dirty="0" smtClean="0"/>
              <a:t> </a:t>
            </a:r>
            <a:r>
              <a:rPr lang="en-US" sz="2000" dirty="0" err="1" smtClean="0"/>
              <a:t>umfangreich</a:t>
            </a:r>
            <a:r>
              <a:rPr lang="en-US" sz="2000" dirty="0" smtClean="0"/>
              <a:t>)</a:t>
            </a:r>
          </a:p>
          <a:p>
            <a:endParaRPr lang="en-US" sz="2000" dirty="0" smtClean="0"/>
          </a:p>
          <a:p>
            <a:r>
              <a:rPr lang="en-US" dirty="0" err="1" smtClean="0"/>
              <a:t>Ferienplanung</a:t>
            </a:r>
            <a:endParaRPr lang="en-US" dirty="0" smtClean="0"/>
          </a:p>
          <a:p>
            <a:pPr lvl="1"/>
            <a:r>
              <a:rPr lang="en-US" dirty="0" err="1" smtClean="0"/>
              <a:t>Ferien</a:t>
            </a:r>
            <a:r>
              <a:rPr lang="en-US" dirty="0" smtClean="0"/>
              <a:t> </a:t>
            </a:r>
            <a:r>
              <a:rPr lang="en-US" dirty="0" err="1" smtClean="0"/>
              <a:t>erfassen</a:t>
            </a:r>
            <a:endParaRPr lang="en-US" dirty="0" smtClean="0"/>
          </a:p>
          <a:p>
            <a:pPr lvl="1"/>
            <a:r>
              <a:rPr lang="en-US" dirty="0" err="1" smtClean="0"/>
              <a:t>Ferien</a:t>
            </a:r>
            <a:r>
              <a:rPr lang="en-US" dirty="0" smtClean="0"/>
              <a:t> </a:t>
            </a:r>
            <a:r>
              <a:rPr lang="en-US" dirty="0" err="1" smtClean="0"/>
              <a:t>kontrollieren</a:t>
            </a:r>
            <a:r>
              <a:rPr lang="en-US" dirty="0" smtClean="0"/>
              <a:t>, </a:t>
            </a:r>
            <a:r>
              <a:rPr lang="en-US" dirty="0" err="1" smtClean="0"/>
              <a:t>freigeben</a:t>
            </a:r>
            <a:endParaRPr lang="en-US" dirty="0" smtClean="0"/>
          </a:p>
          <a:p>
            <a:endParaRPr lang="en-US" dirty="0" smtClean="0"/>
          </a:p>
          <a:p>
            <a:endParaRPr lang="en-US" dirty="0" smtClean="0"/>
          </a:p>
          <a:p>
            <a:pPr>
              <a:buNone/>
            </a:pPr>
            <a:endParaRPr lang="en-US" dirty="0"/>
          </a:p>
        </p:txBody>
      </p:sp>
      <p:sp>
        <p:nvSpPr>
          <p:cNvPr id="4" name="Date Placeholder 3"/>
          <p:cNvSpPr>
            <a:spLocks noGrp="1"/>
          </p:cNvSpPr>
          <p:nvPr>
            <p:ph type="dt" sz="half" idx="10"/>
          </p:nvPr>
        </p:nvSpPr>
        <p:spPr/>
        <p:txBody>
          <a:bodyPr/>
          <a:lstStyle/>
          <a:p>
            <a:fld id="{8C32887A-98B9-534E-A64E-7B05C3A9A1C0}"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endParaRPr lang="en-US" dirty="0"/>
          </a:p>
        </p:txBody>
      </p:sp>
      <p:pic>
        <p:nvPicPr>
          <p:cNvPr id="9" name="Picture 2"/>
          <p:cNvPicPr>
            <a:picLocks noChangeAspect="1" noChangeArrowheads="1"/>
          </p:cNvPicPr>
          <p:nvPr/>
        </p:nvPicPr>
        <p:blipFill>
          <a:blip r:embed="rId2"/>
          <a:srcRect/>
          <a:stretch>
            <a:fillRect/>
          </a:stretch>
        </p:blipFill>
        <p:spPr bwMode="auto">
          <a:xfrm>
            <a:off x="5486400" y="2743200"/>
            <a:ext cx="1428750" cy="3429000"/>
          </a:xfrm>
          <a:prstGeom prst="rect">
            <a:avLst/>
          </a:prstGeom>
          <a:noFill/>
          <a:ln w="9525">
            <a:noFill/>
            <a:miter lim="800000"/>
            <a:headEnd/>
            <a:tailEnd/>
          </a:ln>
          <a:effectLst/>
        </p:spPr>
      </p:pic>
      <p:sp>
        <p:nvSpPr>
          <p:cNvPr id="10" name="Cloud Callout 9"/>
          <p:cNvSpPr/>
          <p:nvPr/>
        </p:nvSpPr>
        <p:spPr>
          <a:xfrm>
            <a:off x="6129342" y="1743068"/>
            <a:ext cx="1928826" cy="132702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p:cNvPicPr>
            <a:picLocks noChangeAspect="1" noChangeArrowheads="1"/>
          </p:cNvPicPr>
          <p:nvPr/>
        </p:nvPicPr>
        <p:blipFill>
          <a:blip r:embed="rId3"/>
          <a:srcRect/>
          <a:stretch>
            <a:fillRect/>
          </a:stretch>
        </p:blipFill>
        <p:spPr bwMode="auto">
          <a:xfrm>
            <a:off x="6700846" y="2100258"/>
            <a:ext cx="914400" cy="75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err="1" smtClean="0"/>
              <a:t>Konzeptphase</a:t>
            </a:r>
            <a:endParaRPr lang="en-US" dirty="0"/>
          </a:p>
        </p:txBody>
      </p:sp>
      <p:sp>
        <p:nvSpPr>
          <p:cNvPr id="9" name="Subtitle 8"/>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0F72CF5-E7DC-6141-BB4F-8F35B9D79137}" type="datetime1">
              <a:rPr lang="en-US" smtClean="0"/>
              <a:t>11/30/10</a:t>
            </a:fld>
            <a:endParaRPr lang="en-US"/>
          </a:p>
        </p:txBody>
      </p:sp>
      <p:sp>
        <p:nvSpPr>
          <p:cNvPr id="5" name="Footer Placeholder 4"/>
          <p:cNvSpPr>
            <a:spLocks noGrp="1"/>
          </p:cNvSpPr>
          <p:nvPr>
            <p:ph type="ftr" sz="quarter" idx="11"/>
          </p:nvPr>
        </p:nvSpPr>
        <p:spPr/>
        <p:txBody>
          <a:bodyPr/>
          <a:lstStyle/>
          <a:p>
            <a:r>
              <a:rPr lang="en-US" dirty="0" err="1" smtClean="0"/>
              <a:t>Raffael</a:t>
            </a:r>
            <a:r>
              <a:rPr lang="en-US" dirty="0" smtClean="0"/>
              <a:t> </a:t>
            </a:r>
            <a:r>
              <a:rPr lang="en-US" dirty="0" err="1" smtClean="0"/>
              <a:t>Schmid</a:t>
            </a:r>
            <a:r>
              <a:rPr lang="en-US" dirty="0" smtClean="0"/>
              <a:t>, </a:t>
            </a:r>
            <a:r>
              <a:rPr lang="en-US" dirty="0" err="1" smtClean="0"/>
              <a:t>Hochschule</a:t>
            </a:r>
            <a:r>
              <a:rPr lang="en-US" dirty="0" smtClean="0"/>
              <a:t> </a:t>
            </a:r>
            <a:r>
              <a:rPr lang="en-US" dirty="0" err="1" smtClean="0"/>
              <a:t>für</a:t>
            </a:r>
            <a:r>
              <a:rPr lang="en-US" dirty="0" smtClean="0"/>
              <a:t> </a:t>
            </a:r>
            <a:r>
              <a:rPr lang="en-US" dirty="0" err="1" smtClean="0"/>
              <a:t>Technik</a:t>
            </a:r>
            <a:r>
              <a:rPr lang="en-US" dirty="0" smtClean="0"/>
              <a:t> Zürich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pPr marL="514350" indent="-514350">
              <a:buFont typeface="Wingdings" charset="2"/>
              <a:buAutoNum type="arabicPlain"/>
            </a:pPr>
            <a:r>
              <a:rPr lang="en-US" dirty="0" smtClean="0"/>
              <a:t>Use </a:t>
            </a:r>
            <a:r>
              <a:rPr lang="en-US" dirty="0" smtClean="0"/>
              <a:t>Cases</a:t>
            </a:r>
          </a:p>
          <a:p>
            <a:pPr marL="514350" indent="-514350">
              <a:buFont typeface="Wingdings" charset="2"/>
              <a:buAutoNum type="arabicPlain"/>
            </a:pPr>
            <a:r>
              <a:rPr lang="en-US" dirty="0" err="1" smtClean="0"/>
              <a:t>Prozesse</a:t>
            </a:r>
            <a:endParaRPr lang="en-US" dirty="0" smtClean="0"/>
          </a:p>
          <a:p>
            <a:pPr marL="514350" indent="-514350">
              <a:buFont typeface="Wingdings" charset="2"/>
              <a:buAutoNum type="arabicPlain"/>
            </a:pPr>
            <a:r>
              <a:rPr lang="en-US" dirty="0" err="1" smtClean="0"/>
              <a:t>Rollen</a:t>
            </a:r>
            <a:endParaRPr lang="en-US" dirty="0" smtClean="0"/>
          </a:p>
          <a:p>
            <a:pPr marL="514350" indent="-514350">
              <a:buFont typeface="Wingdings" charset="2"/>
              <a:buAutoNum type="arabicPlain"/>
            </a:pPr>
            <a:r>
              <a:rPr lang="en-US" dirty="0" smtClean="0"/>
              <a:t>Navigation</a:t>
            </a:r>
          </a:p>
          <a:p>
            <a:pPr marL="514350" indent="-514350">
              <a:buFont typeface="Wingdings" charset="2"/>
              <a:buAutoNum type="arabicPlain"/>
            </a:pPr>
            <a:r>
              <a:rPr lang="en-US" dirty="0" err="1" smtClean="0"/>
              <a:t>Relationales</a:t>
            </a:r>
            <a:r>
              <a:rPr lang="en-US" dirty="0" smtClean="0"/>
              <a:t> </a:t>
            </a:r>
            <a:r>
              <a:rPr lang="en-US" dirty="0" err="1" smtClean="0"/>
              <a:t>Modell</a:t>
            </a:r>
            <a:endParaRPr lang="en-US" dirty="0"/>
          </a:p>
        </p:txBody>
      </p:sp>
      <p:sp>
        <p:nvSpPr>
          <p:cNvPr id="4" name="Date Placeholder 3"/>
          <p:cNvSpPr>
            <a:spLocks noGrp="1"/>
          </p:cNvSpPr>
          <p:nvPr>
            <p:ph type="dt" sz="half" idx="10"/>
          </p:nvPr>
        </p:nvSpPr>
        <p:spPr/>
        <p:txBody>
          <a:bodyPr/>
          <a:lstStyle/>
          <a:p>
            <a:fld id="{A5DF920B-F301-A241-8035-AA2B852AC388}"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7" name="Text Placeholder 6"/>
          <p:cNvSpPr>
            <a:spLocks noGrp="1"/>
          </p:cNvSpPr>
          <p:nvPr>
            <p:ph type="body" sz="quarter" idx="13"/>
          </p:nvPr>
        </p:nvSpPr>
        <p:spPr/>
        <p:txBody>
          <a:bodyPr>
            <a:normAutofit fontScale="92500" lnSpcReduction="20000"/>
          </a:bodyPr>
          <a:lstStyle/>
          <a:p>
            <a:r>
              <a:rPr lang="en-US" dirty="0" err="1" smtClean="0"/>
              <a:t>Vorgehensweise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762000" y="3200400"/>
            <a:ext cx="7675837" cy="3124200"/>
          </a:xfrm>
          <a:prstGeom prst="rect">
            <a:avLst/>
          </a:prstGeom>
        </p:spPr>
      </p:pic>
      <p:sp>
        <p:nvSpPr>
          <p:cNvPr id="2" name="Title 1"/>
          <p:cNvSpPr>
            <a:spLocks noGrp="1"/>
          </p:cNvSpPr>
          <p:nvPr>
            <p:ph type="title"/>
          </p:nvPr>
        </p:nvSpPr>
        <p:spPr/>
        <p:txBody>
          <a:bodyPr/>
          <a:lstStyle/>
          <a:p>
            <a:r>
              <a:rPr lang="de-CH" dirty="0" smtClean="0"/>
              <a:t>Registrierung</a:t>
            </a:r>
            <a:endParaRPr lang="en-US" dirty="0"/>
          </a:p>
        </p:txBody>
      </p:sp>
      <p:sp>
        <p:nvSpPr>
          <p:cNvPr id="4" name="Date Placeholder 3"/>
          <p:cNvSpPr>
            <a:spLocks noGrp="1"/>
          </p:cNvSpPr>
          <p:nvPr>
            <p:ph type="dt" sz="half" idx="10"/>
          </p:nvPr>
        </p:nvSpPr>
        <p:spPr/>
        <p:txBody>
          <a:bodyPr/>
          <a:lstStyle/>
          <a:p>
            <a:fld id="{DEE597F8-B1CE-FC42-B99E-21A86591A8D5}" type="datetime1">
              <a:rPr lang="en-US" smtClean="0"/>
              <a:t>11/30/10</a:t>
            </a:fld>
            <a:endParaRPr lang="en-US"/>
          </a:p>
        </p:txBody>
      </p:sp>
      <p:sp>
        <p:nvSpPr>
          <p:cNvPr id="5" name="Footer Placeholder 4"/>
          <p:cNvSpPr>
            <a:spLocks noGrp="1"/>
          </p:cNvSpPr>
          <p:nvPr>
            <p:ph type="ftr" sz="quarter" idx="11"/>
          </p:nvPr>
        </p:nvSpPr>
        <p:spPr/>
        <p:txBody>
          <a:bodyPr/>
          <a:lstStyle/>
          <a:p>
            <a:r>
              <a:rPr lang="en-US" smtClean="0"/>
              <a:t>Raffael Schmid, Hochschule für Technik Zürich</a:t>
            </a:r>
            <a:endParaRPr lang="en-US"/>
          </a:p>
        </p:txBody>
      </p:sp>
      <p:sp>
        <p:nvSpPr>
          <p:cNvPr id="6" name="Text Placeholder 5"/>
          <p:cNvSpPr>
            <a:spLocks noGrp="1"/>
          </p:cNvSpPr>
          <p:nvPr>
            <p:ph type="body" sz="quarter" idx="13"/>
          </p:nvPr>
        </p:nvSpPr>
        <p:spPr/>
        <p:txBody>
          <a:bodyPr>
            <a:normAutofit fontScale="92500" lnSpcReduction="20000"/>
          </a:bodyPr>
          <a:lstStyle/>
          <a:p>
            <a:r>
              <a:rPr lang="en-US" dirty="0" smtClean="0"/>
              <a:t>Use Case, </a:t>
            </a:r>
            <a:r>
              <a:rPr lang="en-US" dirty="0" err="1" smtClean="0"/>
              <a:t>Prozess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3429000" y="1036320"/>
            <a:ext cx="838200" cy="201168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772400" y="1134237"/>
            <a:ext cx="995346" cy="1944243"/>
          </a:xfrm>
          <a:prstGeom prst="rect">
            <a:avLst/>
          </a:prstGeom>
          <a:noFill/>
          <a:ln w="9525">
            <a:noFill/>
            <a:miter lim="800000"/>
            <a:headEnd/>
            <a:tailEnd/>
          </a:ln>
          <a:effectLst/>
        </p:spPr>
      </p:pic>
      <p:cxnSp>
        <p:nvCxnSpPr>
          <p:cNvPr id="9" name="Straight Arrow Connector 8"/>
          <p:cNvCxnSpPr/>
          <p:nvPr/>
        </p:nvCxnSpPr>
        <p:spPr>
          <a:xfrm rot="10800000">
            <a:off x="7772400" y="1479867"/>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114800" y="1479868"/>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7391400" y="4304157"/>
            <a:ext cx="609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stretch>
            <a:fillRect/>
          </a:stretch>
        </p:blipFill>
        <p:spPr>
          <a:xfrm>
            <a:off x="4572000" y="482601"/>
            <a:ext cx="3248023" cy="1574799"/>
          </a:xfrm>
          <a:prstGeom prst="rect">
            <a:avLst/>
          </a:prstGeom>
        </p:spPr>
      </p:pic>
      <p:sp>
        <p:nvSpPr>
          <p:cNvPr id="29" name="TextBox 28"/>
          <p:cNvSpPr txBox="1"/>
          <p:nvPr/>
        </p:nvSpPr>
        <p:spPr>
          <a:xfrm>
            <a:off x="762000" y="5105400"/>
            <a:ext cx="3200400" cy="1200329"/>
          </a:xfrm>
          <a:prstGeom prst="rect">
            <a:avLst/>
          </a:prstGeom>
          <a:noFill/>
        </p:spPr>
        <p:txBody>
          <a:bodyPr wrap="square" rtlCol="0">
            <a:spAutoFit/>
          </a:bodyPr>
          <a:lstStyle/>
          <a:p>
            <a:pPr>
              <a:buFont typeface="Arial"/>
              <a:buChar char="•"/>
            </a:pPr>
            <a:r>
              <a:rPr lang="en-US" dirty="0" err="1" smtClean="0"/>
              <a:t>Zusätzlich</a:t>
            </a:r>
            <a:r>
              <a:rPr lang="en-US" dirty="0" smtClean="0"/>
              <a:t> Login</a:t>
            </a:r>
          </a:p>
          <a:p>
            <a:pPr>
              <a:buFont typeface="Arial"/>
              <a:buChar char="•"/>
            </a:pPr>
            <a:r>
              <a:rPr lang="en-US" dirty="0" err="1" smtClean="0"/>
              <a:t>Passwort</a:t>
            </a:r>
            <a:r>
              <a:rPr lang="en-US" dirty="0" smtClean="0"/>
              <a:t> </a:t>
            </a:r>
            <a:r>
              <a:rPr lang="en-US" dirty="0" smtClean="0"/>
              <a:t>Reset</a:t>
            </a:r>
          </a:p>
          <a:p>
            <a:pPr>
              <a:buFont typeface="Arial"/>
              <a:buChar char="•"/>
            </a:pPr>
            <a:r>
              <a:rPr lang="en-US" dirty="0" err="1" smtClean="0"/>
              <a:t>Benutzerdaten</a:t>
            </a:r>
            <a:r>
              <a:rPr lang="en-US" dirty="0" smtClean="0"/>
              <a:t> </a:t>
            </a:r>
            <a:r>
              <a:rPr lang="en-US" dirty="0" err="1" smtClean="0"/>
              <a:t>editieren</a:t>
            </a:r>
            <a:endParaRPr lang="en-US" dirty="0" smtClean="0"/>
          </a:p>
          <a:p>
            <a:pPr>
              <a:buFont typeface="Arial"/>
              <a:buChar char="•"/>
            </a:pPr>
            <a:r>
              <a:rPr lang="en-US" dirty="0" err="1" smtClean="0"/>
              <a:t>Passwort</a:t>
            </a:r>
            <a:r>
              <a:rPr lang="en-US" dirty="0" smtClean="0"/>
              <a:t> </a:t>
            </a:r>
            <a:r>
              <a:rPr lang="en-US" dirty="0" err="1" smtClean="0"/>
              <a:t>ändern</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921</TotalTime>
  <Words>749</Words>
  <Application>Microsoft Macintosh PowerPoint</Application>
  <PresentationFormat>On-screen Show (4:3)</PresentationFormat>
  <Paragraphs>264</Paragraphs>
  <Slides>30</Slides>
  <Notes>0</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Office Theme</vt:lpstr>
      <vt:lpstr>Semesterarbeit Hochschule für Technik Zürich</vt:lpstr>
      <vt:lpstr>Inhalt</vt:lpstr>
      <vt:lpstr>Ablauf</vt:lpstr>
      <vt:lpstr>Vorstudie</vt:lpstr>
      <vt:lpstr>Ausgangslage</vt:lpstr>
      <vt:lpstr>Aufgabenstellung</vt:lpstr>
      <vt:lpstr>Konzeptphase</vt:lpstr>
      <vt:lpstr>Design</vt:lpstr>
      <vt:lpstr>Registrierung</vt:lpstr>
      <vt:lpstr>Team Administration</vt:lpstr>
      <vt:lpstr>Team Administration</vt:lpstr>
      <vt:lpstr>Ferien beantragen, freigeben</vt:lpstr>
      <vt:lpstr>Ferien beantragen, freigeben</vt:lpstr>
      <vt:lpstr>Rollen</vt:lpstr>
      <vt:lpstr>Entity Relationship Modell</vt:lpstr>
      <vt:lpstr>Grundlagen</vt:lpstr>
      <vt:lpstr>Grundlagen</vt:lpstr>
      <vt:lpstr>Grundlagen</vt:lpstr>
      <vt:lpstr>Grundlagen</vt:lpstr>
      <vt:lpstr>Grundlagen</vt:lpstr>
      <vt:lpstr>Grundlagen</vt:lpstr>
      <vt:lpstr>Grundlagen</vt:lpstr>
      <vt:lpstr>Implementation</vt:lpstr>
      <vt:lpstr>Implementation</vt:lpstr>
      <vt:lpstr>Implementation</vt:lpstr>
      <vt:lpstr>Implementation</vt:lpstr>
      <vt:lpstr>Fazit</vt:lpstr>
      <vt:lpstr>Fazit</vt:lpstr>
      <vt:lpstr>Fazit</vt:lpstr>
      <vt:lpstr>Fragen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Raffael Schmid</dc:creator>
  <cp:lastModifiedBy>Raffael Schmid</cp:lastModifiedBy>
  <cp:revision>570</cp:revision>
  <dcterms:created xsi:type="dcterms:W3CDTF">2010-11-30T17:24:50Z</dcterms:created>
  <dcterms:modified xsi:type="dcterms:W3CDTF">2010-11-30T20:38:26Z</dcterms:modified>
</cp:coreProperties>
</file>